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AU"/>
              <a:t>Introduce ourselves</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1833a672a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1833a672a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21833a672a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1833a672a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1833a672a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21833a672a_1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1833a672a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1833a672a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21833a672a_1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9aaaa203d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09aaaa203d_1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09aaaa203d_1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AU"/>
              <a:t>CAM:</a:t>
            </a:r>
            <a:br>
              <a:rPr lang="en-AU"/>
            </a:br>
            <a:endParaRPr/>
          </a:p>
          <a:p>
            <a:pPr indent="-295275" lvl="0" marL="457200" rtl="0" algn="l">
              <a:lnSpc>
                <a:spcPct val="100000"/>
              </a:lnSpc>
              <a:spcBef>
                <a:spcPts val="0"/>
              </a:spcBef>
              <a:spcAft>
                <a:spcPts val="0"/>
              </a:spcAft>
              <a:buClr>
                <a:schemeClr val="dk1"/>
              </a:buClr>
              <a:buSzPts val="1050"/>
              <a:buFont typeface="Roboto"/>
              <a:buChar char="●"/>
            </a:pPr>
            <a:r>
              <a:rPr lang="en-AU" sz="1050">
                <a:latin typeface="Roboto"/>
                <a:ea typeface="Roboto"/>
                <a:cs typeface="Roboto"/>
                <a:sym typeface="Roboto"/>
              </a:rPr>
              <a:t>Our team was given a dataset containing historical stock prices and trading volumes for various stocks and ETFs, and our goal was to develop a trading algorithm that could use this data to make profitable trades.</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However, after analysing the data, we realised that we didn't have enough information to make confident decisions about which individual stocks or ETFs to trade.</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So instead, we decided to implement a technical trading strategy known as a "breakout" strategy.</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This strategy involves identifying key levels of support and resistance for a stock or ETF and placing trades when the price "breaks out" beyond these levels, signaling a potential trend reversal or continuation.</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After testing our breakout strategy on the historical data, we fine tuned the hyper parameters and indicators.</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Overall, we were pleased with the results and felt that we had achieved our goal of developing a trading algorithm that could generate profits from historical stock price and volume data.</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We also planned on using </a:t>
            </a:r>
            <a:r>
              <a:rPr lang="en-AU" sz="1050">
                <a:latin typeface="Roboto"/>
                <a:ea typeface="Roboto"/>
                <a:cs typeface="Roboto"/>
                <a:sym typeface="Roboto"/>
              </a:rPr>
              <a:t>arbitrage</a:t>
            </a:r>
            <a:r>
              <a:rPr lang="en-AU" sz="1050">
                <a:latin typeface="Roboto"/>
                <a:ea typeface="Roboto"/>
                <a:cs typeface="Roboto"/>
                <a:sym typeface="Roboto"/>
              </a:rPr>
              <a:t> </a:t>
            </a:r>
            <a:endParaRPr sz="1050">
              <a:latin typeface="Roboto"/>
              <a:ea typeface="Roboto"/>
              <a:cs typeface="Roboto"/>
              <a:sym typeface="Roboto"/>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16afe4ebe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AU"/>
              <a:t>ZAC:</a:t>
            </a:r>
            <a:endParaRPr/>
          </a:p>
          <a:p>
            <a:pPr indent="-317500" lvl="0" marL="457200" rtl="0" algn="l">
              <a:lnSpc>
                <a:spcPct val="115000"/>
              </a:lnSpc>
              <a:spcBef>
                <a:spcPts val="0"/>
              </a:spcBef>
              <a:spcAft>
                <a:spcPts val="0"/>
              </a:spcAft>
              <a:buSzPts val="1400"/>
              <a:buChar char="●"/>
            </a:pPr>
            <a:r>
              <a:rPr lang="en-AU"/>
              <a:t>The opening minutes of the trading day are significant in setting the market psychology for the rest of the day, as price action adjusts to news and events that happened overnight.</a:t>
            </a:r>
            <a:endParaRPr/>
          </a:p>
          <a:p>
            <a:pPr indent="-317500" lvl="0" marL="457200" rtl="0" algn="l">
              <a:lnSpc>
                <a:spcPct val="115000"/>
              </a:lnSpc>
              <a:spcBef>
                <a:spcPts val="0"/>
              </a:spcBef>
              <a:spcAft>
                <a:spcPts val="0"/>
              </a:spcAft>
              <a:buSzPts val="1400"/>
              <a:buChar char="●"/>
            </a:pPr>
            <a:r>
              <a:rPr lang="en-AU"/>
              <a:t>We used the Opening Range Breakout (ORB) strategy to determine our support and resistance levels for the day.</a:t>
            </a:r>
            <a:endParaRPr/>
          </a:p>
          <a:p>
            <a:pPr indent="-317500" lvl="0" marL="457200" rtl="0" algn="l">
              <a:lnSpc>
                <a:spcPct val="115000"/>
              </a:lnSpc>
              <a:spcBef>
                <a:spcPts val="0"/>
              </a:spcBef>
              <a:spcAft>
                <a:spcPts val="0"/>
              </a:spcAft>
              <a:buSzPts val="1400"/>
              <a:buChar char="●"/>
            </a:pPr>
            <a:r>
              <a:rPr lang="en-AU"/>
              <a:t>The ORB strategy involves using the high and low of the first N minutes of trading as our support and resistance levels.</a:t>
            </a:r>
            <a:endParaRPr/>
          </a:p>
          <a:p>
            <a:pPr indent="-317500" lvl="0" marL="457200" rtl="0" algn="l">
              <a:lnSpc>
                <a:spcPct val="115000"/>
              </a:lnSpc>
              <a:spcBef>
                <a:spcPts val="0"/>
              </a:spcBef>
              <a:spcAft>
                <a:spcPts val="0"/>
              </a:spcAft>
              <a:buSzPts val="1400"/>
              <a:buChar char="●"/>
            </a:pPr>
            <a:r>
              <a:rPr lang="en-AU"/>
              <a:t>The idea behind the ORB strategy is that the opening range is significant in setting the tone for the day's trading, as market participants react to news and events.</a:t>
            </a:r>
            <a:endParaRPr/>
          </a:p>
          <a:p>
            <a:pPr indent="-317500" lvl="0" marL="457200" rtl="0" algn="l">
              <a:lnSpc>
                <a:spcPct val="115000"/>
              </a:lnSpc>
              <a:spcBef>
                <a:spcPts val="0"/>
              </a:spcBef>
              <a:spcAft>
                <a:spcPts val="0"/>
              </a:spcAft>
              <a:buSzPts val="1400"/>
              <a:buChar char="●"/>
            </a:pPr>
            <a:r>
              <a:rPr lang="en-AU"/>
              <a:t>If the price breaks above the opening range, it is a bullish signal, indicating that the price action is strong and likely to continue moving up.</a:t>
            </a:r>
            <a:endParaRPr/>
          </a:p>
          <a:p>
            <a:pPr indent="-317500" lvl="0" marL="457200" rtl="0" algn="l">
              <a:lnSpc>
                <a:spcPct val="115000"/>
              </a:lnSpc>
              <a:spcBef>
                <a:spcPts val="0"/>
              </a:spcBef>
              <a:spcAft>
                <a:spcPts val="0"/>
              </a:spcAft>
              <a:buSzPts val="1400"/>
              <a:buChar char="●"/>
            </a:pPr>
            <a:r>
              <a:rPr lang="en-AU"/>
              <a:t>If the price breaks below the opening range, it is a bearish signal, indicating that the price action is weak and likely to continue moving down.</a:t>
            </a:r>
            <a:endParaRPr/>
          </a:p>
          <a:p>
            <a:pPr indent="-317500" lvl="0" marL="457200" rtl="0" algn="l">
              <a:lnSpc>
                <a:spcPct val="115000"/>
              </a:lnSpc>
              <a:spcBef>
                <a:spcPts val="0"/>
              </a:spcBef>
              <a:spcAft>
                <a:spcPts val="0"/>
              </a:spcAft>
              <a:buSzPts val="1400"/>
              <a:buChar char="●"/>
            </a:pPr>
            <a:r>
              <a:rPr lang="en-AU"/>
              <a:t>To filter out noise and action near the support and resistance levels, we use a threshold above and below the opening range.</a:t>
            </a:r>
            <a:endParaRPr/>
          </a:p>
          <a:p>
            <a:pPr indent="-317500" lvl="0" marL="457200" rtl="0" algn="l">
              <a:lnSpc>
                <a:spcPct val="115000"/>
              </a:lnSpc>
              <a:spcBef>
                <a:spcPts val="0"/>
              </a:spcBef>
              <a:spcAft>
                <a:spcPts val="0"/>
              </a:spcAft>
              <a:buSzPts val="1400"/>
              <a:buChar char="●"/>
            </a:pPr>
            <a:r>
              <a:rPr lang="en-AU"/>
              <a:t>The period leading up to market close, known as "power hour," can be a time of increased trading volume and volatility as investors rush to close out positions before the end of the day.</a:t>
            </a:r>
            <a:endParaRPr/>
          </a:p>
          <a:p>
            <a:pPr indent="-317500" lvl="0" marL="457200" rtl="0" algn="l">
              <a:lnSpc>
                <a:spcPct val="115000"/>
              </a:lnSpc>
              <a:spcBef>
                <a:spcPts val="0"/>
              </a:spcBef>
              <a:spcAft>
                <a:spcPts val="0"/>
              </a:spcAft>
              <a:buSzPts val="1400"/>
              <a:buChar char="●"/>
            </a:pPr>
            <a:r>
              <a:rPr lang="en-AU"/>
              <a:t>Overall, using the ORB strategy can be an effective way to identify key support and resistance levels and make profitable trades based on market psychology and price action.</a:t>
            </a:r>
            <a:endParaRPr/>
          </a:p>
        </p:txBody>
      </p:sp>
      <p:sp>
        <p:nvSpPr>
          <p:cNvPr id="100" name="Google Shape;100;g2216afe4eb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2dea0524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2dea0524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22dea05248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16afe4eb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16afe4ebe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AU"/>
              <a:t>CAM:</a:t>
            </a:r>
            <a:endParaRPr/>
          </a:p>
          <a:p>
            <a:pPr indent="-295275" lvl="0" marL="457200" rtl="0" algn="l">
              <a:spcBef>
                <a:spcPts val="0"/>
              </a:spcBef>
              <a:spcAft>
                <a:spcPts val="0"/>
              </a:spcAft>
              <a:buClr>
                <a:schemeClr val="dk1"/>
              </a:buClr>
              <a:buSzPts val="1050"/>
              <a:buFont typeface="Roboto"/>
              <a:buChar char="●"/>
            </a:pPr>
            <a:r>
              <a:rPr lang="en-AU" sz="1050">
                <a:latin typeface="Roboto"/>
                <a:ea typeface="Roboto"/>
                <a:cs typeface="Roboto"/>
                <a:sym typeface="Roboto"/>
              </a:rPr>
              <a:t>To use the RSI as an exit strategy, we first need to determine a threshold value that signals an exit point based on historical data and current market conditions.</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This threshold value will depend on a variety of factors such as the volatility of the asset, the trading strategy being used, and the trader's risk tolerance.</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Once the threshold value has been determined, traders should monitor the RSI during the trade and exit the position once the RSI falls below the threshold.</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This can help prevent losses and protect profits by exiting the trade before the asset's price falls too far.</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Traders can also use a trailing stop loss in combination with the RSI threshold as an exit strategy.</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A trailing stop loss is a type of order that automatically adjusts the stop loss level as the price of the asset moves in the trader's favor.</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By combining a trailing stop loss with the RSI threshold, traders can further minimize losses and maximize profits by allowing the trade to continue as long as the asset's price remains in an uptrend.</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Overall, using the RSI as an exit strategy can be an effective way to protect profits and minimize losses, but it requires careful analysis and risk management to be successful.</a:t>
            </a:r>
            <a:endParaRPr sz="105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15" name="Google Shape;115;g2216afe4ebe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16afe4ebe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AU"/>
              <a:t>ZAC:</a:t>
            </a:r>
            <a:endParaRPr/>
          </a:p>
          <a:p>
            <a:pPr indent="-317500" lvl="0" marL="457200" rtl="0" algn="l">
              <a:lnSpc>
                <a:spcPct val="100000"/>
              </a:lnSpc>
              <a:spcBef>
                <a:spcPts val="0"/>
              </a:spcBef>
              <a:spcAft>
                <a:spcPts val="0"/>
              </a:spcAft>
              <a:buSzPts val="1400"/>
              <a:buChar char="-"/>
            </a:pPr>
            <a:r>
              <a:rPr lang="en-AU"/>
              <a:t>Go through the example</a:t>
            </a:r>
            <a:endParaRPr/>
          </a:p>
        </p:txBody>
      </p:sp>
      <p:sp>
        <p:nvSpPr>
          <p:cNvPr id="121" name="Google Shape;121;g2216afe4ebe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16afe4ebe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AU"/>
              <a:t>ABHINAV:</a:t>
            </a:r>
            <a:endParaRPr/>
          </a:p>
          <a:p>
            <a:pPr indent="-295275" lvl="0" marL="457200" rtl="0" algn="l">
              <a:lnSpc>
                <a:spcPct val="115000"/>
              </a:lnSpc>
              <a:spcBef>
                <a:spcPts val="1500"/>
              </a:spcBef>
              <a:spcAft>
                <a:spcPts val="0"/>
              </a:spcAft>
              <a:buClr>
                <a:schemeClr val="dk1"/>
              </a:buClr>
              <a:buSzPts val="1050"/>
              <a:buFont typeface="Roboto"/>
              <a:buChar char="●"/>
            </a:pPr>
            <a:r>
              <a:rPr lang="en-AU" sz="1050">
                <a:latin typeface="Roboto"/>
                <a:ea typeface="Roboto"/>
                <a:cs typeface="Roboto"/>
                <a:sym typeface="Roboto"/>
              </a:rPr>
              <a:t>Our trading algorithm was designed to identify profitable trading opportunities in the stock market using technical analysis and breakout strategies.</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We tested the algorithm on a dataset containing historical stock prices and volumes for a variety of assets, including several well-known technology stocks such as AAPL, MSFT, and NVDA.</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Our algorithm generated profits from these stocks, indicating that our strategies were effective at identifying profitable trading opportunities.</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However, it's important to note that these results may be due to overfitting of the model to the historical data, and may not necessarily generalize to future market conditions.</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To further validate our results, we conducted extensive backtesting and sensitivity analysis to ensure that our algorithm was robust and effective under a variety of market conditions.</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050">
                <a:latin typeface="Roboto"/>
                <a:ea typeface="Roboto"/>
                <a:cs typeface="Roboto"/>
                <a:sym typeface="Roboto"/>
              </a:rPr>
              <a:t>Overall, our results demonstrate the potential for using technical analysis and breakout strategies to generate profits in the stock market, but also highlight the importance of careful analysis, testing, and risk management in developing effective trading strategies.</a:t>
            </a:r>
            <a:endParaRPr sz="1050">
              <a:latin typeface="Roboto"/>
              <a:ea typeface="Roboto"/>
              <a:cs typeface="Roboto"/>
              <a:sym typeface="Roboto"/>
            </a:endParaRPr>
          </a:p>
          <a:p>
            <a:pPr indent="0" lvl="0" marL="0" rtl="0" algn="l">
              <a:lnSpc>
                <a:spcPct val="115000"/>
              </a:lnSpc>
              <a:spcBef>
                <a:spcPts val="0"/>
              </a:spcBef>
              <a:spcAft>
                <a:spcPts val="0"/>
              </a:spcAft>
              <a:buSzPts val="1100"/>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27" name="Google Shape;127;g2216afe4ebe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16afe4ebe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AU"/>
              <a:t>ZAC:</a:t>
            </a:r>
            <a:endParaRPr/>
          </a:p>
          <a:p>
            <a:pPr indent="0" lvl="0" marL="0" rtl="0" algn="l">
              <a:lnSpc>
                <a:spcPct val="100000"/>
              </a:lnSpc>
              <a:spcBef>
                <a:spcPts val="0"/>
              </a:spcBef>
              <a:spcAft>
                <a:spcPts val="0"/>
              </a:spcAft>
              <a:buSzPts val="1400"/>
              <a:buNone/>
            </a:pPr>
            <a:r>
              <a:rPr lang="en-AU"/>
              <a:t>Volume</a:t>
            </a:r>
            <a:endParaRPr/>
          </a:p>
          <a:p>
            <a:pPr indent="-295275" lvl="0" marL="457200" rtl="0" algn="l">
              <a:lnSpc>
                <a:spcPct val="115000"/>
              </a:lnSpc>
              <a:spcBef>
                <a:spcPts val="1500"/>
              </a:spcBef>
              <a:spcAft>
                <a:spcPts val="0"/>
              </a:spcAft>
              <a:buSzPts val="1050"/>
              <a:buFont typeface="Roboto"/>
              <a:buChar char="●"/>
            </a:pPr>
            <a:r>
              <a:rPr lang="en-AU" sz="1050">
                <a:latin typeface="Roboto"/>
                <a:ea typeface="Roboto"/>
                <a:cs typeface="Roboto"/>
                <a:sym typeface="Roboto"/>
              </a:rPr>
              <a:t>Right now, our trading algorithm looks at an indicator called the Relative Strength Index (RSI) to see if an asset's price movement has enough momentum to break through a support or resistance level. But, there's another factor we can look at to help confirm a breakout: trading volume.</a:t>
            </a:r>
            <a:endParaRPr sz="1050">
              <a:latin typeface="Roboto"/>
              <a:ea typeface="Roboto"/>
              <a:cs typeface="Roboto"/>
              <a:sym typeface="Roboto"/>
            </a:endParaRPr>
          </a:p>
          <a:p>
            <a:pPr indent="-295275" lvl="0" marL="457200" rtl="0" algn="l">
              <a:lnSpc>
                <a:spcPct val="115000"/>
              </a:lnSpc>
              <a:spcBef>
                <a:spcPts val="0"/>
              </a:spcBef>
              <a:spcAft>
                <a:spcPts val="0"/>
              </a:spcAft>
              <a:buSzPts val="1050"/>
              <a:buFont typeface="Roboto"/>
              <a:buChar char="●"/>
            </a:pPr>
            <a:r>
              <a:rPr lang="en-AU" sz="1050">
                <a:latin typeface="Roboto"/>
                <a:ea typeface="Roboto"/>
                <a:cs typeface="Roboto"/>
                <a:sym typeface="Roboto"/>
              </a:rPr>
              <a:t>Trading volume refers to the amount of buying and selling activity for an asset. By looking at trading volume in combination with price action, we can see if a breakout is supported by significant trading activity. This can help us avoid fake breakouts and make better trading decisions.</a:t>
            </a:r>
            <a:endParaRPr sz="1050">
              <a:latin typeface="Roboto"/>
              <a:ea typeface="Roboto"/>
              <a:cs typeface="Roboto"/>
              <a:sym typeface="Roboto"/>
            </a:endParaRPr>
          </a:p>
          <a:p>
            <a:pPr indent="-295275" lvl="0" marL="457200" rtl="0" algn="l">
              <a:lnSpc>
                <a:spcPct val="115000"/>
              </a:lnSpc>
              <a:spcBef>
                <a:spcPts val="0"/>
              </a:spcBef>
              <a:spcAft>
                <a:spcPts val="0"/>
              </a:spcAft>
              <a:buSzPts val="1050"/>
              <a:buFont typeface="Roboto"/>
              <a:buChar char="●"/>
            </a:pPr>
            <a:r>
              <a:rPr lang="en-AU" sz="1050">
                <a:latin typeface="Roboto"/>
                <a:ea typeface="Roboto"/>
                <a:cs typeface="Roboto"/>
                <a:sym typeface="Roboto"/>
              </a:rPr>
              <a:t>For example, if an asset's price breaks through a resistance level with a lot of trading volume, that means there's a lot of buying pressure, and the breakout is more likely to continue. But, if the price breaks through with low trading volume, that means the breakout might be weak and the price could drop back down.</a:t>
            </a:r>
            <a:endParaRPr sz="1050">
              <a:latin typeface="Roboto"/>
              <a:ea typeface="Roboto"/>
              <a:cs typeface="Roboto"/>
              <a:sym typeface="Roboto"/>
            </a:endParaRPr>
          </a:p>
          <a:p>
            <a:pPr indent="-295275" lvl="0" marL="457200" rtl="0" algn="l">
              <a:lnSpc>
                <a:spcPct val="115000"/>
              </a:lnSpc>
              <a:spcBef>
                <a:spcPts val="0"/>
              </a:spcBef>
              <a:spcAft>
                <a:spcPts val="0"/>
              </a:spcAft>
              <a:buSzPts val="1050"/>
              <a:buFont typeface="Roboto"/>
              <a:buChar char="●"/>
            </a:pPr>
            <a:r>
              <a:rPr lang="en-AU" sz="1050">
                <a:latin typeface="Roboto"/>
                <a:ea typeface="Roboto"/>
                <a:cs typeface="Roboto"/>
                <a:sym typeface="Roboto"/>
              </a:rPr>
              <a:t>By looking at both the RSI and trading volume, we can confirm breakouts and make sure we're not making any risky trades.</a:t>
            </a:r>
            <a:endParaRPr sz="1050">
              <a:latin typeface="Roboto"/>
              <a:ea typeface="Roboto"/>
              <a:cs typeface="Roboto"/>
              <a:sym typeface="Roboto"/>
            </a:endParaRPr>
          </a:p>
          <a:p>
            <a:pPr indent="0" lvl="0" marL="0" rtl="0" algn="l">
              <a:lnSpc>
                <a:spcPct val="115000"/>
              </a:lnSpc>
              <a:spcBef>
                <a:spcPts val="1500"/>
              </a:spcBef>
              <a:spcAft>
                <a:spcPts val="0"/>
              </a:spcAft>
              <a:buNone/>
            </a:pPr>
            <a:r>
              <a:rPr lang="en-AU" sz="1050">
                <a:latin typeface="Roboto"/>
                <a:ea typeface="Roboto"/>
                <a:cs typeface="Roboto"/>
                <a:sym typeface="Roboto"/>
              </a:rPr>
              <a:t>We spent a lot of time on our entry strategy, but failed to focus a lot of effort on an exit strategy</a:t>
            </a:r>
            <a:endParaRPr sz="1050">
              <a:latin typeface="Roboto"/>
              <a:ea typeface="Roboto"/>
              <a:cs typeface="Roboto"/>
              <a:sym typeface="Roboto"/>
            </a:endParaRPr>
          </a:p>
          <a:p>
            <a:pPr indent="-295275" lvl="0" marL="457200" rtl="0" algn="l">
              <a:lnSpc>
                <a:spcPct val="115000"/>
              </a:lnSpc>
              <a:spcBef>
                <a:spcPts val="0"/>
              </a:spcBef>
              <a:spcAft>
                <a:spcPts val="0"/>
              </a:spcAft>
              <a:buClr>
                <a:schemeClr val="dk1"/>
              </a:buClr>
              <a:buSzPts val="1050"/>
              <a:buFont typeface="Roboto"/>
              <a:buChar char="●"/>
            </a:pPr>
            <a:r>
              <a:rPr lang="en-AU" sz="1150">
                <a:latin typeface="Arial"/>
                <a:ea typeface="Arial"/>
                <a:cs typeface="Arial"/>
                <a:sym typeface="Arial"/>
              </a:rPr>
              <a:t>We focused a lot on finding the right entry points for our trades. We spent a lot of time analysing technical indicators and historical data to identify profitable entry points and make sure we were buying at the right time.</a:t>
            </a:r>
            <a:endParaRPr sz="1150">
              <a:latin typeface="Arial"/>
              <a:ea typeface="Arial"/>
              <a:cs typeface="Arial"/>
              <a:sym typeface="Arial"/>
            </a:endParaRPr>
          </a:p>
          <a:p>
            <a:pPr indent="-295275" lvl="0" marL="457200" rtl="0" algn="l">
              <a:lnSpc>
                <a:spcPct val="115000"/>
              </a:lnSpc>
              <a:spcBef>
                <a:spcPts val="0"/>
              </a:spcBef>
              <a:spcAft>
                <a:spcPts val="0"/>
              </a:spcAft>
              <a:buClr>
                <a:schemeClr val="dk1"/>
              </a:buClr>
              <a:buSzPts val="1050"/>
              <a:buFont typeface="Roboto"/>
              <a:buChar char="●"/>
            </a:pPr>
            <a:r>
              <a:rPr lang="en-AU" sz="1150">
                <a:latin typeface="Arial"/>
                <a:ea typeface="Arial"/>
                <a:cs typeface="Arial"/>
                <a:sym typeface="Arial"/>
              </a:rPr>
              <a:t>But, we didn't spend as much time on figuring out when to exit our trades. As a result, we sometimes held onto losing positions for too long and missed out on opportunities to take profits.</a:t>
            </a:r>
            <a:endParaRPr sz="1150">
              <a:latin typeface="Arial"/>
              <a:ea typeface="Arial"/>
              <a:cs typeface="Arial"/>
              <a:sym typeface="Arial"/>
            </a:endParaRPr>
          </a:p>
          <a:p>
            <a:pPr indent="0" lvl="0" marL="0" rtl="0" algn="l">
              <a:lnSpc>
                <a:spcPct val="115000"/>
              </a:lnSpc>
              <a:spcBef>
                <a:spcPts val="0"/>
              </a:spcBef>
              <a:spcAft>
                <a:spcPts val="0"/>
              </a:spcAft>
              <a:buNone/>
            </a:pPr>
            <a:r>
              <a:t/>
            </a:r>
            <a:endParaRPr sz="1150">
              <a:latin typeface="Arial"/>
              <a:ea typeface="Arial"/>
              <a:cs typeface="Arial"/>
              <a:sym typeface="Arial"/>
            </a:endParaRPr>
          </a:p>
          <a:p>
            <a:pPr indent="0" lvl="0" marL="0" rtl="0" algn="l">
              <a:lnSpc>
                <a:spcPct val="115000"/>
              </a:lnSpc>
              <a:spcBef>
                <a:spcPts val="0"/>
              </a:spcBef>
              <a:spcAft>
                <a:spcPts val="0"/>
              </a:spcAft>
              <a:buNone/>
            </a:pPr>
            <a:r>
              <a:rPr lang="en-AU" sz="1150">
                <a:latin typeface="Arial"/>
                <a:ea typeface="Arial"/>
                <a:cs typeface="Arial"/>
                <a:sym typeface="Arial"/>
              </a:rPr>
              <a:t>Risk Management:</a:t>
            </a:r>
            <a:endParaRPr sz="1150">
              <a:latin typeface="Arial"/>
              <a:ea typeface="Arial"/>
              <a:cs typeface="Arial"/>
              <a:sym typeface="Arial"/>
            </a:endParaRPr>
          </a:p>
          <a:p>
            <a:pPr indent="-301625" lvl="0" marL="457200" rtl="0" algn="l">
              <a:lnSpc>
                <a:spcPct val="115000"/>
              </a:lnSpc>
              <a:spcBef>
                <a:spcPts val="0"/>
              </a:spcBef>
              <a:spcAft>
                <a:spcPts val="0"/>
              </a:spcAft>
              <a:buSzPts val="1150"/>
              <a:buChar char="●"/>
            </a:pPr>
            <a:r>
              <a:rPr lang="en-AU" sz="1150">
                <a:latin typeface="Arial"/>
                <a:ea typeface="Arial"/>
                <a:cs typeface="Arial"/>
                <a:sym typeface="Arial"/>
              </a:rPr>
              <a:t>One of the things we realized as we were developing our trading algorithm is that we weren't taking into account the volatility of the assets we were trading. Specifically, we were buying a set position size for each trade without considering how much the asset's price might move up or down.</a:t>
            </a:r>
            <a:endParaRPr sz="1150">
              <a:latin typeface="Arial"/>
              <a:ea typeface="Arial"/>
              <a:cs typeface="Arial"/>
              <a:sym typeface="Arial"/>
            </a:endParaRPr>
          </a:p>
          <a:p>
            <a:pPr indent="-301625" lvl="0" marL="457200" rtl="0" algn="l">
              <a:lnSpc>
                <a:spcPct val="115000"/>
              </a:lnSpc>
              <a:spcBef>
                <a:spcPts val="0"/>
              </a:spcBef>
              <a:spcAft>
                <a:spcPts val="0"/>
              </a:spcAft>
              <a:buSzPts val="1150"/>
              <a:buChar char="●"/>
            </a:pPr>
            <a:r>
              <a:rPr lang="en-AU" sz="1150">
                <a:latin typeface="Arial"/>
                <a:ea typeface="Arial"/>
                <a:cs typeface="Arial"/>
                <a:sym typeface="Arial"/>
              </a:rPr>
              <a:t>This was a problem because it meant that we were taking on more risk than we realized. If we bought a set position size for a highly volatile asset, then the potential losses could be much larger than if we bought the same position size for a less volatile asset.</a:t>
            </a:r>
            <a:endParaRPr sz="1150">
              <a:latin typeface="Arial"/>
              <a:ea typeface="Arial"/>
              <a:cs typeface="Arial"/>
              <a:sym typeface="Arial"/>
            </a:endParaRPr>
          </a:p>
          <a:p>
            <a:pPr indent="-301625" lvl="0" marL="457200" rtl="0" algn="l">
              <a:lnSpc>
                <a:spcPct val="115000"/>
              </a:lnSpc>
              <a:spcBef>
                <a:spcPts val="0"/>
              </a:spcBef>
              <a:spcAft>
                <a:spcPts val="0"/>
              </a:spcAft>
              <a:buSzPts val="1150"/>
              <a:buChar char="●"/>
            </a:pPr>
            <a:r>
              <a:rPr lang="en-AU" sz="1150">
                <a:latin typeface="Arial"/>
                <a:ea typeface="Arial"/>
                <a:cs typeface="Arial"/>
                <a:sym typeface="Arial"/>
              </a:rPr>
              <a:t>To address this issue, we started using a technique called position sizing to adjust our position sizes based on the volatility of the assets we were trading.</a:t>
            </a:r>
            <a:endParaRPr sz="1150">
              <a:latin typeface="Arial"/>
              <a:ea typeface="Arial"/>
              <a:cs typeface="Arial"/>
              <a:sym typeface="Arial"/>
            </a:endParaRPr>
          </a:p>
          <a:p>
            <a:pPr indent="0" lvl="0" marL="0" rtl="0" algn="l">
              <a:lnSpc>
                <a:spcPct val="115000"/>
              </a:lnSpc>
              <a:spcBef>
                <a:spcPts val="0"/>
              </a:spcBef>
              <a:spcAft>
                <a:spcPts val="0"/>
              </a:spcAft>
              <a:buNone/>
            </a:pPr>
            <a:r>
              <a:t/>
            </a:r>
            <a:endParaRPr sz="1150">
              <a:latin typeface="Arial"/>
              <a:ea typeface="Arial"/>
              <a:cs typeface="Arial"/>
              <a:sym typeface="Arial"/>
            </a:endParaRPr>
          </a:p>
          <a:p>
            <a:pPr indent="0" lvl="0" marL="0" rtl="0" algn="l">
              <a:lnSpc>
                <a:spcPct val="115000"/>
              </a:lnSpc>
              <a:spcBef>
                <a:spcPts val="0"/>
              </a:spcBef>
              <a:spcAft>
                <a:spcPts val="0"/>
              </a:spcAft>
              <a:buNone/>
            </a:pPr>
            <a:r>
              <a:rPr lang="en-AU" sz="1150">
                <a:latin typeface="Arial"/>
                <a:ea typeface="Arial"/>
                <a:cs typeface="Arial"/>
                <a:sym typeface="Arial"/>
              </a:rPr>
              <a:t>False Breakouts:</a:t>
            </a:r>
            <a:endParaRPr sz="1150">
              <a:latin typeface="Arial"/>
              <a:ea typeface="Arial"/>
              <a:cs typeface="Arial"/>
              <a:sym typeface="Arial"/>
            </a:endParaRPr>
          </a:p>
          <a:p>
            <a:pPr indent="-301625" lvl="0" marL="457200" rtl="0" algn="l">
              <a:lnSpc>
                <a:spcPct val="115000"/>
              </a:lnSpc>
              <a:spcBef>
                <a:spcPts val="0"/>
              </a:spcBef>
              <a:spcAft>
                <a:spcPts val="0"/>
              </a:spcAft>
              <a:buSzPts val="1150"/>
              <a:buFont typeface="Arial"/>
              <a:buChar char="●"/>
            </a:pPr>
            <a:r>
              <a:rPr lang="en-AU" sz="1150">
                <a:latin typeface="Arial"/>
                <a:ea typeface="Arial"/>
                <a:cs typeface="Arial"/>
                <a:sym typeface="Arial"/>
              </a:rPr>
              <a:t>During the development of our trading algorithm, one of the challenges we faced was dealing with false breakouts. False breakouts occur when an asset's price appears to break through a resistance or support level but then quickly retraces, resulting in a losing trade.</a:t>
            </a:r>
            <a:endParaRPr sz="1150">
              <a:latin typeface="Arial"/>
              <a:ea typeface="Arial"/>
              <a:cs typeface="Arial"/>
              <a:sym typeface="Arial"/>
            </a:endParaRPr>
          </a:p>
          <a:p>
            <a:pPr indent="-301625" lvl="0" marL="457200" rtl="0" algn="l">
              <a:lnSpc>
                <a:spcPct val="115000"/>
              </a:lnSpc>
              <a:spcBef>
                <a:spcPts val="0"/>
              </a:spcBef>
              <a:spcAft>
                <a:spcPts val="0"/>
              </a:spcAft>
              <a:buSzPts val="1150"/>
              <a:buFont typeface="Arial"/>
              <a:buChar char="●"/>
            </a:pPr>
            <a:r>
              <a:rPr lang="en-AU" sz="1150">
                <a:latin typeface="Arial"/>
                <a:ea typeface="Arial"/>
                <a:cs typeface="Arial"/>
                <a:sym typeface="Arial"/>
              </a:rPr>
              <a:t>To address this issue, we increased the threshold on our Relative Strength Index (RSI) indicator to confirm breakouts and reduce the likelihood of false signals. While this helped us avoid some losing trades, it also meant that we missed out on some potentially profitable trades.</a:t>
            </a:r>
            <a:endParaRPr sz="1150">
              <a:latin typeface="Arial"/>
              <a:ea typeface="Arial"/>
              <a:cs typeface="Arial"/>
              <a:sym typeface="Arial"/>
            </a:endParaRPr>
          </a:p>
        </p:txBody>
      </p:sp>
      <p:sp>
        <p:nvSpPr>
          <p:cNvPr id="135" name="Google Shape;135;g2216afe4ebe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1833a672a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1833a672a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21833a672a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1" y="6537960"/>
            <a:ext cx="12192000" cy="320039"/>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Graphical user interface&#10;&#10;Description automatically generated with medium confidence" id="17" name="Google Shape;17;p2"/>
          <p:cNvPicPr preferRelativeResize="0"/>
          <p:nvPr/>
        </p:nvPicPr>
        <p:blipFill rotWithShape="1">
          <a:blip r:embed="rId2">
            <a:alphaModFix/>
          </a:blip>
          <a:srcRect b="0" l="0" r="0" t="0"/>
          <a:stretch/>
        </p:blipFill>
        <p:spPr>
          <a:xfrm>
            <a:off x="0" y="-1"/>
            <a:ext cx="12191999" cy="2064425"/>
          </a:xfrm>
          <a:prstGeom prst="rect">
            <a:avLst/>
          </a:prstGeom>
          <a:noFill/>
          <a:ln>
            <a:noFill/>
          </a:ln>
        </p:spPr>
      </p:pic>
      <p:sp>
        <p:nvSpPr>
          <p:cNvPr id="18" name="Google Shape;18;p2"/>
          <p:cNvSpPr txBox="1"/>
          <p:nvPr>
            <p:ph type="ctrTitle"/>
          </p:nvPr>
        </p:nvSpPr>
        <p:spPr>
          <a:xfrm>
            <a:off x="1524000" y="2309099"/>
            <a:ext cx="9144000" cy="97777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2F2F2"/>
              </a:buClr>
              <a:buSzPts val="4400"/>
              <a:buFont typeface="Calibri"/>
              <a:buNone/>
              <a:defRPr>
                <a:solidFill>
                  <a:srgbClr val="F2F2F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524000" y="3405485"/>
            <a:ext cx="9144000" cy="52387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F2F2F2"/>
              </a:buClr>
              <a:buSzPts val="2800"/>
              <a:buNone/>
              <a:defRPr>
                <a:solidFill>
                  <a:srgbClr val="F2F2F2"/>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p:nvPr/>
        </p:nvSpPr>
        <p:spPr>
          <a:xfrm>
            <a:off x="-3" y="3429000"/>
            <a:ext cx="3612970" cy="3432899"/>
          </a:xfrm>
          <a:prstGeom prst="corner">
            <a:avLst>
              <a:gd fmla="val 9451" name="adj1"/>
              <a:gd fmla="val 9879" name="adj2"/>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3"/>
          <p:cNvSpPr/>
          <p:nvPr/>
        </p:nvSpPr>
        <p:spPr>
          <a:xfrm flipH="1" rot="10800000">
            <a:off x="0" y="0"/>
            <a:ext cx="12192000" cy="1343818"/>
          </a:xfrm>
          <a:prstGeom prst="round2SameRect">
            <a:avLst>
              <a:gd fmla="val 16667" name="adj1"/>
              <a:gd fmla="val 0" name="adj2"/>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3"/>
          <p:cNvSpPr txBox="1"/>
          <p:nvPr>
            <p:ph type="title"/>
          </p:nvPr>
        </p:nvSpPr>
        <p:spPr>
          <a:xfrm>
            <a:off x="838200" y="1825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body"/>
          </p:nvPr>
        </p:nvSpPr>
        <p:spPr>
          <a:xfrm>
            <a:off x="844731" y="1847304"/>
            <a:ext cx="10515600" cy="425958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F2F2F2"/>
              </a:buClr>
              <a:buSzPts val="2800"/>
              <a:buChar char="•"/>
              <a:defRPr>
                <a:solidFill>
                  <a:srgbClr val="F2F2F2"/>
                </a:solidFill>
              </a:defRPr>
            </a:lvl1pPr>
            <a:lvl2pPr indent="-381000" lvl="1" marL="914400" algn="l">
              <a:lnSpc>
                <a:spcPct val="90000"/>
              </a:lnSpc>
              <a:spcBef>
                <a:spcPts val="500"/>
              </a:spcBef>
              <a:spcAft>
                <a:spcPts val="0"/>
              </a:spcAft>
              <a:buClr>
                <a:srgbClr val="F2F2F2"/>
              </a:buClr>
              <a:buSzPts val="2400"/>
              <a:buChar char="•"/>
              <a:defRPr>
                <a:solidFill>
                  <a:srgbClr val="F2F2F2"/>
                </a:solidFill>
              </a:defRPr>
            </a:lvl2pPr>
            <a:lvl3pPr indent="-355600" lvl="2" marL="1371600" algn="l">
              <a:lnSpc>
                <a:spcPct val="90000"/>
              </a:lnSpc>
              <a:spcBef>
                <a:spcPts val="500"/>
              </a:spcBef>
              <a:spcAft>
                <a:spcPts val="0"/>
              </a:spcAft>
              <a:buClr>
                <a:srgbClr val="F2F2F2"/>
              </a:buClr>
              <a:buSzPts val="2000"/>
              <a:buChar char="•"/>
              <a:defRPr>
                <a:solidFill>
                  <a:srgbClr val="F2F2F2"/>
                </a:solidFill>
              </a:defRPr>
            </a:lvl3pPr>
            <a:lvl4pPr indent="-342900" lvl="3" marL="1828800" algn="l">
              <a:lnSpc>
                <a:spcPct val="90000"/>
              </a:lnSpc>
              <a:spcBef>
                <a:spcPts val="500"/>
              </a:spcBef>
              <a:spcAft>
                <a:spcPts val="0"/>
              </a:spcAft>
              <a:buClr>
                <a:srgbClr val="F2F2F2"/>
              </a:buClr>
              <a:buSzPts val="1800"/>
              <a:buChar char="•"/>
              <a:defRPr>
                <a:solidFill>
                  <a:srgbClr val="F2F2F2"/>
                </a:solidFill>
              </a:defRPr>
            </a:lvl4pPr>
            <a:lvl5pPr indent="-342900" lvl="4" marL="2286000" algn="l">
              <a:lnSpc>
                <a:spcPct val="90000"/>
              </a:lnSpc>
              <a:spcBef>
                <a:spcPts val="500"/>
              </a:spcBef>
              <a:spcAft>
                <a:spcPts val="0"/>
              </a:spcAft>
              <a:buClr>
                <a:srgbClr val="F2F2F2"/>
              </a:buClr>
              <a:buSzPts val="1800"/>
              <a:buChar char="•"/>
              <a:defRPr>
                <a:solidFill>
                  <a:srgbClr val="F2F2F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2" y="6544491"/>
            <a:ext cx="838202" cy="3135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nvSpPr>
        <p:spPr>
          <a:xfrm>
            <a:off x="1241513" y="6551023"/>
            <a:ext cx="1129938" cy="31350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AU" sz="1200" u="none" cap="none" strike="noStrike">
                <a:solidFill>
                  <a:schemeClr val="lt1"/>
                </a:solidFill>
                <a:latin typeface="Calibri"/>
                <a:ea typeface="Calibri"/>
                <a:cs typeface="Calibri"/>
                <a:sym typeface="Calibri"/>
              </a:rPr>
              <a:t>QFin UWA</a:t>
            </a:r>
            <a:endParaRPr b="0" i="0" sz="1400" u="none" cap="none" strike="noStrike">
              <a:solidFill>
                <a:srgbClr val="000000"/>
              </a:solidFill>
              <a:latin typeface="Arial"/>
              <a:ea typeface="Arial"/>
              <a:cs typeface="Arial"/>
              <a:sym typeface="Arial"/>
            </a:endParaRPr>
          </a:p>
        </p:txBody>
      </p:sp>
      <p:sp>
        <p:nvSpPr>
          <p:cNvPr id="27" name="Google Shape;27;p3"/>
          <p:cNvSpPr txBox="1"/>
          <p:nvPr/>
        </p:nvSpPr>
        <p:spPr>
          <a:xfrm>
            <a:off x="11797936" y="6548957"/>
            <a:ext cx="394064" cy="31350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rgbClr val="F2F2F2"/>
                </a:solidFill>
                <a:latin typeface="Calibri"/>
                <a:ea typeface="Calibri"/>
                <a:cs typeface="Calibri"/>
                <a:sym typeface="Calibri"/>
              </a:rPr>
              <a:t>‹#›</a:t>
            </a:fld>
            <a:endParaRPr b="0" i="0" sz="1200" u="none" cap="none" strike="noStrike">
              <a:solidFill>
                <a:srgbClr val="F2F2F2"/>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rive.google.com/file/d/1txriHFRsRuWUY4cBithVzPBoNupqI7qf/view"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0" y="2828950"/>
            <a:ext cx="12192000" cy="1801800"/>
          </a:xfrm>
          <a:prstGeom prst="rect">
            <a:avLst/>
          </a:prstGeom>
          <a:solidFill>
            <a:srgbClr val="00B05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txBox="1"/>
          <p:nvPr>
            <p:ph type="ctrTitle"/>
          </p:nvPr>
        </p:nvSpPr>
        <p:spPr>
          <a:xfrm>
            <a:off x="348750" y="2828950"/>
            <a:ext cx="11494500" cy="1653000"/>
          </a:xfrm>
          <a:prstGeom prst="rect">
            <a:avLst/>
          </a:prstGeom>
          <a:noFill/>
          <a:ln>
            <a:noFill/>
          </a:ln>
          <a:effectLst>
            <a:outerShdw blurRad="50800" rotWithShape="0" algn="t" dir="5400000" dist="38100">
              <a:srgbClr val="000000">
                <a:alpha val="40000"/>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Arial"/>
              <a:buNone/>
            </a:pPr>
            <a:r>
              <a:rPr lang="en-AU" sz="4800">
                <a:solidFill>
                  <a:srgbClr val="FFFFFF"/>
                </a:solidFill>
              </a:rPr>
              <a:t>ORB and Pairs Trading Algorithm</a:t>
            </a:r>
            <a:endParaRPr sz="4800">
              <a:solidFill>
                <a:srgbClr val="FFFFFF"/>
              </a:solidFill>
            </a:endParaRPr>
          </a:p>
        </p:txBody>
      </p:sp>
      <p:sp>
        <p:nvSpPr>
          <p:cNvPr id="91" name="Google Shape;91;p13"/>
          <p:cNvSpPr txBox="1"/>
          <p:nvPr>
            <p:ph idx="1" type="subTitle"/>
          </p:nvPr>
        </p:nvSpPr>
        <p:spPr>
          <a:xfrm>
            <a:off x="1066800" y="4790020"/>
            <a:ext cx="10058400" cy="12828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AU" sz="2400">
                <a:solidFill>
                  <a:srgbClr val="FFFFFF"/>
                </a:solidFill>
                <a:latin typeface="Arial"/>
                <a:ea typeface="Arial"/>
                <a:cs typeface="Arial"/>
                <a:sym typeface="Arial"/>
              </a:rPr>
              <a:t>Zachary Cheng, Farruh Mavlonov, Abhinav Rajaram, Cameron Nguyen</a:t>
            </a:r>
            <a:endParaRPr sz="2400">
              <a:solidFill>
                <a:srgbClr val="FFFFFF"/>
              </a:solidFill>
              <a:latin typeface="Arial"/>
              <a:ea typeface="Arial"/>
              <a:cs typeface="Arial"/>
              <a:sym typeface="Arial"/>
            </a:endParaRPr>
          </a:p>
          <a:p>
            <a:pPr indent="0" lvl="0" marL="0" rtl="0" algn="ctr">
              <a:lnSpc>
                <a:spcPct val="90000"/>
              </a:lnSpc>
              <a:spcBef>
                <a:spcPts val="0"/>
              </a:spcBef>
              <a:spcAft>
                <a:spcPts val="0"/>
              </a:spcAft>
              <a:buClr>
                <a:srgbClr val="FFFFFF"/>
              </a:buClr>
              <a:buSzPts val="2400"/>
              <a:buNone/>
            </a:pPr>
            <a:r>
              <a:t/>
            </a:r>
            <a:endParaRPr sz="2400">
              <a:solidFill>
                <a:srgbClr val="FFFFFF"/>
              </a:solidFill>
              <a:latin typeface="Arial"/>
              <a:ea typeface="Arial"/>
              <a:cs typeface="Arial"/>
              <a:sym typeface="Arial"/>
            </a:endParaRPr>
          </a:p>
          <a:p>
            <a:pPr indent="0" lvl="0" marL="0" rtl="0" algn="ctr">
              <a:lnSpc>
                <a:spcPct val="90000"/>
              </a:lnSpc>
              <a:spcBef>
                <a:spcPts val="0"/>
              </a:spcBef>
              <a:spcAft>
                <a:spcPts val="0"/>
              </a:spcAft>
              <a:buClr>
                <a:srgbClr val="FFFFFF"/>
              </a:buClr>
              <a:buSzPts val="2400"/>
              <a:buNone/>
            </a:pPr>
            <a:r>
              <a:rPr lang="en-AU" sz="2400">
                <a:solidFill>
                  <a:srgbClr val="FFFFFF"/>
                </a:solidFill>
                <a:latin typeface="Arial"/>
                <a:ea typeface="Arial"/>
                <a:cs typeface="Arial"/>
                <a:sym typeface="Arial"/>
              </a:rPr>
              <a:t>12 May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838200" y="1825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AU"/>
              <a:t>Pair Trading - Price Ratio Indicator</a:t>
            </a:r>
            <a:endParaRPr/>
          </a:p>
        </p:txBody>
      </p:sp>
      <p:pic>
        <p:nvPicPr>
          <p:cNvPr id="154" name="Google Shape;154;p22"/>
          <p:cNvPicPr preferRelativeResize="0"/>
          <p:nvPr/>
        </p:nvPicPr>
        <p:blipFill>
          <a:blip r:embed="rId3">
            <a:alphaModFix/>
          </a:blip>
          <a:stretch>
            <a:fillRect/>
          </a:stretch>
        </p:blipFill>
        <p:spPr>
          <a:xfrm>
            <a:off x="600700" y="1448650"/>
            <a:ext cx="5572499" cy="2212107"/>
          </a:xfrm>
          <a:prstGeom prst="rect">
            <a:avLst/>
          </a:prstGeom>
          <a:noFill/>
          <a:ln>
            <a:noFill/>
          </a:ln>
        </p:spPr>
      </p:pic>
      <p:sp>
        <p:nvSpPr>
          <p:cNvPr id="155" name="Google Shape;155;p22"/>
          <p:cNvSpPr txBox="1"/>
          <p:nvPr/>
        </p:nvSpPr>
        <p:spPr>
          <a:xfrm>
            <a:off x="-3149075" y="1382100"/>
            <a:ext cx="257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latin typeface="Calibri"/>
                <a:ea typeface="Calibri"/>
                <a:cs typeface="Calibri"/>
                <a:sym typeface="Calibri"/>
              </a:rPr>
              <a:t>The like solid line is because</a:t>
            </a:r>
            <a:endParaRPr>
              <a:latin typeface="Calibri"/>
              <a:ea typeface="Calibri"/>
              <a:cs typeface="Calibri"/>
              <a:sym typeface="Calibri"/>
            </a:endParaRPr>
          </a:p>
          <a:p>
            <a:pPr indent="0" lvl="0" marL="0" rtl="0" algn="l">
              <a:spcBef>
                <a:spcPts val="0"/>
              </a:spcBef>
              <a:spcAft>
                <a:spcPts val="0"/>
              </a:spcAft>
              <a:buNone/>
            </a:pPr>
            <a:r>
              <a:rPr lang="en-AU">
                <a:latin typeface="Calibri"/>
                <a:ea typeface="Calibri"/>
                <a:cs typeface="Calibri"/>
                <a:sym typeface="Calibri"/>
              </a:rPr>
              <a:t>Trading happens after-hours</a:t>
            </a:r>
            <a:endParaRPr>
              <a:latin typeface="Calibri"/>
              <a:ea typeface="Calibri"/>
              <a:cs typeface="Calibri"/>
              <a:sym typeface="Calibri"/>
            </a:endParaRPr>
          </a:p>
          <a:p>
            <a:pPr indent="0" lvl="0" marL="0" rtl="0" algn="l">
              <a:spcBef>
                <a:spcPts val="0"/>
              </a:spcBef>
              <a:spcAft>
                <a:spcPts val="0"/>
              </a:spcAft>
              <a:buNone/>
            </a:pPr>
            <a:r>
              <a:rPr lang="en-AU">
                <a:latin typeface="Calibri"/>
                <a:ea typeface="Calibri"/>
                <a:cs typeface="Calibri"/>
                <a:sym typeface="Calibri"/>
              </a:rPr>
              <a:t>You can remove it by filtering</a:t>
            </a:r>
            <a:endParaRPr>
              <a:latin typeface="Calibri"/>
              <a:ea typeface="Calibri"/>
              <a:cs typeface="Calibri"/>
              <a:sym typeface="Calibri"/>
            </a:endParaRPr>
          </a:p>
          <a:p>
            <a:pPr indent="0" lvl="0" marL="0" rtl="0" algn="l">
              <a:spcBef>
                <a:spcPts val="0"/>
              </a:spcBef>
              <a:spcAft>
                <a:spcPts val="0"/>
              </a:spcAft>
              <a:buNone/>
            </a:pPr>
            <a:r>
              <a:rPr lang="en-AU">
                <a:latin typeface="Calibri"/>
                <a:ea typeface="Calibri"/>
                <a:cs typeface="Calibri"/>
                <a:sym typeface="Calibri"/>
              </a:rPr>
              <a:t>The date to 9:30am-4pm</a:t>
            </a:r>
            <a:endParaRPr>
              <a:latin typeface="Calibri"/>
              <a:ea typeface="Calibri"/>
              <a:cs typeface="Calibri"/>
              <a:sym typeface="Calibri"/>
            </a:endParaRPr>
          </a:p>
        </p:txBody>
      </p:sp>
      <p:sp>
        <p:nvSpPr>
          <p:cNvPr id="156" name="Google Shape;156;p22"/>
          <p:cNvSpPr txBox="1"/>
          <p:nvPr/>
        </p:nvSpPr>
        <p:spPr>
          <a:xfrm>
            <a:off x="6354300" y="3822925"/>
            <a:ext cx="55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57" name="Google Shape;157;p22"/>
          <p:cNvPicPr preferRelativeResize="0"/>
          <p:nvPr/>
        </p:nvPicPr>
        <p:blipFill>
          <a:blip r:embed="rId4">
            <a:alphaModFix/>
          </a:blip>
          <a:stretch>
            <a:fillRect/>
          </a:stretch>
        </p:blipFill>
        <p:spPr>
          <a:xfrm>
            <a:off x="6256632" y="1443825"/>
            <a:ext cx="5748945" cy="2279214"/>
          </a:xfrm>
          <a:prstGeom prst="rect">
            <a:avLst/>
          </a:prstGeom>
          <a:noFill/>
          <a:ln>
            <a:noFill/>
          </a:ln>
        </p:spPr>
      </p:pic>
      <p:pic>
        <p:nvPicPr>
          <p:cNvPr id="158" name="Google Shape;158;p22"/>
          <p:cNvPicPr preferRelativeResize="0"/>
          <p:nvPr/>
        </p:nvPicPr>
        <p:blipFill>
          <a:blip r:embed="rId5">
            <a:alphaModFix/>
          </a:blip>
          <a:stretch>
            <a:fillRect/>
          </a:stretch>
        </p:blipFill>
        <p:spPr>
          <a:xfrm>
            <a:off x="600700" y="3765457"/>
            <a:ext cx="5374028" cy="28924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838200" y="1825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AU"/>
              <a:t>Pair Trading - Strategy</a:t>
            </a:r>
            <a:endParaRPr/>
          </a:p>
        </p:txBody>
      </p:sp>
      <p:sp>
        <p:nvSpPr>
          <p:cNvPr id="165" name="Google Shape;165;p23"/>
          <p:cNvSpPr txBox="1"/>
          <p:nvPr>
            <p:ph idx="1" type="body"/>
          </p:nvPr>
        </p:nvSpPr>
        <p:spPr>
          <a:xfrm>
            <a:off x="844731" y="1847304"/>
            <a:ext cx="10515600" cy="425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AU"/>
              <a:t>Basic gist: </a:t>
            </a:r>
            <a:endParaRPr/>
          </a:p>
          <a:p>
            <a:pPr indent="-406400" lvl="0" marL="457200" rtl="0" algn="l">
              <a:spcBef>
                <a:spcPts val="1000"/>
              </a:spcBef>
              <a:spcAft>
                <a:spcPts val="0"/>
              </a:spcAft>
              <a:buSzPts val="2800"/>
              <a:buChar char="•"/>
            </a:pPr>
            <a:r>
              <a:rPr lang="en-AU"/>
              <a:t>If price ratio &gt; entry threshold, buy VGT and sell IYW</a:t>
            </a:r>
            <a:endParaRPr/>
          </a:p>
          <a:p>
            <a:pPr indent="-406400" lvl="0" marL="457200" rtl="0" algn="l">
              <a:spcBef>
                <a:spcPts val="0"/>
              </a:spcBef>
              <a:spcAft>
                <a:spcPts val="0"/>
              </a:spcAft>
              <a:buSzPts val="2800"/>
              <a:buChar char="•"/>
            </a:pPr>
            <a:r>
              <a:rPr lang="en-AU"/>
              <a:t>If price ratio &lt; - entry threshold, buy IYW and sell VGT</a:t>
            </a:r>
            <a:endParaRPr/>
          </a:p>
          <a:p>
            <a:pPr indent="-406400" lvl="0" marL="457200" rtl="0" algn="l">
              <a:spcBef>
                <a:spcPts val="0"/>
              </a:spcBef>
              <a:spcAft>
                <a:spcPts val="0"/>
              </a:spcAft>
              <a:buSzPts val="2800"/>
              <a:buChar char="•"/>
            </a:pPr>
            <a:r>
              <a:rPr lang="en-AU"/>
              <a:t>If -exit threshold &lt; price ratio &lt; exit threshold, clear positions</a:t>
            </a:r>
            <a:endParaRPr/>
          </a:p>
          <a:p>
            <a:pPr indent="-406400" lvl="0" marL="457200" rtl="0" algn="l">
              <a:spcBef>
                <a:spcPts val="0"/>
              </a:spcBef>
              <a:spcAft>
                <a:spcPts val="0"/>
              </a:spcAft>
              <a:buSzPts val="2800"/>
              <a:buChar char="•"/>
            </a:pPr>
            <a:r>
              <a:rPr lang="en-AU"/>
              <a:t>Else, do nothing</a:t>
            </a:r>
            <a:endParaRPr/>
          </a:p>
          <a:p>
            <a:pPr indent="0" lvl="0" marL="0" rtl="0" algn="l">
              <a:spcBef>
                <a:spcPts val="1000"/>
              </a:spcBef>
              <a:spcAft>
                <a:spcPts val="0"/>
              </a:spcAft>
              <a:buNone/>
            </a:pPr>
            <a:r>
              <a:rPr lang="en-AU"/>
              <a:t>Currently using 2 tiers of entry thresholds at 1.5 and 3, but could introduce a function instead. </a:t>
            </a:r>
            <a:endParaRPr/>
          </a:p>
          <a:p>
            <a:pPr indent="0" lvl="0" marL="0" rtl="0" algn="l">
              <a:spcBef>
                <a:spcPts val="1000"/>
              </a:spcBef>
              <a:spcAft>
                <a:spcPts val="0"/>
              </a:spcAft>
              <a:buNone/>
            </a:pPr>
            <a:r>
              <a:rPr lang="en-AU"/>
              <a:t>Need to optimise entry and exit thresholds.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838200" y="1825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AU"/>
              <a:t>Pairs Trading - Results</a:t>
            </a:r>
            <a:endParaRPr/>
          </a:p>
        </p:txBody>
      </p:sp>
      <p:pic>
        <p:nvPicPr>
          <p:cNvPr id="172" name="Google Shape;172;p24"/>
          <p:cNvPicPr preferRelativeResize="0"/>
          <p:nvPr/>
        </p:nvPicPr>
        <p:blipFill>
          <a:blip r:embed="rId3">
            <a:alphaModFix/>
          </a:blip>
          <a:stretch>
            <a:fillRect/>
          </a:stretch>
        </p:blipFill>
        <p:spPr>
          <a:xfrm>
            <a:off x="495375" y="1505900"/>
            <a:ext cx="7891874" cy="4890325"/>
          </a:xfrm>
          <a:prstGeom prst="rect">
            <a:avLst/>
          </a:prstGeom>
          <a:noFill/>
          <a:ln>
            <a:noFill/>
          </a:ln>
        </p:spPr>
      </p:pic>
      <p:pic>
        <p:nvPicPr>
          <p:cNvPr id="173" name="Google Shape;173;p24"/>
          <p:cNvPicPr preferRelativeResize="0"/>
          <p:nvPr/>
        </p:nvPicPr>
        <p:blipFill>
          <a:blip r:embed="rId4">
            <a:alphaModFix/>
          </a:blip>
          <a:stretch>
            <a:fillRect/>
          </a:stretch>
        </p:blipFill>
        <p:spPr>
          <a:xfrm>
            <a:off x="8539649" y="1496355"/>
            <a:ext cx="3499951" cy="34704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831850" y="1364913"/>
            <a:ext cx="10515600" cy="2852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SzPct val="50000"/>
              <a:buNone/>
            </a:pPr>
            <a:r>
              <a:rPr lang="en-AU" sz="12000">
                <a:solidFill>
                  <a:schemeClr val="lt1"/>
                </a:solidFill>
              </a:rPr>
              <a:t>ANY </a:t>
            </a:r>
            <a:r>
              <a:rPr lang="en-AU" sz="12000">
                <a:solidFill>
                  <a:schemeClr val="lt1"/>
                </a:solidFill>
              </a:rPr>
              <a:t>QUESTIONS?</a:t>
            </a:r>
            <a:endParaRPr sz="12000">
              <a:solidFill>
                <a:schemeClr val="lt1"/>
              </a:solidFill>
            </a:endParaRPr>
          </a:p>
        </p:txBody>
      </p:sp>
      <p:sp>
        <p:nvSpPr>
          <p:cNvPr id="180" name="Google Shape;180;p2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rPr lang="en-AU"/>
              <a:t>And 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 type="body"/>
          </p:nvPr>
        </p:nvSpPr>
        <p:spPr>
          <a:xfrm>
            <a:off x="838200" y="1523800"/>
            <a:ext cx="11107500" cy="49083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SzPts val="2800"/>
              <a:buChar char="•"/>
            </a:pPr>
            <a:r>
              <a:rPr lang="en-AU"/>
              <a:t>Given minute-by-minute historical price and volume data for 3 ETFs and 16 underlying stocks from 9/4/2021 to 29-12-2022</a:t>
            </a:r>
            <a:endParaRPr/>
          </a:p>
          <a:p>
            <a:pPr indent="0" lvl="0" marL="457200" rtl="0" algn="l">
              <a:lnSpc>
                <a:spcPct val="115000"/>
              </a:lnSpc>
              <a:spcBef>
                <a:spcPts val="0"/>
              </a:spcBef>
              <a:spcAft>
                <a:spcPts val="0"/>
              </a:spcAft>
              <a:buNone/>
            </a:pPr>
            <a:r>
              <a:t/>
            </a:r>
            <a:endParaRPr/>
          </a:p>
          <a:p>
            <a:pPr indent="-406400" lvl="0" marL="457200" rtl="0" algn="l">
              <a:lnSpc>
                <a:spcPct val="115000"/>
              </a:lnSpc>
              <a:spcBef>
                <a:spcPts val="0"/>
              </a:spcBef>
              <a:spcAft>
                <a:spcPts val="0"/>
              </a:spcAft>
              <a:buSzPts val="2800"/>
              <a:buChar char="•"/>
            </a:pPr>
            <a:r>
              <a:rPr lang="en-AU"/>
              <a:t>Work in teams of 4 to develop a trading algorithm in Python to trade these products in the in-house Backtester </a:t>
            </a:r>
            <a:endParaRPr/>
          </a:p>
          <a:p>
            <a:pPr indent="0" lvl="0" marL="0" rtl="0" algn="l">
              <a:lnSpc>
                <a:spcPct val="115000"/>
              </a:lnSpc>
              <a:spcBef>
                <a:spcPts val="0"/>
              </a:spcBef>
              <a:spcAft>
                <a:spcPts val="0"/>
              </a:spcAft>
              <a:buNone/>
            </a:pPr>
            <a:r>
              <a:t/>
            </a:r>
            <a:endParaRPr/>
          </a:p>
          <a:p>
            <a:pPr indent="-406400" lvl="0" marL="457200" rtl="0" algn="l">
              <a:lnSpc>
                <a:spcPct val="115000"/>
              </a:lnSpc>
              <a:spcBef>
                <a:spcPts val="0"/>
              </a:spcBef>
              <a:spcAft>
                <a:spcPts val="0"/>
              </a:spcAft>
              <a:buSzPts val="2800"/>
              <a:buChar char="•"/>
            </a:pPr>
            <a:r>
              <a:rPr lang="en-AU"/>
              <a:t>Present the findings in a report and presentation</a:t>
            </a:r>
            <a:endParaRPr/>
          </a:p>
        </p:txBody>
      </p:sp>
      <p:sp>
        <p:nvSpPr>
          <p:cNvPr id="97" name="Google Shape;97;p14"/>
          <p:cNvSpPr txBox="1"/>
          <p:nvPr>
            <p:ph type="title"/>
          </p:nvPr>
        </p:nvSpPr>
        <p:spPr>
          <a:xfrm>
            <a:off x="838200"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AU" sz="5000">
                <a:solidFill>
                  <a:srgbClr val="FFFFFF"/>
                </a:solidFill>
              </a:rPr>
              <a:t>Project Aim</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5219200" y="1433000"/>
            <a:ext cx="6769500" cy="49992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SzPts val="2400"/>
              <a:buChar char="•"/>
            </a:pPr>
            <a:r>
              <a:rPr lang="en-AU" sz="2400"/>
              <a:t>Momentum-based intraday </a:t>
            </a:r>
            <a:r>
              <a:rPr lang="en-AU" sz="2400"/>
              <a:t>trading strategy</a:t>
            </a:r>
            <a:endParaRPr sz="2400"/>
          </a:p>
          <a:p>
            <a:pPr indent="-381000" lvl="0" marL="457200" rtl="0" algn="l">
              <a:lnSpc>
                <a:spcPct val="115000"/>
              </a:lnSpc>
              <a:spcBef>
                <a:spcPts val="0"/>
              </a:spcBef>
              <a:spcAft>
                <a:spcPts val="0"/>
              </a:spcAft>
              <a:buSzPts val="2400"/>
              <a:buChar char="•"/>
            </a:pPr>
            <a:r>
              <a:rPr lang="en-AU" sz="2400"/>
              <a:t>First </a:t>
            </a:r>
            <a:r>
              <a:rPr b="1" i="1" lang="en-AU" sz="2400"/>
              <a:t>N</a:t>
            </a:r>
            <a:r>
              <a:rPr lang="en-AU" sz="2400"/>
              <a:t> minutes of the day are significant in setting the market psychology for the rest of the day</a:t>
            </a:r>
            <a:endParaRPr sz="2400"/>
          </a:p>
          <a:p>
            <a:pPr indent="-381000" lvl="0" marL="457200" rtl="0" algn="l">
              <a:lnSpc>
                <a:spcPct val="115000"/>
              </a:lnSpc>
              <a:spcBef>
                <a:spcPts val="0"/>
              </a:spcBef>
              <a:spcAft>
                <a:spcPts val="0"/>
              </a:spcAft>
              <a:buSzPts val="2400"/>
              <a:buChar char="•"/>
            </a:pPr>
            <a:r>
              <a:rPr lang="en-AU" sz="2400"/>
              <a:t>Max of first N minutes =&gt; resistance level</a:t>
            </a:r>
            <a:endParaRPr sz="2400"/>
          </a:p>
          <a:p>
            <a:pPr indent="-381000" lvl="0" marL="457200" rtl="0" algn="l">
              <a:lnSpc>
                <a:spcPct val="115000"/>
              </a:lnSpc>
              <a:spcBef>
                <a:spcPts val="0"/>
              </a:spcBef>
              <a:spcAft>
                <a:spcPts val="0"/>
              </a:spcAft>
              <a:buSzPts val="2400"/>
              <a:buChar char="•"/>
            </a:pPr>
            <a:r>
              <a:rPr lang="en-AU" sz="2400"/>
              <a:t>Min of first N minutes =&gt; support level</a:t>
            </a:r>
            <a:endParaRPr sz="2400"/>
          </a:p>
          <a:p>
            <a:pPr indent="-381000" lvl="0" marL="457200" rtl="0" algn="l">
              <a:lnSpc>
                <a:spcPct val="115000"/>
              </a:lnSpc>
              <a:spcBef>
                <a:spcPts val="0"/>
              </a:spcBef>
              <a:spcAft>
                <a:spcPts val="0"/>
              </a:spcAft>
              <a:buSzPts val="2400"/>
              <a:buChar char="•"/>
            </a:pPr>
            <a:r>
              <a:rPr lang="en-AU" sz="2400"/>
              <a:t>Breakout occurs when the price moves outside the support and resistance levels</a:t>
            </a:r>
            <a:endParaRPr sz="2400"/>
          </a:p>
          <a:p>
            <a:pPr indent="-381000" lvl="0" marL="457200" rtl="0" algn="l">
              <a:lnSpc>
                <a:spcPct val="115000"/>
              </a:lnSpc>
              <a:spcBef>
                <a:spcPts val="0"/>
              </a:spcBef>
              <a:spcAft>
                <a:spcPts val="0"/>
              </a:spcAft>
              <a:buSzPts val="2400"/>
              <a:buChar char="•"/>
            </a:pPr>
            <a:r>
              <a:rPr lang="en-AU" sz="2400"/>
              <a:t>Confirm the breakout using an indicator such as RSI</a:t>
            </a:r>
            <a:endParaRPr sz="2400"/>
          </a:p>
        </p:txBody>
      </p:sp>
      <p:sp>
        <p:nvSpPr>
          <p:cNvPr id="103" name="Google Shape;103;p15"/>
          <p:cNvSpPr txBox="1"/>
          <p:nvPr>
            <p:ph type="title"/>
          </p:nvPr>
        </p:nvSpPr>
        <p:spPr>
          <a:xfrm>
            <a:off x="838200"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AU" sz="5000">
                <a:solidFill>
                  <a:srgbClr val="FFFFFF"/>
                </a:solidFill>
              </a:rPr>
              <a:t>Opening Range Breakout (ORB)</a:t>
            </a:r>
            <a:endParaRPr sz="5000">
              <a:solidFill>
                <a:srgbClr val="FFFFFF"/>
              </a:solidFill>
            </a:endParaRPr>
          </a:p>
        </p:txBody>
      </p:sp>
      <p:pic>
        <p:nvPicPr>
          <p:cNvPr id="104" name="Google Shape;104;p15"/>
          <p:cNvPicPr preferRelativeResize="0"/>
          <p:nvPr/>
        </p:nvPicPr>
        <p:blipFill>
          <a:blip r:embed="rId3">
            <a:alphaModFix/>
          </a:blip>
          <a:stretch>
            <a:fillRect/>
          </a:stretch>
        </p:blipFill>
        <p:spPr>
          <a:xfrm>
            <a:off x="739225" y="1496355"/>
            <a:ext cx="4444250" cy="24795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38200" y="1825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AU"/>
              <a:t>Relative Strength Index (RSI)</a:t>
            </a:r>
            <a:endParaRPr/>
          </a:p>
        </p:txBody>
      </p:sp>
      <p:sp>
        <p:nvSpPr>
          <p:cNvPr id="111" name="Google Shape;111;p16"/>
          <p:cNvSpPr txBox="1"/>
          <p:nvPr>
            <p:ph idx="1" type="body"/>
          </p:nvPr>
        </p:nvSpPr>
        <p:spPr>
          <a:xfrm>
            <a:off x="844731" y="1847304"/>
            <a:ext cx="10515600" cy="425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1825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AU"/>
              <a:t>Exiting the Trade</a:t>
            </a:r>
            <a:endParaRPr/>
          </a:p>
        </p:txBody>
      </p:sp>
      <p:sp>
        <p:nvSpPr>
          <p:cNvPr id="118" name="Google Shape;118;p17"/>
          <p:cNvSpPr txBox="1"/>
          <p:nvPr>
            <p:ph idx="1" type="body"/>
          </p:nvPr>
        </p:nvSpPr>
        <p:spPr>
          <a:xfrm>
            <a:off x="844731" y="1847304"/>
            <a:ext cx="10515600" cy="4259700"/>
          </a:xfrm>
          <a:prstGeom prst="rect">
            <a:avLst/>
          </a:prstGeom>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SzPts val="2800"/>
              <a:buChar char="•"/>
            </a:pPr>
            <a:r>
              <a:rPr lang="en-AU"/>
              <a:t>Determine a threshold value for the RSI that signals an exit point, based on historical data and market conditions.</a:t>
            </a:r>
            <a:endParaRPr/>
          </a:p>
          <a:p>
            <a:pPr indent="0" lvl="0" marL="0" rtl="0" algn="l">
              <a:lnSpc>
                <a:spcPct val="115000"/>
              </a:lnSpc>
              <a:spcBef>
                <a:spcPts val="0"/>
              </a:spcBef>
              <a:spcAft>
                <a:spcPts val="0"/>
              </a:spcAft>
              <a:buNone/>
            </a:pPr>
            <a:r>
              <a:t/>
            </a:r>
            <a:endParaRPr/>
          </a:p>
          <a:p>
            <a:pPr indent="-406400" lvl="0" marL="457200" rtl="0" algn="l">
              <a:lnSpc>
                <a:spcPct val="115000"/>
              </a:lnSpc>
              <a:spcBef>
                <a:spcPts val="0"/>
              </a:spcBef>
              <a:spcAft>
                <a:spcPts val="0"/>
              </a:spcAft>
              <a:buSzPts val="2800"/>
              <a:buChar char="•"/>
            </a:pPr>
            <a:r>
              <a:rPr lang="en-AU"/>
              <a:t>Monitor the RSI during the trade and exit the position once the RSI falls below the predetermined threshold.</a:t>
            </a:r>
            <a:endParaRPr/>
          </a:p>
          <a:p>
            <a:pPr indent="0" lvl="0" marL="457200" rtl="0" algn="l">
              <a:lnSpc>
                <a:spcPct val="115000"/>
              </a:lnSpc>
              <a:spcBef>
                <a:spcPts val="0"/>
              </a:spcBef>
              <a:spcAft>
                <a:spcPts val="0"/>
              </a:spcAft>
              <a:buNone/>
            </a:pPr>
            <a:r>
              <a:t/>
            </a:r>
            <a:endParaRPr/>
          </a:p>
          <a:p>
            <a:pPr indent="-406400" lvl="0" marL="457200" rtl="0" algn="l">
              <a:lnSpc>
                <a:spcPct val="115000"/>
              </a:lnSpc>
              <a:spcBef>
                <a:spcPts val="0"/>
              </a:spcBef>
              <a:spcAft>
                <a:spcPts val="0"/>
              </a:spcAft>
              <a:buSzPts val="2800"/>
              <a:buChar char="•"/>
            </a:pPr>
            <a:r>
              <a:rPr lang="en-AU"/>
              <a:t>Used a trailing stop loss in combination with the RSI threshold as an exit strategy to further minimize losses and maximize profits.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38200"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AU" sz="5000">
                <a:solidFill>
                  <a:srgbClr val="FFFFFF"/>
                </a:solidFill>
              </a:rPr>
              <a:t>Example - APPL</a:t>
            </a:r>
            <a:endParaRPr sz="5000"/>
          </a:p>
        </p:txBody>
      </p:sp>
      <p:pic>
        <p:nvPicPr>
          <p:cNvPr id="124" name="Google Shape;124;p18" title="stock_animation.mp4">
            <a:hlinkClick r:id="rId3"/>
          </p:cNvPr>
          <p:cNvPicPr preferRelativeResize="0"/>
          <p:nvPr/>
        </p:nvPicPr>
        <p:blipFill>
          <a:blip r:embed="rId4">
            <a:alphaModFix/>
          </a:blip>
          <a:stretch>
            <a:fillRect/>
          </a:stretch>
        </p:blipFill>
        <p:spPr>
          <a:xfrm>
            <a:off x="1605475" y="1468400"/>
            <a:ext cx="9144000" cy="485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AU" sz="5000">
                <a:solidFill>
                  <a:srgbClr val="FFFFFF"/>
                </a:solidFill>
              </a:rPr>
              <a:t>Results</a:t>
            </a:r>
            <a:endParaRPr sz="5000"/>
          </a:p>
        </p:txBody>
      </p:sp>
      <p:pic>
        <p:nvPicPr>
          <p:cNvPr id="130" name="Google Shape;130;p19"/>
          <p:cNvPicPr preferRelativeResize="0"/>
          <p:nvPr/>
        </p:nvPicPr>
        <p:blipFill rotWithShape="1">
          <a:blip r:embed="rId3">
            <a:alphaModFix/>
          </a:blip>
          <a:srcRect b="6103" l="6626" r="6860" t="7075"/>
          <a:stretch/>
        </p:blipFill>
        <p:spPr>
          <a:xfrm>
            <a:off x="428488" y="1407775"/>
            <a:ext cx="3821752" cy="2397360"/>
          </a:xfrm>
          <a:prstGeom prst="rect">
            <a:avLst/>
          </a:prstGeom>
          <a:noFill/>
          <a:ln>
            <a:noFill/>
          </a:ln>
        </p:spPr>
      </p:pic>
      <p:sp>
        <p:nvSpPr>
          <p:cNvPr id="131" name="Google Shape;131;p19"/>
          <p:cNvSpPr txBox="1"/>
          <p:nvPr>
            <p:ph idx="1" type="body"/>
          </p:nvPr>
        </p:nvSpPr>
        <p:spPr>
          <a:xfrm>
            <a:off x="4423675" y="1407775"/>
            <a:ext cx="7618500" cy="5033700"/>
          </a:xfrm>
          <a:prstGeom prst="rect">
            <a:avLst/>
          </a:prstGeom>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SzPts val="2800"/>
              <a:buChar char="•"/>
            </a:pPr>
            <a:r>
              <a:rPr lang="en-AU"/>
              <a:t>We see profit from “tech” stocks</a:t>
            </a:r>
            <a:endParaRPr/>
          </a:p>
          <a:p>
            <a:pPr indent="-381000" lvl="1" marL="914400" rtl="0" algn="l">
              <a:lnSpc>
                <a:spcPct val="115000"/>
              </a:lnSpc>
              <a:spcBef>
                <a:spcPts val="0"/>
              </a:spcBef>
              <a:spcAft>
                <a:spcPts val="0"/>
              </a:spcAft>
              <a:buSzPts val="2400"/>
              <a:buChar char="•"/>
            </a:pPr>
            <a:r>
              <a:rPr lang="en-AU"/>
              <a:t>AAPL,MSFT,NVDA</a:t>
            </a:r>
            <a:endParaRPr/>
          </a:p>
          <a:p>
            <a:pPr indent="-406400" lvl="0" marL="457200" rtl="0" algn="l">
              <a:lnSpc>
                <a:spcPct val="115000"/>
              </a:lnSpc>
              <a:spcBef>
                <a:spcPts val="0"/>
              </a:spcBef>
              <a:spcAft>
                <a:spcPts val="0"/>
              </a:spcAft>
              <a:buSzPts val="2800"/>
              <a:buChar char="•"/>
            </a:pPr>
            <a:r>
              <a:rPr lang="en-AU"/>
              <a:t>Most likely over fitted algorithm for historical tech stock prices</a:t>
            </a:r>
            <a:endParaRPr/>
          </a:p>
          <a:p>
            <a:pPr indent="-406400" lvl="0" marL="457200" rtl="0" algn="l">
              <a:lnSpc>
                <a:spcPct val="115000"/>
              </a:lnSpc>
              <a:spcBef>
                <a:spcPts val="0"/>
              </a:spcBef>
              <a:spcAft>
                <a:spcPts val="0"/>
              </a:spcAft>
              <a:buSzPts val="2800"/>
              <a:buChar char="•"/>
            </a:pPr>
            <a:r>
              <a:rPr lang="en-AU"/>
              <a:t>Have to exercise caution while trading with this model.</a:t>
            </a:r>
            <a:endParaRPr/>
          </a:p>
        </p:txBody>
      </p:sp>
      <p:pic>
        <p:nvPicPr>
          <p:cNvPr id="132" name="Google Shape;132;p19"/>
          <p:cNvPicPr preferRelativeResize="0"/>
          <p:nvPr/>
        </p:nvPicPr>
        <p:blipFill>
          <a:blip r:embed="rId4">
            <a:alphaModFix/>
          </a:blip>
          <a:stretch>
            <a:fillRect/>
          </a:stretch>
        </p:blipFill>
        <p:spPr>
          <a:xfrm>
            <a:off x="421473" y="4044091"/>
            <a:ext cx="3835776" cy="23973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182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AU" sz="5000">
                <a:solidFill>
                  <a:srgbClr val="FFFFFF"/>
                </a:solidFill>
              </a:rPr>
              <a:t>Improvements</a:t>
            </a:r>
            <a:endParaRPr sz="5000"/>
          </a:p>
        </p:txBody>
      </p:sp>
      <p:sp>
        <p:nvSpPr>
          <p:cNvPr id="138" name="Google Shape;138;p20"/>
          <p:cNvSpPr txBox="1"/>
          <p:nvPr>
            <p:ph idx="1" type="body"/>
          </p:nvPr>
        </p:nvSpPr>
        <p:spPr>
          <a:xfrm>
            <a:off x="838200" y="1523799"/>
            <a:ext cx="10515600" cy="49311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SzPts val="2800"/>
              <a:buChar char="●"/>
            </a:pPr>
            <a:r>
              <a:rPr lang="en-AU"/>
              <a:t>Include volume indicators to ensure that the breakout is supported by significant trading activity</a:t>
            </a:r>
            <a:endParaRPr/>
          </a:p>
          <a:p>
            <a:pPr indent="-406400" lvl="0" marL="457200" rtl="0" algn="l">
              <a:lnSpc>
                <a:spcPct val="115000"/>
              </a:lnSpc>
              <a:spcBef>
                <a:spcPts val="0"/>
              </a:spcBef>
              <a:spcAft>
                <a:spcPts val="0"/>
              </a:spcAft>
              <a:buSzPts val="2800"/>
              <a:buChar char="●"/>
            </a:pPr>
            <a:r>
              <a:rPr lang="en-AU"/>
              <a:t>Formulate a better exit strategy</a:t>
            </a:r>
            <a:endParaRPr/>
          </a:p>
          <a:p>
            <a:pPr indent="-406400" lvl="0" marL="457200" rtl="0" algn="l">
              <a:lnSpc>
                <a:spcPct val="115000"/>
              </a:lnSpc>
              <a:spcBef>
                <a:spcPts val="0"/>
              </a:spcBef>
              <a:spcAft>
                <a:spcPts val="0"/>
              </a:spcAft>
              <a:buSzPts val="2800"/>
              <a:buChar char="●"/>
            </a:pPr>
            <a:r>
              <a:rPr lang="en-AU"/>
              <a:t>Improve risk management</a:t>
            </a:r>
            <a:endParaRPr/>
          </a:p>
          <a:p>
            <a:pPr indent="-406400" lvl="0" marL="457200" rtl="0" algn="l">
              <a:lnSpc>
                <a:spcPct val="115000"/>
              </a:lnSpc>
              <a:spcBef>
                <a:spcPts val="0"/>
              </a:spcBef>
              <a:spcAft>
                <a:spcPts val="0"/>
              </a:spcAft>
              <a:buSzPts val="2800"/>
              <a:buChar char="●"/>
            </a:pPr>
            <a:r>
              <a:rPr lang="en-AU"/>
              <a:t>We had a lot of trouble with false breakouts</a:t>
            </a:r>
            <a:endParaRPr/>
          </a:p>
          <a:p>
            <a:pPr indent="-381000" lvl="1" marL="914400" rtl="0" algn="l">
              <a:lnSpc>
                <a:spcPct val="115000"/>
              </a:lnSpc>
              <a:spcBef>
                <a:spcPts val="0"/>
              </a:spcBef>
              <a:spcAft>
                <a:spcPts val="0"/>
              </a:spcAft>
              <a:buSzPts val="2400"/>
              <a:buChar char="○"/>
            </a:pPr>
            <a:r>
              <a:rPr lang="en-AU"/>
              <a:t>Solved by increasing RSI - meaning we miss a lot of profitable trades</a:t>
            </a:r>
            <a:endParaRPr/>
          </a:p>
          <a:p>
            <a:pPr indent="-406400" lvl="0" marL="457200" rtl="0" algn="l">
              <a:lnSpc>
                <a:spcPct val="115000"/>
              </a:lnSpc>
              <a:spcBef>
                <a:spcPts val="0"/>
              </a:spcBef>
              <a:spcAft>
                <a:spcPts val="0"/>
              </a:spcAft>
              <a:buSzPts val="2800"/>
              <a:buChar char="●"/>
            </a:pPr>
            <a:r>
              <a:rPr lang="en-AU"/>
              <a:t>Reduce overfitting of model</a:t>
            </a:r>
            <a:endParaRPr/>
          </a:p>
        </p:txBody>
      </p:sp>
      <p:pic>
        <p:nvPicPr>
          <p:cNvPr id="139" name="Google Shape;139;p20"/>
          <p:cNvPicPr preferRelativeResize="0"/>
          <p:nvPr/>
        </p:nvPicPr>
        <p:blipFill>
          <a:blip r:embed="rId3">
            <a:alphaModFix/>
          </a:blip>
          <a:stretch>
            <a:fillRect/>
          </a:stretch>
        </p:blipFill>
        <p:spPr>
          <a:xfrm>
            <a:off x="8374350" y="4645075"/>
            <a:ext cx="3389124" cy="1906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838200" y="1825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AU"/>
              <a:t>Correlation heat map</a:t>
            </a:r>
            <a:endParaRPr/>
          </a:p>
        </p:txBody>
      </p:sp>
      <p:pic>
        <p:nvPicPr>
          <p:cNvPr id="146" name="Google Shape;146;p21"/>
          <p:cNvPicPr preferRelativeResize="0"/>
          <p:nvPr/>
        </p:nvPicPr>
        <p:blipFill>
          <a:blip r:embed="rId3">
            <a:alphaModFix/>
          </a:blip>
          <a:stretch>
            <a:fillRect/>
          </a:stretch>
        </p:blipFill>
        <p:spPr>
          <a:xfrm>
            <a:off x="504326" y="1591750"/>
            <a:ext cx="8474599" cy="4819256"/>
          </a:xfrm>
          <a:prstGeom prst="rect">
            <a:avLst/>
          </a:prstGeom>
          <a:noFill/>
          <a:ln>
            <a:noFill/>
          </a:ln>
        </p:spPr>
      </p:pic>
      <p:pic>
        <p:nvPicPr>
          <p:cNvPr id="147" name="Google Shape;147;p21"/>
          <p:cNvPicPr preferRelativeResize="0"/>
          <p:nvPr/>
        </p:nvPicPr>
        <p:blipFill>
          <a:blip r:embed="rId4">
            <a:alphaModFix/>
          </a:blip>
          <a:stretch>
            <a:fillRect/>
          </a:stretch>
        </p:blipFill>
        <p:spPr>
          <a:xfrm>
            <a:off x="9131325" y="1496355"/>
            <a:ext cx="2908275" cy="30850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