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Catamaran"/>
      <p:regular r:id="rId33"/>
      <p:bold r:id="rId34"/>
    </p:embeddedFont>
    <p:embeddedFont>
      <p:font typeface="Libre Frankl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9AA0A6"/>
          </p15:clr>
        </p15:guide>
        <p15:guide id="2" pos="3840">
          <p15:clr>
            <a:srgbClr val="9AA0A6"/>
          </p15:clr>
        </p15:guide>
      </p15:sldGuideLst>
    </p:ext>
    <p:ext uri="http://customooxmlschemas.google.com/">
      <go:slidesCustomData xmlns:go="http://customooxmlschemas.google.com/" r:id="rId39" roundtripDataSignature="AMtx7mgnFi77mV0Q+e8naRM+3hFtfQEG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B2ACCB-509C-4402-91BF-032E3BBB2B5F}">
  <a:tblStyle styleId="{3AB2ACCB-509C-4402-91BF-032E3BBB2B5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atamaran-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ibreFranklin-regular.fntdata"/><Relationship Id="rId12" Type="http://schemas.openxmlformats.org/officeDocument/2006/relationships/slide" Target="slides/slide6.xml"/><Relationship Id="rId34" Type="http://schemas.openxmlformats.org/officeDocument/2006/relationships/font" Target="fonts/Catamaran-bold.fntdata"/><Relationship Id="rId15" Type="http://schemas.openxmlformats.org/officeDocument/2006/relationships/slide" Target="slides/slide9.xml"/><Relationship Id="rId37" Type="http://schemas.openxmlformats.org/officeDocument/2006/relationships/font" Target="fonts/LibreFranklin-italic.fntdata"/><Relationship Id="rId14" Type="http://schemas.openxmlformats.org/officeDocument/2006/relationships/slide" Target="slides/slide8.xml"/><Relationship Id="rId36" Type="http://schemas.openxmlformats.org/officeDocument/2006/relationships/font" Target="fonts/LibreFranklin-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LibreFranklin-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2d4062735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d2d4062735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DJI and CPI regressors have a very different shape vs. unemployment as they represent a relative score rather than an absolute number; in future analysis we may explore indexing these against some average but for this exercise, we chose to exclude these variables from regressors</a:t>
            </a:r>
            <a:endParaRPr/>
          </a:p>
          <a:p>
            <a:pPr indent="0" lvl="0" marL="0" rtl="0" algn="l">
              <a:spcBef>
                <a:spcPts val="0"/>
              </a:spcBef>
              <a:spcAft>
                <a:spcPts val="0"/>
              </a:spcAft>
              <a:buClr>
                <a:schemeClr val="dk1"/>
              </a:buClr>
              <a:buSzPts val="1400"/>
              <a:buFont typeface="Arial"/>
              <a:buNone/>
            </a:pPr>
            <a:r>
              <a:rPr lang="en-US"/>
              <a:t>Some regressors don’t provide full data horizon and we address that during Modify step of the methodology</a:t>
            </a:r>
            <a:endParaRPr/>
          </a:p>
        </p:txBody>
      </p:sp>
      <p:sp>
        <p:nvSpPr>
          <p:cNvPr id="482" name="Google Shape;482;gd2d4062735_2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2d4062735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d2d4062735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Cross correlation shows Job Opening and Initial Claims are the more promising regressors; however, since the data horizon is much shorter here, we decided to split our analysis into 2: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model unemployment rate across entire time series, 1948+ and consider events only</a:t>
            </a:r>
            <a:endParaRPr/>
          </a:p>
          <a:p>
            <a:pPr indent="0" lvl="0" marL="0" rtl="0" algn="l">
              <a:lnSpc>
                <a:spcPct val="100000"/>
              </a:lnSpc>
              <a:spcBef>
                <a:spcPts val="0"/>
              </a:spcBef>
              <a:spcAft>
                <a:spcPts val="0"/>
              </a:spcAft>
              <a:buSzPts val="1400"/>
              <a:buNone/>
            </a:pPr>
            <a:r>
              <a:rPr lang="en-US"/>
              <a:t>model unemployment rate with most promising regressors, 2000+</a:t>
            </a:r>
            <a:endParaRPr/>
          </a:p>
          <a:p>
            <a:pPr indent="0" lvl="0" marL="0" rtl="0" algn="l">
              <a:lnSpc>
                <a:spcPct val="100000"/>
              </a:lnSpc>
              <a:spcBef>
                <a:spcPts val="0"/>
              </a:spcBef>
              <a:spcAft>
                <a:spcPts val="0"/>
              </a:spcAft>
              <a:buSzPts val="1400"/>
              <a:buNone/>
            </a:pPr>
            <a:r>
              <a:rPr lang="en-US"/>
              <a:t>we then evaluate both for </a:t>
            </a:r>
            <a:r>
              <a:rPr lang="en-US"/>
              <a:t>performance</a:t>
            </a:r>
            <a:r>
              <a:rPr lang="en-US"/>
              <a:t> and suggest the better approach</a:t>
            </a:r>
            <a:endParaRPr/>
          </a:p>
        </p:txBody>
      </p:sp>
      <p:sp>
        <p:nvSpPr>
          <p:cNvPr id="493" name="Google Shape;493;gd2d4062735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have done modeling on this data in two sections. In the first section, we have modeled Trends, Events, and Irregularity. In the second section, we have modeled Regressors, Trend, and Irregularity.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 will present the first section—model 1 with events. The timeline for model 1 is from January 1948 to February 2021.</a:t>
            </a:r>
            <a:endParaRPr/>
          </a:p>
        </p:txBody>
      </p:sp>
      <p:sp>
        <p:nvSpPr>
          <p:cNvPr id="503" name="Google Shape;5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d2fbf55ee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d2fbf55ee9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Examining the autocorrelation plots, we observe decaying significance post lag 1 in ACF, and no repetitive behavior over S time units in PACF and IACF. Unit Root test shows significance, denying presence of trend. We remain conscious that we have multiple events, which may be breaking the trend. We conclude the series is non-stationary, with possible trend, irregularity and no seasonality .</a:t>
            </a:r>
            <a:endParaRPr sz="1100"/>
          </a:p>
          <a:p>
            <a:pPr indent="0" lvl="0" marL="0" rtl="0" algn="l">
              <a:spcBef>
                <a:spcPts val="0"/>
              </a:spcBef>
              <a:spcAft>
                <a:spcPts val="0"/>
              </a:spcAft>
              <a:buNone/>
            </a:pPr>
            <a:r>
              <a:t/>
            </a:r>
            <a:endParaRPr/>
          </a:p>
        </p:txBody>
      </p:sp>
      <p:sp>
        <p:nvSpPr>
          <p:cNvPr id="512" name="Google Shape;512;gd2fbf55ee9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2d406273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gd2d4062735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65100" lvl="0" marL="171450" rtl="0" algn="l">
              <a:spcBef>
                <a:spcPts val="0"/>
              </a:spcBef>
              <a:spcAft>
                <a:spcPts val="0"/>
              </a:spcAft>
              <a:buClr>
                <a:schemeClr val="dk1"/>
              </a:buClr>
              <a:buSzPts val="1300"/>
              <a:buFont typeface="Noto Sans Symbols"/>
              <a:buChar char="▪"/>
            </a:pPr>
            <a:r>
              <a:rPr lang="en-US" sz="1100">
                <a:latin typeface="Libre Franklin"/>
                <a:ea typeface="Libre Franklin"/>
                <a:cs typeface="Libre Franklin"/>
                <a:sym typeface="Libre Franklin"/>
              </a:rPr>
              <a:t>As </a:t>
            </a:r>
            <a:r>
              <a:rPr lang="en-US" sz="1100">
                <a:latin typeface="Libre Franklin"/>
                <a:ea typeface="Libre Franklin"/>
                <a:cs typeface="Libre Franklin"/>
                <a:sym typeface="Libre Franklin"/>
              </a:rPr>
              <a:t>Jiaxuan mentioned before in our time series data we have many events or peaks in which the unemployment rate increased in the timeline from 1948 to 2021. </a:t>
            </a:r>
            <a:endParaRPr sz="1100">
              <a:latin typeface="Libre Franklin"/>
              <a:ea typeface="Libre Franklin"/>
              <a:cs typeface="Libre Franklin"/>
              <a:sym typeface="Libre Franklin"/>
            </a:endParaRPr>
          </a:p>
          <a:p>
            <a:pPr indent="-165100" lvl="0" marL="171450" rtl="0" algn="l">
              <a:spcBef>
                <a:spcPts val="0"/>
              </a:spcBef>
              <a:spcAft>
                <a:spcPts val="0"/>
              </a:spcAft>
              <a:buClr>
                <a:schemeClr val="dk1"/>
              </a:buClr>
              <a:buSzPts val="1300"/>
              <a:buFont typeface="Noto Sans Symbols"/>
              <a:buChar char="▪"/>
            </a:pPr>
            <a:r>
              <a:rPr lang="en-US" sz="1100">
                <a:latin typeface="Libre Franklin"/>
                <a:ea typeface="Libre Franklin"/>
                <a:cs typeface="Libre Franklin"/>
                <a:sym typeface="Libre Franklin"/>
              </a:rPr>
              <a:t>In this slide you can see </a:t>
            </a:r>
            <a:r>
              <a:rPr lang="en-US" sz="1100">
                <a:latin typeface="Libre Franklin"/>
                <a:ea typeface="Libre Franklin"/>
                <a:cs typeface="Libre Franklin"/>
                <a:sym typeface="Libre Franklin"/>
              </a:rPr>
              <a:t>different</a:t>
            </a:r>
            <a:r>
              <a:rPr lang="en-US" sz="1100">
                <a:latin typeface="Libre Franklin"/>
                <a:ea typeface="Libre Franklin"/>
                <a:cs typeface="Libre Franklin"/>
                <a:sym typeface="Libre Franklin"/>
              </a:rPr>
              <a:t> models which we </a:t>
            </a:r>
            <a:r>
              <a:rPr lang="en-US" sz="1100">
                <a:latin typeface="Libre Franklin"/>
                <a:ea typeface="Libre Franklin"/>
                <a:cs typeface="Libre Franklin"/>
                <a:sym typeface="Libre Franklin"/>
              </a:rPr>
              <a:t>tried fitting several models with different trend curves, events and tried all possible combinations of p and q for modeling the stationary component. </a:t>
            </a:r>
            <a:endParaRPr sz="1100">
              <a:latin typeface="Libre Franklin"/>
              <a:ea typeface="Libre Franklin"/>
              <a:cs typeface="Libre Franklin"/>
              <a:sym typeface="Libre Franklin"/>
            </a:endParaRPr>
          </a:p>
          <a:p>
            <a:pPr indent="-165100" lvl="0" marL="171450" rtl="0" algn="l">
              <a:spcBef>
                <a:spcPts val="0"/>
              </a:spcBef>
              <a:spcAft>
                <a:spcPts val="0"/>
              </a:spcAft>
              <a:buClr>
                <a:schemeClr val="dk1"/>
              </a:buClr>
              <a:buSzPts val="1300"/>
              <a:buFont typeface="Noto Sans Symbols"/>
              <a:buChar char="▪"/>
            </a:pPr>
            <a:r>
              <a:rPr lang="en-US" sz="1100">
                <a:latin typeface="Libre Franklin"/>
                <a:ea typeface="Libre Franklin"/>
                <a:cs typeface="Libre Franklin"/>
                <a:sym typeface="Libre Franklin"/>
              </a:rPr>
              <a:t>We narrowed down to two models which are COVID + AR(2) and Linear Trend + COVID + AR(2). </a:t>
            </a:r>
            <a:endParaRPr/>
          </a:p>
        </p:txBody>
      </p:sp>
      <p:sp>
        <p:nvSpPr>
          <p:cNvPr id="522" name="Google Shape;522;gd2d4062735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p>
          <a:p>
            <a:pPr indent="-165100" lvl="0" marL="171450" rtl="0" algn="l">
              <a:spcBef>
                <a:spcPts val="0"/>
              </a:spcBef>
              <a:spcAft>
                <a:spcPts val="0"/>
              </a:spcAft>
              <a:buClr>
                <a:schemeClr val="dk1"/>
              </a:buClr>
              <a:buSzPts val="1300"/>
              <a:buFont typeface="Noto Sans Symbols"/>
              <a:buChar char="▪"/>
            </a:pPr>
            <a:r>
              <a:rPr lang="en-US" sz="1100">
                <a:latin typeface="Libre Franklin"/>
                <a:ea typeface="Libre Franklin"/>
                <a:cs typeface="Libre Franklin"/>
                <a:sym typeface="Libre Franklin"/>
              </a:rPr>
              <a:t>The model with COVID + AR(2)  </a:t>
            </a:r>
            <a:r>
              <a:rPr b="1" lang="en-US" sz="1100">
                <a:latin typeface="Libre Franklin"/>
                <a:ea typeface="Libre Franklin"/>
                <a:cs typeface="Libre Franklin"/>
                <a:sym typeface="Libre Franklin"/>
              </a:rPr>
              <a:t>had all significant parameters and a lower RMSE , AIC and SBC when compared to all other models.</a:t>
            </a:r>
            <a:endParaRPr/>
          </a:p>
        </p:txBody>
      </p:sp>
      <p:sp>
        <p:nvSpPr>
          <p:cNvPr id="531" name="Google Shape;5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d48af425e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Catamaran"/>
                <a:ea typeface="Catamaran"/>
                <a:cs typeface="Catamaran"/>
                <a:sym typeface="Catamaran"/>
              </a:rPr>
              <a:t>COVID + AR(2)</a:t>
            </a:r>
            <a:endParaRPr sz="1100">
              <a:latin typeface="Catamaran"/>
              <a:ea typeface="Catamaran"/>
              <a:cs typeface="Catamaran"/>
              <a:sym typeface="Catamaran"/>
            </a:endParaRPr>
          </a:p>
          <a:p>
            <a:pPr indent="-152400" lvl="0" marL="171450" rtl="0" algn="l">
              <a:spcBef>
                <a:spcPts val="0"/>
              </a:spcBef>
              <a:spcAft>
                <a:spcPts val="0"/>
              </a:spcAft>
              <a:buClr>
                <a:schemeClr val="dk1"/>
              </a:buClr>
              <a:buSzPts val="1100"/>
              <a:buFont typeface="Noto Sans Symbols"/>
              <a:buChar char="▪"/>
            </a:pPr>
            <a:r>
              <a:rPr lang="en-US" sz="1100">
                <a:latin typeface="Catamaran"/>
                <a:ea typeface="Catamaran"/>
                <a:cs typeface="Catamaran"/>
                <a:sym typeface="Catamaran"/>
              </a:rPr>
              <a:t>T</a:t>
            </a:r>
            <a:r>
              <a:rPr lang="en-US" sz="1100"/>
              <a:t>he model passes the white noise test.</a:t>
            </a:r>
            <a:endParaRPr sz="1100"/>
          </a:p>
          <a:p>
            <a:pPr indent="-152400" lvl="0" marL="171450" rtl="0" algn="l">
              <a:spcBef>
                <a:spcPts val="0"/>
              </a:spcBef>
              <a:spcAft>
                <a:spcPts val="0"/>
              </a:spcAft>
              <a:buClr>
                <a:schemeClr val="dk1"/>
              </a:buClr>
              <a:buSzPts val="1100"/>
              <a:buFont typeface="Noto Sans Symbols"/>
              <a:buChar char="▪"/>
            </a:pPr>
            <a:r>
              <a:rPr lang="en-US" sz="1100"/>
              <a:t>The ACF, PACF, AICF plots do not have any significant lags.</a:t>
            </a:r>
            <a:endParaRPr sz="1100"/>
          </a:p>
          <a:p>
            <a:pPr indent="-152400" lvl="0" marL="171450" rtl="0" algn="l">
              <a:spcBef>
                <a:spcPts val="0"/>
              </a:spcBef>
              <a:spcAft>
                <a:spcPts val="0"/>
              </a:spcAft>
              <a:buClr>
                <a:schemeClr val="dk1"/>
              </a:buClr>
              <a:buSzPts val="1100"/>
              <a:buFont typeface="Noto Sans Symbols"/>
              <a:buChar char="▪"/>
            </a:pPr>
            <a:r>
              <a:rPr lang="en-US" sz="1100"/>
              <a:t>The residual plot further has random peaks indicating the time series is close to being white noise.</a:t>
            </a:r>
            <a:endParaRPr sz="1100">
              <a:latin typeface="Catamaran"/>
              <a:ea typeface="Catamaran"/>
              <a:cs typeface="Catamaran"/>
              <a:sym typeface="Catamaran"/>
            </a:endParaRPr>
          </a:p>
          <a:p>
            <a:pPr indent="-152400" lvl="0" marL="171450" rtl="0" algn="l">
              <a:spcBef>
                <a:spcPts val="0"/>
              </a:spcBef>
              <a:spcAft>
                <a:spcPts val="0"/>
              </a:spcAft>
              <a:buClr>
                <a:schemeClr val="dk1"/>
              </a:buClr>
              <a:buSzPts val="1100"/>
              <a:buFont typeface="Noto Sans Symbols"/>
              <a:buChar char="▪"/>
            </a:pPr>
            <a:r>
              <a:rPr lang="en-US" sz="1100">
                <a:latin typeface="Catamaran"/>
                <a:ea typeface="Catamaran"/>
                <a:cs typeface="Catamaran"/>
                <a:sym typeface="Catamaran"/>
              </a:rPr>
              <a:t>Thus, Residual plot, Autocorrelation plots, White Noise and Root Tests indicate that trend and irregularity has been modelled successfully. </a:t>
            </a:r>
            <a:endParaRPr/>
          </a:p>
        </p:txBody>
      </p:sp>
      <p:sp>
        <p:nvSpPr>
          <p:cNvPr id="539" name="Google Shape;539;gcd48af425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52400" lvl="0" marL="171450" marR="0" rtl="0" algn="l">
              <a:lnSpc>
                <a:spcPct val="100000"/>
              </a:lnSpc>
              <a:spcBef>
                <a:spcPts val="0"/>
              </a:spcBef>
              <a:spcAft>
                <a:spcPts val="0"/>
              </a:spcAft>
              <a:buClr>
                <a:srgbClr val="000000"/>
              </a:buClr>
              <a:buSzPts val="1100"/>
              <a:buFont typeface="Noto Sans Symbols"/>
              <a:buChar char="▪"/>
            </a:pPr>
            <a:r>
              <a:rPr b="1" lang="en-US" sz="1100">
                <a:latin typeface="Libre Franklin"/>
                <a:ea typeface="Libre Franklin"/>
                <a:cs typeface="Libre Franklin"/>
                <a:sym typeface="Libre Franklin"/>
              </a:rPr>
              <a:t>Trend :</a:t>
            </a:r>
            <a:r>
              <a:rPr lang="en-US" sz="1100">
                <a:latin typeface="Libre Franklin"/>
                <a:ea typeface="Libre Franklin"/>
                <a:cs typeface="Libre Franklin"/>
                <a:sym typeface="Libre Franklin"/>
              </a:rPr>
              <a:t> </a:t>
            </a:r>
            <a:r>
              <a:rPr lang="en-US" sz="1100">
                <a:latin typeface="Calibri"/>
                <a:ea typeface="Calibri"/>
                <a:cs typeface="Calibri"/>
                <a:sym typeface="Calibri"/>
              </a:rPr>
              <a:t>The ACF plot has several significant lags decaying slowly post lag 0, which become insignificant on applying first differencing, indicating the presence of a trend. The PACF and IACF are highly significant at lag 1.</a:t>
            </a:r>
            <a:endParaRPr sz="1100"/>
          </a:p>
          <a:p>
            <a:pPr indent="-152400" lvl="0" marL="171450" marR="0" rtl="0" algn="l">
              <a:lnSpc>
                <a:spcPct val="100000"/>
              </a:lnSpc>
              <a:spcBef>
                <a:spcPts val="0"/>
              </a:spcBef>
              <a:spcAft>
                <a:spcPts val="0"/>
              </a:spcAft>
              <a:buClr>
                <a:srgbClr val="000000"/>
              </a:buClr>
              <a:buSzPts val="1100"/>
              <a:buFont typeface="Noto Sans Symbols"/>
              <a:buChar char="▪"/>
            </a:pPr>
            <a:r>
              <a:rPr lang="en-US" sz="1100">
                <a:latin typeface="Calibri"/>
                <a:ea typeface="Calibri"/>
                <a:cs typeface="Calibri"/>
                <a:sym typeface="Calibri"/>
              </a:rPr>
              <a:t>Unit root test lags are insignificant which become significant on applying difference of the first order, indicating the presence of a trend. </a:t>
            </a:r>
            <a:endParaRPr sz="1100"/>
          </a:p>
          <a:p>
            <a:pPr indent="-82550" lvl="0" marL="171450" marR="0" rtl="0" algn="l">
              <a:lnSpc>
                <a:spcPct val="100000"/>
              </a:lnSpc>
              <a:spcBef>
                <a:spcPts val="0"/>
              </a:spcBef>
              <a:spcAft>
                <a:spcPts val="0"/>
              </a:spcAft>
              <a:buClr>
                <a:srgbClr val="000000"/>
              </a:buClr>
              <a:buSzPts val="1400"/>
              <a:buFont typeface="Noto Sans Symbols"/>
              <a:buNone/>
            </a:pPr>
            <a:r>
              <a:t/>
            </a:r>
            <a:endParaRPr sz="1100">
              <a:latin typeface="Libre Franklin"/>
              <a:ea typeface="Libre Franklin"/>
              <a:cs typeface="Libre Franklin"/>
              <a:sym typeface="Libre Franklin"/>
            </a:endParaRPr>
          </a:p>
          <a:p>
            <a:pPr indent="-152400" lvl="0" marL="171450" marR="0" rtl="0" algn="l">
              <a:lnSpc>
                <a:spcPct val="100000"/>
              </a:lnSpc>
              <a:spcBef>
                <a:spcPts val="0"/>
              </a:spcBef>
              <a:spcAft>
                <a:spcPts val="0"/>
              </a:spcAft>
              <a:buClr>
                <a:srgbClr val="000000"/>
              </a:buClr>
              <a:buSzPts val="1100"/>
              <a:buFont typeface="Noto Sans Symbols"/>
              <a:buChar char="▪"/>
            </a:pPr>
            <a:r>
              <a:rPr b="1" lang="en-US" sz="1100">
                <a:latin typeface="Catamaran"/>
                <a:ea typeface="Catamaran"/>
                <a:cs typeface="Catamaran"/>
                <a:sym typeface="Catamaran"/>
              </a:rPr>
              <a:t>Seasonality:</a:t>
            </a:r>
            <a:r>
              <a:rPr lang="en-US" sz="1100">
                <a:latin typeface="Catamaran"/>
                <a:ea typeface="Catamaran"/>
                <a:cs typeface="Catamaran"/>
                <a:sym typeface="Catamaran"/>
              </a:rPr>
              <a:t> </a:t>
            </a:r>
            <a:r>
              <a:rPr lang="en-US" sz="1100">
                <a:solidFill>
                  <a:srgbClr val="3F3F3F"/>
                </a:solidFill>
                <a:latin typeface="Catamaran"/>
                <a:ea typeface="Catamaran"/>
                <a:cs typeface="Catamaran"/>
                <a:sym typeface="Catamaran"/>
              </a:rPr>
              <a:t>There is no Seasonality as the time series does not have </a:t>
            </a:r>
            <a:r>
              <a:rPr lang="en-US" sz="1100">
                <a:latin typeface="Calibri"/>
                <a:ea typeface="Calibri"/>
                <a:cs typeface="Calibri"/>
                <a:sym typeface="Calibri"/>
              </a:rPr>
              <a:t>significant ACF, PACF, and IACF values at lag S and does not exhibit any </a:t>
            </a:r>
            <a:r>
              <a:rPr lang="en-US" sz="1100">
                <a:solidFill>
                  <a:srgbClr val="3F3F3F"/>
                </a:solidFill>
                <a:latin typeface="Catamaran"/>
                <a:ea typeface="Catamaran"/>
                <a:cs typeface="Catamaran"/>
                <a:sym typeface="Catamaran"/>
              </a:rPr>
              <a:t>repetitive behavior over S time units.</a:t>
            </a:r>
            <a:endParaRPr sz="1100"/>
          </a:p>
          <a:p>
            <a:pPr indent="-152400" lvl="0" marL="171450" marR="0" rtl="0" algn="l">
              <a:lnSpc>
                <a:spcPct val="100000"/>
              </a:lnSpc>
              <a:spcBef>
                <a:spcPts val="0"/>
              </a:spcBef>
              <a:spcAft>
                <a:spcPts val="0"/>
              </a:spcAft>
              <a:buClr>
                <a:srgbClr val="000000"/>
              </a:buClr>
              <a:buSzPts val="1100"/>
              <a:buFont typeface="Noto Sans Symbols"/>
              <a:buChar char="▪"/>
            </a:pPr>
            <a:r>
              <a:rPr lang="en-US" sz="1100">
                <a:latin typeface="Calibri"/>
                <a:ea typeface="Calibri"/>
                <a:cs typeface="Calibri"/>
                <a:sym typeface="Calibri"/>
              </a:rPr>
              <a:t>The seasonal root tests further have significant lags confirming </a:t>
            </a:r>
            <a:r>
              <a:rPr lang="en-US" sz="1100">
                <a:highlight>
                  <a:srgbClr val="D3D3D3"/>
                </a:highlight>
                <a:latin typeface="Calibri"/>
                <a:ea typeface="Calibri"/>
                <a:cs typeface="Calibri"/>
                <a:sym typeface="Calibri"/>
              </a:rPr>
              <a:t>for the absence of seasonality</a:t>
            </a:r>
            <a:r>
              <a:rPr lang="en-US" sz="1100">
                <a:latin typeface="Calibri"/>
                <a:ea typeface="Calibri"/>
                <a:cs typeface="Calibri"/>
                <a:sym typeface="Calibri"/>
              </a:rPr>
              <a:t>.</a:t>
            </a:r>
            <a:endParaRPr sz="1100"/>
          </a:p>
          <a:p>
            <a:pPr indent="-152400" lvl="0" marL="171450" marR="0" rtl="0" algn="l">
              <a:lnSpc>
                <a:spcPct val="100000"/>
              </a:lnSpc>
              <a:spcBef>
                <a:spcPts val="0"/>
              </a:spcBef>
              <a:spcAft>
                <a:spcPts val="0"/>
              </a:spcAft>
              <a:buClr>
                <a:srgbClr val="000000"/>
              </a:buClr>
              <a:buSzPts val="1100"/>
              <a:buFont typeface="Noto Sans Symbols"/>
              <a:buChar char="▪"/>
            </a:pPr>
            <a:r>
              <a:rPr lang="en-US" sz="1100">
                <a:latin typeface="Calibri"/>
                <a:ea typeface="Calibri"/>
                <a:cs typeface="Calibri"/>
                <a:sym typeface="Calibri"/>
              </a:rPr>
              <a:t>Seasonal unit root tests remain</a:t>
            </a:r>
            <a:r>
              <a:rPr lang="en-US" sz="1100"/>
              <a:t> significant </a:t>
            </a:r>
            <a:r>
              <a:rPr lang="en-US" sz="1100">
                <a:latin typeface="Calibri"/>
                <a:ea typeface="Calibri"/>
                <a:cs typeface="Calibri"/>
                <a:sym typeface="Calibri"/>
              </a:rPr>
              <a:t>on applying difference of order S.</a:t>
            </a:r>
            <a:endParaRPr sz="1100"/>
          </a:p>
          <a:p>
            <a:pPr indent="0" lvl="0" marL="0" marR="0" rtl="0" algn="l">
              <a:lnSpc>
                <a:spcPct val="100000"/>
              </a:lnSpc>
              <a:spcBef>
                <a:spcPts val="0"/>
              </a:spcBef>
              <a:spcAft>
                <a:spcPts val="0"/>
              </a:spcAft>
              <a:buClr>
                <a:srgbClr val="000000"/>
              </a:buClr>
              <a:buSzPts val="1400"/>
              <a:buFont typeface="Noto Sans Symbols"/>
              <a:buNone/>
            </a:pPr>
            <a:r>
              <a:t/>
            </a:r>
            <a:endParaRPr sz="1100">
              <a:solidFill>
                <a:srgbClr val="3F3F3F"/>
              </a:solidFill>
              <a:latin typeface="Catamaran"/>
              <a:ea typeface="Catamaran"/>
              <a:cs typeface="Catamaran"/>
              <a:sym typeface="Catamaran"/>
            </a:endParaRPr>
          </a:p>
          <a:p>
            <a:pPr indent="-152400" lvl="0" marL="171450" marR="0" rtl="0" algn="l">
              <a:lnSpc>
                <a:spcPct val="100000"/>
              </a:lnSpc>
              <a:spcBef>
                <a:spcPts val="0"/>
              </a:spcBef>
              <a:spcAft>
                <a:spcPts val="0"/>
              </a:spcAft>
              <a:buClr>
                <a:srgbClr val="000000"/>
              </a:buClr>
              <a:buSzPts val="1100"/>
              <a:buFont typeface="Noto Sans Symbols"/>
              <a:buChar char="▪"/>
            </a:pPr>
            <a:r>
              <a:rPr lang="en-US" sz="1100">
                <a:latin typeface="Calibri"/>
                <a:ea typeface="Calibri"/>
                <a:cs typeface="Calibri"/>
                <a:sym typeface="Calibri"/>
              </a:rPr>
              <a:t>The series is </a:t>
            </a:r>
            <a:r>
              <a:rPr b="1" lang="en-US" sz="1100">
                <a:latin typeface="Calibri"/>
                <a:ea typeface="Calibri"/>
                <a:cs typeface="Calibri"/>
                <a:sym typeface="Calibri"/>
              </a:rPr>
              <a:t>not white noise </a:t>
            </a:r>
            <a:r>
              <a:rPr lang="en-US" sz="1100">
                <a:latin typeface="Calibri"/>
                <a:ea typeface="Calibri"/>
                <a:cs typeface="Calibri"/>
                <a:sym typeface="Calibri"/>
              </a:rPr>
              <a:t>since there are significant lags in the white noise test. Thus, we reject the null hypothesis.</a:t>
            </a:r>
            <a:endParaRPr sz="1100">
              <a:solidFill>
                <a:srgbClr val="3F3F3F"/>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1400"/>
              <a:buFont typeface="Noto Sans Symbols"/>
              <a:buNone/>
            </a:pPr>
            <a:r>
              <a:t/>
            </a:r>
            <a:endParaRPr sz="1100">
              <a:solidFill>
                <a:srgbClr val="3F3F3F"/>
              </a:solidFill>
              <a:latin typeface="Catamaran"/>
              <a:ea typeface="Catamaran"/>
              <a:cs typeface="Catamaran"/>
              <a:sym typeface="Catamaran"/>
            </a:endParaRPr>
          </a:p>
          <a:p>
            <a:pPr indent="-152400" lvl="0" marL="171450" marR="0" rtl="0" algn="l">
              <a:lnSpc>
                <a:spcPct val="100000"/>
              </a:lnSpc>
              <a:spcBef>
                <a:spcPts val="0"/>
              </a:spcBef>
              <a:spcAft>
                <a:spcPts val="0"/>
              </a:spcAft>
              <a:buClr>
                <a:srgbClr val="000000"/>
              </a:buClr>
              <a:buSzPts val="1100"/>
              <a:buFont typeface="Noto Sans Symbols"/>
              <a:buChar char="▪"/>
            </a:pPr>
            <a:r>
              <a:rPr b="1" lang="en-US" sz="1100">
                <a:latin typeface="Catamaran"/>
                <a:ea typeface="Catamaran"/>
                <a:cs typeface="Catamaran"/>
                <a:sym typeface="Catamaran"/>
              </a:rPr>
              <a:t>Since the Time Series has some trend, it is Non-Stationary.</a:t>
            </a:r>
            <a:endParaRPr sz="1100"/>
          </a:p>
          <a:p>
            <a:pPr indent="-82550" lvl="0" marL="171450" marR="0" rtl="0" algn="l">
              <a:lnSpc>
                <a:spcPct val="100000"/>
              </a:lnSpc>
              <a:spcBef>
                <a:spcPts val="0"/>
              </a:spcBef>
              <a:spcAft>
                <a:spcPts val="0"/>
              </a:spcAft>
              <a:buClr>
                <a:srgbClr val="000000"/>
              </a:buClr>
              <a:buSzPts val="1400"/>
              <a:buFont typeface="Noto Sans Symbols"/>
              <a:buNone/>
            </a:pPr>
            <a:r>
              <a:t/>
            </a:r>
            <a:endParaRPr sz="1100">
              <a:latin typeface="Libre Franklin"/>
              <a:ea typeface="Libre Franklin"/>
              <a:cs typeface="Libre Franklin"/>
              <a:sym typeface="Libre Franklin"/>
            </a:endParaRPr>
          </a:p>
          <a:p>
            <a:pPr indent="-82550" lvl="0" marL="171450" rtl="0" algn="l">
              <a:lnSpc>
                <a:spcPct val="100000"/>
              </a:lnSpc>
              <a:spcBef>
                <a:spcPts val="0"/>
              </a:spcBef>
              <a:spcAft>
                <a:spcPts val="0"/>
              </a:spcAft>
              <a:buSzPts val="1400"/>
              <a:buFont typeface="Noto Sans Symbols"/>
              <a:buNone/>
            </a:pPr>
            <a:r>
              <a:t/>
            </a:r>
            <a:endParaRPr sz="1100"/>
          </a:p>
        </p:txBody>
      </p:sp>
      <p:sp>
        <p:nvSpPr>
          <p:cNvPr id="563" name="Google Shape;563;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171450" rtl="0" algn="l">
              <a:lnSpc>
                <a:spcPct val="100000"/>
              </a:lnSpc>
              <a:spcBef>
                <a:spcPts val="0"/>
              </a:spcBef>
              <a:spcAft>
                <a:spcPts val="0"/>
              </a:spcAft>
              <a:buSzPts val="1100"/>
              <a:buFont typeface="Noto Sans Symbols"/>
              <a:buChar char="▪"/>
            </a:pPr>
            <a:r>
              <a:rPr lang="en-US" sz="1100">
                <a:latin typeface="Catamaran"/>
                <a:ea typeface="Catamaran"/>
                <a:cs typeface="Catamaran"/>
                <a:sym typeface="Catamaran"/>
              </a:rPr>
              <a:t>T</a:t>
            </a:r>
            <a:r>
              <a:rPr lang="en-US" sz="1100">
                <a:latin typeface="Calibri"/>
                <a:ea typeface="Calibri"/>
                <a:cs typeface="Calibri"/>
                <a:sym typeface="Calibri"/>
              </a:rPr>
              <a:t>he model passes the white noise test, unit root test (highly insignificant lags) and seasonal root test (all lags are significant).</a:t>
            </a:r>
            <a:endParaRPr sz="1100"/>
          </a:p>
          <a:p>
            <a:pPr indent="-152400" lvl="0" marL="171450" rtl="0" algn="l">
              <a:lnSpc>
                <a:spcPct val="100000"/>
              </a:lnSpc>
              <a:spcBef>
                <a:spcPts val="0"/>
              </a:spcBef>
              <a:spcAft>
                <a:spcPts val="0"/>
              </a:spcAft>
              <a:buSzPts val="1100"/>
              <a:buFont typeface="Noto Sans Symbols"/>
              <a:buChar char="▪"/>
            </a:pPr>
            <a:r>
              <a:rPr lang="en-US" sz="1100">
                <a:latin typeface="Calibri"/>
                <a:ea typeface="Calibri"/>
                <a:cs typeface="Calibri"/>
                <a:sym typeface="Calibri"/>
              </a:rPr>
              <a:t>The ACF, PACF, AICF plots do not have any significant lags.</a:t>
            </a:r>
            <a:endParaRPr sz="1100"/>
          </a:p>
          <a:p>
            <a:pPr indent="-152400" lvl="0" marL="171450" rtl="0" algn="l">
              <a:lnSpc>
                <a:spcPct val="100000"/>
              </a:lnSpc>
              <a:spcBef>
                <a:spcPts val="0"/>
              </a:spcBef>
              <a:spcAft>
                <a:spcPts val="0"/>
              </a:spcAft>
              <a:buSzPts val="1100"/>
              <a:buFont typeface="Noto Sans Symbols"/>
              <a:buChar char="▪"/>
            </a:pPr>
            <a:r>
              <a:rPr lang="en-US" sz="1100">
                <a:latin typeface="Calibri"/>
                <a:ea typeface="Calibri"/>
                <a:cs typeface="Calibri"/>
                <a:sym typeface="Calibri"/>
              </a:rPr>
              <a:t>The residual plot further has random peaks indicating the time series is close to being white noise.</a:t>
            </a:r>
            <a:endParaRPr sz="1100">
              <a:latin typeface="Catamaran"/>
              <a:ea typeface="Catamaran"/>
              <a:cs typeface="Catamaran"/>
              <a:sym typeface="Catamaran"/>
            </a:endParaRPr>
          </a:p>
          <a:p>
            <a:pPr indent="-152400" lvl="0" marL="171450" rtl="0" algn="l">
              <a:lnSpc>
                <a:spcPct val="100000"/>
              </a:lnSpc>
              <a:spcBef>
                <a:spcPts val="0"/>
              </a:spcBef>
              <a:spcAft>
                <a:spcPts val="0"/>
              </a:spcAft>
              <a:buSzPts val="1100"/>
              <a:buFont typeface="Noto Sans Symbols"/>
              <a:buChar char="▪"/>
            </a:pPr>
            <a:r>
              <a:rPr lang="en-US" sz="1100">
                <a:latin typeface="Catamaran"/>
                <a:ea typeface="Catamaran"/>
                <a:cs typeface="Catamaran"/>
                <a:sym typeface="Catamaran"/>
              </a:rPr>
              <a:t>Thus, Residual plot, Autocorrelation plots, White Noise and Root Tests indicate that trend and irregularity has been modelled successfully. </a:t>
            </a:r>
            <a:endParaRPr sz="1100"/>
          </a:p>
        </p:txBody>
      </p:sp>
      <p:sp>
        <p:nvSpPr>
          <p:cNvPr id="573" name="Google Shape;5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65100" lvl="0" marL="171450" rtl="0" algn="l">
              <a:lnSpc>
                <a:spcPct val="100000"/>
              </a:lnSpc>
              <a:spcBef>
                <a:spcPts val="0"/>
              </a:spcBef>
              <a:spcAft>
                <a:spcPts val="0"/>
              </a:spcAft>
              <a:buSzPts val="1300"/>
              <a:buFont typeface="Noto Sans Symbols"/>
              <a:buChar char="▪"/>
            </a:pPr>
            <a:r>
              <a:rPr lang="en-US" sz="1100">
                <a:latin typeface="Libre Franklin"/>
                <a:ea typeface="Libre Franklin"/>
                <a:cs typeface="Libre Franklin"/>
                <a:sym typeface="Libre Franklin"/>
              </a:rPr>
              <a:t>We tried fitting several models with different trend curves and further tried all possible combinations of p and q for modeling the stationary component.</a:t>
            </a:r>
            <a:endParaRPr sz="1100"/>
          </a:p>
          <a:p>
            <a:pPr indent="-165100" lvl="0" marL="171450" rtl="0" algn="l">
              <a:lnSpc>
                <a:spcPct val="100000"/>
              </a:lnSpc>
              <a:spcBef>
                <a:spcPts val="0"/>
              </a:spcBef>
              <a:spcAft>
                <a:spcPts val="0"/>
              </a:spcAft>
              <a:buSzPts val="1300"/>
              <a:buFont typeface="Noto Sans Symbols"/>
              <a:buChar char="▪"/>
            </a:pPr>
            <a:r>
              <a:rPr lang="en-US" sz="1100">
                <a:latin typeface="Libre Franklin"/>
                <a:ea typeface="Libre Franklin"/>
                <a:cs typeface="Libre Franklin"/>
                <a:sym typeface="Libre Franklin"/>
              </a:rPr>
              <a:t>The model with linear trend and AR(1) (and dynamic regressor for JTSJOL and regular regressor for ICSA) </a:t>
            </a:r>
            <a:r>
              <a:rPr b="1" lang="en-US" sz="1100">
                <a:latin typeface="Libre Franklin"/>
                <a:ea typeface="Libre Franklin"/>
                <a:cs typeface="Libre Franklin"/>
                <a:sym typeface="Libre Franklin"/>
              </a:rPr>
              <a:t>had all significant parameters and a lower RMSE and SBC compared to all other models.</a:t>
            </a:r>
            <a:endParaRPr sz="1100"/>
          </a:p>
          <a:p>
            <a:pPr indent="-82550" lvl="0" marL="171450" rtl="0" algn="l">
              <a:lnSpc>
                <a:spcPct val="100000"/>
              </a:lnSpc>
              <a:spcBef>
                <a:spcPts val="0"/>
              </a:spcBef>
              <a:spcAft>
                <a:spcPts val="0"/>
              </a:spcAft>
              <a:buSzPts val="1400"/>
              <a:buFont typeface="Noto Sans Symbols"/>
              <a:buNone/>
            </a:pPr>
            <a:r>
              <a:t/>
            </a:r>
            <a:endParaRPr sz="1100"/>
          </a:p>
        </p:txBody>
      </p:sp>
      <p:sp>
        <p:nvSpPr>
          <p:cNvPr id="588" name="Google Shape;588;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400"/>
              <a:buNone/>
            </a:pPr>
            <a:r>
              <a:t/>
            </a:r>
            <a:endParaRPr/>
          </a:p>
        </p:txBody>
      </p:sp>
      <p:sp>
        <p:nvSpPr>
          <p:cNvPr id="607" name="Google Shape;6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d02aca12f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By comparing model one and model two, we decided model one is our best model, which is AR2 with covid event. although the error is a little bit higher, it is less complex and has a lower AIC. And If you look at the forecast plot, you can see that compared to Model 2, Model 1  forecast of the unemployment rate in the next five years is more reasonable. Besides that, the timeline for model 1 is more comprehensive, it covers the data from 1948 to 2021.</a:t>
            </a:r>
            <a:endParaRPr/>
          </a:p>
          <a:p>
            <a:pPr indent="0" lvl="0" marL="0" rtl="0" algn="l">
              <a:lnSpc>
                <a:spcPct val="100000"/>
              </a:lnSpc>
              <a:spcBef>
                <a:spcPts val="1200"/>
              </a:spcBef>
              <a:spcAft>
                <a:spcPts val="0"/>
              </a:spcAft>
              <a:buSzPts val="1400"/>
              <a:buNone/>
            </a:pPr>
            <a:r>
              <a:t/>
            </a:r>
            <a:endParaRPr/>
          </a:p>
        </p:txBody>
      </p:sp>
      <p:sp>
        <p:nvSpPr>
          <p:cNvPr id="615" name="Google Shape;615;gd02aca12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lang="en-US"/>
              <a:t>1. Add interventions appropriately. It is very important to add appropriate events to improve the accuracy of the forecast. Although through the time series plot, we believe that there may be many events that have caused the unemployment rate to rise, trying to include all events does not help the model to get a better performance.</a:t>
            </a:r>
            <a:endParaRPr/>
          </a:p>
          <a:p>
            <a:pPr indent="0" lvl="0" marL="0" rtl="0" algn="l">
              <a:lnSpc>
                <a:spcPct val="100000"/>
              </a:lnSpc>
              <a:spcBef>
                <a:spcPts val="1200"/>
              </a:spcBef>
              <a:spcAft>
                <a:spcPts val="0"/>
              </a:spcAft>
              <a:buClr>
                <a:schemeClr val="dk1"/>
              </a:buClr>
              <a:buSzPts val="1100"/>
              <a:buFont typeface="Arial"/>
              <a:buNone/>
            </a:pPr>
            <a:r>
              <a:rPr lang="en-US"/>
              <a:t>2. </a:t>
            </a:r>
            <a:r>
              <a:rPr lang="en-US" sz="1000">
                <a:latin typeface="Libre Franklin"/>
                <a:ea typeface="Libre Franklin"/>
                <a:cs typeface="Libre Franklin"/>
                <a:sym typeface="Libre Franklin"/>
              </a:rPr>
              <a:t>Regressors worthwhile to explore  if more historical data is available.  As we noticed earlier, by adding regressors, the error of the model decreased. Regressors can help us to improve model performance, but we need to make sure that we have sufficient data</a:t>
            </a:r>
            <a:endParaRPr sz="1000">
              <a:latin typeface="Libre Franklin"/>
              <a:ea typeface="Libre Franklin"/>
              <a:cs typeface="Libre Franklin"/>
              <a:sym typeface="Libre Franklin"/>
            </a:endParaRPr>
          </a:p>
          <a:p>
            <a:pPr indent="0" lvl="0" marL="0" rtl="0" algn="l">
              <a:lnSpc>
                <a:spcPct val="100000"/>
              </a:lnSpc>
              <a:spcBef>
                <a:spcPts val="1200"/>
              </a:spcBef>
              <a:spcAft>
                <a:spcPts val="0"/>
              </a:spcAft>
              <a:buClr>
                <a:schemeClr val="dk1"/>
              </a:buClr>
              <a:buSzPts val="1100"/>
              <a:buFont typeface="Arial"/>
              <a:buNone/>
            </a:pPr>
            <a:r>
              <a:rPr lang="en-US"/>
              <a:t>3. </a:t>
            </a:r>
            <a:r>
              <a:rPr lang="en-US" sz="1100">
                <a:latin typeface="Libre Franklin"/>
                <a:ea typeface="Libre Franklin"/>
                <a:cs typeface="Libre Franklin"/>
                <a:sym typeface="Libre Franklin"/>
              </a:rPr>
              <a:t>Validate model forecast against domain expert knowledge and intuition.</a:t>
            </a:r>
            <a:r>
              <a:rPr lang="en-US"/>
              <a:t>you might think that the unemployment rate has cycles </a:t>
            </a:r>
            <a:r>
              <a:rPr lang="en-US" sz="1100">
                <a:latin typeface="Libre Franklin"/>
                <a:ea typeface="Libre Franklin"/>
                <a:cs typeface="Libre Franklin"/>
                <a:sym typeface="Libre Franklin"/>
              </a:rPr>
              <a:t> </a:t>
            </a:r>
            <a:r>
              <a:rPr lang="en-US"/>
              <a:t>When you first look at the graph</a:t>
            </a:r>
            <a:r>
              <a:rPr lang="en-US"/>
              <a:t>, but after our diagnosis, the data has no seasonality.</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400"/>
              <a:buNone/>
            </a:pPr>
            <a:r>
              <a:t/>
            </a:r>
            <a:endParaRPr/>
          </a:p>
        </p:txBody>
      </p:sp>
      <p:sp>
        <p:nvSpPr>
          <p:cNvPr id="628" name="Google Shape;6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91440" rtl="0" algn="l">
              <a:lnSpc>
                <a:spcPct val="150000"/>
              </a:lnSpc>
              <a:spcBef>
                <a:spcPts val="0"/>
              </a:spcBef>
              <a:spcAft>
                <a:spcPts val="0"/>
              </a:spcAft>
              <a:buClr>
                <a:schemeClr val="dk1"/>
              </a:buClr>
              <a:buSzPts val="1900"/>
              <a:buFont typeface="Arial"/>
              <a:buNone/>
            </a:pPr>
            <a:r>
              <a:rPr lang="en-US" sz="1000">
                <a:solidFill>
                  <a:srgbClr val="3F3F3F"/>
                </a:solidFill>
                <a:latin typeface="Libre Franklin"/>
                <a:ea typeface="Libre Franklin"/>
                <a:cs typeface="Libre Franklin"/>
                <a:sym typeface="Libre Franklin"/>
              </a:rPr>
              <a:t>To help policymaker and governments formulate more effective policies, we believe that in addition to the trend, seasonality and critical events,  </a:t>
            </a:r>
            <a:r>
              <a:rPr lang="en-US" sz="1000">
                <a:solidFill>
                  <a:srgbClr val="262626"/>
                </a:solidFill>
                <a:latin typeface="Libre Franklin"/>
                <a:ea typeface="Libre Franklin"/>
                <a:cs typeface="Libre Franklin"/>
                <a:sym typeface="Libre Franklin"/>
              </a:rPr>
              <a:t>Other economic factors, especially leading indicators for unemployment and the complete data for additional variables are keys to forecasting employment rate.</a:t>
            </a:r>
            <a:endParaRPr sz="100"/>
          </a:p>
        </p:txBody>
      </p:sp>
      <p:sp>
        <p:nvSpPr>
          <p:cNvPr id="635" name="Google Shape;63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2" name="Google Shape;64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ceb591b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d2ceb591b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Why study and forecast unemployment?</a:t>
            </a:r>
            <a:endParaRPr/>
          </a:p>
          <a:p>
            <a:pPr indent="-317500" lvl="0" marL="457200" rtl="0" algn="l">
              <a:lnSpc>
                <a:spcPct val="100000"/>
              </a:lnSpc>
              <a:spcBef>
                <a:spcPts val="0"/>
              </a:spcBef>
              <a:spcAft>
                <a:spcPts val="0"/>
              </a:spcAft>
              <a:buSzPts val="1400"/>
              <a:buAutoNum type="arabicPeriod"/>
            </a:pPr>
            <a:r>
              <a:rPr lang="en-US"/>
              <a:t>inform UI budgets</a:t>
            </a:r>
            <a:endParaRPr/>
          </a:p>
          <a:p>
            <a:pPr indent="-317500" lvl="0" marL="457200" rtl="0" algn="l">
              <a:lnSpc>
                <a:spcPct val="100000"/>
              </a:lnSpc>
              <a:spcBef>
                <a:spcPts val="0"/>
              </a:spcBef>
              <a:spcAft>
                <a:spcPts val="0"/>
              </a:spcAft>
              <a:buSzPts val="1400"/>
              <a:buAutoNum type="arabicPeriod"/>
            </a:pPr>
            <a:r>
              <a:rPr lang="en-US"/>
              <a:t>restrospectively, understand movements in the labor market relative to </a:t>
            </a:r>
            <a:r>
              <a:rPr lang="en-US"/>
              <a:t>external</a:t>
            </a:r>
            <a:r>
              <a:rPr lang="en-US"/>
              <a:t> events and devise incentives and policies to correct the causes of unemployment. This is especially important during downturns when the labor market participants rely on govern</a:t>
            </a:r>
            <a:r>
              <a:rPr lang="en-US"/>
              <a:t>ment intervention </a:t>
            </a:r>
            <a:r>
              <a:rPr lang="en-US">
                <a:latin typeface="Times New Roman"/>
                <a:ea typeface="Times New Roman"/>
                <a:cs typeface="Times New Roman"/>
                <a:sym typeface="Times New Roman"/>
              </a:rPr>
              <a:t>provide a safety net, stabilize the economy and devise incentives for the markets to bounce back</a:t>
            </a:r>
            <a:endParaRPr/>
          </a:p>
          <a:p>
            <a:pPr indent="-317500" lvl="0" marL="457200" rtl="0" algn="l">
              <a:lnSpc>
                <a:spcPct val="100000"/>
              </a:lnSpc>
              <a:spcBef>
                <a:spcPts val="0"/>
              </a:spcBef>
              <a:spcAft>
                <a:spcPts val="0"/>
              </a:spcAft>
              <a:buSzPts val="1400"/>
              <a:buAutoNum type="arabicPeriod"/>
            </a:pPr>
            <a:r>
              <a:rPr lang="en-US"/>
              <a:t>define when and how government can increase asset investments</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en-US"/>
              <a:t>Why are WE interested in unemployment rate? 1. interesting, unintuitive time series. 2. full of events and externalities. 3. it’s personal - health of the labor market will inevitably influence our lives</a:t>
            </a:r>
            <a:endParaRPr/>
          </a:p>
          <a:p>
            <a:pPr indent="0" lvl="0" marL="0" rtl="0" algn="l">
              <a:lnSpc>
                <a:spcPct val="100000"/>
              </a:lnSpc>
              <a:spcBef>
                <a:spcPts val="0"/>
              </a:spcBef>
              <a:spcAft>
                <a:spcPts val="0"/>
              </a:spcAft>
              <a:buNone/>
            </a:pPr>
            <a:r>
              <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observation_date: Date of observation of the current rate of unemployment, calculated monthly.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UNRATE: Labor force data are restricted to people 16 years of age and older, who currently reside in 1 of the 50 states or the District of Columbia, who do not reside in institutions (e.g., penal and mental facilities, homes for the aged), and who are not on active duty in the Armed Forces.</a:t>
            </a:r>
            <a:endParaRPr/>
          </a:p>
          <a:p>
            <a:pPr indent="-298450" lvl="0" marL="457200" rtl="0" algn="l">
              <a:spcBef>
                <a:spcPts val="0"/>
              </a:spcBef>
              <a:spcAft>
                <a:spcPts val="0"/>
              </a:spcAft>
              <a:buClr>
                <a:schemeClr val="dk1"/>
              </a:buClr>
              <a:buSzPts val="1100"/>
              <a:buChar char="●"/>
            </a:pPr>
            <a:r>
              <a:rPr lang="en-US" sz="900">
                <a:solidFill>
                  <a:srgbClr val="333333"/>
                </a:solidFill>
                <a:highlight>
                  <a:schemeClr val="lt1"/>
                </a:highlight>
                <a:latin typeface="Verdana"/>
                <a:ea typeface="Verdana"/>
                <a:cs typeface="Verdana"/>
                <a:sym typeface="Verdana"/>
              </a:rPr>
              <a:t>An initial claim is a claim filed by an unemployed individual after a separation from an employer. </a:t>
            </a:r>
            <a:endParaRPr sz="900">
              <a:solidFill>
                <a:srgbClr val="333333"/>
              </a:solidFill>
              <a:highlight>
                <a:schemeClr val="lt1"/>
              </a:highlight>
              <a:latin typeface="Verdana"/>
              <a:ea typeface="Verdana"/>
              <a:cs typeface="Verdana"/>
              <a:sym typeface="Verdana"/>
            </a:endParaRPr>
          </a:p>
          <a:p>
            <a:pPr indent="-285750" lvl="0" marL="457200" rtl="0" algn="l">
              <a:spcBef>
                <a:spcPts val="0"/>
              </a:spcBef>
              <a:spcAft>
                <a:spcPts val="0"/>
              </a:spcAft>
              <a:buClr>
                <a:srgbClr val="333333"/>
              </a:buClr>
              <a:buSzPts val="900"/>
              <a:buFont typeface="Verdana"/>
              <a:buChar char="●"/>
            </a:pPr>
            <a:r>
              <a:rPr lang="en-US" sz="900">
                <a:solidFill>
                  <a:srgbClr val="333333"/>
                </a:solidFill>
                <a:highlight>
                  <a:schemeClr val="lt1"/>
                </a:highlight>
                <a:latin typeface="Verdana"/>
                <a:ea typeface="Verdana"/>
                <a:cs typeface="Verdana"/>
                <a:sym typeface="Verdana"/>
              </a:rPr>
              <a:t>Job openings are seasonally adjusted and aggregated across industries, compiled via a survey</a:t>
            </a:r>
            <a:endParaRPr/>
          </a:p>
        </p:txBody>
      </p:sp>
      <p:sp>
        <p:nvSpPr>
          <p:cNvPr id="142" name="Google Shape;14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SzPts val="1100"/>
              <a:buFont typeface="Arial"/>
              <a:buChar char="●"/>
            </a:pPr>
            <a:r>
              <a:rPr lang="en-US" sz="1100">
                <a:latin typeface="Arial"/>
                <a:ea typeface="Arial"/>
                <a:cs typeface="Arial"/>
                <a:sym typeface="Arial"/>
              </a:rPr>
              <a:t>observation_date: Date of observation of the current rate of unemployment, calculated monthly.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US" sz="1100">
                <a:latin typeface="Arial"/>
                <a:ea typeface="Arial"/>
                <a:cs typeface="Arial"/>
                <a:sym typeface="Arial"/>
              </a:rPr>
              <a:t>UNRATE: Labor force data are restricted to people 16 years of age and older, who currently reside in 1 of the 50 states or the District of Columbia, who do not reside in institutions (e.g., penal and mental facilities, homes for the aged), and who are not on active duty in the Armed Forces.</a:t>
            </a:r>
            <a:endParaRPr/>
          </a:p>
          <a:p>
            <a:pPr indent="-298450" lvl="0" marL="457200" rtl="0" algn="l">
              <a:spcBef>
                <a:spcPts val="0"/>
              </a:spcBef>
              <a:spcAft>
                <a:spcPts val="0"/>
              </a:spcAft>
              <a:buSzPts val="1100"/>
              <a:buChar char="●"/>
            </a:pPr>
            <a:r>
              <a:rPr lang="en-US" sz="900">
                <a:solidFill>
                  <a:srgbClr val="333333"/>
                </a:solidFill>
                <a:highlight>
                  <a:srgbClr val="FFFFFF"/>
                </a:highlight>
                <a:latin typeface="Verdana"/>
                <a:ea typeface="Verdana"/>
                <a:cs typeface="Verdana"/>
                <a:sym typeface="Verdana"/>
              </a:rPr>
              <a:t>An initial claim is a claim filed by an unemployed individual after a separation from an employer. </a:t>
            </a:r>
            <a:endParaRPr sz="900">
              <a:solidFill>
                <a:srgbClr val="333333"/>
              </a:solidFill>
              <a:highlight>
                <a:srgbClr val="FFFFFF"/>
              </a:highlight>
              <a:latin typeface="Verdana"/>
              <a:ea typeface="Verdana"/>
              <a:cs typeface="Verdana"/>
              <a:sym typeface="Verdana"/>
            </a:endParaRPr>
          </a:p>
          <a:p>
            <a:pPr indent="-285750" lvl="0" marL="457200" rtl="0" algn="l">
              <a:spcBef>
                <a:spcPts val="0"/>
              </a:spcBef>
              <a:spcAft>
                <a:spcPts val="0"/>
              </a:spcAft>
              <a:buClr>
                <a:srgbClr val="333333"/>
              </a:buClr>
              <a:buSzPts val="900"/>
              <a:buFont typeface="Verdana"/>
              <a:buChar char="●"/>
            </a:pPr>
            <a:r>
              <a:rPr lang="en-US" sz="900">
                <a:solidFill>
                  <a:srgbClr val="333333"/>
                </a:solidFill>
                <a:highlight>
                  <a:srgbClr val="FFFFFF"/>
                </a:highlight>
                <a:latin typeface="Verdana"/>
                <a:ea typeface="Verdana"/>
                <a:cs typeface="Verdana"/>
                <a:sym typeface="Verdana"/>
              </a:rPr>
              <a:t>Job openings are seasonally adjusted and aggregated across industries, compiled via a survey</a:t>
            </a:r>
            <a:endParaRPr sz="900">
              <a:solidFill>
                <a:srgbClr val="333333"/>
              </a:solidFill>
              <a:highlight>
                <a:srgbClr val="FFFFFF"/>
              </a:highlight>
              <a:latin typeface="Verdana"/>
              <a:ea typeface="Verdana"/>
              <a:cs typeface="Verdana"/>
              <a:sym typeface="Verdana"/>
            </a:endParaRPr>
          </a:p>
        </p:txBody>
      </p:sp>
      <p:sp>
        <p:nvSpPr>
          <p:cNvPr id="152" name="Google Shape;15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2ceb591b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gd2ceb591be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Healthy unemployment rate is accepted in the range of 4-5%</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Because there are so many spikes and dips, supported by historical events, one of the approaches we had to consider is not capturing any events at all and treating all events as irregularity</a:t>
            </a:r>
            <a:endParaRPr/>
          </a:p>
        </p:txBody>
      </p:sp>
      <p:sp>
        <p:nvSpPr>
          <p:cNvPr id="468" name="Google Shape;468;gd2ceb591be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1" name="Google Shape;21;p29"/>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22" name="Google Shape;22;p2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 type="body"/>
          </p:nvPr>
        </p:nvSpPr>
        <p:spPr>
          <a:xfrm rot="5400000">
            <a:off x="4246034" y="-1040553"/>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3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7" name="Shape 87"/>
        <p:cNvGrpSpPr/>
        <p:nvPr/>
      </p:nvGrpSpPr>
      <p:grpSpPr>
        <a:xfrm>
          <a:off x="0" y="0"/>
          <a:ext cx="0" cy="0"/>
          <a:chOff x="0" y="0"/>
          <a:chExt cx="0" cy="0"/>
        </a:xfrm>
      </p:grpSpPr>
      <p:sp>
        <p:nvSpPr>
          <p:cNvPr id="88" name="Google Shape;88;p3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9"/>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3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1" name="Shape 31"/>
        <p:cNvGrpSpPr/>
        <p:nvPr/>
      </p:nvGrpSpPr>
      <p:grpSpPr>
        <a:xfrm>
          <a:off x="0" y="0"/>
          <a:ext cx="0" cy="0"/>
          <a:chOff x="0" y="0"/>
          <a:chExt cx="0" cy="0"/>
        </a:xfrm>
      </p:grpSpPr>
      <p:sp>
        <p:nvSpPr>
          <p:cNvPr id="32" name="Google Shape;32;p36"/>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6"/>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 name="Google Shape;35;p36"/>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6" name="Google Shape;36;p36"/>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3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43" name="Google Shape;43;p31"/>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44" name="Google Shape;44;p3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32"/>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3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7" name="Google Shape;57;p33"/>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33"/>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33"/>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3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8" name="Shape 68"/>
        <p:cNvGrpSpPr/>
        <p:nvPr/>
      </p:nvGrpSpPr>
      <p:grpSpPr>
        <a:xfrm>
          <a:off x="0" y="0"/>
          <a:ext cx="0" cy="0"/>
          <a:chOff x="0" y="0"/>
          <a:chExt cx="0" cy="0"/>
        </a:xfrm>
      </p:grpSpPr>
      <p:sp>
        <p:nvSpPr>
          <p:cNvPr id="69" name="Google Shape;69;p3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3" name="Shape 73"/>
        <p:cNvGrpSpPr/>
        <p:nvPr/>
      </p:nvGrpSpPr>
      <p:grpSpPr>
        <a:xfrm>
          <a:off x="0" y="0"/>
          <a:ext cx="0" cy="0"/>
          <a:chOff x="0" y="0"/>
          <a:chExt cx="0" cy="0"/>
        </a:xfrm>
      </p:grpSpPr>
      <p:sp>
        <p:nvSpPr>
          <p:cNvPr id="74" name="Google Shape;74;p37"/>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7"/>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76" name="Google Shape;76;p37"/>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8" name="Google Shape;78;p3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13" name="Google Shape;13;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5" name="Google Shape;15;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6" name="Google Shape;16;p28"/>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fred.stlouisfed.org" TargetMode="External"/><Relationship Id="rId4" Type="http://schemas.openxmlformats.org/officeDocument/2006/relationships/hyperlink" Target="https://stooq.com/q/?s=%5edji" TargetMode="External"/><Relationship Id="rId5" Type="http://schemas.openxmlformats.org/officeDocument/2006/relationships/hyperlink" Target="https://fred.stlouisfed.org/series/JTSJOL" TargetMode="External"/><Relationship Id="rId6" Type="http://schemas.openxmlformats.org/officeDocument/2006/relationships/hyperlink" Target="https://fred.stlouisfed.org/series/ICSA" TargetMode="External"/><Relationship Id="rId7" Type="http://schemas.openxmlformats.org/officeDocument/2006/relationships/hyperlink" Target="https://www.usinflationcalculator.com/inflation/consumer-price-index-and-annual-percent-changes-from-1913-to-2008/" TargetMode="External"/><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9" name="Google Shape;99;p1"/>
          <p:cNvSpPr txBox="1"/>
          <p:nvPr>
            <p:ph type="ctrTitle"/>
          </p:nvPr>
        </p:nvSpPr>
        <p:spPr>
          <a:xfrm>
            <a:off x="5289754" y="639097"/>
            <a:ext cx="6253317" cy="3686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4400"/>
              <a:buFont typeface="Bookman Old Style"/>
              <a:buNone/>
            </a:pPr>
            <a:r>
              <a:rPr lang="en-US" sz="4400"/>
              <a:t>Forecasting </a:t>
            </a:r>
            <a:endParaRPr sz="4400"/>
          </a:p>
          <a:p>
            <a:pPr indent="0" lvl="0" marL="0" rtl="0" algn="l">
              <a:lnSpc>
                <a:spcPct val="90000"/>
              </a:lnSpc>
              <a:spcBef>
                <a:spcPts val="0"/>
              </a:spcBef>
              <a:spcAft>
                <a:spcPts val="0"/>
              </a:spcAft>
              <a:buClr>
                <a:srgbClr val="262626"/>
              </a:buClr>
              <a:buSzPts val="4400"/>
              <a:buFont typeface="Bookman Old Style"/>
              <a:buNone/>
            </a:pPr>
            <a:r>
              <a:t/>
            </a:r>
            <a:endParaRPr b="1" sz="4400"/>
          </a:p>
          <a:p>
            <a:pPr indent="0" lvl="0" marL="0" rtl="0" algn="l">
              <a:lnSpc>
                <a:spcPct val="90000"/>
              </a:lnSpc>
              <a:spcBef>
                <a:spcPts val="0"/>
              </a:spcBef>
              <a:spcAft>
                <a:spcPts val="0"/>
              </a:spcAft>
              <a:buClr>
                <a:srgbClr val="262626"/>
              </a:buClr>
              <a:buSzPts val="4400"/>
              <a:buFont typeface="Bookman Old Style"/>
              <a:buNone/>
            </a:pPr>
            <a:r>
              <a:rPr b="1" lang="en-US" sz="4400"/>
              <a:t>Unemployment Rate</a:t>
            </a:r>
            <a:br>
              <a:rPr lang="en-US" sz="3600"/>
            </a:br>
            <a:br>
              <a:rPr lang="en-US" sz="3600"/>
            </a:br>
            <a:endParaRPr sz="6400"/>
          </a:p>
        </p:txBody>
      </p:sp>
      <p:sp>
        <p:nvSpPr>
          <p:cNvPr id="100" name="Google Shape;100;p1"/>
          <p:cNvSpPr txBox="1"/>
          <p:nvPr>
            <p:ph idx="1" type="subTitle"/>
          </p:nvPr>
        </p:nvSpPr>
        <p:spPr>
          <a:xfrm>
            <a:off x="5289725" y="3760521"/>
            <a:ext cx="6269400" cy="2686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4400"/>
              <a:buNone/>
            </a:pPr>
            <a:r>
              <a:rPr lang="en-US">
                <a:solidFill>
                  <a:srgbClr val="262626"/>
                </a:solidFill>
                <a:latin typeface="Bookman Old Style"/>
                <a:ea typeface="Bookman Old Style"/>
                <a:cs typeface="Bookman Old Style"/>
                <a:sym typeface="Bookman Old Style"/>
              </a:rPr>
              <a:t>OPIM-5671</a:t>
            </a:r>
            <a:endParaRPr>
              <a:solidFill>
                <a:srgbClr val="262626"/>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Clr>
                <a:srgbClr val="262626"/>
              </a:buClr>
              <a:buSzPts val="4400"/>
              <a:buFont typeface="Bookman Old Style"/>
              <a:buNone/>
            </a:pPr>
            <a:r>
              <a:rPr lang="en-US" sz="2000">
                <a:solidFill>
                  <a:srgbClr val="262626"/>
                </a:solidFill>
                <a:latin typeface="Bookman Old Style"/>
                <a:ea typeface="Bookman Old Style"/>
                <a:cs typeface="Bookman Old Style"/>
                <a:sym typeface="Bookman Old Style"/>
              </a:rPr>
              <a:t>Data Mining and Business Intelligence</a:t>
            </a:r>
            <a:endParaRPr>
              <a:solidFill>
                <a:srgbClr val="262626"/>
              </a:solidFill>
              <a:latin typeface="Bookman Old Style"/>
              <a:ea typeface="Bookman Old Style"/>
              <a:cs typeface="Bookman Old Style"/>
              <a:sym typeface="Bookman Old Style"/>
            </a:endParaRPr>
          </a:p>
          <a:p>
            <a:pPr indent="0" lvl="0" marL="0" rtl="0" algn="l">
              <a:lnSpc>
                <a:spcPct val="110000"/>
              </a:lnSpc>
              <a:spcBef>
                <a:spcPts val="0"/>
              </a:spcBef>
              <a:spcAft>
                <a:spcPts val="0"/>
              </a:spcAft>
              <a:buSzPts val="2400"/>
              <a:buNone/>
            </a:pPr>
            <a:r>
              <a:t/>
            </a:r>
            <a:endParaRPr>
              <a:solidFill>
                <a:srgbClr val="262626"/>
              </a:solidFill>
              <a:latin typeface="Bookman Old Style"/>
              <a:ea typeface="Bookman Old Style"/>
              <a:cs typeface="Bookman Old Style"/>
              <a:sym typeface="Bookman Old Style"/>
            </a:endParaRPr>
          </a:p>
          <a:p>
            <a:pPr indent="0" lvl="0" marL="0" rtl="0" algn="l">
              <a:lnSpc>
                <a:spcPct val="110000"/>
              </a:lnSpc>
              <a:spcBef>
                <a:spcPts val="0"/>
              </a:spcBef>
              <a:spcAft>
                <a:spcPts val="0"/>
              </a:spcAft>
              <a:buSzPts val="2400"/>
              <a:buNone/>
            </a:pPr>
            <a:r>
              <a:rPr lang="en-US" sz="2400">
                <a:solidFill>
                  <a:srgbClr val="262626"/>
                </a:solidFill>
                <a:latin typeface="Bookman Old Style"/>
                <a:ea typeface="Bookman Old Style"/>
                <a:cs typeface="Bookman Old Style"/>
                <a:sym typeface="Bookman Old Style"/>
              </a:rPr>
              <a:t>GROUP 4</a:t>
            </a:r>
            <a:endParaRPr sz="1800">
              <a:solidFill>
                <a:srgbClr val="262626"/>
              </a:solidFill>
              <a:latin typeface="Bookman Old Style"/>
              <a:ea typeface="Bookman Old Style"/>
              <a:cs typeface="Bookman Old Style"/>
              <a:sym typeface="Bookman Old Style"/>
            </a:endParaRPr>
          </a:p>
          <a:p>
            <a:pPr indent="0" lvl="0" marL="0" rtl="0" algn="l">
              <a:lnSpc>
                <a:spcPct val="115000"/>
              </a:lnSpc>
              <a:spcBef>
                <a:spcPts val="0"/>
              </a:spcBef>
              <a:spcAft>
                <a:spcPts val="0"/>
              </a:spcAft>
              <a:buSzPts val="1100"/>
              <a:buNone/>
            </a:pPr>
            <a:r>
              <a:rPr lang="en-US" sz="1800">
                <a:latin typeface="Bookman Old Style"/>
                <a:ea typeface="Bookman Old Style"/>
                <a:cs typeface="Bookman Old Style"/>
                <a:sym typeface="Bookman Old Style"/>
              </a:rPr>
              <a:t>Abhinav Dube</a:t>
            </a:r>
            <a:r>
              <a:rPr lang="en-US" sz="1800">
                <a:latin typeface="Bookman Old Style"/>
                <a:ea typeface="Bookman Old Style"/>
                <a:cs typeface="Bookman Old Style"/>
                <a:sym typeface="Bookman Old Style"/>
              </a:rPr>
              <a:t>y</a:t>
            </a:r>
            <a:endParaRPr sz="1800">
              <a:latin typeface="Bookman Old Style"/>
              <a:ea typeface="Bookman Old Style"/>
              <a:cs typeface="Bookman Old Style"/>
              <a:sym typeface="Bookman Old Style"/>
            </a:endParaRPr>
          </a:p>
          <a:p>
            <a:pPr indent="0" lvl="0" marL="0" rtl="0" algn="l">
              <a:lnSpc>
                <a:spcPct val="115000"/>
              </a:lnSpc>
              <a:spcBef>
                <a:spcPts val="0"/>
              </a:spcBef>
              <a:spcAft>
                <a:spcPts val="0"/>
              </a:spcAft>
              <a:buSzPts val="1100"/>
              <a:buNone/>
            </a:pPr>
            <a:r>
              <a:rPr lang="en-US" sz="1800">
                <a:latin typeface="Bookman Old Style"/>
                <a:ea typeface="Bookman Old Style"/>
                <a:cs typeface="Bookman Old Style"/>
                <a:sym typeface="Bookman Old Style"/>
              </a:rPr>
              <a:t>Jiaxuan Wang</a:t>
            </a:r>
            <a:endParaRPr sz="1800">
              <a:latin typeface="Bookman Old Style"/>
              <a:ea typeface="Bookman Old Style"/>
              <a:cs typeface="Bookman Old Style"/>
              <a:sym typeface="Bookman Old Style"/>
            </a:endParaRPr>
          </a:p>
          <a:p>
            <a:pPr indent="0" lvl="0" marL="0" rtl="0" algn="l">
              <a:lnSpc>
                <a:spcPct val="115000"/>
              </a:lnSpc>
              <a:spcBef>
                <a:spcPts val="0"/>
              </a:spcBef>
              <a:spcAft>
                <a:spcPts val="0"/>
              </a:spcAft>
              <a:buSzPts val="1100"/>
              <a:buNone/>
            </a:pPr>
            <a:r>
              <a:rPr lang="en-US" sz="1800">
                <a:latin typeface="Bookman Old Style"/>
                <a:ea typeface="Bookman Old Style"/>
                <a:cs typeface="Bookman Old Style"/>
                <a:sym typeface="Bookman Old Style"/>
              </a:rPr>
              <a:t>Marina Suberlyak</a:t>
            </a:r>
            <a:endParaRPr sz="1800">
              <a:latin typeface="Bookman Old Style"/>
              <a:ea typeface="Bookman Old Style"/>
              <a:cs typeface="Bookman Old Style"/>
              <a:sym typeface="Bookman Old Style"/>
            </a:endParaRPr>
          </a:p>
          <a:p>
            <a:pPr indent="0" lvl="0" marL="0" rtl="0" algn="l">
              <a:lnSpc>
                <a:spcPct val="115000"/>
              </a:lnSpc>
              <a:spcBef>
                <a:spcPts val="0"/>
              </a:spcBef>
              <a:spcAft>
                <a:spcPts val="0"/>
              </a:spcAft>
              <a:buClr>
                <a:schemeClr val="dk1"/>
              </a:buClr>
              <a:buSzPts val="1100"/>
              <a:buFont typeface="Arial"/>
              <a:buNone/>
            </a:pPr>
            <a:r>
              <a:rPr lang="en-US" sz="1800">
                <a:latin typeface="Bookman Old Style"/>
                <a:ea typeface="Bookman Old Style"/>
                <a:cs typeface="Bookman Old Style"/>
                <a:sym typeface="Bookman Old Style"/>
              </a:rPr>
              <a:t>Shaista Usman</a:t>
            </a:r>
            <a:endParaRPr sz="1800">
              <a:solidFill>
                <a:srgbClr val="262626"/>
              </a:solidFill>
              <a:latin typeface="Bookman Old Style"/>
              <a:ea typeface="Bookman Old Style"/>
              <a:cs typeface="Bookman Old Style"/>
              <a:sym typeface="Bookman Old Style"/>
            </a:endParaRPr>
          </a:p>
        </p:txBody>
      </p:sp>
      <p:pic>
        <p:nvPicPr>
          <p:cNvPr descr="A picture containing building, sitting, bench, side&#10;&#10;Description automatically generated" id="101" name="Google Shape;101;p1"/>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102" name="Google Shape;102;p1"/>
          <p:cNvCxnSpPr/>
          <p:nvPr/>
        </p:nvCxnSpPr>
        <p:spPr>
          <a:xfrm>
            <a:off x="5278266" y="3340500"/>
            <a:ext cx="6276300" cy="14100"/>
          </a:xfrm>
          <a:prstGeom prst="straightConnector1">
            <a:avLst/>
          </a:prstGeom>
          <a:noFill/>
          <a:ln cap="flat" cmpd="sng" w="12700">
            <a:solidFill>
              <a:srgbClr val="3F3F3F"/>
            </a:solidFill>
            <a:prstDash val="solid"/>
            <a:round/>
            <a:headEnd len="sm" w="sm" type="none"/>
            <a:tailEnd len="sm" w="sm" type="none"/>
          </a:ln>
        </p:spPr>
      </p:cxnSp>
      <p:sp>
        <p:nvSpPr>
          <p:cNvPr id="103" name="Google Shape;103;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d2d4062735_2_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t>Explore - regressors</a:t>
            </a:r>
            <a:endParaRPr/>
          </a:p>
        </p:txBody>
      </p:sp>
      <p:sp>
        <p:nvSpPr>
          <p:cNvPr id="485" name="Google Shape;485;gd2d4062735_2_9"/>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pic>
        <p:nvPicPr>
          <p:cNvPr id="486" name="Google Shape;486;gd2d4062735_2_9" title="Chart"/>
          <p:cNvPicPr preferRelativeResize="0"/>
          <p:nvPr/>
        </p:nvPicPr>
        <p:blipFill rotWithShape="1">
          <a:blip r:embed="rId3">
            <a:alphaModFix/>
          </a:blip>
          <a:srcRect b="0" l="0" r="0" t="0"/>
          <a:stretch/>
        </p:blipFill>
        <p:spPr>
          <a:xfrm>
            <a:off x="945825" y="1932650"/>
            <a:ext cx="5172154" cy="2223125"/>
          </a:xfrm>
          <a:prstGeom prst="rect">
            <a:avLst/>
          </a:prstGeom>
          <a:noFill/>
          <a:ln>
            <a:noFill/>
          </a:ln>
        </p:spPr>
      </p:pic>
      <p:pic>
        <p:nvPicPr>
          <p:cNvPr id="487" name="Google Shape;487;gd2d4062735_2_9" title="Chart"/>
          <p:cNvPicPr preferRelativeResize="0"/>
          <p:nvPr/>
        </p:nvPicPr>
        <p:blipFill rotWithShape="1">
          <a:blip r:embed="rId4">
            <a:alphaModFix/>
          </a:blip>
          <a:srcRect b="0" l="0" r="0" t="0"/>
          <a:stretch/>
        </p:blipFill>
        <p:spPr>
          <a:xfrm>
            <a:off x="945825" y="4159300"/>
            <a:ext cx="5172149" cy="2223125"/>
          </a:xfrm>
          <a:prstGeom prst="rect">
            <a:avLst/>
          </a:prstGeom>
          <a:noFill/>
          <a:ln>
            <a:noFill/>
          </a:ln>
        </p:spPr>
      </p:pic>
      <p:pic>
        <p:nvPicPr>
          <p:cNvPr id="488" name="Google Shape;488;gd2d4062735_2_9" title="Chart"/>
          <p:cNvPicPr preferRelativeResize="0"/>
          <p:nvPr/>
        </p:nvPicPr>
        <p:blipFill rotWithShape="1">
          <a:blip r:embed="rId5">
            <a:alphaModFix/>
          </a:blip>
          <a:srcRect b="0" l="0" r="0" t="0"/>
          <a:stretch/>
        </p:blipFill>
        <p:spPr>
          <a:xfrm>
            <a:off x="6243625" y="1932650"/>
            <a:ext cx="5172149" cy="2223148"/>
          </a:xfrm>
          <a:prstGeom prst="rect">
            <a:avLst/>
          </a:prstGeom>
          <a:noFill/>
          <a:ln>
            <a:noFill/>
          </a:ln>
        </p:spPr>
      </p:pic>
      <p:pic>
        <p:nvPicPr>
          <p:cNvPr id="489" name="Google Shape;489;gd2d4062735_2_9" title="Chart"/>
          <p:cNvPicPr preferRelativeResize="0"/>
          <p:nvPr/>
        </p:nvPicPr>
        <p:blipFill rotWithShape="1">
          <a:blip r:embed="rId6">
            <a:alphaModFix/>
          </a:blip>
          <a:srcRect b="0" l="0" r="0" t="0"/>
          <a:stretch/>
        </p:blipFill>
        <p:spPr>
          <a:xfrm>
            <a:off x="6243625" y="4159300"/>
            <a:ext cx="5172174" cy="222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d2d4062735_0_5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t>Explore - </a:t>
            </a:r>
            <a:r>
              <a:rPr lang="en-US" sz="4200"/>
              <a:t>cross correlation</a:t>
            </a:r>
            <a:endParaRPr sz="4200"/>
          </a:p>
        </p:txBody>
      </p:sp>
      <p:sp>
        <p:nvSpPr>
          <p:cNvPr id="496" name="Google Shape;496;gd2d4062735_0_50"/>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pic>
        <p:nvPicPr>
          <p:cNvPr id="497" name="Google Shape;497;gd2d4062735_0_50"/>
          <p:cNvPicPr preferRelativeResize="0"/>
          <p:nvPr/>
        </p:nvPicPr>
        <p:blipFill>
          <a:blip r:embed="rId3">
            <a:alphaModFix/>
          </a:blip>
          <a:stretch>
            <a:fillRect/>
          </a:stretch>
        </p:blipFill>
        <p:spPr>
          <a:xfrm>
            <a:off x="1553476" y="1922350"/>
            <a:ext cx="9085049" cy="3578230"/>
          </a:xfrm>
          <a:prstGeom prst="rect">
            <a:avLst/>
          </a:prstGeom>
          <a:noFill/>
          <a:ln>
            <a:noFill/>
          </a:ln>
        </p:spPr>
      </p:pic>
      <p:sp>
        <p:nvSpPr>
          <p:cNvPr id="498" name="Google Shape;498;gd2d4062735_0_50"/>
          <p:cNvSpPr/>
          <p:nvPr/>
        </p:nvSpPr>
        <p:spPr>
          <a:xfrm>
            <a:off x="6295050" y="2053475"/>
            <a:ext cx="4257300" cy="3314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d2d4062735_0_50"/>
          <p:cNvSpPr txBox="1"/>
          <p:nvPr/>
        </p:nvSpPr>
        <p:spPr>
          <a:xfrm>
            <a:off x="3283825" y="5615775"/>
            <a:ext cx="7073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tamaran"/>
                <a:ea typeface="Catamaran"/>
                <a:cs typeface="Catamaran"/>
                <a:sym typeface="Catamaran"/>
              </a:rPr>
              <a:t>will attempt Job Openings and Initial Claims as standard regressors; DJI showed no significance during analysis</a:t>
            </a:r>
            <a:endParaRPr sz="1800">
              <a:latin typeface="Catamaran"/>
              <a:ea typeface="Catamaran"/>
              <a:cs typeface="Catamaran"/>
              <a:sym typeface="Catamaran"/>
            </a:endParaRPr>
          </a:p>
        </p:txBody>
      </p:sp>
      <p:sp>
        <p:nvSpPr>
          <p:cNvPr id="500" name="Google Shape;500;gd2d4062735_0_50"/>
          <p:cNvSpPr/>
          <p:nvPr/>
        </p:nvSpPr>
        <p:spPr>
          <a:xfrm>
            <a:off x="2041500" y="5802675"/>
            <a:ext cx="708900" cy="3651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
          <p:cNvSpPr txBox="1"/>
          <p:nvPr>
            <p:ph type="title"/>
          </p:nvPr>
        </p:nvSpPr>
        <p:spPr>
          <a:xfrm>
            <a:off x="184936" y="613858"/>
            <a:ext cx="4376700" cy="2094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8000"/>
              <a:buNone/>
            </a:pPr>
            <a:r>
              <a:rPr lang="en-US" sz="4800">
                <a:solidFill>
                  <a:schemeClr val="lt1"/>
                </a:solidFill>
              </a:rPr>
              <a:t>Model 1 - with events </a:t>
            </a:r>
            <a:endParaRPr/>
          </a:p>
        </p:txBody>
      </p:sp>
      <p:sp>
        <p:nvSpPr>
          <p:cNvPr id="506" name="Google Shape;506;p7"/>
          <p:cNvSpPr txBox="1"/>
          <p:nvPr>
            <p:ph idx="2" type="body"/>
          </p:nvPr>
        </p:nvSpPr>
        <p:spPr>
          <a:xfrm>
            <a:off x="184934" y="4039924"/>
            <a:ext cx="4911000" cy="1823100"/>
          </a:xfrm>
          <a:prstGeom prst="rect">
            <a:avLst/>
          </a:prstGeom>
          <a:noFill/>
          <a:ln>
            <a:noFill/>
          </a:ln>
        </p:spPr>
        <p:txBody>
          <a:bodyPr anchorCtr="0" anchor="t" bIns="45700" lIns="91425" spcFirstLastPara="1" rIns="91425" wrap="square" tIns="45700">
            <a:noAutofit/>
          </a:bodyPr>
          <a:lstStyle/>
          <a:p>
            <a:pPr indent="-349250" lvl="0" marL="457200" rtl="0" algn="l">
              <a:lnSpc>
                <a:spcPct val="110000"/>
              </a:lnSpc>
              <a:spcBef>
                <a:spcPts val="1200"/>
              </a:spcBef>
              <a:spcAft>
                <a:spcPts val="0"/>
              </a:spcAft>
              <a:buSzPts val="2400"/>
              <a:buNone/>
            </a:pPr>
            <a:r>
              <a:rPr lang="en-US" sz="2800">
                <a:solidFill>
                  <a:schemeClr val="lt1"/>
                </a:solidFill>
                <a:latin typeface="Bookman Old Style"/>
                <a:ea typeface="Bookman Old Style"/>
                <a:cs typeface="Bookman Old Style"/>
                <a:sym typeface="Bookman Old Style"/>
              </a:rPr>
              <a:t>Timeline: </a:t>
            </a:r>
            <a:endParaRPr sz="2800"/>
          </a:p>
          <a:p>
            <a:pPr indent="-349250" lvl="0" marL="457200" rtl="0" algn="l">
              <a:lnSpc>
                <a:spcPct val="110000"/>
              </a:lnSpc>
              <a:spcBef>
                <a:spcPts val="1200"/>
              </a:spcBef>
              <a:spcAft>
                <a:spcPts val="0"/>
              </a:spcAft>
              <a:buSzPts val="2400"/>
              <a:buNone/>
            </a:pPr>
            <a:r>
              <a:rPr lang="en-US" sz="2800">
                <a:latin typeface="Bookman Old Style"/>
                <a:ea typeface="Bookman Old Style"/>
                <a:cs typeface="Bookman Old Style"/>
                <a:sym typeface="Bookman Old Style"/>
              </a:rPr>
              <a:t>January 1948 </a:t>
            </a:r>
            <a:endParaRPr sz="2800">
              <a:latin typeface="Bookman Old Style"/>
              <a:ea typeface="Bookman Old Style"/>
              <a:cs typeface="Bookman Old Style"/>
              <a:sym typeface="Bookman Old Style"/>
            </a:endParaRPr>
          </a:p>
          <a:p>
            <a:pPr indent="-349250" lvl="0" marL="457200" rtl="0" algn="l">
              <a:lnSpc>
                <a:spcPct val="110000"/>
              </a:lnSpc>
              <a:spcBef>
                <a:spcPts val="1200"/>
              </a:spcBef>
              <a:spcAft>
                <a:spcPts val="0"/>
              </a:spcAft>
              <a:buSzPts val="2400"/>
              <a:buNone/>
            </a:pPr>
            <a:r>
              <a:rPr lang="en-US" sz="2800">
                <a:solidFill>
                  <a:schemeClr val="lt1"/>
                </a:solidFill>
                <a:latin typeface="Bookman Old Style"/>
                <a:ea typeface="Bookman Old Style"/>
                <a:cs typeface="Bookman Old Style"/>
                <a:sym typeface="Bookman Old Style"/>
              </a:rPr>
              <a:t>to </a:t>
            </a:r>
            <a:endParaRPr sz="2800">
              <a:solidFill>
                <a:schemeClr val="lt1"/>
              </a:solidFill>
              <a:latin typeface="Bookman Old Style"/>
              <a:ea typeface="Bookman Old Style"/>
              <a:cs typeface="Bookman Old Style"/>
              <a:sym typeface="Bookman Old Style"/>
            </a:endParaRPr>
          </a:p>
          <a:p>
            <a:pPr indent="-349250" lvl="0" marL="457200" rtl="0" algn="l">
              <a:lnSpc>
                <a:spcPct val="110000"/>
              </a:lnSpc>
              <a:spcBef>
                <a:spcPts val="1200"/>
              </a:spcBef>
              <a:spcAft>
                <a:spcPts val="0"/>
              </a:spcAft>
              <a:buSzPts val="2400"/>
              <a:buNone/>
            </a:pPr>
            <a:r>
              <a:rPr lang="en-US" sz="2800">
                <a:solidFill>
                  <a:schemeClr val="lt1"/>
                </a:solidFill>
                <a:latin typeface="Bookman Old Style"/>
                <a:ea typeface="Bookman Old Style"/>
                <a:cs typeface="Bookman Old Style"/>
                <a:sym typeface="Bookman Old Style"/>
              </a:rPr>
              <a:t>February 2021</a:t>
            </a:r>
            <a:endParaRPr sz="2800"/>
          </a:p>
        </p:txBody>
      </p:sp>
      <p:sp>
        <p:nvSpPr>
          <p:cNvPr id="507" name="Google Shape;507;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600"/>
              </a:spcAft>
              <a:buSzPts val="800"/>
              <a:buNone/>
            </a:pPr>
            <a:fld id="{00000000-1234-1234-1234-123412341234}" type="slidenum">
              <a:rPr lang="en-US"/>
              <a:t>‹#›</a:t>
            </a:fld>
            <a:endParaRPr/>
          </a:p>
        </p:txBody>
      </p:sp>
      <p:pic>
        <p:nvPicPr>
          <p:cNvPr id="508" name="Google Shape;508;p7"/>
          <p:cNvPicPr preferRelativeResize="0"/>
          <p:nvPr/>
        </p:nvPicPr>
        <p:blipFill rotWithShape="1">
          <a:blip r:embed="rId3">
            <a:alphaModFix/>
          </a:blip>
          <a:srcRect b="0" l="0" r="0" t="0"/>
          <a:stretch/>
        </p:blipFill>
        <p:spPr>
          <a:xfrm>
            <a:off x="4818579" y="1682121"/>
            <a:ext cx="7188485" cy="34937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d2fbf55ee9_0_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700"/>
              <a:buFont typeface="Arial"/>
              <a:buNone/>
            </a:pPr>
            <a:r>
              <a:rPr lang="en-US"/>
              <a:t>Stationary or Non-Stationary</a:t>
            </a:r>
            <a:endParaRPr/>
          </a:p>
        </p:txBody>
      </p:sp>
      <p:sp>
        <p:nvSpPr>
          <p:cNvPr id="515" name="Google Shape;515;gd2fbf55ee9_0_3"/>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800"/>
              <a:buFont typeface="Arial"/>
              <a:buNone/>
            </a:pPr>
            <a:fld id="{00000000-1234-1234-1234-123412341234}" type="slidenum">
              <a:rPr lang="en-US"/>
              <a:t>‹#›</a:t>
            </a:fld>
            <a:endParaRPr/>
          </a:p>
        </p:txBody>
      </p:sp>
      <p:pic>
        <p:nvPicPr>
          <p:cNvPr id="516" name="Google Shape;516;gd2fbf55ee9_0_3"/>
          <p:cNvPicPr preferRelativeResize="0"/>
          <p:nvPr/>
        </p:nvPicPr>
        <p:blipFill rotWithShape="1">
          <a:blip r:embed="rId3">
            <a:alphaModFix/>
          </a:blip>
          <a:srcRect b="0" l="0" r="0" t="0"/>
          <a:stretch/>
        </p:blipFill>
        <p:spPr>
          <a:xfrm>
            <a:off x="6547725" y="1903150"/>
            <a:ext cx="4610750" cy="2258600"/>
          </a:xfrm>
          <a:prstGeom prst="rect">
            <a:avLst/>
          </a:prstGeom>
          <a:noFill/>
          <a:ln>
            <a:noFill/>
          </a:ln>
        </p:spPr>
      </p:pic>
      <p:pic>
        <p:nvPicPr>
          <p:cNvPr id="517" name="Google Shape;517;gd2fbf55ee9_0_3"/>
          <p:cNvPicPr preferRelativeResize="0"/>
          <p:nvPr/>
        </p:nvPicPr>
        <p:blipFill rotWithShape="1">
          <a:blip r:embed="rId4">
            <a:alphaModFix/>
          </a:blip>
          <a:srcRect b="0" l="0" r="0" t="0"/>
          <a:stretch/>
        </p:blipFill>
        <p:spPr>
          <a:xfrm>
            <a:off x="6603500" y="4161750"/>
            <a:ext cx="4554975" cy="2228225"/>
          </a:xfrm>
          <a:prstGeom prst="rect">
            <a:avLst/>
          </a:prstGeom>
          <a:noFill/>
          <a:ln>
            <a:noFill/>
          </a:ln>
        </p:spPr>
      </p:pic>
      <p:sp>
        <p:nvSpPr>
          <p:cNvPr id="518" name="Google Shape;518;gd2fbf55ee9_0_3"/>
          <p:cNvSpPr txBox="1"/>
          <p:nvPr/>
        </p:nvSpPr>
        <p:spPr>
          <a:xfrm>
            <a:off x="1098350" y="2129725"/>
            <a:ext cx="54495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lang="en-US" sz="2000">
                <a:solidFill>
                  <a:srgbClr val="3F3F3F"/>
                </a:solidFill>
                <a:latin typeface="Catamaran"/>
                <a:ea typeface="Catamaran"/>
                <a:cs typeface="Catamaran"/>
                <a:sym typeface="Catamaran"/>
              </a:rPr>
              <a:t>The Autocorrelation Plots, White Noise tests and Unit Root tests indicate:</a:t>
            </a:r>
            <a:endParaRPr sz="2000">
              <a:solidFill>
                <a:srgbClr val="3F3F3F"/>
              </a:solidFill>
              <a:latin typeface="Catamaran"/>
              <a:ea typeface="Catamaran"/>
              <a:cs typeface="Catamaran"/>
              <a:sym typeface="Catamaran"/>
            </a:endParaRPr>
          </a:p>
          <a:p>
            <a:pPr indent="0" lvl="0" marL="0" rtl="0" algn="l">
              <a:spcBef>
                <a:spcPts val="0"/>
              </a:spcBef>
              <a:spcAft>
                <a:spcPts val="0"/>
              </a:spcAft>
              <a:buClr>
                <a:schemeClr val="dk1"/>
              </a:buClr>
              <a:buSzPts val="2000"/>
              <a:buFont typeface="Arial"/>
              <a:buNone/>
            </a:pPr>
            <a:r>
              <a:t/>
            </a:r>
            <a:endParaRPr sz="2000">
              <a:solidFill>
                <a:schemeClr val="dk1"/>
              </a:solidFill>
              <a:latin typeface="Catamaran"/>
              <a:ea typeface="Catamaran"/>
              <a:cs typeface="Catamaran"/>
              <a:sym typeface="Catamaran"/>
            </a:endParaRPr>
          </a:p>
          <a:p>
            <a:pPr indent="-330200" lvl="0" marL="457200" rtl="0" algn="l">
              <a:spcBef>
                <a:spcPts val="0"/>
              </a:spcBef>
              <a:spcAft>
                <a:spcPts val="0"/>
              </a:spcAft>
              <a:buClr>
                <a:schemeClr val="dk1"/>
              </a:buClr>
              <a:buSzPts val="1600"/>
              <a:buFont typeface="Noto Sans Symbols"/>
              <a:buChar char="▪"/>
            </a:pPr>
            <a:r>
              <a:rPr b="1" lang="en-US" sz="2000">
                <a:solidFill>
                  <a:srgbClr val="3F3F3F"/>
                </a:solidFill>
                <a:latin typeface="Catamaran"/>
                <a:ea typeface="Catamaran"/>
                <a:cs typeface="Catamaran"/>
                <a:sym typeface="Catamaran"/>
              </a:rPr>
              <a:t>Presence of Trend.</a:t>
            </a:r>
            <a:endParaRPr>
              <a:solidFill>
                <a:schemeClr val="dk1"/>
              </a:solidFill>
            </a:endParaRPr>
          </a:p>
          <a:p>
            <a:pPr indent="-228600" lvl="0" marL="457200" rtl="0" algn="l">
              <a:spcBef>
                <a:spcPts val="0"/>
              </a:spcBef>
              <a:spcAft>
                <a:spcPts val="0"/>
              </a:spcAft>
              <a:buClr>
                <a:schemeClr val="dk1"/>
              </a:buClr>
              <a:buSzPts val="1600"/>
              <a:buFont typeface="Noto Sans Symbols"/>
              <a:buNone/>
            </a:pPr>
            <a:r>
              <a:t/>
            </a:r>
            <a:endParaRPr b="1" sz="2000">
              <a:solidFill>
                <a:srgbClr val="3F3F3F"/>
              </a:solidFill>
              <a:latin typeface="Catamaran"/>
              <a:ea typeface="Catamaran"/>
              <a:cs typeface="Catamaran"/>
              <a:sym typeface="Catamaran"/>
            </a:endParaRPr>
          </a:p>
          <a:p>
            <a:pPr indent="-330200" lvl="0" marL="457200" rtl="0" algn="l">
              <a:spcBef>
                <a:spcPts val="0"/>
              </a:spcBef>
              <a:spcAft>
                <a:spcPts val="0"/>
              </a:spcAft>
              <a:buClr>
                <a:schemeClr val="dk1"/>
              </a:buClr>
              <a:buSzPts val="1600"/>
              <a:buFont typeface="Noto Sans Symbols"/>
              <a:buChar char="▪"/>
            </a:pPr>
            <a:r>
              <a:rPr b="1" lang="en-US" sz="2000">
                <a:solidFill>
                  <a:srgbClr val="3F3F3F"/>
                </a:solidFill>
                <a:latin typeface="Catamaran"/>
                <a:ea typeface="Catamaran"/>
                <a:cs typeface="Catamaran"/>
                <a:sym typeface="Catamaran"/>
              </a:rPr>
              <a:t>Absence of Seasonality.</a:t>
            </a:r>
            <a:endParaRPr>
              <a:solidFill>
                <a:schemeClr val="dk1"/>
              </a:solidFill>
            </a:endParaRPr>
          </a:p>
          <a:p>
            <a:pPr indent="0" lvl="0" marL="127000" rtl="0" algn="l">
              <a:spcBef>
                <a:spcPts val="0"/>
              </a:spcBef>
              <a:spcAft>
                <a:spcPts val="0"/>
              </a:spcAft>
              <a:buClr>
                <a:schemeClr val="dk1"/>
              </a:buClr>
              <a:buSzPts val="2000"/>
              <a:buFont typeface="Arial"/>
              <a:buNone/>
            </a:pPr>
            <a:r>
              <a:t/>
            </a:r>
            <a:endParaRPr sz="2000">
              <a:solidFill>
                <a:srgbClr val="3F3F3F"/>
              </a:solidFill>
              <a:latin typeface="Catamaran"/>
              <a:ea typeface="Catamaran"/>
              <a:cs typeface="Catamaran"/>
              <a:sym typeface="Catamaran"/>
            </a:endParaRPr>
          </a:p>
          <a:p>
            <a:pPr indent="-330200" lvl="0" marL="457200" rtl="0" algn="l">
              <a:spcBef>
                <a:spcPts val="0"/>
              </a:spcBef>
              <a:spcAft>
                <a:spcPts val="0"/>
              </a:spcAft>
              <a:buClr>
                <a:schemeClr val="dk1"/>
              </a:buClr>
              <a:buSzPts val="1600"/>
              <a:buFont typeface="Noto Sans Symbols"/>
              <a:buChar char="▪"/>
            </a:pPr>
            <a:r>
              <a:rPr lang="en-US" sz="2000">
                <a:solidFill>
                  <a:srgbClr val="3F3F3F"/>
                </a:solidFill>
                <a:latin typeface="Catamaran"/>
                <a:ea typeface="Catamaran"/>
                <a:cs typeface="Catamaran"/>
                <a:sym typeface="Catamaran"/>
              </a:rPr>
              <a:t>The series is </a:t>
            </a:r>
            <a:r>
              <a:rPr b="1" lang="en-US" sz="2000">
                <a:solidFill>
                  <a:srgbClr val="3F3F3F"/>
                </a:solidFill>
                <a:latin typeface="Catamaran"/>
                <a:ea typeface="Catamaran"/>
                <a:cs typeface="Catamaran"/>
                <a:sym typeface="Catamaran"/>
              </a:rPr>
              <a:t>not White Noise</a:t>
            </a:r>
            <a:r>
              <a:rPr lang="en-US" sz="2000">
                <a:solidFill>
                  <a:srgbClr val="3F3F3F"/>
                </a:solidFill>
                <a:latin typeface="Catamaran"/>
                <a:ea typeface="Catamaran"/>
                <a:cs typeface="Catamaran"/>
                <a:sym typeface="Catamaran"/>
              </a:rPr>
              <a:t>.</a:t>
            </a:r>
            <a:endParaRPr>
              <a:solidFill>
                <a:schemeClr val="dk1"/>
              </a:solidFill>
            </a:endParaRPr>
          </a:p>
          <a:p>
            <a:pPr indent="-228600" lvl="0" marL="457200" rtl="0" algn="l">
              <a:spcBef>
                <a:spcPts val="0"/>
              </a:spcBef>
              <a:spcAft>
                <a:spcPts val="0"/>
              </a:spcAft>
              <a:buClr>
                <a:schemeClr val="dk1"/>
              </a:buClr>
              <a:buSzPts val="1600"/>
              <a:buFont typeface="Libre Franklin"/>
              <a:buNone/>
            </a:pPr>
            <a:r>
              <a:t/>
            </a:r>
            <a:endParaRPr sz="2000">
              <a:solidFill>
                <a:schemeClr val="dk1"/>
              </a:solidFill>
              <a:latin typeface="Catamaran"/>
              <a:ea typeface="Catamaran"/>
              <a:cs typeface="Catamaran"/>
              <a:sym typeface="Catamaran"/>
            </a:endParaRPr>
          </a:p>
          <a:p>
            <a:pPr indent="0" lvl="0" marL="127000" rtl="0" algn="l">
              <a:spcBef>
                <a:spcPts val="0"/>
              </a:spcBef>
              <a:spcAft>
                <a:spcPts val="0"/>
              </a:spcAft>
              <a:buClr>
                <a:schemeClr val="dk1"/>
              </a:buClr>
              <a:buSzPts val="2000"/>
              <a:buFont typeface="Arial"/>
              <a:buNone/>
            </a:pPr>
            <a:r>
              <a:rPr b="1" lang="en-US" sz="2000">
                <a:solidFill>
                  <a:srgbClr val="3F3F3F"/>
                </a:solidFill>
                <a:latin typeface="Catamaran"/>
                <a:ea typeface="Catamaran"/>
                <a:cs typeface="Catamaran"/>
                <a:sym typeface="Catamaran"/>
              </a:rPr>
              <a:t>Therefore, the Time Series is Non-Stationary.</a:t>
            </a:r>
            <a:endParaRPr>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d2d4062735_0_2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400"/>
              <a:buFont typeface="Bookman Old Style"/>
              <a:buNone/>
            </a:pPr>
            <a:r>
              <a:rPr lang="en-US" sz="4400"/>
              <a:t>Modeling Trend, Events and Irregularity</a:t>
            </a:r>
            <a:endParaRPr/>
          </a:p>
        </p:txBody>
      </p:sp>
      <p:sp>
        <p:nvSpPr>
          <p:cNvPr id="525" name="Google Shape;525;gd2d4062735_0_21"/>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526" name="Google Shape;526;gd2d4062735_0_21"/>
          <p:cNvSpPr txBox="1"/>
          <p:nvPr/>
        </p:nvSpPr>
        <p:spPr>
          <a:xfrm>
            <a:off x="1321075" y="5023525"/>
            <a:ext cx="9610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tamaran"/>
                <a:ea typeface="Catamaran"/>
                <a:cs typeface="Catamaran"/>
                <a:sym typeface="Catamaran"/>
              </a:rPr>
              <a:t>We modelled all the events from 1948 to 2020  and  trend without including regressors. The best two models with all parameters significant and in limits are </a:t>
            </a:r>
            <a:endParaRPr b="0" i="0" sz="1800" u="none" cap="none" strike="noStrike">
              <a:solidFill>
                <a:srgbClr val="000000"/>
              </a:solidFill>
              <a:latin typeface="Catamaran"/>
              <a:ea typeface="Catamaran"/>
              <a:cs typeface="Catamaran"/>
              <a:sym typeface="Catamaran"/>
            </a:endParaRPr>
          </a:p>
          <a:p>
            <a:pPr indent="-342900" lvl="0" marL="457200" marR="0" rtl="0" algn="l">
              <a:lnSpc>
                <a:spcPct val="100000"/>
              </a:lnSpc>
              <a:spcBef>
                <a:spcPts val="0"/>
              </a:spcBef>
              <a:spcAft>
                <a:spcPts val="0"/>
              </a:spcAft>
              <a:buClr>
                <a:srgbClr val="000000"/>
              </a:buClr>
              <a:buSzPts val="1800"/>
              <a:buFont typeface="Libre Franklin"/>
              <a:buAutoNum type="arabicPeriod"/>
            </a:pPr>
            <a:r>
              <a:rPr b="0" i="0" lang="en-US" sz="1800" u="none" cap="none" strike="noStrike">
                <a:solidFill>
                  <a:srgbClr val="000000"/>
                </a:solidFill>
                <a:latin typeface="Catamaran"/>
                <a:ea typeface="Catamaran"/>
                <a:cs typeface="Catamaran"/>
                <a:sym typeface="Catamaran"/>
              </a:rPr>
              <a:t>Linear Trend + COVID + </a:t>
            </a:r>
            <a:r>
              <a:rPr lang="en-US" sz="1800">
                <a:latin typeface="Catamaran"/>
                <a:ea typeface="Catamaran"/>
                <a:cs typeface="Catamaran"/>
                <a:sym typeface="Catamaran"/>
              </a:rPr>
              <a:t>AR(2)</a:t>
            </a:r>
            <a:endParaRPr b="0" i="0" sz="1800" u="none" cap="none" strike="noStrike">
              <a:solidFill>
                <a:srgbClr val="000000"/>
              </a:solidFill>
              <a:latin typeface="Catamaran"/>
              <a:ea typeface="Catamaran"/>
              <a:cs typeface="Catamaran"/>
              <a:sym typeface="Catamaran"/>
            </a:endParaRPr>
          </a:p>
          <a:p>
            <a:pPr indent="-342900" lvl="0" marL="457200" marR="0" rtl="0" algn="l">
              <a:lnSpc>
                <a:spcPct val="100000"/>
              </a:lnSpc>
              <a:spcBef>
                <a:spcPts val="0"/>
              </a:spcBef>
              <a:spcAft>
                <a:spcPts val="0"/>
              </a:spcAft>
              <a:buClr>
                <a:srgbClr val="000000"/>
              </a:buClr>
              <a:buSzPts val="1800"/>
              <a:buFont typeface="Libre Franklin"/>
              <a:buAutoNum type="arabicPeriod"/>
            </a:pPr>
            <a:r>
              <a:rPr b="0" i="0" lang="en-US" sz="1800" u="none" cap="none" strike="noStrike">
                <a:solidFill>
                  <a:srgbClr val="000000"/>
                </a:solidFill>
                <a:latin typeface="Catamaran"/>
                <a:ea typeface="Catamaran"/>
                <a:cs typeface="Catamaran"/>
                <a:sym typeface="Catamaran"/>
              </a:rPr>
              <a:t>COVID + </a:t>
            </a:r>
            <a:r>
              <a:rPr lang="en-US" sz="1800">
                <a:latin typeface="Catamaran"/>
                <a:ea typeface="Catamaran"/>
                <a:cs typeface="Catamaran"/>
                <a:sym typeface="Catamaran"/>
              </a:rPr>
              <a:t>AR(2)</a:t>
            </a:r>
            <a:endParaRPr b="0" i="0" sz="1800" u="none" cap="none" strike="noStrike">
              <a:solidFill>
                <a:srgbClr val="000000"/>
              </a:solidFill>
              <a:latin typeface="Catamaran"/>
              <a:ea typeface="Catamaran"/>
              <a:cs typeface="Catamaran"/>
              <a:sym typeface="Catamaran"/>
            </a:endParaRPr>
          </a:p>
        </p:txBody>
      </p:sp>
      <p:pic>
        <p:nvPicPr>
          <p:cNvPr id="527" name="Google Shape;527;gd2d4062735_0_21"/>
          <p:cNvPicPr preferRelativeResize="0"/>
          <p:nvPr/>
        </p:nvPicPr>
        <p:blipFill>
          <a:blip r:embed="rId3">
            <a:alphaModFix/>
          </a:blip>
          <a:stretch>
            <a:fillRect/>
          </a:stretch>
        </p:blipFill>
        <p:spPr>
          <a:xfrm>
            <a:off x="2052638" y="2015628"/>
            <a:ext cx="8086725" cy="1438275"/>
          </a:xfrm>
          <a:prstGeom prst="rect">
            <a:avLst/>
          </a:prstGeom>
          <a:noFill/>
          <a:ln>
            <a:noFill/>
          </a:ln>
        </p:spPr>
      </p:pic>
      <p:pic>
        <p:nvPicPr>
          <p:cNvPr id="528" name="Google Shape;528;gd2d4062735_0_21"/>
          <p:cNvPicPr preferRelativeResize="0"/>
          <p:nvPr/>
        </p:nvPicPr>
        <p:blipFill>
          <a:blip r:embed="rId4">
            <a:alphaModFix/>
          </a:blip>
          <a:stretch>
            <a:fillRect/>
          </a:stretch>
        </p:blipFill>
        <p:spPr>
          <a:xfrm>
            <a:off x="2129725" y="3558675"/>
            <a:ext cx="8009651" cy="146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700"/>
              <a:buFont typeface="Arial"/>
              <a:buNone/>
            </a:pPr>
            <a:r>
              <a:rPr lang="en-US"/>
              <a:t>Model Evaluation</a:t>
            </a:r>
            <a:endParaRPr/>
          </a:p>
        </p:txBody>
      </p:sp>
      <p:sp>
        <p:nvSpPr>
          <p:cNvPr id="534" name="Google Shape;534;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sp>
        <p:nvSpPr>
          <p:cNvPr id="535" name="Google Shape;535;p19"/>
          <p:cNvSpPr txBox="1"/>
          <p:nvPr/>
        </p:nvSpPr>
        <p:spPr>
          <a:xfrm>
            <a:off x="1097275" y="2842475"/>
            <a:ext cx="3855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US" sz="2000">
                <a:latin typeface="Catamaran"/>
                <a:ea typeface="Catamaran"/>
                <a:cs typeface="Catamaran"/>
                <a:sym typeface="Catamaran"/>
              </a:rPr>
              <a:t>Conclusion</a:t>
            </a:r>
            <a:r>
              <a:rPr lang="en-US" sz="2000">
                <a:latin typeface="Catamaran"/>
                <a:ea typeface="Catamaran"/>
                <a:cs typeface="Catamaran"/>
                <a:sym typeface="Catamaran"/>
              </a:rPr>
              <a:t>:</a:t>
            </a:r>
            <a:r>
              <a:rPr b="0" i="0" lang="en-US" sz="2000" u="none" cap="none" strike="noStrike">
                <a:solidFill>
                  <a:srgbClr val="000000"/>
                </a:solidFill>
                <a:latin typeface="Catamaran"/>
                <a:ea typeface="Catamaran"/>
                <a:cs typeface="Catamaran"/>
                <a:sym typeface="Catamaran"/>
              </a:rPr>
              <a:t> COVID + </a:t>
            </a:r>
            <a:r>
              <a:rPr lang="en-US" sz="2000">
                <a:latin typeface="Catamaran"/>
                <a:ea typeface="Catamaran"/>
                <a:cs typeface="Catamaran"/>
                <a:sym typeface="Catamaran"/>
              </a:rPr>
              <a:t>AR(2)</a:t>
            </a:r>
            <a:r>
              <a:rPr b="0" i="0" lang="en-US" sz="2000" u="none" cap="none" strike="noStrike">
                <a:solidFill>
                  <a:srgbClr val="000000"/>
                </a:solidFill>
                <a:latin typeface="Catamaran"/>
                <a:ea typeface="Catamaran"/>
                <a:cs typeface="Catamaran"/>
                <a:sym typeface="Catamaran"/>
              </a:rPr>
              <a:t> is </a:t>
            </a:r>
            <a:r>
              <a:rPr lang="en-US" sz="2000">
                <a:solidFill>
                  <a:srgbClr val="3F3F3F"/>
                </a:solidFill>
                <a:latin typeface="Catamaran"/>
                <a:ea typeface="Catamaran"/>
                <a:cs typeface="Catamaran"/>
                <a:sym typeface="Catamaran"/>
              </a:rPr>
              <a:t>the</a:t>
            </a:r>
            <a:r>
              <a:rPr b="0" i="0" lang="en-US" sz="2000" u="none" cap="none" strike="noStrike">
                <a:solidFill>
                  <a:srgbClr val="000000"/>
                </a:solidFill>
                <a:latin typeface="Catamaran"/>
                <a:ea typeface="Catamaran"/>
                <a:cs typeface="Catamaran"/>
                <a:sym typeface="Catamaran"/>
              </a:rPr>
              <a:t> best model based on RMSE, AIC and SBC.</a:t>
            </a:r>
            <a:endParaRPr b="0" i="0" sz="2000" u="none" cap="none" strike="noStrike">
              <a:solidFill>
                <a:srgbClr val="000000"/>
              </a:solidFill>
              <a:latin typeface="Catamaran"/>
              <a:ea typeface="Catamaran"/>
              <a:cs typeface="Catamaran"/>
              <a:sym typeface="Catamaran"/>
            </a:endParaRPr>
          </a:p>
        </p:txBody>
      </p:sp>
      <p:pic>
        <p:nvPicPr>
          <p:cNvPr id="536" name="Google Shape;536;p19"/>
          <p:cNvPicPr preferRelativeResize="0"/>
          <p:nvPr/>
        </p:nvPicPr>
        <p:blipFill>
          <a:blip r:embed="rId3">
            <a:alphaModFix/>
          </a:blip>
          <a:stretch>
            <a:fillRect/>
          </a:stretch>
        </p:blipFill>
        <p:spPr>
          <a:xfrm>
            <a:off x="5254750" y="2117951"/>
            <a:ext cx="5900926" cy="410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cd48af425e_0_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700"/>
              <a:buFont typeface="Arial"/>
              <a:buNone/>
            </a:pPr>
            <a:r>
              <a:rPr lang="en-US"/>
              <a:t>Model Evaluation (Cont'd)</a:t>
            </a:r>
            <a:endParaRPr/>
          </a:p>
        </p:txBody>
      </p:sp>
      <p:sp>
        <p:nvSpPr>
          <p:cNvPr id="542" name="Google Shape;542;gcd48af425e_0_17"/>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sp>
        <p:nvSpPr>
          <p:cNvPr id="543" name="Google Shape;543;gcd48af425e_0_17"/>
          <p:cNvSpPr txBox="1"/>
          <p:nvPr/>
        </p:nvSpPr>
        <p:spPr>
          <a:xfrm>
            <a:off x="631650" y="2842450"/>
            <a:ext cx="30825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US" sz="1800">
                <a:latin typeface="Catamaran"/>
                <a:ea typeface="Catamaran"/>
                <a:cs typeface="Catamaran"/>
                <a:sym typeface="Catamaran"/>
              </a:rPr>
              <a:t>Reasoning</a:t>
            </a:r>
            <a:r>
              <a:rPr lang="en-US" sz="1800">
                <a:latin typeface="Catamaran"/>
                <a:ea typeface="Catamaran"/>
                <a:cs typeface="Catamaran"/>
                <a:sym typeface="Catamaran"/>
              </a:rPr>
              <a:t>: model achieves random residuals, clean Autocorrelation plots and White Noise. All parameters are significant.</a:t>
            </a:r>
            <a:endParaRPr b="0" i="0" sz="1800" u="none" cap="none" strike="noStrike">
              <a:solidFill>
                <a:srgbClr val="000000"/>
              </a:solidFill>
              <a:latin typeface="Catamaran"/>
              <a:ea typeface="Catamaran"/>
              <a:cs typeface="Catamaran"/>
              <a:sym typeface="Catamaran"/>
            </a:endParaRPr>
          </a:p>
        </p:txBody>
      </p:sp>
      <p:pic>
        <p:nvPicPr>
          <p:cNvPr id="544" name="Google Shape;544;gcd48af425e_0_17"/>
          <p:cNvPicPr preferRelativeResize="0"/>
          <p:nvPr/>
        </p:nvPicPr>
        <p:blipFill rotWithShape="1">
          <a:blip r:embed="rId3">
            <a:alphaModFix/>
          </a:blip>
          <a:srcRect b="0" l="0" r="0" t="0"/>
          <a:stretch/>
        </p:blipFill>
        <p:spPr>
          <a:xfrm>
            <a:off x="3774900" y="1968975"/>
            <a:ext cx="7764751" cy="3908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
          <p:cNvSpPr txBox="1"/>
          <p:nvPr>
            <p:ph type="title"/>
          </p:nvPr>
        </p:nvSpPr>
        <p:spPr>
          <a:xfrm>
            <a:off x="184936" y="1243583"/>
            <a:ext cx="4376700" cy="2094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8000"/>
              <a:buNone/>
            </a:pPr>
            <a:r>
              <a:rPr lang="en-US" sz="4800">
                <a:solidFill>
                  <a:schemeClr val="lt1"/>
                </a:solidFill>
              </a:rPr>
              <a:t>Model 2 - with Regressors</a:t>
            </a:r>
            <a:endParaRPr/>
          </a:p>
        </p:txBody>
      </p:sp>
      <p:sp>
        <p:nvSpPr>
          <p:cNvPr id="550" name="Google Shape;550;p9"/>
          <p:cNvSpPr txBox="1"/>
          <p:nvPr>
            <p:ph idx="2" type="body"/>
          </p:nvPr>
        </p:nvSpPr>
        <p:spPr>
          <a:xfrm>
            <a:off x="184935" y="4284324"/>
            <a:ext cx="4376791" cy="1823231"/>
          </a:xfrm>
          <a:prstGeom prst="rect">
            <a:avLst/>
          </a:prstGeom>
          <a:noFill/>
          <a:ln>
            <a:noFill/>
          </a:ln>
        </p:spPr>
        <p:txBody>
          <a:bodyPr anchorCtr="0" anchor="t" bIns="45700" lIns="91425" spcFirstLastPara="1" rIns="91425" wrap="square" tIns="45700">
            <a:normAutofit/>
          </a:bodyPr>
          <a:lstStyle/>
          <a:p>
            <a:pPr indent="-349250" lvl="0" marL="457200" rtl="0" algn="l">
              <a:lnSpc>
                <a:spcPct val="110000"/>
              </a:lnSpc>
              <a:spcBef>
                <a:spcPts val="1200"/>
              </a:spcBef>
              <a:spcAft>
                <a:spcPts val="0"/>
              </a:spcAft>
              <a:buSzPts val="2400"/>
              <a:buNone/>
            </a:pPr>
            <a:r>
              <a:rPr lang="en-US" sz="2800">
                <a:solidFill>
                  <a:schemeClr val="lt1"/>
                </a:solidFill>
                <a:latin typeface="Bookman Old Style"/>
                <a:ea typeface="Bookman Old Style"/>
                <a:cs typeface="Bookman Old Style"/>
                <a:sym typeface="Bookman Old Style"/>
              </a:rPr>
              <a:t>Timeline: </a:t>
            </a:r>
            <a:endParaRPr/>
          </a:p>
          <a:p>
            <a:pPr indent="-349250" lvl="0" marL="457200" rtl="0" algn="l">
              <a:lnSpc>
                <a:spcPct val="110000"/>
              </a:lnSpc>
              <a:spcBef>
                <a:spcPts val="1200"/>
              </a:spcBef>
              <a:spcAft>
                <a:spcPts val="0"/>
              </a:spcAft>
              <a:buSzPts val="2400"/>
              <a:buNone/>
            </a:pPr>
            <a:r>
              <a:rPr lang="en-US" sz="2800">
                <a:solidFill>
                  <a:schemeClr val="lt1"/>
                </a:solidFill>
                <a:latin typeface="Bookman Old Style"/>
                <a:ea typeface="Bookman Old Style"/>
                <a:cs typeface="Bookman Old Style"/>
                <a:sym typeface="Bookman Old Style"/>
              </a:rPr>
              <a:t>April 2000 to Feb 2021</a:t>
            </a:r>
            <a:endParaRPr/>
          </a:p>
        </p:txBody>
      </p:sp>
      <p:sp>
        <p:nvSpPr>
          <p:cNvPr id="551" name="Google Shape;551;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600"/>
              </a:spcAft>
              <a:buSzPts val="800"/>
              <a:buNone/>
            </a:pPr>
            <a:fld id="{00000000-1234-1234-1234-123412341234}" type="slidenum">
              <a:rPr lang="en-US"/>
              <a:t>‹#›</a:t>
            </a:fld>
            <a:endParaRPr/>
          </a:p>
        </p:txBody>
      </p:sp>
      <p:pic>
        <p:nvPicPr>
          <p:cNvPr id="552" name="Google Shape;552;p9"/>
          <p:cNvPicPr preferRelativeResize="0"/>
          <p:nvPr/>
        </p:nvPicPr>
        <p:blipFill rotWithShape="1">
          <a:blip r:embed="rId3">
            <a:alphaModFix/>
          </a:blip>
          <a:srcRect b="0" l="0" r="0" t="0"/>
          <a:stretch/>
        </p:blipFill>
        <p:spPr>
          <a:xfrm>
            <a:off x="4818579" y="1474957"/>
            <a:ext cx="7188485" cy="39080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Modify </a:t>
            </a:r>
            <a:endParaRPr/>
          </a:p>
        </p:txBody>
      </p:sp>
      <p:sp>
        <p:nvSpPr>
          <p:cNvPr id="558" name="Google Shape;558;p1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342900" lvl="0" marL="434340" rtl="0" algn="l">
              <a:lnSpc>
                <a:spcPct val="110000"/>
              </a:lnSpc>
              <a:spcBef>
                <a:spcPts val="0"/>
              </a:spcBef>
              <a:spcAft>
                <a:spcPts val="0"/>
              </a:spcAft>
              <a:buSzPts val="1900"/>
              <a:buFont typeface="Noto Sans Symbols"/>
              <a:buChar char="▪"/>
            </a:pPr>
            <a:r>
              <a:rPr lang="en-US" sz="2000">
                <a:solidFill>
                  <a:srgbClr val="3F3F3F"/>
                </a:solidFill>
                <a:latin typeface="Catamaran"/>
                <a:ea typeface="Catamaran"/>
                <a:cs typeface="Catamaran"/>
                <a:sym typeface="Catamaran"/>
              </a:rPr>
              <a:t>The </a:t>
            </a:r>
            <a:r>
              <a:rPr b="1" lang="en-US" sz="2000">
                <a:solidFill>
                  <a:srgbClr val="3F3F3F"/>
                </a:solidFill>
                <a:latin typeface="Catamaran"/>
                <a:ea typeface="Catamaran"/>
                <a:cs typeface="Catamaran"/>
                <a:sym typeface="Catamaran"/>
              </a:rPr>
              <a:t>historical data on the Time series was </a:t>
            </a:r>
            <a:r>
              <a:rPr b="1" lang="en-US" sz="2000">
                <a:latin typeface="Catamaran"/>
                <a:ea typeface="Catamaran"/>
                <a:cs typeface="Catamaran"/>
                <a:sym typeface="Catamaran"/>
              </a:rPr>
              <a:t>pruned</a:t>
            </a:r>
            <a:r>
              <a:rPr lang="en-US" sz="2000">
                <a:latin typeface="Catamaran"/>
                <a:ea typeface="Catamaran"/>
                <a:cs typeface="Catamaran"/>
                <a:sym typeface="Catamaran"/>
              </a:rPr>
              <a:t>, to align it with the data for Regressors that were available from 2000 onwards.</a:t>
            </a:r>
            <a:endParaRPr/>
          </a:p>
          <a:p>
            <a:pPr indent="-342900" lvl="0" marL="434340" rtl="0" algn="l">
              <a:lnSpc>
                <a:spcPct val="110000"/>
              </a:lnSpc>
              <a:spcBef>
                <a:spcPts val="0"/>
              </a:spcBef>
              <a:spcAft>
                <a:spcPts val="0"/>
              </a:spcAft>
              <a:buSzPts val="1900"/>
              <a:buFont typeface="Noto Sans Symbols"/>
              <a:buChar char="▪"/>
            </a:pPr>
            <a:r>
              <a:rPr lang="en-US" sz="2000">
                <a:latin typeface="Catamaran"/>
                <a:ea typeface="Catamaran"/>
                <a:cs typeface="Catamaran"/>
                <a:sym typeface="Catamaran"/>
              </a:rPr>
              <a:t>The weekly data for Initial Claims for Unemployment Insurance (ICSA) was </a:t>
            </a:r>
            <a:r>
              <a:rPr b="1" lang="en-US" sz="2000">
                <a:latin typeface="Catamaran"/>
                <a:ea typeface="Catamaran"/>
                <a:cs typeface="Catamaran"/>
                <a:sym typeface="Catamaran"/>
              </a:rPr>
              <a:t>aggregated over a period of 4 weeks</a:t>
            </a:r>
            <a:r>
              <a:rPr lang="en-US" sz="2000">
                <a:latin typeface="Catamaran"/>
                <a:ea typeface="Catamaran"/>
                <a:cs typeface="Catamaran"/>
                <a:sym typeface="Catamaran"/>
              </a:rPr>
              <a:t> (in the same way as UNRATE data is collected) to align it with the available monthly UNRATE data.</a:t>
            </a:r>
            <a:endParaRPr sz="2000">
              <a:latin typeface="Catamaran"/>
              <a:ea typeface="Catamaran"/>
              <a:cs typeface="Catamaran"/>
              <a:sym typeface="Catamaran"/>
            </a:endParaRPr>
          </a:p>
          <a:p>
            <a:pPr indent="-222250" lvl="0" marL="434340" rtl="0" algn="l">
              <a:lnSpc>
                <a:spcPct val="110000"/>
              </a:lnSpc>
              <a:spcBef>
                <a:spcPts val="0"/>
              </a:spcBef>
              <a:spcAft>
                <a:spcPts val="0"/>
              </a:spcAft>
              <a:buSzPts val="1900"/>
              <a:buFont typeface="Noto Sans Symbols"/>
              <a:buNone/>
            </a:pPr>
            <a:r>
              <a:t/>
            </a:r>
            <a:endParaRPr sz="2000">
              <a:solidFill>
                <a:srgbClr val="3F3F3F"/>
              </a:solidFill>
              <a:latin typeface="Catamaran"/>
              <a:ea typeface="Catamaran"/>
              <a:cs typeface="Catamaran"/>
              <a:sym typeface="Catamaran"/>
            </a:endParaRPr>
          </a:p>
          <a:p>
            <a:pPr indent="-222250" lvl="0" marL="434340" rtl="0" algn="l">
              <a:lnSpc>
                <a:spcPct val="110000"/>
              </a:lnSpc>
              <a:spcBef>
                <a:spcPts val="0"/>
              </a:spcBef>
              <a:spcAft>
                <a:spcPts val="0"/>
              </a:spcAft>
              <a:buSzPts val="1900"/>
              <a:buFont typeface="Noto Sans Symbols"/>
              <a:buNone/>
            </a:pPr>
            <a:r>
              <a:t/>
            </a:r>
            <a:endParaRPr sz="2000">
              <a:solidFill>
                <a:srgbClr val="3F3F3F"/>
              </a:solidFill>
              <a:latin typeface="Catamaran"/>
              <a:ea typeface="Catamaran"/>
              <a:cs typeface="Catamaran"/>
              <a:sym typeface="Catamaran"/>
            </a:endParaRPr>
          </a:p>
          <a:p>
            <a:pPr indent="0" lvl="0" marL="91440" rtl="0" algn="l">
              <a:lnSpc>
                <a:spcPct val="110000"/>
              </a:lnSpc>
              <a:spcBef>
                <a:spcPts val="0"/>
              </a:spcBef>
              <a:spcAft>
                <a:spcPts val="0"/>
              </a:spcAft>
              <a:buSzPts val="1900"/>
              <a:buNone/>
            </a:pPr>
            <a:r>
              <a:t/>
            </a:r>
            <a:endParaRPr/>
          </a:p>
        </p:txBody>
      </p:sp>
      <p:sp>
        <p:nvSpPr>
          <p:cNvPr id="559" name="Google Shape;559;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None/>
            </a:pPr>
            <a:r>
              <a:rPr lang="en-US"/>
              <a:t>Stationary or Non-Stationary</a:t>
            </a:r>
            <a:endParaRPr/>
          </a:p>
        </p:txBody>
      </p:sp>
      <p:sp>
        <p:nvSpPr>
          <p:cNvPr id="566" name="Google Shape;566;p13"/>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grpSp>
        <p:nvGrpSpPr>
          <p:cNvPr id="567" name="Google Shape;567;p13"/>
          <p:cNvGrpSpPr/>
          <p:nvPr/>
        </p:nvGrpSpPr>
        <p:grpSpPr>
          <a:xfrm>
            <a:off x="6555093" y="1935807"/>
            <a:ext cx="4643909" cy="4446273"/>
            <a:chOff x="6555093" y="1935807"/>
            <a:chExt cx="4643909" cy="4446273"/>
          </a:xfrm>
        </p:grpSpPr>
        <p:pic>
          <p:nvPicPr>
            <p:cNvPr id="568" name="Google Shape;568;p13"/>
            <p:cNvPicPr preferRelativeResize="0"/>
            <p:nvPr/>
          </p:nvPicPr>
          <p:blipFill rotWithShape="1">
            <a:blip r:embed="rId3">
              <a:alphaModFix/>
            </a:blip>
            <a:srcRect b="0" l="0" r="0" t="0"/>
            <a:stretch/>
          </p:blipFill>
          <p:spPr>
            <a:xfrm>
              <a:off x="6555093" y="1935807"/>
              <a:ext cx="4600587" cy="2223125"/>
            </a:xfrm>
            <a:prstGeom prst="rect">
              <a:avLst/>
            </a:prstGeom>
            <a:noFill/>
            <a:ln>
              <a:noFill/>
            </a:ln>
          </p:spPr>
        </p:pic>
        <p:pic>
          <p:nvPicPr>
            <p:cNvPr id="569" name="Google Shape;569;p13"/>
            <p:cNvPicPr preferRelativeResize="0"/>
            <p:nvPr/>
          </p:nvPicPr>
          <p:blipFill rotWithShape="1">
            <a:blip r:embed="rId4">
              <a:alphaModFix/>
            </a:blip>
            <a:srcRect b="0" l="0" r="0" t="0"/>
            <a:stretch/>
          </p:blipFill>
          <p:spPr>
            <a:xfrm>
              <a:off x="6575641" y="4158932"/>
              <a:ext cx="4623361" cy="2223148"/>
            </a:xfrm>
            <a:prstGeom prst="rect">
              <a:avLst/>
            </a:prstGeom>
            <a:noFill/>
            <a:ln>
              <a:noFill/>
            </a:ln>
          </p:spPr>
        </p:pic>
      </p:grpSp>
      <p:sp>
        <p:nvSpPr>
          <p:cNvPr id="570" name="Google Shape;570;p13"/>
          <p:cNvSpPr txBox="1"/>
          <p:nvPr/>
        </p:nvSpPr>
        <p:spPr>
          <a:xfrm>
            <a:off x="1097279" y="2120574"/>
            <a:ext cx="5314031" cy="35701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Catamaran"/>
                <a:ea typeface="Catamaran"/>
                <a:cs typeface="Catamaran"/>
                <a:sym typeface="Catamaran"/>
              </a:rPr>
              <a:t>The Autocorrelation Plots, White Noise tests and Unit Root tests indicate:</a:t>
            </a:r>
            <a:endParaRPr b="0" i="0" sz="2000" u="none" cap="none" strike="noStrike">
              <a:solidFill>
                <a:srgbClr val="3F3F3F"/>
              </a:solidFill>
              <a:latin typeface="Catamaran"/>
              <a:ea typeface="Catamaran"/>
              <a:cs typeface="Catamaran"/>
              <a:sym typeface="Catamar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tamaran"/>
              <a:ea typeface="Catamaran"/>
              <a:cs typeface="Catamaran"/>
              <a:sym typeface="Catamaran"/>
            </a:endParaRPr>
          </a:p>
          <a:p>
            <a:pPr indent="-330200" lvl="0" marL="457200" marR="0" rtl="0" algn="l">
              <a:lnSpc>
                <a:spcPct val="100000"/>
              </a:lnSpc>
              <a:spcBef>
                <a:spcPts val="0"/>
              </a:spcBef>
              <a:spcAft>
                <a:spcPts val="0"/>
              </a:spcAft>
              <a:buClr>
                <a:srgbClr val="000000"/>
              </a:buClr>
              <a:buSzPts val="1600"/>
              <a:buFont typeface="Noto Sans Symbols"/>
              <a:buChar char="▪"/>
            </a:pPr>
            <a:r>
              <a:rPr b="1" i="0" lang="en-US" sz="2000" u="none" cap="none" strike="noStrike">
                <a:solidFill>
                  <a:srgbClr val="3F3F3F"/>
                </a:solidFill>
                <a:latin typeface="Catamaran"/>
                <a:ea typeface="Catamaran"/>
                <a:cs typeface="Catamaran"/>
                <a:sym typeface="Catamaran"/>
              </a:rPr>
              <a:t>Presence of Trend.</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600"/>
              <a:buFont typeface="Noto Sans Symbols"/>
              <a:buNone/>
            </a:pPr>
            <a:r>
              <a:t/>
            </a:r>
            <a:endParaRPr b="1" i="0" sz="2000" u="none" cap="none" strike="noStrike">
              <a:solidFill>
                <a:srgbClr val="3F3F3F"/>
              </a:solidFill>
              <a:latin typeface="Catamaran"/>
              <a:ea typeface="Catamaran"/>
              <a:cs typeface="Catamaran"/>
              <a:sym typeface="Catamaran"/>
            </a:endParaRPr>
          </a:p>
          <a:p>
            <a:pPr indent="-330200" lvl="0" marL="457200" marR="0" rtl="0" algn="l">
              <a:lnSpc>
                <a:spcPct val="100000"/>
              </a:lnSpc>
              <a:spcBef>
                <a:spcPts val="0"/>
              </a:spcBef>
              <a:spcAft>
                <a:spcPts val="0"/>
              </a:spcAft>
              <a:buClr>
                <a:srgbClr val="000000"/>
              </a:buClr>
              <a:buSzPts val="1600"/>
              <a:buFont typeface="Noto Sans Symbols"/>
              <a:buChar char="▪"/>
            </a:pPr>
            <a:r>
              <a:rPr b="1" i="0" lang="en-US" sz="2000" u="none" cap="none" strike="noStrike">
                <a:solidFill>
                  <a:srgbClr val="3F3F3F"/>
                </a:solidFill>
                <a:latin typeface="Catamaran"/>
                <a:ea typeface="Catamaran"/>
                <a:cs typeface="Catamaran"/>
                <a:sym typeface="Catamaran"/>
              </a:rPr>
              <a:t>Absence of Seasonality.</a:t>
            </a:r>
            <a:endParaRPr b="0" i="0" sz="1400" u="none" cap="none" strike="noStrike">
              <a:solidFill>
                <a:srgbClr val="000000"/>
              </a:solidFill>
              <a:latin typeface="Arial"/>
              <a:ea typeface="Arial"/>
              <a:cs typeface="Arial"/>
              <a:sym typeface="Arial"/>
            </a:endParaRPr>
          </a:p>
          <a:p>
            <a:pPr indent="0" lvl="0" marL="1270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F3F3F"/>
              </a:solidFill>
              <a:latin typeface="Catamaran"/>
              <a:ea typeface="Catamaran"/>
              <a:cs typeface="Catamaran"/>
              <a:sym typeface="Catamaran"/>
            </a:endParaRPr>
          </a:p>
          <a:p>
            <a:pPr indent="-330200" lvl="0" marL="457200" marR="0" rtl="0" algn="l">
              <a:lnSpc>
                <a:spcPct val="100000"/>
              </a:lnSpc>
              <a:spcBef>
                <a:spcPts val="0"/>
              </a:spcBef>
              <a:spcAft>
                <a:spcPts val="0"/>
              </a:spcAft>
              <a:buClr>
                <a:srgbClr val="000000"/>
              </a:buClr>
              <a:buSzPts val="1600"/>
              <a:buFont typeface="Noto Sans Symbols"/>
              <a:buChar char="▪"/>
            </a:pPr>
            <a:r>
              <a:rPr b="0" i="0" lang="en-US" sz="2000" u="none" cap="none" strike="noStrike">
                <a:solidFill>
                  <a:srgbClr val="3F3F3F"/>
                </a:solidFill>
                <a:latin typeface="Catamaran"/>
                <a:ea typeface="Catamaran"/>
                <a:cs typeface="Catamaran"/>
                <a:sym typeface="Catamaran"/>
              </a:rPr>
              <a:t>The series is </a:t>
            </a:r>
            <a:r>
              <a:rPr b="1" i="0" lang="en-US" sz="2000" u="none" cap="none" strike="noStrike">
                <a:solidFill>
                  <a:srgbClr val="3F3F3F"/>
                </a:solidFill>
                <a:latin typeface="Catamaran"/>
                <a:ea typeface="Catamaran"/>
                <a:cs typeface="Catamaran"/>
                <a:sym typeface="Catamaran"/>
              </a:rPr>
              <a:t>not White Noise</a:t>
            </a:r>
            <a:r>
              <a:rPr b="0" i="0" lang="en-US" sz="2000" u="none" cap="none" strike="noStrike">
                <a:solidFill>
                  <a:srgbClr val="3F3F3F"/>
                </a:solidFill>
                <a:latin typeface="Catamaran"/>
                <a:ea typeface="Catamaran"/>
                <a:cs typeface="Catamaran"/>
                <a:sym typeface="Catamaran"/>
              </a:rPr>
              <a:t>.</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600"/>
              <a:buFont typeface="Libre Franklin"/>
              <a:buNone/>
            </a:pPr>
            <a:r>
              <a:t/>
            </a:r>
            <a:endParaRPr b="0" i="0" sz="2000" u="none" cap="none" strike="noStrike">
              <a:solidFill>
                <a:srgbClr val="000000"/>
              </a:solidFill>
              <a:latin typeface="Catamaran"/>
              <a:ea typeface="Catamaran"/>
              <a:cs typeface="Catamaran"/>
              <a:sym typeface="Catamaran"/>
            </a:endParaRPr>
          </a:p>
          <a:p>
            <a:pPr indent="0" lvl="0" marL="12700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Catamaran"/>
                <a:ea typeface="Catamaran"/>
                <a:cs typeface="Catamaran"/>
                <a:sym typeface="Catamaran"/>
              </a:rPr>
              <a:t>Therefore, the Time Series is Non-Stationary.</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600"/>
              <a:buFont typeface="Libre Franklin"/>
              <a:buNone/>
            </a:pPr>
            <a:r>
              <a:t/>
            </a:r>
            <a:endParaRPr b="0" i="0" sz="2000" u="none" cap="none" strike="noStrike">
              <a:solidFill>
                <a:srgbClr val="000000"/>
              </a:solidFill>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Table Of Contents</a:t>
            </a:r>
            <a:endParaRPr/>
          </a:p>
        </p:txBody>
      </p:sp>
      <p:sp>
        <p:nvSpPr>
          <p:cNvPr id="109" name="Google Shape;109;p2"/>
          <p:cNvSpPr txBox="1"/>
          <p:nvPr>
            <p:ph idx="1" type="body"/>
          </p:nvPr>
        </p:nvSpPr>
        <p:spPr>
          <a:xfrm>
            <a:off x="1097280" y="2127238"/>
            <a:ext cx="10058400" cy="3760800"/>
          </a:xfrm>
          <a:prstGeom prst="rect">
            <a:avLst/>
          </a:prstGeom>
          <a:noFill/>
          <a:ln>
            <a:noFill/>
          </a:ln>
        </p:spPr>
        <p:txBody>
          <a:bodyPr anchorCtr="0" anchor="t" bIns="45700" lIns="0" spcFirstLastPara="1" rIns="0" wrap="square" tIns="45700">
            <a:normAutofit fontScale="55000" lnSpcReduction="20000"/>
          </a:bodyPr>
          <a:lstStyle/>
          <a:p>
            <a:pPr indent="-354330" lvl="0" marL="457200" rtl="0" algn="l">
              <a:lnSpc>
                <a:spcPct val="150000"/>
              </a:lnSpc>
              <a:spcBef>
                <a:spcPts val="0"/>
              </a:spcBef>
              <a:spcAft>
                <a:spcPts val="0"/>
              </a:spcAft>
              <a:buClr>
                <a:schemeClr val="dk1"/>
              </a:buClr>
              <a:buSzPct val="100000"/>
              <a:buFont typeface="Catamaran"/>
              <a:buChar char="●"/>
            </a:pPr>
            <a:r>
              <a:rPr b="1" lang="en-US" sz="3600">
                <a:solidFill>
                  <a:schemeClr val="dk1"/>
                </a:solidFill>
                <a:latin typeface="Catamaran"/>
                <a:ea typeface="Catamaran"/>
                <a:cs typeface="Catamaran"/>
                <a:sym typeface="Catamaran"/>
              </a:rPr>
              <a:t>Problem Statement</a:t>
            </a:r>
            <a:endParaRPr sz="3600">
              <a:latin typeface="Catamaran"/>
              <a:ea typeface="Catamaran"/>
              <a:cs typeface="Catamaran"/>
              <a:sym typeface="Catamaran"/>
            </a:endParaRPr>
          </a:p>
          <a:p>
            <a:pPr indent="-354330" lvl="0" marL="457200" rtl="0" algn="l">
              <a:lnSpc>
                <a:spcPct val="150000"/>
              </a:lnSpc>
              <a:spcBef>
                <a:spcPts val="0"/>
              </a:spcBef>
              <a:spcAft>
                <a:spcPts val="0"/>
              </a:spcAft>
              <a:buClr>
                <a:schemeClr val="dk1"/>
              </a:buClr>
              <a:buSzPct val="100000"/>
              <a:buFont typeface="Catamaran"/>
              <a:buChar char="●"/>
            </a:pPr>
            <a:r>
              <a:rPr b="1" lang="en-US" sz="3600">
                <a:solidFill>
                  <a:schemeClr val="dk1"/>
                </a:solidFill>
                <a:latin typeface="Catamaran"/>
                <a:ea typeface="Catamaran"/>
                <a:cs typeface="Catamaran"/>
                <a:sym typeface="Catamaran"/>
              </a:rPr>
              <a:t>Goal</a:t>
            </a:r>
            <a:endParaRPr sz="3600">
              <a:latin typeface="Catamaran"/>
              <a:ea typeface="Catamaran"/>
              <a:cs typeface="Catamaran"/>
              <a:sym typeface="Catamaran"/>
            </a:endParaRPr>
          </a:p>
          <a:p>
            <a:pPr indent="-354330" lvl="0" marL="457200" rtl="0" algn="l">
              <a:lnSpc>
                <a:spcPct val="150000"/>
              </a:lnSpc>
              <a:spcBef>
                <a:spcPts val="0"/>
              </a:spcBef>
              <a:spcAft>
                <a:spcPts val="0"/>
              </a:spcAft>
              <a:buClr>
                <a:schemeClr val="dk1"/>
              </a:buClr>
              <a:buSzPct val="100000"/>
              <a:buFont typeface="Catamaran"/>
              <a:buChar char="●"/>
            </a:pPr>
            <a:r>
              <a:rPr b="1" lang="en-US" sz="3600">
                <a:solidFill>
                  <a:schemeClr val="dk1"/>
                </a:solidFill>
                <a:latin typeface="Catamaran"/>
                <a:ea typeface="Catamaran"/>
                <a:cs typeface="Catamaran"/>
                <a:sym typeface="Catamaran"/>
              </a:rPr>
              <a:t>Data Description </a:t>
            </a:r>
            <a:endParaRPr sz="3600">
              <a:latin typeface="Catamaran"/>
              <a:ea typeface="Catamaran"/>
              <a:cs typeface="Catamaran"/>
              <a:sym typeface="Catamaran"/>
            </a:endParaRPr>
          </a:p>
          <a:p>
            <a:pPr indent="-354330" lvl="0" marL="457200" rtl="0" algn="l">
              <a:lnSpc>
                <a:spcPct val="150000"/>
              </a:lnSpc>
              <a:spcBef>
                <a:spcPts val="0"/>
              </a:spcBef>
              <a:spcAft>
                <a:spcPts val="0"/>
              </a:spcAft>
              <a:buClr>
                <a:schemeClr val="dk1"/>
              </a:buClr>
              <a:buSzPct val="100000"/>
              <a:buFont typeface="Catamaran"/>
              <a:buChar char="●"/>
            </a:pPr>
            <a:r>
              <a:rPr b="1" lang="en-US" sz="3600">
                <a:solidFill>
                  <a:schemeClr val="dk1"/>
                </a:solidFill>
                <a:latin typeface="Catamaran"/>
                <a:ea typeface="Catamaran"/>
                <a:cs typeface="Catamaran"/>
                <a:sym typeface="Catamaran"/>
              </a:rPr>
              <a:t>Methodology:</a:t>
            </a:r>
            <a:endParaRPr sz="3600">
              <a:latin typeface="Catamaran"/>
              <a:ea typeface="Catamaran"/>
              <a:cs typeface="Catamaran"/>
              <a:sym typeface="Catamaran"/>
            </a:endParaRPr>
          </a:p>
          <a:p>
            <a:pPr indent="-335108" lvl="1" marL="914400" rtl="0" algn="l">
              <a:lnSpc>
                <a:spcPct val="115000"/>
              </a:lnSpc>
              <a:spcBef>
                <a:spcPts val="0"/>
              </a:spcBef>
              <a:spcAft>
                <a:spcPts val="0"/>
              </a:spcAft>
              <a:buClr>
                <a:schemeClr val="dk1"/>
              </a:buClr>
              <a:buSzPct val="100000"/>
              <a:buFont typeface="Catamaran"/>
              <a:buChar char="○"/>
            </a:pPr>
            <a:r>
              <a:rPr lang="en-US" sz="3046">
                <a:solidFill>
                  <a:schemeClr val="dk1"/>
                </a:solidFill>
                <a:latin typeface="Catamaran"/>
                <a:ea typeface="Catamaran"/>
                <a:cs typeface="Catamaran"/>
                <a:sym typeface="Catamaran"/>
              </a:rPr>
              <a:t>Sample</a:t>
            </a:r>
            <a:endParaRPr sz="2746"/>
          </a:p>
          <a:p>
            <a:pPr indent="-335108" lvl="1" marL="914400" rtl="0" algn="l">
              <a:lnSpc>
                <a:spcPct val="115000"/>
              </a:lnSpc>
              <a:spcBef>
                <a:spcPts val="0"/>
              </a:spcBef>
              <a:spcAft>
                <a:spcPts val="0"/>
              </a:spcAft>
              <a:buClr>
                <a:schemeClr val="dk1"/>
              </a:buClr>
              <a:buSzPct val="100000"/>
              <a:buFont typeface="Catamaran"/>
              <a:buChar char="○"/>
            </a:pPr>
            <a:r>
              <a:rPr lang="en-US" sz="3046">
                <a:solidFill>
                  <a:schemeClr val="dk1"/>
                </a:solidFill>
                <a:latin typeface="Catamaran"/>
                <a:ea typeface="Catamaran"/>
                <a:cs typeface="Catamaran"/>
                <a:sym typeface="Catamaran"/>
              </a:rPr>
              <a:t>Explore </a:t>
            </a:r>
            <a:endParaRPr sz="2746"/>
          </a:p>
          <a:p>
            <a:pPr indent="-335108" lvl="1" marL="914400" rtl="0" algn="l">
              <a:lnSpc>
                <a:spcPct val="115000"/>
              </a:lnSpc>
              <a:spcBef>
                <a:spcPts val="0"/>
              </a:spcBef>
              <a:spcAft>
                <a:spcPts val="0"/>
              </a:spcAft>
              <a:buClr>
                <a:schemeClr val="dk1"/>
              </a:buClr>
              <a:buSzPct val="100000"/>
              <a:buFont typeface="Catamaran"/>
              <a:buChar char="○"/>
            </a:pPr>
            <a:r>
              <a:rPr lang="en-US" sz="3046">
                <a:solidFill>
                  <a:schemeClr val="dk1"/>
                </a:solidFill>
                <a:latin typeface="Catamaran"/>
                <a:ea typeface="Catamaran"/>
                <a:cs typeface="Catamaran"/>
                <a:sym typeface="Catamaran"/>
              </a:rPr>
              <a:t>Modify</a:t>
            </a:r>
            <a:endParaRPr sz="2746"/>
          </a:p>
          <a:p>
            <a:pPr indent="-335108" lvl="1" marL="914400" rtl="0" algn="l">
              <a:lnSpc>
                <a:spcPct val="115000"/>
              </a:lnSpc>
              <a:spcBef>
                <a:spcPts val="0"/>
              </a:spcBef>
              <a:spcAft>
                <a:spcPts val="0"/>
              </a:spcAft>
              <a:buClr>
                <a:schemeClr val="dk1"/>
              </a:buClr>
              <a:buSzPct val="100000"/>
              <a:buFont typeface="Catamaran"/>
              <a:buChar char="○"/>
            </a:pPr>
            <a:r>
              <a:rPr lang="en-US" sz="3046">
                <a:solidFill>
                  <a:schemeClr val="dk1"/>
                </a:solidFill>
                <a:latin typeface="Catamaran"/>
                <a:ea typeface="Catamaran"/>
                <a:cs typeface="Catamaran"/>
                <a:sym typeface="Catamaran"/>
              </a:rPr>
              <a:t>Model &amp; Results</a:t>
            </a:r>
            <a:endParaRPr sz="2746"/>
          </a:p>
          <a:p>
            <a:pPr indent="-335108" lvl="1" marL="914400" rtl="0" algn="l">
              <a:lnSpc>
                <a:spcPct val="115000"/>
              </a:lnSpc>
              <a:spcBef>
                <a:spcPts val="0"/>
              </a:spcBef>
              <a:spcAft>
                <a:spcPts val="0"/>
              </a:spcAft>
              <a:buClr>
                <a:schemeClr val="dk1"/>
              </a:buClr>
              <a:buSzPct val="100000"/>
              <a:buFont typeface="Catamaran"/>
              <a:buChar char="○"/>
            </a:pPr>
            <a:r>
              <a:rPr lang="en-US" sz="3046">
                <a:solidFill>
                  <a:schemeClr val="dk1"/>
                </a:solidFill>
                <a:latin typeface="Catamaran"/>
                <a:ea typeface="Catamaran"/>
                <a:cs typeface="Catamaran"/>
                <a:sym typeface="Catamaran"/>
              </a:rPr>
              <a:t>Assess</a:t>
            </a:r>
            <a:endParaRPr sz="2746"/>
          </a:p>
          <a:p>
            <a:pPr indent="-354330" lvl="0" marL="457200" rtl="0" algn="l">
              <a:lnSpc>
                <a:spcPct val="150000"/>
              </a:lnSpc>
              <a:spcBef>
                <a:spcPts val="0"/>
              </a:spcBef>
              <a:spcAft>
                <a:spcPts val="0"/>
              </a:spcAft>
              <a:buClr>
                <a:schemeClr val="dk1"/>
              </a:buClr>
              <a:buSzPct val="100000"/>
              <a:buFont typeface="Catamaran"/>
              <a:buChar char="●"/>
            </a:pPr>
            <a:r>
              <a:rPr b="1" lang="en-US" sz="3600">
                <a:solidFill>
                  <a:schemeClr val="dk1"/>
                </a:solidFill>
                <a:latin typeface="Catamaran"/>
                <a:ea typeface="Catamaran"/>
                <a:cs typeface="Catamaran"/>
                <a:sym typeface="Catamaran"/>
              </a:rPr>
              <a:t>Conclusions</a:t>
            </a:r>
            <a:endParaRPr sz="3600">
              <a:latin typeface="Catamaran"/>
              <a:ea typeface="Catamaran"/>
              <a:cs typeface="Catamaran"/>
              <a:sym typeface="Catamaran"/>
            </a:endParaRPr>
          </a:p>
          <a:p>
            <a:pPr indent="-354330" lvl="0" marL="457200" rtl="0" algn="l">
              <a:lnSpc>
                <a:spcPct val="150000"/>
              </a:lnSpc>
              <a:spcBef>
                <a:spcPts val="0"/>
              </a:spcBef>
              <a:spcAft>
                <a:spcPts val="0"/>
              </a:spcAft>
              <a:buClr>
                <a:schemeClr val="dk1"/>
              </a:buClr>
              <a:buSzPct val="100000"/>
              <a:buFont typeface="Catamaran"/>
              <a:buChar char="●"/>
            </a:pPr>
            <a:r>
              <a:rPr b="1" lang="en-US" sz="3600">
                <a:solidFill>
                  <a:schemeClr val="dk1"/>
                </a:solidFill>
                <a:latin typeface="Catamaran"/>
                <a:ea typeface="Catamaran"/>
                <a:cs typeface="Catamaran"/>
                <a:sym typeface="Catamaran"/>
              </a:rPr>
              <a:t>Recommendations</a:t>
            </a:r>
            <a:endParaRPr sz="3600"/>
          </a:p>
        </p:txBody>
      </p:sp>
      <p:sp>
        <p:nvSpPr>
          <p:cNvPr id="110" name="Google Shape;11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descr="Open book with table lamp, books, pen and pencil" id="111" name="Google Shape;111;p2"/>
          <p:cNvPicPr preferRelativeResize="0"/>
          <p:nvPr/>
        </p:nvPicPr>
        <p:blipFill rotWithShape="1">
          <a:blip r:embed="rId3">
            <a:alphaModFix/>
          </a:blip>
          <a:srcRect b="0" l="0" r="0" t="0"/>
          <a:stretch/>
        </p:blipFill>
        <p:spPr>
          <a:xfrm>
            <a:off x="6115691" y="1336319"/>
            <a:ext cx="5039989" cy="503998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Bookman Old Style"/>
              <a:buNone/>
            </a:pPr>
            <a:r>
              <a:rPr lang="en-US" sz="4400"/>
              <a:t>Modeling Regressors, Trend and Irregularity</a:t>
            </a:r>
            <a:endParaRPr/>
          </a:p>
        </p:txBody>
      </p:sp>
      <p:sp>
        <p:nvSpPr>
          <p:cNvPr id="576" name="Google Shape;576;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grpSp>
        <p:nvGrpSpPr>
          <p:cNvPr id="577" name="Google Shape;577;p14"/>
          <p:cNvGrpSpPr/>
          <p:nvPr/>
        </p:nvGrpSpPr>
        <p:grpSpPr>
          <a:xfrm>
            <a:off x="4340646" y="2203471"/>
            <a:ext cx="6815034" cy="3569368"/>
            <a:chOff x="1938969" y="2032569"/>
            <a:chExt cx="8582140" cy="4347496"/>
          </a:xfrm>
        </p:grpSpPr>
        <p:grpSp>
          <p:nvGrpSpPr>
            <p:cNvPr id="578" name="Google Shape;578;p14"/>
            <p:cNvGrpSpPr/>
            <p:nvPr/>
          </p:nvGrpSpPr>
          <p:grpSpPr>
            <a:xfrm>
              <a:off x="1984317" y="2076637"/>
              <a:ext cx="8493226" cy="4303428"/>
              <a:chOff x="2028385" y="2032569"/>
              <a:chExt cx="8493226" cy="4303428"/>
            </a:xfrm>
          </p:grpSpPr>
          <p:pic>
            <p:nvPicPr>
              <p:cNvPr descr="Graphical user interface&#10;&#10;Description automatically generated" id="579" name="Google Shape;579;p14"/>
              <p:cNvPicPr preferRelativeResize="0"/>
              <p:nvPr/>
            </p:nvPicPr>
            <p:blipFill rotWithShape="1">
              <a:blip r:embed="rId3">
                <a:alphaModFix/>
              </a:blip>
              <a:srcRect b="0" l="0" r="0" t="0"/>
              <a:stretch/>
            </p:blipFill>
            <p:spPr>
              <a:xfrm>
                <a:off x="6280317" y="2032569"/>
                <a:ext cx="4241294" cy="2188183"/>
              </a:xfrm>
              <a:prstGeom prst="rect">
                <a:avLst/>
              </a:prstGeom>
              <a:noFill/>
              <a:ln>
                <a:noFill/>
              </a:ln>
            </p:spPr>
          </p:pic>
          <p:pic>
            <p:nvPicPr>
              <p:cNvPr descr="Bar chart&#10;&#10;Description automatically generated with medium confidence" id="580" name="Google Shape;580;p14"/>
              <p:cNvPicPr preferRelativeResize="0"/>
              <p:nvPr/>
            </p:nvPicPr>
            <p:blipFill rotWithShape="1">
              <a:blip r:embed="rId4">
                <a:alphaModFix/>
              </a:blip>
              <a:srcRect b="0" l="0" r="0" t="0"/>
              <a:stretch/>
            </p:blipFill>
            <p:spPr>
              <a:xfrm>
                <a:off x="2028385" y="2083620"/>
                <a:ext cx="4192296" cy="2174971"/>
              </a:xfrm>
              <a:prstGeom prst="rect">
                <a:avLst/>
              </a:prstGeom>
              <a:noFill/>
              <a:ln>
                <a:noFill/>
              </a:ln>
            </p:spPr>
          </p:pic>
          <p:pic>
            <p:nvPicPr>
              <p:cNvPr id="581" name="Google Shape;581;p14"/>
              <p:cNvPicPr preferRelativeResize="0"/>
              <p:nvPr/>
            </p:nvPicPr>
            <p:blipFill rotWithShape="1">
              <a:blip r:embed="rId5">
                <a:alphaModFix/>
              </a:blip>
              <a:srcRect b="0" l="0" r="0" t="0"/>
              <a:stretch/>
            </p:blipFill>
            <p:spPr>
              <a:xfrm>
                <a:off x="6279815" y="4147813"/>
                <a:ext cx="4241294" cy="2188184"/>
              </a:xfrm>
              <a:prstGeom prst="rect">
                <a:avLst/>
              </a:prstGeom>
              <a:noFill/>
              <a:ln>
                <a:noFill/>
              </a:ln>
            </p:spPr>
          </p:pic>
          <p:pic>
            <p:nvPicPr>
              <p:cNvPr id="582" name="Google Shape;582;p14"/>
              <p:cNvPicPr preferRelativeResize="0"/>
              <p:nvPr/>
            </p:nvPicPr>
            <p:blipFill rotWithShape="1">
              <a:blip r:embed="rId6">
                <a:alphaModFix/>
              </a:blip>
              <a:srcRect b="0" l="0" r="0" t="0"/>
              <a:stretch/>
            </p:blipFill>
            <p:spPr>
              <a:xfrm>
                <a:off x="2030576" y="4181104"/>
                <a:ext cx="4192295" cy="2154893"/>
              </a:xfrm>
              <a:prstGeom prst="rect">
                <a:avLst/>
              </a:prstGeom>
              <a:noFill/>
              <a:ln>
                <a:noFill/>
              </a:ln>
            </p:spPr>
          </p:pic>
        </p:grpSp>
        <p:sp>
          <p:nvSpPr>
            <p:cNvPr id="583" name="Google Shape;583;p14"/>
            <p:cNvSpPr/>
            <p:nvPr/>
          </p:nvSpPr>
          <p:spPr>
            <a:xfrm>
              <a:off x="1938969" y="2032569"/>
              <a:ext cx="8582140" cy="4303428"/>
            </a:xfrm>
            <a:prstGeom prst="rect">
              <a:avLst/>
            </a:prstGeom>
            <a:noFill/>
            <a:ln cap="flat" cmpd="sng" w="25400">
              <a:solidFill>
                <a:srgbClr val="717A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84" name="Google Shape;584;p14"/>
          <p:cNvSpPr txBox="1"/>
          <p:nvPr/>
        </p:nvSpPr>
        <p:spPr>
          <a:xfrm>
            <a:off x="1097280" y="1817517"/>
            <a:ext cx="33291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b="1" lang="en-US" sz="2000">
                <a:latin typeface="Catamaran"/>
                <a:ea typeface="Catamaran"/>
                <a:cs typeface="Catamaran"/>
                <a:sym typeface="Catamaran"/>
              </a:rPr>
              <a:t>Model includes:</a:t>
            </a:r>
            <a:endParaRPr b="1" sz="2000">
              <a:latin typeface="Catamaran"/>
              <a:ea typeface="Catamaran"/>
              <a:cs typeface="Catamaran"/>
              <a:sym typeface="Catamaran"/>
            </a:endParaRPr>
          </a:p>
          <a:p>
            <a:pPr indent="-342900" lvl="0" marL="342900" marR="0" rtl="0" algn="l">
              <a:lnSpc>
                <a:spcPct val="100000"/>
              </a:lnSpc>
              <a:spcBef>
                <a:spcPts val="0"/>
              </a:spcBef>
              <a:spcAft>
                <a:spcPts val="0"/>
              </a:spcAft>
              <a:buClr>
                <a:srgbClr val="000000"/>
              </a:buClr>
              <a:buSzPts val="2000"/>
              <a:buFont typeface="Noto Sans Symbols"/>
              <a:buAutoNum type="arabicPeriod"/>
            </a:pPr>
            <a:r>
              <a:rPr b="1" lang="en-US" sz="2000">
                <a:latin typeface="Catamaran"/>
                <a:ea typeface="Catamaran"/>
                <a:cs typeface="Catamaran"/>
                <a:sym typeface="Catamaran"/>
              </a:rPr>
              <a:t>R</a:t>
            </a:r>
            <a:r>
              <a:rPr b="1" i="0" lang="en-US" sz="2000" u="none" cap="none" strike="noStrike">
                <a:solidFill>
                  <a:srgbClr val="000000"/>
                </a:solidFill>
                <a:latin typeface="Catamaran"/>
                <a:ea typeface="Catamaran"/>
                <a:cs typeface="Catamaran"/>
                <a:sym typeface="Catamaran"/>
              </a:rPr>
              <a:t>egressors</a:t>
            </a:r>
            <a:r>
              <a:rPr lang="en-US" sz="2000">
                <a:latin typeface="Catamaran"/>
                <a:ea typeface="Catamaran"/>
                <a:cs typeface="Catamaran"/>
                <a:sym typeface="Catamaran"/>
              </a:rPr>
              <a:t>: </a:t>
            </a:r>
            <a:r>
              <a:rPr b="0" i="0" lang="en-US" sz="2000" u="none" cap="none" strike="noStrike">
                <a:solidFill>
                  <a:srgbClr val="000000"/>
                </a:solidFill>
                <a:latin typeface="Catamaran"/>
                <a:ea typeface="Catamaran"/>
                <a:cs typeface="Catamaran"/>
                <a:sym typeface="Catamaran"/>
              </a:rPr>
              <a:t>Initial Claims for Unemployment Insurance (ICSA) and Job Openings and Labor Turnover (JTSJOL) </a:t>
            </a:r>
            <a:endParaRPr sz="2000">
              <a:latin typeface="Catamaran"/>
              <a:ea typeface="Catamaran"/>
              <a:cs typeface="Catamaran"/>
              <a:sym typeface="Catamaran"/>
            </a:endParaRPr>
          </a:p>
          <a:p>
            <a:pPr indent="-342900" lvl="0" marL="342900" marR="0" rtl="0" algn="l">
              <a:lnSpc>
                <a:spcPct val="100000"/>
              </a:lnSpc>
              <a:spcBef>
                <a:spcPts val="0"/>
              </a:spcBef>
              <a:spcAft>
                <a:spcPts val="0"/>
              </a:spcAft>
              <a:buClr>
                <a:srgbClr val="000000"/>
              </a:buClr>
              <a:buSzPts val="2000"/>
              <a:buFont typeface="Noto Sans Symbols"/>
              <a:buAutoNum type="arabicPeriod"/>
            </a:pPr>
            <a:r>
              <a:rPr b="1" lang="en-US" sz="2000">
                <a:latin typeface="Catamaran"/>
                <a:ea typeface="Catamaran"/>
                <a:cs typeface="Catamaran"/>
                <a:sym typeface="Catamaran"/>
              </a:rPr>
              <a:t>Trend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AutoNum type="arabicPeriod"/>
            </a:pPr>
            <a:r>
              <a:rPr b="1" lang="en-US" sz="2000">
                <a:latin typeface="Catamaran"/>
                <a:ea typeface="Catamaran"/>
                <a:cs typeface="Catamaran"/>
                <a:sym typeface="Catamaran"/>
              </a:rPr>
              <a:t>Irregularity </a:t>
            </a:r>
            <a:r>
              <a:rPr lang="en-US" sz="2000">
                <a:latin typeface="Catamaran"/>
                <a:ea typeface="Catamaran"/>
                <a:cs typeface="Catamaran"/>
                <a:sym typeface="Catamaran"/>
              </a:rPr>
              <a:t>via </a:t>
            </a:r>
            <a:r>
              <a:rPr b="0" i="0" lang="en-US" sz="2000" u="none" cap="none" strike="noStrike">
                <a:solidFill>
                  <a:srgbClr val="000000"/>
                </a:solidFill>
                <a:latin typeface="Catamaran"/>
                <a:ea typeface="Catamaran"/>
                <a:cs typeface="Catamaran"/>
                <a:sym typeface="Catamaran"/>
              </a:rPr>
              <a:t>autoregressive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None/>
            </a:pPr>
            <a:r>
              <a:rPr lang="en-US"/>
              <a:t>Model Evaluation</a:t>
            </a:r>
            <a:endParaRPr/>
          </a:p>
        </p:txBody>
      </p:sp>
      <p:sp>
        <p:nvSpPr>
          <p:cNvPr id="591" name="Google Shape;591;p15"/>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592" name="Google Shape;592;p15"/>
          <p:cNvSpPr txBox="1"/>
          <p:nvPr/>
        </p:nvSpPr>
        <p:spPr>
          <a:xfrm>
            <a:off x="1321075" y="4645154"/>
            <a:ext cx="9610800" cy="1107965"/>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tamaran"/>
                <a:ea typeface="Catamaran"/>
                <a:cs typeface="Catamaran"/>
                <a:sym typeface="Catamaran"/>
              </a:rPr>
              <a:t>The model has all significant parameters and a low RMSE and SBC.</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tamaran"/>
                <a:ea typeface="Catamaran"/>
                <a:cs typeface="Catamaran"/>
                <a:sym typeface="Catamaran"/>
              </a:rPr>
              <a:t>The model captures enough variance from the data while still being less complex and not overfitting the data. </a:t>
            </a:r>
            <a:endParaRPr b="0" i="0" sz="1400" u="none" cap="none" strike="noStrike">
              <a:solidFill>
                <a:srgbClr val="000000"/>
              </a:solidFill>
              <a:latin typeface="Arial"/>
              <a:ea typeface="Arial"/>
              <a:cs typeface="Arial"/>
              <a:sym typeface="Arial"/>
            </a:endParaRPr>
          </a:p>
        </p:txBody>
      </p:sp>
      <p:pic>
        <p:nvPicPr>
          <p:cNvPr id="593" name="Google Shape;593;p15"/>
          <p:cNvPicPr preferRelativeResize="0"/>
          <p:nvPr/>
        </p:nvPicPr>
        <p:blipFill rotWithShape="1">
          <a:blip r:embed="rId3">
            <a:alphaModFix/>
          </a:blip>
          <a:srcRect b="0" l="0" r="0" t="0"/>
          <a:stretch/>
        </p:blipFill>
        <p:spPr>
          <a:xfrm>
            <a:off x="3544556" y="1940855"/>
            <a:ext cx="36000" cy="216000"/>
          </a:xfrm>
          <a:prstGeom prst="rect">
            <a:avLst/>
          </a:prstGeom>
          <a:noFill/>
          <a:ln>
            <a:noFill/>
          </a:ln>
        </p:spPr>
      </p:pic>
      <p:grpSp>
        <p:nvGrpSpPr>
          <p:cNvPr id="594" name="Google Shape;594;p15"/>
          <p:cNvGrpSpPr/>
          <p:nvPr/>
        </p:nvGrpSpPr>
        <p:grpSpPr>
          <a:xfrm>
            <a:off x="977462" y="2107010"/>
            <a:ext cx="10366566" cy="2371671"/>
            <a:chOff x="977462" y="2107010"/>
            <a:chExt cx="10366566" cy="2371671"/>
          </a:xfrm>
        </p:grpSpPr>
        <p:sp>
          <p:nvSpPr>
            <p:cNvPr id="595" name="Google Shape;595;p15"/>
            <p:cNvSpPr/>
            <p:nvPr/>
          </p:nvSpPr>
          <p:spPr>
            <a:xfrm>
              <a:off x="6249454" y="3331779"/>
              <a:ext cx="3693300" cy="210300"/>
            </a:xfrm>
            <a:prstGeom prst="rect">
              <a:avLst/>
            </a:prstGeom>
            <a:solidFill>
              <a:srgbClr val="004F8B">
                <a:alpha val="4313"/>
              </a:srgbClr>
            </a:solidFill>
            <a:ln cap="flat" cmpd="sng" w="18000">
              <a:solidFill>
                <a:srgbClr val="004F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6" name="Google Shape;596;p15"/>
            <p:cNvSpPr/>
            <p:nvPr/>
          </p:nvSpPr>
          <p:spPr>
            <a:xfrm>
              <a:off x="6249454" y="4114800"/>
              <a:ext cx="3693300" cy="210300"/>
            </a:xfrm>
            <a:prstGeom prst="rect">
              <a:avLst/>
            </a:prstGeom>
            <a:solidFill>
              <a:srgbClr val="004F8B">
                <a:alpha val="4313"/>
              </a:srgbClr>
            </a:solidFill>
            <a:ln cap="flat" cmpd="sng" w="18000">
              <a:solidFill>
                <a:srgbClr val="004F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7" name="Google Shape;597;p15"/>
            <p:cNvSpPr/>
            <p:nvPr/>
          </p:nvSpPr>
          <p:spPr>
            <a:xfrm>
              <a:off x="5360815" y="2963537"/>
              <a:ext cx="533400" cy="1151400"/>
            </a:xfrm>
            <a:prstGeom prst="rect">
              <a:avLst/>
            </a:prstGeom>
            <a:solidFill>
              <a:srgbClr val="004F8B">
                <a:alpha val="4313"/>
              </a:srgbClr>
            </a:solidFill>
            <a:ln cap="flat" cmpd="sng" w="18000">
              <a:solidFill>
                <a:srgbClr val="004F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98" name="Google Shape;598;p15"/>
            <p:cNvGrpSpPr/>
            <p:nvPr/>
          </p:nvGrpSpPr>
          <p:grpSpPr>
            <a:xfrm>
              <a:off x="977462" y="2107010"/>
              <a:ext cx="10366566" cy="2371671"/>
              <a:chOff x="977462" y="2432829"/>
              <a:chExt cx="10366566" cy="2371671"/>
            </a:xfrm>
          </p:grpSpPr>
          <p:grpSp>
            <p:nvGrpSpPr>
              <p:cNvPr id="599" name="Google Shape;599;p15"/>
              <p:cNvGrpSpPr/>
              <p:nvPr/>
            </p:nvGrpSpPr>
            <p:grpSpPr>
              <a:xfrm>
                <a:off x="6225428" y="2432829"/>
                <a:ext cx="5118600" cy="2366100"/>
                <a:chOff x="6225428" y="2401299"/>
                <a:chExt cx="5118600" cy="2366100"/>
              </a:xfrm>
            </p:grpSpPr>
            <p:pic>
              <p:nvPicPr>
                <p:cNvPr id="600" name="Google Shape;600;p15"/>
                <p:cNvPicPr preferRelativeResize="0"/>
                <p:nvPr/>
              </p:nvPicPr>
              <p:blipFill rotWithShape="1">
                <a:blip r:embed="rId4">
                  <a:alphaModFix/>
                </a:blip>
                <a:srcRect b="0" l="0" r="0" t="0"/>
                <a:stretch/>
              </p:blipFill>
              <p:spPr>
                <a:xfrm>
                  <a:off x="6249454" y="2523092"/>
                  <a:ext cx="5070487" cy="2122480"/>
                </a:xfrm>
                <a:prstGeom prst="rect">
                  <a:avLst/>
                </a:prstGeom>
                <a:noFill/>
                <a:ln>
                  <a:noFill/>
                </a:ln>
              </p:spPr>
            </p:pic>
            <p:sp>
              <p:nvSpPr>
                <p:cNvPr id="601" name="Google Shape;601;p15"/>
                <p:cNvSpPr/>
                <p:nvPr/>
              </p:nvSpPr>
              <p:spPr>
                <a:xfrm>
                  <a:off x="6225428" y="2401299"/>
                  <a:ext cx="5118600" cy="2366100"/>
                </a:xfrm>
                <a:prstGeom prst="rect">
                  <a:avLst/>
                </a:prstGeom>
                <a:noFill/>
                <a:ln cap="flat" cmpd="sng" w="25400">
                  <a:solidFill>
                    <a:srgbClr val="717A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602" name="Google Shape;602;p15"/>
              <p:cNvGrpSpPr/>
              <p:nvPr/>
            </p:nvGrpSpPr>
            <p:grpSpPr>
              <a:xfrm>
                <a:off x="977462" y="2438400"/>
                <a:ext cx="5118600" cy="2366100"/>
                <a:chOff x="977462" y="2438400"/>
                <a:chExt cx="5118600" cy="2366100"/>
              </a:xfrm>
            </p:grpSpPr>
            <p:pic>
              <p:nvPicPr>
                <p:cNvPr id="603" name="Google Shape;603;p15"/>
                <p:cNvPicPr preferRelativeResize="0"/>
                <p:nvPr/>
              </p:nvPicPr>
              <p:blipFill rotWithShape="1">
                <a:blip r:embed="rId5">
                  <a:alphaModFix/>
                </a:blip>
                <a:srcRect b="0" l="0" r="0" t="0"/>
                <a:stretch/>
              </p:blipFill>
              <p:spPr>
                <a:xfrm>
                  <a:off x="1097280" y="2523092"/>
                  <a:ext cx="4845268" cy="2122480"/>
                </a:xfrm>
                <a:prstGeom prst="rect">
                  <a:avLst/>
                </a:prstGeom>
                <a:noFill/>
                <a:ln>
                  <a:noFill/>
                </a:ln>
              </p:spPr>
            </p:pic>
            <p:sp>
              <p:nvSpPr>
                <p:cNvPr id="604" name="Google Shape;604;p15"/>
                <p:cNvSpPr/>
                <p:nvPr/>
              </p:nvSpPr>
              <p:spPr>
                <a:xfrm>
                  <a:off x="977462" y="2438400"/>
                  <a:ext cx="5118600" cy="2366100"/>
                </a:xfrm>
                <a:prstGeom prst="rect">
                  <a:avLst/>
                </a:prstGeom>
                <a:noFill/>
                <a:ln cap="flat" cmpd="sng" w="25400">
                  <a:solidFill>
                    <a:srgbClr val="717A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Assess</a:t>
            </a:r>
            <a:endParaRPr/>
          </a:p>
        </p:txBody>
      </p:sp>
      <p:sp>
        <p:nvSpPr>
          <p:cNvPr id="610" name="Google Shape;610;p2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0"/>
              </a:spcBef>
              <a:spcAft>
                <a:spcPts val="0"/>
              </a:spcAft>
              <a:buSzPts val="2800"/>
              <a:buNone/>
            </a:pPr>
            <a:r>
              <a:rPr lang="en-US" sz="2400">
                <a:solidFill>
                  <a:schemeClr val="dk1"/>
                </a:solidFill>
                <a:latin typeface="Catamaran"/>
                <a:ea typeface="Catamaran"/>
                <a:cs typeface="Catamaran"/>
                <a:sym typeface="Catamaran"/>
              </a:rPr>
              <a:t>We will evaluate our 2 models on</a:t>
            </a:r>
            <a:r>
              <a:rPr lang="en-US" sz="2400">
                <a:solidFill>
                  <a:schemeClr val="dk1"/>
                </a:solidFill>
                <a:latin typeface="Catamaran"/>
                <a:ea typeface="Catamaran"/>
                <a:cs typeface="Catamaran"/>
                <a:sym typeface="Catamaran"/>
              </a:rPr>
              <a:t>: </a:t>
            </a:r>
            <a:endParaRPr sz="2400">
              <a:latin typeface="Catamaran"/>
              <a:ea typeface="Catamaran"/>
              <a:cs typeface="Catamaran"/>
              <a:sym typeface="Catamaran"/>
            </a:endParaRPr>
          </a:p>
          <a:p>
            <a:pPr indent="0" lvl="0" marL="0" rtl="0" algn="l">
              <a:lnSpc>
                <a:spcPct val="100000"/>
              </a:lnSpc>
              <a:spcBef>
                <a:spcPts val="800"/>
              </a:spcBef>
              <a:spcAft>
                <a:spcPts val="0"/>
              </a:spcAft>
              <a:buSzPts val="2800"/>
              <a:buNone/>
            </a:pPr>
            <a:r>
              <a:t/>
            </a:r>
            <a:endParaRPr sz="2400">
              <a:solidFill>
                <a:schemeClr val="dk1"/>
              </a:solidFill>
              <a:latin typeface="Catamaran"/>
              <a:ea typeface="Catamaran"/>
              <a:cs typeface="Catamaran"/>
              <a:sym typeface="Catamaran"/>
            </a:endParaRPr>
          </a:p>
          <a:p>
            <a:pPr indent="-381000" lvl="0" marL="457200" rtl="0" algn="l">
              <a:lnSpc>
                <a:spcPct val="115000"/>
              </a:lnSpc>
              <a:spcBef>
                <a:spcPts val="800"/>
              </a:spcBef>
              <a:spcAft>
                <a:spcPts val="0"/>
              </a:spcAft>
              <a:buClr>
                <a:schemeClr val="dk1"/>
              </a:buClr>
              <a:buSzPts val="2400"/>
              <a:buFont typeface="Catamaran"/>
              <a:buChar char="●"/>
            </a:pPr>
            <a:r>
              <a:rPr lang="en-US" sz="2400">
                <a:solidFill>
                  <a:schemeClr val="dk1"/>
                </a:solidFill>
                <a:latin typeface="Catamaran"/>
                <a:ea typeface="Catamaran"/>
                <a:cs typeface="Catamaran"/>
                <a:sym typeface="Catamaran"/>
              </a:rPr>
              <a:t>RMSE</a:t>
            </a:r>
            <a:endParaRPr sz="2400">
              <a:solidFill>
                <a:schemeClr val="dk1"/>
              </a:solidFill>
              <a:latin typeface="Catamaran"/>
              <a:ea typeface="Catamaran"/>
              <a:cs typeface="Catamaran"/>
              <a:sym typeface="Catamaran"/>
            </a:endParaRPr>
          </a:p>
          <a:p>
            <a:pPr indent="-381000" lvl="0" marL="457200" rtl="0" algn="l">
              <a:lnSpc>
                <a:spcPct val="115000"/>
              </a:lnSpc>
              <a:spcBef>
                <a:spcPts val="0"/>
              </a:spcBef>
              <a:spcAft>
                <a:spcPts val="0"/>
              </a:spcAft>
              <a:buClr>
                <a:schemeClr val="dk1"/>
              </a:buClr>
              <a:buSzPts val="2400"/>
              <a:buFont typeface="Catamaran"/>
              <a:buChar char="●"/>
            </a:pPr>
            <a:r>
              <a:rPr lang="en-US" sz="2400">
                <a:solidFill>
                  <a:schemeClr val="dk1"/>
                </a:solidFill>
                <a:latin typeface="Catamaran"/>
                <a:ea typeface="Catamaran"/>
                <a:cs typeface="Catamaran"/>
                <a:sym typeface="Catamaran"/>
              </a:rPr>
              <a:t>SBC &amp; AIC</a:t>
            </a:r>
            <a:endParaRPr sz="2400">
              <a:solidFill>
                <a:schemeClr val="dk1"/>
              </a:solidFill>
              <a:latin typeface="Catamaran"/>
              <a:ea typeface="Catamaran"/>
              <a:cs typeface="Catamaran"/>
              <a:sym typeface="Catamaran"/>
            </a:endParaRPr>
          </a:p>
          <a:p>
            <a:pPr indent="-381000" lvl="0" marL="457200" rtl="0" algn="l">
              <a:lnSpc>
                <a:spcPct val="115000"/>
              </a:lnSpc>
              <a:spcBef>
                <a:spcPts val="0"/>
              </a:spcBef>
              <a:spcAft>
                <a:spcPts val="0"/>
              </a:spcAft>
              <a:buClr>
                <a:schemeClr val="dk1"/>
              </a:buClr>
              <a:buSzPts val="2400"/>
              <a:buFont typeface="Catamaran"/>
              <a:buChar char="●"/>
            </a:pPr>
            <a:r>
              <a:rPr lang="en-US" sz="2400">
                <a:solidFill>
                  <a:schemeClr val="dk1"/>
                </a:solidFill>
                <a:latin typeface="Catamaran"/>
                <a:ea typeface="Catamaran"/>
                <a:cs typeface="Catamaran"/>
                <a:sym typeface="Catamaran"/>
              </a:rPr>
              <a:t>Complexity</a:t>
            </a:r>
            <a:endParaRPr sz="2400">
              <a:solidFill>
                <a:schemeClr val="dk1"/>
              </a:solidFill>
              <a:latin typeface="Catamaran"/>
              <a:ea typeface="Catamaran"/>
              <a:cs typeface="Catamaran"/>
              <a:sym typeface="Catamaran"/>
            </a:endParaRPr>
          </a:p>
          <a:p>
            <a:pPr indent="-381000" lvl="0" marL="457200" rtl="0" algn="l">
              <a:lnSpc>
                <a:spcPct val="115000"/>
              </a:lnSpc>
              <a:spcBef>
                <a:spcPts val="0"/>
              </a:spcBef>
              <a:spcAft>
                <a:spcPts val="0"/>
              </a:spcAft>
              <a:buClr>
                <a:schemeClr val="dk1"/>
              </a:buClr>
              <a:buSzPts val="2400"/>
              <a:buFont typeface="Catamaran"/>
              <a:buChar char="●"/>
            </a:pPr>
            <a:r>
              <a:rPr lang="en-US" sz="2400">
                <a:solidFill>
                  <a:schemeClr val="dk1"/>
                </a:solidFill>
                <a:latin typeface="Catamaran"/>
                <a:ea typeface="Catamaran"/>
                <a:cs typeface="Catamaran"/>
                <a:sym typeface="Catamaran"/>
              </a:rPr>
              <a:t>Forecast reasonableness</a:t>
            </a:r>
            <a:endParaRPr sz="2400">
              <a:solidFill>
                <a:schemeClr val="dk1"/>
              </a:solidFill>
              <a:latin typeface="Catamaran"/>
              <a:ea typeface="Catamaran"/>
              <a:cs typeface="Catamaran"/>
              <a:sym typeface="Catamaran"/>
            </a:endParaRPr>
          </a:p>
          <a:p>
            <a:pPr indent="-381000" lvl="0" marL="457200" rtl="0" algn="l">
              <a:lnSpc>
                <a:spcPct val="115000"/>
              </a:lnSpc>
              <a:spcBef>
                <a:spcPts val="0"/>
              </a:spcBef>
              <a:spcAft>
                <a:spcPts val="0"/>
              </a:spcAft>
              <a:buClr>
                <a:schemeClr val="dk1"/>
              </a:buClr>
              <a:buSzPts val="2400"/>
              <a:buFont typeface="Catamaran"/>
              <a:buChar char="●"/>
            </a:pPr>
            <a:r>
              <a:rPr lang="en-US" sz="2400">
                <a:solidFill>
                  <a:schemeClr val="dk1"/>
                </a:solidFill>
                <a:latin typeface="Catamaran"/>
                <a:ea typeface="Catamaran"/>
                <a:cs typeface="Catamaran"/>
                <a:sym typeface="Catamaran"/>
              </a:rPr>
              <a:t>Inclusion of data available</a:t>
            </a:r>
            <a:endParaRPr sz="2400">
              <a:latin typeface="Catamaran"/>
              <a:ea typeface="Catamaran"/>
              <a:cs typeface="Catamaran"/>
              <a:sym typeface="Catamaran"/>
            </a:endParaRPr>
          </a:p>
        </p:txBody>
      </p:sp>
      <p:sp>
        <p:nvSpPr>
          <p:cNvPr id="611" name="Google Shape;611;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id="612" name="Google Shape;612;p23"/>
          <p:cNvPicPr preferRelativeResize="0"/>
          <p:nvPr/>
        </p:nvPicPr>
        <p:blipFill rotWithShape="1">
          <a:blip r:embed="rId3">
            <a:alphaModFix/>
          </a:blip>
          <a:srcRect b="0" l="0" r="0" t="0"/>
          <a:stretch/>
        </p:blipFill>
        <p:spPr>
          <a:xfrm>
            <a:off x="7155175" y="1976838"/>
            <a:ext cx="4000500" cy="4124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d02aca12f9_0_0"/>
          <p:cNvSpPr txBox="1"/>
          <p:nvPr/>
        </p:nvSpPr>
        <p:spPr>
          <a:xfrm>
            <a:off x="6739075" y="4616038"/>
            <a:ext cx="4368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RMSE: 		0.2333</a:t>
            </a:r>
            <a:endParaRPr sz="2000">
              <a:solidFill>
                <a:srgbClr val="262626"/>
              </a:solidFill>
              <a:latin typeface="Catamaran"/>
              <a:ea typeface="Catamaran"/>
              <a:cs typeface="Catamaran"/>
              <a:sym typeface="Catamaran"/>
            </a:endParaRPr>
          </a:p>
          <a:p>
            <a:pPr indent="0" lvl="0" marL="0" marR="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SBC: 		-663.1</a:t>
            </a:r>
            <a:endParaRPr sz="2000">
              <a:solidFill>
                <a:srgbClr val="262626"/>
              </a:solidFill>
              <a:latin typeface="Catamaran"/>
              <a:ea typeface="Catamaran"/>
              <a:cs typeface="Catamaran"/>
              <a:sym typeface="Catamaran"/>
            </a:endParaRPr>
          </a:p>
          <a:p>
            <a:pPr indent="0" lvl="0" marL="0" marR="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AIC:  		-687.5</a:t>
            </a:r>
            <a:endParaRPr sz="2000">
              <a:solidFill>
                <a:srgbClr val="262626"/>
              </a:solidFill>
              <a:latin typeface="Catamaran"/>
              <a:ea typeface="Catamaran"/>
              <a:cs typeface="Catamaran"/>
              <a:sym typeface="Catamaran"/>
            </a:endParaRPr>
          </a:p>
          <a:p>
            <a:pPr indent="0" lvl="0" marL="0" marR="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Forecast: 	unreasonable</a:t>
            </a:r>
            <a:endParaRPr sz="2000">
              <a:solidFill>
                <a:srgbClr val="262626"/>
              </a:solidFill>
              <a:latin typeface="Catamaran"/>
              <a:ea typeface="Catamaran"/>
              <a:cs typeface="Catamaran"/>
              <a:sym typeface="Catamaran"/>
            </a:endParaRPr>
          </a:p>
          <a:p>
            <a:pPr indent="0" lvl="0" marL="0" marR="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Period: 		only recent decades</a:t>
            </a:r>
            <a:endParaRPr sz="2000">
              <a:solidFill>
                <a:srgbClr val="3F3F3F"/>
              </a:solidFill>
              <a:latin typeface="Catamaran"/>
              <a:ea typeface="Catamaran"/>
              <a:cs typeface="Catamaran"/>
              <a:sym typeface="Catamaran"/>
            </a:endParaRPr>
          </a:p>
        </p:txBody>
      </p:sp>
      <p:sp>
        <p:nvSpPr>
          <p:cNvPr id="618" name="Google Shape;618;gd02aca12f9_0_0"/>
          <p:cNvSpPr txBox="1"/>
          <p:nvPr>
            <p:ph type="title"/>
          </p:nvPr>
        </p:nvSpPr>
        <p:spPr>
          <a:xfrm>
            <a:off x="1082975" y="356013"/>
            <a:ext cx="96933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Results</a:t>
            </a:r>
            <a:endParaRPr/>
          </a:p>
        </p:txBody>
      </p:sp>
      <p:sp>
        <p:nvSpPr>
          <p:cNvPr id="619" name="Google Shape;619;gd02aca12f9_0_0"/>
          <p:cNvSpPr txBox="1"/>
          <p:nvPr>
            <p:ph idx="1" type="body"/>
          </p:nvPr>
        </p:nvSpPr>
        <p:spPr>
          <a:xfrm>
            <a:off x="1157125" y="2002025"/>
            <a:ext cx="3638100" cy="434700"/>
          </a:xfrm>
          <a:prstGeom prst="rect">
            <a:avLst/>
          </a:prstGeom>
          <a:noFill/>
          <a:ln>
            <a:noFill/>
          </a:ln>
        </p:spPr>
        <p:txBody>
          <a:bodyPr anchorCtr="0" anchor="t" bIns="45700" lIns="0" spcFirstLastPara="1" rIns="0" wrap="square" tIns="45700">
            <a:noAutofit/>
          </a:bodyPr>
          <a:lstStyle/>
          <a:p>
            <a:pPr indent="0" lvl="0" marL="91440" rtl="0" algn="l">
              <a:lnSpc>
                <a:spcPct val="150000"/>
              </a:lnSpc>
              <a:spcBef>
                <a:spcPts val="0"/>
              </a:spcBef>
              <a:spcAft>
                <a:spcPts val="0"/>
              </a:spcAft>
              <a:buSzPts val="1900"/>
              <a:buNone/>
            </a:pPr>
            <a:r>
              <a:rPr lang="en-US" sz="2000">
                <a:latin typeface="Catamaran"/>
                <a:ea typeface="Catamaran"/>
                <a:cs typeface="Catamaran"/>
                <a:sym typeface="Catamaran"/>
              </a:rPr>
              <a:t>MODEL 1</a:t>
            </a:r>
            <a:endParaRPr sz="2000">
              <a:latin typeface="Catamaran"/>
              <a:ea typeface="Catamaran"/>
              <a:cs typeface="Catamaran"/>
              <a:sym typeface="Catamaran"/>
            </a:endParaRPr>
          </a:p>
          <a:p>
            <a:pPr indent="0" lvl="0" marL="91440" rtl="0" algn="l">
              <a:lnSpc>
                <a:spcPct val="150000"/>
              </a:lnSpc>
              <a:spcBef>
                <a:spcPts val="0"/>
              </a:spcBef>
              <a:spcAft>
                <a:spcPts val="0"/>
              </a:spcAft>
              <a:buSzPts val="1900"/>
              <a:buNone/>
            </a:pPr>
            <a:r>
              <a:t/>
            </a:r>
            <a:endParaRPr sz="2000">
              <a:latin typeface="Catamaran"/>
              <a:ea typeface="Catamaran"/>
              <a:cs typeface="Catamaran"/>
              <a:sym typeface="Catamaran"/>
            </a:endParaRPr>
          </a:p>
          <a:p>
            <a:pPr indent="0" lvl="0" marL="457200" rtl="0" algn="l">
              <a:lnSpc>
                <a:spcPct val="150000"/>
              </a:lnSpc>
              <a:spcBef>
                <a:spcPts val="0"/>
              </a:spcBef>
              <a:spcAft>
                <a:spcPts val="0"/>
              </a:spcAft>
              <a:buNone/>
            </a:pPr>
            <a:r>
              <a:t/>
            </a:r>
            <a:endParaRPr sz="2000">
              <a:solidFill>
                <a:srgbClr val="262626"/>
              </a:solidFill>
              <a:latin typeface="Catamaran"/>
              <a:ea typeface="Catamaran"/>
              <a:cs typeface="Catamaran"/>
              <a:sym typeface="Catamaran"/>
            </a:endParaRPr>
          </a:p>
        </p:txBody>
      </p:sp>
      <p:sp>
        <p:nvSpPr>
          <p:cNvPr id="620" name="Google Shape;620;gd02aca12f9_0_0"/>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id="621" name="Google Shape;621;gd02aca12f9_0_0"/>
          <p:cNvPicPr preferRelativeResize="0"/>
          <p:nvPr/>
        </p:nvPicPr>
        <p:blipFill>
          <a:blip r:embed="rId3">
            <a:alphaModFix/>
          </a:blip>
          <a:stretch>
            <a:fillRect/>
          </a:stretch>
        </p:blipFill>
        <p:spPr>
          <a:xfrm>
            <a:off x="1233325" y="2370725"/>
            <a:ext cx="4362252" cy="2093024"/>
          </a:xfrm>
          <a:prstGeom prst="rect">
            <a:avLst/>
          </a:prstGeom>
          <a:noFill/>
          <a:ln>
            <a:noFill/>
          </a:ln>
        </p:spPr>
      </p:pic>
      <p:pic>
        <p:nvPicPr>
          <p:cNvPr id="622" name="Google Shape;622;gd02aca12f9_0_0"/>
          <p:cNvPicPr preferRelativeResize="0"/>
          <p:nvPr/>
        </p:nvPicPr>
        <p:blipFill>
          <a:blip r:embed="rId4">
            <a:alphaModFix/>
          </a:blip>
          <a:stretch>
            <a:fillRect/>
          </a:stretch>
        </p:blipFill>
        <p:spPr>
          <a:xfrm>
            <a:off x="6795200" y="2416001"/>
            <a:ext cx="4368000" cy="2093021"/>
          </a:xfrm>
          <a:prstGeom prst="rect">
            <a:avLst/>
          </a:prstGeom>
          <a:noFill/>
          <a:ln>
            <a:noFill/>
          </a:ln>
        </p:spPr>
      </p:pic>
      <p:sp>
        <p:nvSpPr>
          <p:cNvPr id="623" name="Google Shape;623;gd02aca12f9_0_0"/>
          <p:cNvSpPr txBox="1"/>
          <p:nvPr/>
        </p:nvSpPr>
        <p:spPr>
          <a:xfrm>
            <a:off x="1157125" y="4605650"/>
            <a:ext cx="4266300" cy="1723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RMSE:		0.3020</a:t>
            </a:r>
            <a:endParaRPr sz="2000">
              <a:solidFill>
                <a:srgbClr val="262626"/>
              </a:solidFill>
              <a:latin typeface="Catamaran"/>
              <a:ea typeface="Catamaran"/>
              <a:cs typeface="Catamaran"/>
              <a:sym typeface="Catamaran"/>
            </a:endParaRPr>
          </a:p>
          <a:p>
            <a:pPr indent="0" lvl="0" marL="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SBC: 		-2075.3</a:t>
            </a:r>
            <a:endParaRPr sz="2000">
              <a:solidFill>
                <a:srgbClr val="262626"/>
              </a:solidFill>
              <a:latin typeface="Catamaran"/>
              <a:ea typeface="Catamaran"/>
              <a:cs typeface="Catamaran"/>
              <a:sym typeface="Catamaran"/>
            </a:endParaRPr>
          </a:p>
          <a:p>
            <a:pPr indent="0" lvl="0" marL="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AIC: 		-2094.41</a:t>
            </a:r>
            <a:endParaRPr sz="2000">
              <a:solidFill>
                <a:srgbClr val="262626"/>
              </a:solidFill>
              <a:latin typeface="Catamaran"/>
              <a:ea typeface="Catamaran"/>
              <a:cs typeface="Catamaran"/>
              <a:sym typeface="Catamaran"/>
            </a:endParaRPr>
          </a:p>
          <a:p>
            <a:pPr indent="0" lvl="0" marL="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Forecast: 	believable</a:t>
            </a:r>
            <a:endParaRPr sz="2000">
              <a:solidFill>
                <a:srgbClr val="262626"/>
              </a:solidFill>
              <a:latin typeface="Catamaran"/>
              <a:ea typeface="Catamaran"/>
              <a:cs typeface="Catamaran"/>
              <a:sym typeface="Catamaran"/>
            </a:endParaRPr>
          </a:p>
          <a:p>
            <a:pPr indent="0" lvl="0" marL="0" rtl="0" algn="l">
              <a:lnSpc>
                <a:spcPct val="100000"/>
              </a:lnSpc>
              <a:spcBef>
                <a:spcPts val="0"/>
              </a:spcBef>
              <a:spcAft>
                <a:spcPts val="0"/>
              </a:spcAft>
              <a:buNone/>
            </a:pPr>
            <a:r>
              <a:rPr lang="en-US" sz="2000">
                <a:solidFill>
                  <a:srgbClr val="262626"/>
                </a:solidFill>
                <a:latin typeface="Catamaran"/>
                <a:ea typeface="Catamaran"/>
                <a:cs typeface="Catamaran"/>
                <a:sym typeface="Catamaran"/>
              </a:rPr>
              <a:t>Period: 		more comprehensive</a:t>
            </a:r>
            <a:endParaRPr sz="2000">
              <a:latin typeface="Libre Franklin"/>
              <a:ea typeface="Libre Franklin"/>
              <a:cs typeface="Libre Franklin"/>
              <a:sym typeface="Libre Franklin"/>
            </a:endParaRPr>
          </a:p>
        </p:txBody>
      </p:sp>
      <p:sp>
        <p:nvSpPr>
          <p:cNvPr id="624" name="Google Shape;624;gd02aca12f9_0_0"/>
          <p:cNvSpPr txBox="1"/>
          <p:nvPr>
            <p:ph idx="1" type="body"/>
          </p:nvPr>
        </p:nvSpPr>
        <p:spPr>
          <a:xfrm>
            <a:off x="6739075" y="2002025"/>
            <a:ext cx="3638100" cy="434700"/>
          </a:xfrm>
          <a:prstGeom prst="rect">
            <a:avLst/>
          </a:prstGeom>
          <a:noFill/>
          <a:ln>
            <a:noFill/>
          </a:ln>
        </p:spPr>
        <p:txBody>
          <a:bodyPr anchorCtr="0" anchor="t" bIns="45700" lIns="0" spcFirstLastPara="1" rIns="0" wrap="square" tIns="45700">
            <a:noAutofit/>
          </a:bodyPr>
          <a:lstStyle/>
          <a:p>
            <a:pPr indent="0" lvl="0" marL="91440" rtl="0" algn="l">
              <a:lnSpc>
                <a:spcPct val="150000"/>
              </a:lnSpc>
              <a:spcBef>
                <a:spcPts val="0"/>
              </a:spcBef>
              <a:spcAft>
                <a:spcPts val="0"/>
              </a:spcAft>
              <a:buSzPts val="1900"/>
              <a:buNone/>
            </a:pPr>
            <a:r>
              <a:rPr lang="en-US" sz="2000">
                <a:latin typeface="Catamaran"/>
                <a:ea typeface="Catamaran"/>
                <a:cs typeface="Catamaran"/>
                <a:sym typeface="Catamaran"/>
              </a:rPr>
              <a:t>MODEL 2</a:t>
            </a:r>
            <a:endParaRPr sz="2000">
              <a:latin typeface="Catamaran"/>
              <a:ea typeface="Catamaran"/>
              <a:cs typeface="Catamaran"/>
              <a:sym typeface="Catamaran"/>
            </a:endParaRPr>
          </a:p>
          <a:p>
            <a:pPr indent="0" lvl="0" marL="91440" rtl="0" algn="l">
              <a:lnSpc>
                <a:spcPct val="150000"/>
              </a:lnSpc>
              <a:spcBef>
                <a:spcPts val="0"/>
              </a:spcBef>
              <a:spcAft>
                <a:spcPts val="0"/>
              </a:spcAft>
              <a:buSzPts val="1900"/>
              <a:buNone/>
            </a:pPr>
            <a:r>
              <a:t/>
            </a:r>
            <a:endParaRPr sz="2000">
              <a:latin typeface="Catamaran"/>
              <a:ea typeface="Catamaran"/>
              <a:cs typeface="Catamaran"/>
              <a:sym typeface="Catamaran"/>
            </a:endParaRPr>
          </a:p>
          <a:p>
            <a:pPr indent="0" lvl="0" marL="457200" rtl="0" algn="l">
              <a:lnSpc>
                <a:spcPct val="150000"/>
              </a:lnSpc>
              <a:spcBef>
                <a:spcPts val="0"/>
              </a:spcBef>
              <a:spcAft>
                <a:spcPts val="0"/>
              </a:spcAft>
              <a:buNone/>
            </a:pPr>
            <a:r>
              <a:t/>
            </a:r>
            <a:endParaRPr sz="2000">
              <a:solidFill>
                <a:srgbClr val="262626"/>
              </a:solidFill>
              <a:latin typeface="Catamaran"/>
              <a:ea typeface="Catamaran"/>
              <a:cs typeface="Catamaran"/>
              <a:sym typeface="Catamaran"/>
            </a:endParaRPr>
          </a:p>
        </p:txBody>
      </p:sp>
      <p:pic>
        <p:nvPicPr>
          <p:cNvPr id="625" name="Google Shape;625;gd02aca12f9_0_0"/>
          <p:cNvPicPr preferRelativeResize="0"/>
          <p:nvPr/>
        </p:nvPicPr>
        <p:blipFill rotWithShape="1">
          <a:blip r:embed="rId5">
            <a:alphaModFix/>
          </a:blip>
          <a:srcRect b="21237" l="18474" r="6087" t="27064"/>
          <a:stretch/>
        </p:blipFill>
        <p:spPr>
          <a:xfrm rot="2100002">
            <a:off x="4634801" y="1253425"/>
            <a:ext cx="1787146" cy="1224645"/>
          </a:xfrm>
          <a:prstGeom prst="rect">
            <a:avLst/>
          </a:prstGeom>
          <a:noFill/>
          <a:ln>
            <a:noFill/>
          </a:ln>
          <a:effectLst>
            <a:outerShdw blurRad="57150" rotWithShape="0" algn="bl" dir="5400000" dist="19050">
              <a:srgbClr val="000000">
                <a:alpha val="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Recommendations</a:t>
            </a:r>
            <a:endParaRPr/>
          </a:p>
        </p:txBody>
      </p:sp>
      <p:sp>
        <p:nvSpPr>
          <p:cNvPr id="631" name="Google Shape;631;p25"/>
          <p:cNvSpPr txBox="1"/>
          <p:nvPr>
            <p:ph idx="1" type="body"/>
          </p:nvPr>
        </p:nvSpPr>
        <p:spPr>
          <a:xfrm>
            <a:off x="1097275" y="1737350"/>
            <a:ext cx="10058400" cy="4226100"/>
          </a:xfrm>
          <a:prstGeom prst="rect">
            <a:avLst/>
          </a:prstGeom>
          <a:noFill/>
          <a:ln>
            <a:noFill/>
          </a:ln>
        </p:spPr>
        <p:txBody>
          <a:bodyPr anchorCtr="0" anchor="t" bIns="45700" lIns="0" spcFirstLastPara="1" rIns="0" wrap="square" tIns="45700">
            <a:normAutofit fontScale="25000" lnSpcReduction="20000"/>
          </a:bodyPr>
          <a:lstStyle/>
          <a:p>
            <a:pPr indent="0" lvl="0" marL="0" rtl="0" algn="l">
              <a:lnSpc>
                <a:spcPct val="115000"/>
              </a:lnSpc>
              <a:spcBef>
                <a:spcPts val="1200"/>
              </a:spcBef>
              <a:spcAft>
                <a:spcPts val="0"/>
              </a:spcAft>
              <a:buSzPts val="275"/>
              <a:buNone/>
            </a:pPr>
            <a:r>
              <a:t/>
            </a:r>
            <a:endParaRPr sz="8800">
              <a:latin typeface="Catamaran"/>
              <a:ea typeface="Catamaran"/>
              <a:cs typeface="Catamaran"/>
              <a:sym typeface="Catamaran"/>
            </a:endParaRPr>
          </a:p>
          <a:p>
            <a:pPr indent="0" lvl="0" marL="0" rtl="0" algn="l">
              <a:lnSpc>
                <a:spcPct val="115000"/>
              </a:lnSpc>
              <a:spcBef>
                <a:spcPts val="1200"/>
              </a:spcBef>
              <a:spcAft>
                <a:spcPts val="0"/>
              </a:spcAft>
              <a:buSzPts val="275"/>
              <a:buNone/>
            </a:pPr>
            <a:r>
              <a:rPr b="1" lang="en-US" sz="8800">
                <a:solidFill>
                  <a:schemeClr val="dk1"/>
                </a:solidFill>
                <a:latin typeface="Catamaran"/>
                <a:ea typeface="Catamaran"/>
                <a:cs typeface="Catamaran"/>
                <a:sym typeface="Catamaran"/>
              </a:rPr>
              <a:t>Improve accuracy</a:t>
            </a:r>
            <a:r>
              <a:rPr b="1" lang="en-US" sz="8800">
                <a:latin typeface="Catamaran"/>
                <a:ea typeface="Catamaran"/>
                <a:cs typeface="Catamaran"/>
                <a:sym typeface="Catamaran"/>
              </a:rPr>
              <a:t>:</a:t>
            </a:r>
            <a:endParaRPr b="1" sz="8800">
              <a:latin typeface="Catamaran"/>
              <a:ea typeface="Catamaran"/>
              <a:cs typeface="Catamaran"/>
              <a:sym typeface="Catamaran"/>
            </a:endParaRPr>
          </a:p>
          <a:p>
            <a:pPr indent="-368300" lvl="0" marL="457200" marR="0" rtl="0" algn="l">
              <a:lnSpc>
                <a:spcPct val="150000"/>
              </a:lnSpc>
              <a:spcBef>
                <a:spcPts val="1200"/>
              </a:spcBef>
              <a:spcAft>
                <a:spcPts val="0"/>
              </a:spcAft>
              <a:buClr>
                <a:srgbClr val="000000"/>
              </a:buClr>
              <a:buSzPct val="100000"/>
              <a:buFont typeface="Catamaran"/>
              <a:buAutoNum type="arabicPeriod"/>
            </a:pPr>
            <a:r>
              <a:rPr lang="en-US" sz="8800">
                <a:solidFill>
                  <a:schemeClr val="dk1"/>
                </a:solidFill>
                <a:latin typeface="Catamaran"/>
                <a:ea typeface="Catamaran"/>
                <a:cs typeface="Catamaran"/>
                <a:sym typeface="Catamaran"/>
              </a:rPr>
              <a:t>Add interventions appropriately</a:t>
            </a:r>
            <a:endParaRPr sz="8800">
              <a:solidFill>
                <a:schemeClr val="dk1"/>
              </a:solidFill>
              <a:latin typeface="Catamaran"/>
              <a:ea typeface="Catamaran"/>
              <a:cs typeface="Catamaran"/>
              <a:sym typeface="Catamaran"/>
            </a:endParaRPr>
          </a:p>
          <a:p>
            <a:pPr indent="-368300" lvl="0" marL="457200" marR="0" rtl="0" algn="l">
              <a:lnSpc>
                <a:spcPct val="150000"/>
              </a:lnSpc>
              <a:spcBef>
                <a:spcPts val="0"/>
              </a:spcBef>
              <a:spcAft>
                <a:spcPts val="0"/>
              </a:spcAft>
              <a:buClr>
                <a:srgbClr val="000000"/>
              </a:buClr>
              <a:buSzPct val="100000"/>
              <a:buFont typeface="Catamaran"/>
              <a:buAutoNum type="arabicPeriod"/>
            </a:pPr>
            <a:r>
              <a:rPr lang="en-US" sz="8800">
                <a:solidFill>
                  <a:schemeClr val="dk1"/>
                </a:solidFill>
                <a:latin typeface="Catamaran"/>
                <a:ea typeface="Catamaran"/>
                <a:cs typeface="Catamaran"/>
                <a:sym typeface="Catamaran"/>
              </a:rPr>
              <a:t>Regressors </a:t>
            </a:r>
            <a:r>
              <a:rPr lang="en-US" sz="8800">
                <a:solidFill>
                  <a:schemeClr val="dk1"/>
                </a:solidFill>
                <a:latin typeface="Catamaran"/>
                <a:ea typeface="Catamaran"/>
                <a:cs typeface="Catamaran"/>
                <a:sym typeface="Catamaran"/>
              </a:rPr>
              <a:t>worthwhile to explore  if more historical data is available</a:t>
            </a:r>
            <a:endParaRPr sz="8800">
              <a:solidFill>
                <a:schemeClr val="dk1"/>
              </a:solidFill>
              <a:latin typeface="Catamaran"/>
              <a:ea typeface="Catamaran"/>
              <a:cs typeface="Catamaran"/>
              <a:sym typeface="Catamaran"/>
            </a:endParaRPr>
          </a:p>
          <a:p>
            <a:pPr indent="-368300" lvl="0" marL="457200" marR="0" rtl="0" algn="l">
              <a:lnSpc>
                <a:spcPct val="150000"/>
              </a:lnSpc>
              <a:spcBef>
                <a:spcPts val="0"/>
              </a:spcBef>
              <a:spcAft>
                <a:spcPts val="0"/>
              </a:spcAft>
              <a:buClr>
                <a:srgbClr val="000000"/>
              </a:buClr>
              <a:buSzPct val="100000"/>
              <a:buFont typeface="Catamaran"/>
              <a:buAutoNum type="arabicPeriod"/>
            </a:pPr>
            <a:r>
              <a:rPr lang="en-US" sz="8800">
                <a:solidFill>
                  <a:schemeClr val="dk1"/>
                </a:solidFill>
                <a:latin typeface="Catamaran"/>
                <a:ea typeface="Catamaran"/>
                <a:cs typeface="Catamaran"/>
                <a:sym typeface="Catamaran"/>
              </a:rPr>
              <a:t>Validate against domain expert knowledge and intuition, e.g. post COVID forecast</a:t>
            </a:r>
            <a:endParaRPr sz="8800">
              <a:solidFill>
                <a:schemeClr val="dk1"/>
              </a:solidFill>
              <a:latin typeface="Catamaran"/>
              <a:ea typeface="Catamaran"/>
              <a:cs typeface="Catamaran"/>
              <a:sym typeface="Catamaran"/>
            </a:endParaRPr>
          </a:p>
          <a:p>
            <a:pPr indent="0" lvl="0" marL="0" marR="0" rtl="0" algn="l">
              <a:lnSpc>
                <a:spcPct val="150000"/>
              </a:lnSpc>
              <a:spcBef>
                <a:spcPts val="1200"/>
              </a:spcBef>
              <a:spcAft>
                <a:spcPts val="0"/>
              </a:spcAft>
              <a:buNone/>
            </a:pPr>
            <a:r>
              <a:rPr b="1" lang="en-US" sz="8800">
                <a:solidFill>
                  <a:schemeClr val="dk1"/>
                </a:solidFill>
                <a:latin typeface="Catamaran"/>
                <a:ea typeface="Catamaran"/>
                <a:cs typeface="Catamaran"/>
                <a:sym typeface="Catamaran"/>
              </a:rPr>
              <a:t>Improve labor market:</a:t>
            </a:r>
            <a:endParaRPr b="1" sz="8800">
              <a:solidFill>
                <a:schemeClr val="dk1"/>
              </a:solidFill>
              <a:latin typeface="Catamaran"/>
              <a:ea typeface="Catamaran"/>
              <a:cs typeface="Catamaran"/>
              <a:sym typeface="Catamaran"/>
            </a:endParaRPr>
          </a:p>
          <a:p>
            <a:pPr indent="-368300" lvl="0" marL="457200" marR="0" rtl="0" algn="l">
              <a:lnSpc>
                <a:spcPct val="150000"/>
              </a:lnSpc>
              <a:spcBef>
                <a:spcPts val="1200"/>
              </a:spcBef>
              <a:spcAft>
                <a:spcPts val="0"/>
              </a:spcAft>
              <a:buClr>
                <a:schemeClr val="dk1"/>
              </a:buClr>
              <a:buSzPct val="100000"/>
              <a:buFont typeface="Catamaran"/>
              <a:buAutoNum type="arabicPeriod"/>
            </a:pPr>
            <a:r>
              <a:rPr lang="en-US" sz="8800">
                <a:solidFill>
                  <a:schemeClr val="dk1"/>
                </a:solidFill>
                <a:latin typeface="Catamaran"/>
                <a:ea typeface="Catamaran"/>
                <a:cs typeface="Catamaran"/>
                <a:sym typeface="Catamaran"/>
              </a:rPr>
              <a:t>Change fiscal policy and develop an expansionary monetary policy</a:t>
            </a:r>
            <a:endParaRPr sz="8800">
              <a:solidFill>
                <a:schemeClr val="dk1"/>
              </a:solidFill>
              <a:latin typeface="Catamaran"/>
              <a:ea typeface="Catamaran"/>
              <a:cs typeface="Catamaran"/>
              <a:sym typeface="Catamaran"/>
            </a:endParaRPr>
          </a:p>
          <a:p>
            <a:pPr indent="-368300" lvl="0" marL="457200" marR="0" rtl="0" algn="l">
              <a:lnSpc>
                <a:spcPct val="150000"/>
              </a:lnSpc>
              <a:spcBef>
                <a:spcPts val="0"/>
              </a:spcBef>
              <a:spcAft>
                <a:spcPts val="0"/>
              </a:spcAft>
              <a:buClr>
                <a:schemeClr val="dk1"/>
              </a:buClr>
              <a:buSzPct val="100000"/>
              <a:buFont typeface="Catamaran"/>
              <a:buAutoNum type="arabicPeriod"/>
            </a:pPr>
            <a:r>
              <a:rPr lang="en-US" sz="8800">
                <a:solidFill>
                  <a:schemeClr val="dk1"/>
                </a:solidFill>
                <a:latin typeface="Catamaran"/>
                <a:ea typeface="Catamaran"/>
                <a:cs typeface="Catamaran"/>
                <a:sym typeface="Catamaran"/>
              </a:rPr>
              <a:t>Provide education and training to the labor force</a:t>
            </a:r>
            <a:endParaRPr sz="8800">
              <a:solidFill>
                <a:srgbClr val="000000"/>
              </a:solidFill>
              <a:latin typeface="Catamaran"/>
              <a:ea typeface="Catamaran"/>
              <a:cs typeface="Catamaran"/>
              <a:sym typeface="Catamaran"/>
            </a:endParaRPr>
          </a:p>
          <a:p>
            <a:pPr indent="0" lvl="0" marL="0" rtl="0" algn="l">
              <a:lnSpc>
                <a:spcPct val="200000"/>
              </a:lnSpc>
              <a:spcBef>
                <a:spcPts val="1200"/>
              </a:spcBef>
              <a:spcAft>
                <a:spcPts val="0"/>
              </a:spcAft>
              <a:buNone/>
            </a:pPr>
            <a:r>
              <a:t/>
            </a:r>
            <a:endParaRPr sz="2200">
              <a:solidFill>
                <a:srgbClr val="000000"/>
              </a:solidFill>
            </a:endParaRPr>
          </a:p>
          <a:p>
            <a:pPr indent="0" lvl="0" marL="91440" rtl="0" algn="l">
              <a:lnSpc>
                <a:spcPct val="110000"/>
              </a:lnSpc>
              <a:spcBef>
                <a:spcPts val="0"/>
              </a:spcBef>
              <a:spcAft>
                <a:spcPts val="0"/>
              </a:spcAft>
              <a:buSzPct val="100000"/>
              <a:buNone/>
            </a:pPr>
            <a:r>
              <a:t/>
            </a:r>
            <a:endParaRPr/>
          </a:p>
        </p:txBody>
      </p:sp>
      <p:sp>
        <p:nvSpPr>
          <p:cNvPr id="632" name="Google Shape;632;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Conclusion</a:t>
            </a:r>
            <a:endParaRPr/>
          </a:p>
        </p:txBody>
      </p:sp>
      <p:sp>
        <p:nvSpPr>
          <p:cNvPr id="638" name="Google Shape;638;p2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0" lvl="0" marL="91440" rtl="0" algn="l">
              <a:lnSpc>
                <a:spcPct val="200000"/>
              </a:lnSpc>
              <a:spcBef>
                <a:spcPts val="0"/>
              </a:spcBef>
              <a:spcAft>
                <a:spcPts val="0"/>
              </a:spcAft>
              <a:buSzPts val="1900"/>
              <a:buNone/>
            </a:pPr>
            <a:r>
              <a:rPr lang="en-US" sz="2200">
                <a:solidFill>
                  <a:schemeClr val="dk1"/>
                </a:solidFill>
                <a:latin typeface="Catamaran"/>
                <a:ea typeface="Catamaran"/>
                <a:cs typeface="Catamaran"/>
                <a:sym typeface="Catamaran"/>
              </a:rPr>
              <a:t>Lastly, i</a:t>
            </a:r>
            <a:r>
              <a:rPr lang="en-US" sz="2200">
                <a:solidFill>
                  <a:schemeClr val="dk1"/>
                </a:solidFill>
                <a:latin typeface="Catamaran"/>
                <a:ea typeface="Catamaran"/>
                <a:cs typeface="Catamaran"/>
                <a:sym typeface="Catamaran"/>
              </a:rPr>
              <a:t>t is </a:t>
            </a:r>
            <a:r>
              <a:rPr b="1" lang="en-US" sz="2200">
                <a:solidFill>
                  <a:schemeClr val="dk1"/>
                </a:solidFill>
                <a:latin typeface="Catamaran"/>
                <a:ea typeface="Catamaran"/>
                <a:cs typeface="Catamaran"/>
                <a:sym typeface="Catamaran"/>
              </a:rPr>
              <a:t>critical to model unemployment rate in the context of:</a:t>
            </a:r>
            <a:endParaRPr b="1" sz="2200">
              <a:solidFill>
                <a:schemeClr val="dk1"/>
              </a:solidFill>
              <a:latin typeface="Catamaran"/>
              <a:ea typeface="Catamaran"/>
              <a:cs typeface="Catamaran"/>
              <a:sym typeface="Catamaran"/>
            </a:endParaRPr>
          </a:p>
          <a:p>
            <a:pPr indent="-368300" lvl="0" marL="457200" rtl="0" algn="l">
              <a:lnSpc>
                <a:spcPct val="200000"/>
              </a:lnSpc>
              <a:spcBef>
                <a:spcPts val="0"/>
              </a:spcBef>
              <a:spcAft>
                <a:spcPts val="0"/>
              </a:spcAft>
              <a:buClr>
                <a:schemeClr val="dk1"/>
              </a:buClr>
              <a:buSzPts val="2200"/>
              <a:buFont typeface="Catamaran"/>
              <a:buChar char="●"/>
            </a:pPr>
            <a:r>
              <a:rPr lang="en-US" sz="2200">
                <a:solidFill>
                  <a:schemeClr val="dk1"/>
                </a:solidFill>
                <a:latin typeface="Catamaran"/>
                <a:ea typeface="Catamaran"/>
                <a:cs typeface="Catamaran"/>
                <a:sym typeface="Catamaran"/>
              </a:rPr>
              <a:t>Other economic factors, especially leading indicators for unemployment</a:t>
            </a:r>
            <a:endParaRPr sz="2200">
              <a:solidFill>
                <a:schemeClr val="dk1"/>
              </a:solidFill>
              <a:latin typeface="Catamaran"/>
              <a:ea typeface="Catamaran"/>
              <a:cs typeface="Catamaran"/>
              <a:sym typeface="Catamaran"/>
            </a:endParaRPr>
          </a:p>
          <a:p>
            <a:pPr indent="-368300" lvl="0" marL="457200" rtl="0" algn="l">
              <a:lnSpc>
                <a:spcPct val="200000"/>
              </a:lnSpc>
              <a:spcBef>
                <a:spcPts val="0"/>
              </a:spcBef>
              <a:spcAft>
                <a:spcPts val="0"/>
              </a:spcAft>
              <a:buClr>
                <a:schemeClr val="dk1"/>
              </a:buClr>
              <a:buSzPts val="2200"/>
              <a:buFont typeface="Catamaran"/>
              <a:buChar char="●"/>
            </a:pPr>
            <a:r>
              <a:rPr lang="en-US" sz="2200">
                <a:solidFill>
                  <a:schemeClr val="dk1"/>
                </a:solidFill>
                <a:latin typeface="Catamaran"/>
                <a:ea typeface="Catamaran"/>
                <a:cs typeface="Catamaran"/>
                <a:sym typeface="Catamaran"/>
              </a:rPr>
              <a:t>Ample, complete data for additional variables</a:t>
            </a:r>
            <a:endParaRPr sz="2200">
              <a:solidFill>
                <a:schemeClr val="dk1"/>
              </a:solidFill>
              <a:latin typeface="Catamaran"/>
              <a:ea typeface="Catamaran"/>
              <a:cs typeface="Catamaran"/>
              <a:sym typeface="Catamaran"/>
            </a:endParaRPr>
          </a:p>
        </p:txBody>
      </p:sp>
      <p:sp>
        <p:nvSpPr>
          <p:cNvPr id="639" name="Google Shape;639;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pic>
        <p:nvPicPr>
          <p:cNvPr descr="Text&#10;&#10;Description automatically generated" id="644" name="Google Shape;644;p27"/>
          <p:cNvPicPr preferRelativeResize="0"/>
          <p:nvPr/>
        </p:nvPicPr>
        <p:blipFill rotWithShape="1">
          <a:blip r:embed="rId3">
            <a:alphaModFix/>
          </a:blip>
          <a:srcRect b="0" l="0" r="0" t="0"/>
          <a:stretch/>
        </p:blipFill>
        <p:spPr>
          <a:xfrm>
            <a:off x="3713074" y="2108201"/>
            <a:ext cx="4826811" cy="3760891"/>
          </a:xfrm>
          <a:prstGeom prst="rect">
            <a:avLst/>
          </a:prstGeom>
          <a:noFill/>
          <a:ln>
            <a:noFill/>
          </a:ln>
        </p:spPr>
      </p:pic>
      <p:sp>
        <p:nvSpPr>
          <p:cNvPr id="645" name="Google Shape;645;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d2ceb591be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Background</a:t>
            </a:r>
            <a:endParaRPr/>
          </a:p>
        </p:txBody>
      </p:sp>
      <p:sp>
        <p:nvSpPr>
          <p:cNvPr id="117" name="Google Shape;117;gd2ceb591be_0_0"/>
          <p:cNvSpPr txBox="1"/>
          <p:nvPr>
            <p:ph idx="1" type="body"/>
          </p:nvPr>
        </p:nvSpPr>
        <p:spPr>
          <a:xfrm>
            <a:off x="1108950" y="2117475"/>
            <a:ext cx="9974100" cy="3760800"/>
          </a:xfrm>
          <a:prstGeom prst="rect">
            <a:avLst/>
          </a:prstGeom>
          <a:noFill/>
          <a:ln>
            <a:noFill/>
          </a:ln>
        </p:spPr>
        <p:txBody>
          <a:bodyPr anchorCtr="0" anchor="t" bIns="45700" lIns="0" spcFirstLastPara="1" rIns="0" wrap="square" tIns="45700">
            <a:normAutofit fontScale="92500" lnSpcReduction="20000"/>
          </a:bodyPr>
          <a:lstStyle/>
          <a:p>
            <a:pPr indent="0" lvl="0" marL="0" rtl="0" algn="l">
              <a:lnSpc>
                <a:spcPct val="115000"/>
              </a:lnSpc>
              <a:spcBef>
                <a:spcPts val="1200"/>
              </a:spcBef>
              <a:spcAft>
                <a:spcPts val="0"/>
              </a:spcAft>
              <a:buClr>
                <a:schemeClr val="dk1"/>
              </a:buClr>
              <a:buSzPct val="55000"/>
              <a:buFont typeface="Arial"/>
              <a:buNone/>
            </a:pPr>
            <a:r>
              <a:rPr b="1" lang="en-US" sz="2000">
                <a:solidFill>
                  <a:srgbClr val="262626"/>
                </a:solidFill>
                <a:latin typeface="Catamaran"/>
                <a:ea typeface="Catamaran"/>
                <a:cs typeface="Catamaran"/>
                <a:sym typeface="Catamaran"/>
              </a:rPr>
              <a:t>Unemployment rate </a:t>
            </a:r>
            <a:r>
              <a:rPr lang="en-US" sz="2000">
                <a:solidFill>
                  <a:srgbClr val="262626"/>
                </a:solidFill>
                <a:latin typeface="Catamaran"/>
                <a:ea typeface="Catamaran"/>
                <a:cs typeface="Catamaran"/>
                <a:sym typeface="Catamaran"/>
              </a:rPr>
              <a:t>is a proportion calculated by </a:t>
            </a:r>
            <a:endParaRPr sz="2000">
              <a:solidFill>
                <a:srgbClr val="262626"/>
              </a:solidFill>
              <a:latin typeface="Catamaran"/>
              <a:ea typeface="Catamaran"/>
              <a:cs typeface="Catamaran"/>
              <a:sym typeface="Catamaran"/>
            </a:endParaRPr>
          </a:p>
          <a:p>
            <a:pPr indent="0" lvl="0" marL="0" rtl="0" algn="l">
              <a:lnSpc>
                <a:spcPct val="115000"/>
              </a:lnSpc>
              <a:spcBef>
                <a:spcPts val="1200"/>
              </a:spcBef>
              <a:spcAft>
                <a:spcPts val="0"/>
              </a:spcAft>
              <a:buClr>
                <a:schemeClr val="dk1"/>
              </a:buClr>
              <a:buSzPct val="55000"/>
              <a:buFont typeface="Arial"/>
              <a:buNone/>
            </a:pPr>
            <a:r>
              <a:t/>
            </a:r>
            <a:endParaRPr sz="2000">
              <a:solidFill>
                <a:srgbClr val="262626"/>
              </a:solidFill>
              <a:latin typeface="Catamaran"/>
              <a:ea typeface="Catamaran"/>
              <a:cs typeface="Catamaran"/>
              <a:sym typeface="Catamaran"/>
            </a:endParaRPr>
          </a:p>
          <a:p>
            <a:pPr indent="0" lvl="0" marL="0" rtl="0" algn="ctr">
              <a:lnSpc>
                <a:spcPct val="115000"/>
              </a:lnSpc>
              <a:spcBef>
                <a:spcPts val="1200"/>
              </a:spcBef>
              <a:spcAft>
                <a:spcPts val="0"/>
              </a:spcAft>
              <a:buClr>
                <a:schemeClr val="dk1"/>
              </a:buClr>
              <a:buSzPct val="55000"/>
              <a:buFont typeface="Arial"/>
              <a:buNone/>
            </a:pPr>
            <a:r>
              <a:rPr lang="en-US" sz="2000">
                <a:solidFill>
                  <a:srgbClr val="262626"/>
                </a:solidFill>
                <a:latin typeface="Catamaran"/>
                <a:ea typeface="Catamaran"/>
                <a:cs typeface="Catamaran"/>
                <a:sym typeface="Catamaran"/>
              </a:rPr>
              <a:t>number of unemployed persons</a:t>
            </a:r>
            <a:endParaRPr sz="2000">
              <a:solidFill>
                <a:srgbClr val="262626"/>
              </a:solidFill>
              <a:latin typeface="Catamaran"/>
              <a:ea typeface="Catamaran"/>
              <a:cs typeface="Catamaran"/>
              <a:sym typeface="Catamaran"/>
            </a:endParaRPr>
          </a:p>
          <a:p>
            <a:pPr indent="0" lvl="0" marL="0" rtl="0" algn="ctr">
              <a:lnSpc>
                <a:spcPct val="115000"/>
              </a:lnSpc>
              <a:spcBef>
                <a:spcPts val="1200"/>
              </a:spcBef>
              <a:spcAft>
                <a:spcPts val="0"/>
              </a:spcAft>
              <a:buClr>
                <a:schemeClr val="dk1"/>
              </a:buClr>
              <a:buSzPct val="55000"/>
              <a:buFont typeface="Arial"/>
              <a:buNone/>
            </a:pPr>
            <a:r>
              <a:rPr lang="en-US" sz="2000">
                <a:solidFill>
                  <a:srgbClr val="262626"/>
                </a:solidFill>
                <a:latin typeface="Catamaran"/>
                <a:ea typeface="Catamaran"/>
                <a:cs typeface="Catamaran"/>
                <a:sym typeface="Catamaran"/>
              </a:rPr>
              <a:t>total number of persons in the labour force</a:t>
            </a:r>
            <a:endParaRPr sz="2000">
              <a:solidFill>
                <a:srgbClr val="262626"/>
              </a:solidFill>
              <a:latin typeface="Catamaran"/>
              <a:ea typeface="Catamaran"/>
              <a:cs typeface="Catamaran"/>
              <a:sym typeface="Catamaran"/>
            </a:endParaRPr>
          </a:p>
          <a:p>
            <a:pPr indent="0" lvl="0" marL="0" rtl="0" algn="l">
              <a:lnSpc>
                <a:spcPct val="115000"/>
              </a:lnSpc>
              <a:spcBef>
                <a:spcPts val="1200"/>
              </a:spcBef>
              <a:spcAft>
                <a:spcPts val="0"/>
              </a:spcAft>
              <a:buClr>
                <a:schemeClr val="dk1"/>
              </a:buClr>
              <a:buSzPct val="55000"/>
              <a:buFont typeface="Arial"/>
              <a:buNone/>
            </a:pPr>
            <a:r>
              <a:t/>
            </a:r>
            <a:endParaRPr sz="2000">
              <a:solidFill>
                <a:srgbClr val="262626"/>
              </a:solidFill>
              <a:latin typeface="Catamaran"/>
              <a:ea typeface="Catamaran"/>
              <a:cs typeface="Catamaran"/>
              <a:sym typeface="Catamaran"/>
            </a:endParaRPr>
          </a:p>
          <a:p>
            <a:pPr indent="0" lvl="0" marL="0" rtl="0" algn="l">
              <a:lnSpc>
                <a:spcPct val="115000"/>
              </a:lnSpc>
              <a:spcBef>
                <a:spcPts val="1200"/>
              </a:spcBef>
              <a:spcAft>
                <a:spcPts val="0"/>
              </a:spcAft>
              <a:buClr>
                <a:schemeClr val="dk1"/>
              </a:buClr>
              <a:buSzPct val="55000"/>
              <a:buFont typeface="Arial"/>
              <a:buNone/>
            </a:pPr>
            <a:r>
              <a:rPr lang="en-US" sz="2000">
                <a:solidFill>
                  <a:srgbClr val="262626"/>
                </a:solidFill>
                <a:latin typeface="Catamaran"/>
                <a:ea typeface="Catamaran"/>
                <a:cs typeface="Catamaran"/>
                <a:sym typeface="Catamaran"/>
              </a:rPr>
              <a:t>People are classified as unemployed if they fulfill the following three criteria:</a:t>
            </a:r>
            <a:endParaRPr sz="2000">
              <a:solidFill>
                <a:srgbClr val="262626"/>
              </a:solidFill>
              <a:latin typeface="Catamaran"/>
              <a:ea typeface="Catamaran"/>
              <a:cs typeface="Catamaran"/>
              <a:sym typeface="Catamaran"/>
            </a:endParaRPr>
          </a:p>
          <a:p>
            <a:pPr indent="-346075" lvl="0" marL="457200" rtl="0" algn="l">
              <a:lnSpc>
                <a:spcPct val="150000"/>
              </a:lnSpc>
              <a:spcBef>
                <a:spcPts val="1200"/>
              </a:spcBef>
              <a:spcAft>
                <a:spcPts val="0"/>
              </a:spcAft>
              <a:buClr>
                <a:srgbClr val="262626"/>
              </a:buClr>
              <a:buSzPct val="100000"/>
              <a:buFont typeface="Catamaran"/>
              <a:buChar char="●"/>
            </a:pPr>
            <a:r>
              <a:rPr lang="en-US" sz="2000">
                <a:solidFill>
                  <a:srgbClr val="262626"/>
                </a:solidFill>
                <a:latin typeface="Catamaran"/>
                <a:ea typeface="Catamaran"/>
                <a:cs typeface="Catamaran"/>
                <a:sym typeface="Catamaran"/>
              </a:rPr>
              <a:t>Do not have a job</a:t>
            </a:r>
            <a:endParaRPr sz="2000">
              <a:solidFill>
                <a:srgbClr val="262626"/>
              </a:solidFill>
              <a:latin typeface="Catamaran"/>
              <a:ea typeface="Catamaran"/>
              <a:cs typeface="Catamaran"/>
              <a:sym typeface="Catamaran"/>
            </a:endParaRPr>
          </a:p>
          <a:p>
            <a:pPr indent="-346075" lvl="0" marL="457200" rtl="0" algn="l">
              <a:lnSpc>
                <a:spcPct val="150000"/>
              </a:lnSpc>
              <a:spcBef>
                <a:spcPts val="0"/>
              </a:spcBef>
              <a:spcAft>
                <a:spcPts val="0"/>
              </a:spcAft>
              <a:buClr>
                <a:srgbClr val="262626"/>
              </a:buClr>
              <a:buSzPct val="100000"/>
              <a:buFont typeface="Catamaran"/>
              <a:buChar char="●"/>
            </a:pPr>
            <a:r>
              <a:rPr lang="en-US" sz="2000">
                <a:solidFill>
                  <a:srgbClr val="262626"/>
                </a:solidFill>
                <a:latin typeface="Catamaran"/>
                <a:ea typeface="Catamaran"/>
                <a:cs typeface="Catamaran"/>
                <a:sym typeface="Catamaran"/>
              </a:rPr>
              <a:t>Have actively looked for work in the prior four weeks</a:t>
            </a:r>
            <a:endParaRPr sz="2000">
              <a:solidFill>
                <a:srgbClr val="262626"/>
              </a:solidFill>
              <a:latin typeface="Catamaran"/>
              <a:ea typeface="Catamaran"/>
              <a:cs typeface="Catamaran"/>
              <a:sym typeface="Catamaran"/>
            </a:endParaRPr>
          </a:p>
          <a:p>
            <a:pPr indent="-346075" lvl="0" marL="457200" rtl="0" algn="l">
              <a:lnSpc>
                <a:spcPct val="150000"/>
              </a:lnSpc>
              <a:spcBef>
                <a:spcPts val="0"/>
              </a:spcBef>
              <a:spcAft>
                <a:spcPts val="0"/>
              </a:spcAft>
              <a:buClr>
                <a:srgbClr val="262626"/>
              </a:buClr>
              <a:buSzPct val="100000"/>
              <a:buFont typeface="Catamaran"/>
              <a:buChar char="●"/>
            </a:pPr>
            <a:r>
              <a:rPr lang="en-US" sz="2000">
                <a:solidFill>
                  <a:srgbClr val="262626"/>
                </a:solidFill>
                <a:latin typeface="Catamaran"/>
                <a:ea typeface="Catamaran"/>
                <a:cs typeface="Catamaran"/>
                <a:sym typeface="Catamaran"/>
              </a:rPr>
              <a:t>Are currently available for work</a:t>
            </a:r>
            <a:endParaRPr sz="2400">
              <a:solidFill>
                <a:srgbClr val="262626"/>
              </a:solidFill>
            </a:endParaRPr>
          </a:p>
        </p:txBody>
      </p:sp>
      <p:sp>
        <p:nvSpPr>
          <p:cNvPr id="118" name="Google Shape;118;gd2ceb591be_0_0"/>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descr="Telescope with planets" id="119" name="Google Shape;119;gd2ceb591be_0_0"/>
          <p:cNvPicPr preferRelativeResize="0"/>
          <p:nvPr/>
        </p:nvPicPr>
        <p:blipFill rotWithShape="1">
          <a:blip r:embed="rId3">
            <a:alphaModFix/>
          </a:blip>
          <a:srcRect b="0" l="0" r="0" t="0"/>
          <a:stretch/>
        </p:blipFill>
        <p:spPr>
          <a:xfrm>
            <a:off x="8431219" y="2530975"/>
            <a:ext cx="3760788" cy="3760788"/>
          </a:xfrm>
          <a:prstGeom prst="rect">
            <a:avLst/>
          </a:prstGeom>
          <a:noFill/>
          <a:ln>
            <a:noFill/>
          </a:ln>
        </p:spPr>
      </p:pic>
      <p:cxnSp>
        <p:nvCxnSpPr>
          <p:cNvPr id="120" name="Google Shape;120;gd2ceb591be_0_0"/>
          <p:cNvCxnSpPr/>
          <p:nvPr/>
        </p:nvCxnSpPr>
        <p:spPr>
          <a:xfrm flipH="1" rot="10800000">
            <a:off x="4020300" y="3319250"/>
            <a:ext cx="4151400" cy="9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Problem Statement</a:t>
            </a:r>
            <a:endParaRPr/>
          </a:p>
        </p:txBody>
      </p:sp>
      <p:sp>
        <p:nvSpPr>
          <p:cNvPr id="127" name="Google Shape;127;p3"/>
          <p:cNvSpPr txBox="1"/>
          <p:nvPr>
            <p:ph idx="1" type="body"/>
          </p:nvPr>
        </p:nvSpPr>
        <p:spPr>
          <a:xfrm>
            <a:off x="1097275" y="2108200"/>
            <a:ext cx="7755600" cy="3760800"/>
          </a:xfrm>
          <a:prstGeom prst="rect">
            <a:avLst/>
          </a:prstGeom>
          <a:noFill/>
          <a:ln>
            <a:noFill/>
          </a:ln>
        </p:spPr>
        <p:txBody>
          <a:bodyPr anchorCtr="0" anchor="t" bIns="45700" lIns="0" spcFirstLastPara="1" rIns="0" wrap="square" tIns="45700">
            <a:normAutofit lnSpcReduction="10000"/>
          </a:bodyPr>
          <a:lstStyle/>
          <a:p>
            <a:pPr indent="0" lvl="0" marL="0" rtl="0" algn="l">
              <a:lnSpc>
                <a:spcPct val="115000"/>
              </a:lnSpc>
              <a:spcBef>
                <a:spcPts val="0"/>
              </a:spcBef>
              <a:spcAft>
                <a:spcPts val="0"/>
              </a:spcAft>
              <a:buSzPts val="1800"/>
              <a:buNone/>
            </a:pPr>
            <a:r>
              <a:rPr b="1" lang="en-US" sz="2000">
                <a:solidFill>
                  <a:srgbClr val="262626"/>
                </a:solidFill>
                <a:highlight>
                  <a:srgbClr val="FFFFFF"/>
                </a:highlight>
                <a:latin typeface="Catamaran"/>
                <a:ea typeface="Catamaran"/>
                <a:cs typeface="Catamaran"/>
                <a:sym typeface="Catamaran"/>
              </a:rPr>
              <a:t>U</a:t>
            </a:r>
            <a:r>
              <a:rPr b="1" lang="en-US" sz="2000">
                <a:solidFill>
                  <a:srgbClr val="262626"/>
                </a:solidFill>
                <a:latin typeface="Catamaran"/>
                <a:ea typeface="Catamaran"/>
                <a:cs typeface="Catamaran"/>
                <a:sym typeface="Catamaran"/>
              </a:rPr>
              <a:t>nemployment rate</a:t>
            </a:r>
            <a:r>
              <a:rPr lang="en-US" sz="2000">
                <a:solidFill>
                  <a:srgbClr val="262626"/>
                </a:solidFill>
                <a:latin typeface="Catamaran"/>
                <a:ea typeface="Catamaran"/>
                <a:cs typeface="Catamaran"/>
                <a:sym typeface="Catamaran"/>
              </a:rPr>
              <a:t> allows policy makers to examine health of the labor market and the economy. Understanding and forecasting patterns in unemployment are key to:</a:t>
            </a:r>
            <a:endParaRPr sz="2000">
              <a:solidFill>
                <a:srgbClr val="262626"/>
              </a:solidFill>
              <a:latin typeface="Catamaran"/>
              <a:ea typeface="Catamaran"/>
              <a:cs typeface="Catamaran"/>
              <a:sym typeface="Catamaran"/>
            </a:endParaRPr>
          </a:p>
          <a:p>
            <a:pPr indent="0" lvl="0" marL="0" rtl="0" algn="l">
              <a:lnSpc>
                <a:spcPct val="115000"/>
              </a:lnSpc>
              <a:spcBef>
                <a:spcPts val="0"/>
              </a:spcBef>
              <a:spcAft>
                <a:spcPts val="0"/>
              </a:spcAft>
              <a:buSzPts val="1800"/>
              <a:buNone/>
            </a:pPr>
            <a:r>
              <a:t/>
            </a:r>
            <a:endParaRPr sz="2000">
              <a:solidFill>
                <a:srgbClr val="262626"/>
              </a:solidFill>
              <a:latin typeface="Catamaran"/>
              <a:ea typeface="Catamaran"/>
              <a:cs typeface="Catamaran"/>
              <a:sym typeface="Catamaran"/>
            </a:endParaRPr>
          </a:p>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inform government unemployment insurance budgets and incentives</a:t>
            </a:r>
            <a:endParaRPr sz="2000">
              <a:solidFill>
                <a:srgbClr val="262626"/>
              </a:solidFill>
              <a:latin typeface="Catamaran"/>
              <a:ea typeface="Catamaran"/>
              <a:cs typeface="Catamaran"/>
              <a:sym typeface="Catamaran"/>
            </a:endParaRPr>
          </a:p>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devise fiscal policies to remedy the causes of unemployment, particularly during economic downturns</a:t>
            </a:r>
            <a:endParaRPr sz="2000">
              <a:solidFill>
                <a:srgbClr val="262626"/>
              </a:solidFill>
              <a:latin typeface="Catamaran"/>
              <a:ea typeface="Catamaran"/>
              <a:cs typeface="Catamaran"/>
              <a:sym typeface="Catamaran"/>
            </a:endParaRPr>
          </a:p>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identify when governments should increase asset purchases and investments</a:t>
            </a:r>
            <a:endParaRPr sz="2000">
              <a:solidFill>
                <a:srgbClr val="262626"/>
              </a:solidFill>
              <a:latin typeface="Catamaran"/>
              <a:ea typeface="Catamaran"/>
              <a:cs typeface="Catamaran"/>
              <a:sym typeface="Catamaran"/>
            </a:endParaRPr>
          </a:p>
        </p:txBody>
      </p:sp>
      <p:sp>
        <p:nvSpPr>
          <p:cNvPr id="128" name="Google Shape;128;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id="129" name="Google Shape;129;p3"/>
          <p:cNvPicPr preferRelativeResize="0"/>
          <p:nvPr/>
        </p:nvPicPr>
        <p:blipFill rotWithShape="1">
          <a:blip r:embed="rId3">
            <a:alphaModFix/>
          </a:blip>
          <a:srcRect b="0" l="0" r="0" t="0"/>
          <a:stretch/>
        </p:blipFill>
        <p:spPr>
          <a:xfrm>
            <a:off x="8852877" y="2118360"/>
            <a:ext cx="2266950" cy="3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Goal</a:t>
            </a:r>
            <a:endParaRPr/>
          </a:p>
        </p:txBody>
      </p:sp>
      <p:sp>
        <p:nvSpPr>
          <p:cNvPr id="136" name="Google Shape;136;p4"/>
          <p:cNvSpPr txBox="1"/>
          <p:nvPr>
            <p:ph idx="1" type="body"/>
          </p:nvPr>
        </p:nvSpPr>
        <p:spPr>
          <a:xfrm>
            <a:off x="1097280" y="2108201"/>
            <a:ext cx="8622073" cy="3760891"/>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lang="en-US" sz="2000">
                <a:latin typeface="Catamaran"/>
                <a:ea typeface="Catamaran"/>
                <a:cs typeface="Catamaran"/>
                <a:sym typeface="Catamaran"/>
              </a:rPr>
              <a:t>We will model historical </a:t>
            </a:r>
            <a:r>
              <a:rPr b="1" lang="en-US" sz="2000">
                <a:latin typeface="Catamaran"/>
                <a:ea typeface="Catamaran"/>
                <a:cs typeface="Catamaran"/>
                <a:sym typeface="Catamaran"/>
              </a:rPr>
              <a:t>unemployment rate</a:t>
            </a:r>
            <a:r>
              <a:rPr lang="en-US" sz="2000">
                <a:latin typeface="Catamaran"/>
                <a:ea typeface="Catamaran"/>
                <a:cs typeface="Catamaran"/>
                <a:sym typeface="Catamaran"/>
              </a:rPr>
              <a:t> using available time series for unemployment in the United States.</a:t>
            </a:r>
            <a:endParaRPr sz="2000">
              <a:latin typeface="Catamaran"/>
              <a:ea typeface="Catamaran"/>
              <a:cs typeface="Catamaran"/>
              <a:sym typeface="Catamaran"/>
            </a:endParaRPr>
          </a:p>
          <a:p>
            <a:pPr indent="-127000" lvl="0" marL="91440" rtl="0" algn="l">
              <a:lnSpc>
                <a:spcPct val="110000"/>
              </a:lnSpc>
              <a:spcBef>
                <a:spcPts val="0"/>
              </a:spcBef>
              <a:spcAft>
                <a:spcPts val="0"/>
              </a:spcAft>
              <a:buSzPts val="2000"/>
              <a:buFont typeface="Catamaran"/>
              <a:buChar char=" "/>
            </a:pPr>
            <a:r>
              <a:t/>
            </a:r>
            <a:endParaRPr sz="2000">
              <a:latin typeface="Catamaran"/>
              <a:ea typeface="Catamaran"/>
              <a:cs typeface="Catamaran"/>
              <a:sym typeface="Catamaran"/>
            </a:endParaRPr>
          </a:p>
          <a:p>
            <a:pPr indent="-127000" lvl="0" marL="91440" rtl="0" algn="l">
              <a:lnSpc>
                <a:spcPct val="110000"/>
              </a:lnSpc>
              <a:spcBef>
                <a:spcPts val="0"/>
              </a:spcBef>
              <a:spcAft>
                <a:spcPts val="0"/>
              </a:spcAft>
              <a:buSzPts val="2000"/>
              <a:buChar char=" "/>
            </a:pPr>
            <a:r>
              <a:rPr lang="en-US" sz="2000">
                <a:latin typeface="Catamaran"/>
                <a:ea typeface="Catamaran"/>
                <a:cs typeface="Catamaran"/>
                <a:sym typeface="Catamaran"/>
              </a:rPr>
              <a:t>The analysis will seek to model </a:t>
            </a:r>
            <a:r>
              <a:rPr b="1" lang="en-US" sz="2000">
                <a:latin typeface="Catamaran"/>
                <a:ea typeface="Catamaran"/>
                <a:cs typeface="Catamaran"/>
                <a:sym typeface="Catamaran"/>
              </a:rPr>
              <a:t>trend, seasonality, irregularity and any useful events</a:t>
            </a:r>
            <a:r>
              <a:rPr lang="en-US" sz="2000">
                <a:latin typeface="Catamaran"/>
                <a:ea typeface="Catamaran"/>
                <a:cs typeface="Catamaran"/>
                <a:sym typeface="Catamaran"/>
              </a:rPr>
              <a:t> from the historical unemployment rate, plus explore any regressors, and </a:t>
            </a:r>
            <a:r>
              <a:rPr b="1" lang="en-US" sz="2000">
                <a:latin typeface="Catamaran"/>
                <a:ea typeface="Catamaran"/>
                <a:cs typeface="Catamaran"/>
                <a:sym typeface="Catamaran"/>
              </a:rPr>
              <a:t>then forecast </a:t>
            </a:r>
            <a:r>
              <a:rPr lang="en-US" sz="2000">
                <a:latin typeface="Catamaran"/>
                <a:ea typeface="Catamaran"/>
                <a:cs typeface="Catamaran"/>
                <a:sym typeface="Catamaran"/>
              </a:rPr>
              <a:t>near-term unemployment rate to inform policymakers in devising government and economic response.</a:t>
            </a:r>
            <a:endParaRPr/>
          </a:p>
        </p:txBody>
      </p:sp>
      <p:sp>
        <p:nvSpPr>
          <p:cNvPr id="137" name="Google Shape;137;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descr="A flying paper airplane" id="138" name="Google Shape;138;p4"/>
          <p:cNvPicPr preferRelativeResize="0"/>
          <p:nvPr/>
        </p:nvPicPr>
        <p:blipFill rotWithShape="1">
          <a:blip r:embed="rId3">
            <a:alphaModFix/>
          </a:blip>
          <a:srcRect b="0" l="0" r="0" t="0"/>
          <a:stretch/>
        </p:blipFill>
        <p:spPr>
          <a:xfrm>
            <a:off x="7325294" y="2108201"/>
            <a:ext cx="45720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Data Description - sources </a:t>
            </a:r>
            <a:endParaRPr/>
          </a:p>
        </p:txBody>
      </p:sp>
      <p:sp>
        <p:nvSpPr>
          <p:cNvPr id="145" name="Google Shape;145;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graphicFrame>
        <p:nvGraphicFramePr>
          <p:cNvPr id="146" name="Google Shape;146;p6"/>
          <p:cNvGraphicFramePr/>
          <p:nvPr/>
        </p:nvGraphicFramePr>
        <p:xfrm>
          <a:off x="1603925" y="5551585"/>
          <a:ext cx="3000000" cy="3000000"/>
        </p:xfrm>
        <a:graphic>
          <a:graphicData uri="http://schemas.openxmlformats.org/drawingml/2006/table">
            <a:tbl>
              <a:tblPr>
                <a:noFill/>
                <a:tableStyleId>{3AB2ACCB-509C-4402-91BF-032E3BBB2B5F}</a:tableStyleId>
              </a:tblPr>
              <a:tblGrid>
                <a:gridCol w="4622025"/>
                <a:gridCol w="4622025"/>
              </a:tblGrid>
              <a:tr h="377175">
                <a:tc>
                  <a:txBody>
                    <a:bodyPr/>
                    <a:lstStyle/>
                    <a:p>
                      <a:pPr indent="0" lvl="0" marL="0" marR="0" rtl="0" algn="l">
                        <a:lnSpc>
                          <a:spcPct val="115000"/>
                        </a:lnSpc>
                        <a:spcBef>
                          <a:spcPts val="0"/>
                        </a:spcBef>
                        <a:spcAft>
                          <a:spcPts val="0"/>
                        </a:spcAft>
                        <a:buClr>
                          <a:schemeClr val="dk1"/>
                        </a:buClr>
                        <a:buSzPts val="1100"/>
                        <a:buFont typeface="Arial"/>
                        <a:buNone/>
                      </a:pPr>
                      <a:r>
                        <a:rPr baseline="30000" lang="en-US" sz="1400" u="none" cap="none" strike="noStrike">
                          <a:solidFill>
                            <a:srgbClr val="262626"/>
                          </a:solidFill>
                          <a:latin typeface="Catamaran"/>
                          <a:ea typeface="Catamaran"/>
                          <a:cs typeface="Catamaran"/>
                          <a:sym typeface="Catamaran"/>
                        </a:rPr>
                        <a:t>1</a:t>
                      </a:r>
                      <a:r>
                        <a:rPr lang="en-US" sz="1400" u="none" cap="none" strike="noStrike">
                          <a:solidFill>
                            <a:srgbClr val="262626"/>
                          </a:solidFill>
                          <a:latin typeface="Catamaran"/>
                          <a:ea typeface="Catamaran"/>
                          <a:cs typeface="Catamaran"/>
                          <a:sym typeface="Catamaran"/>
                        </a:rPr>
                        <a:t> </a:t>
                      </a:r>
                      <a:r>
                        <a:rPr lang="en-US" sz="1400" u="sng" cap="none" strike="noStrike">
                          <a:solidFill>
                            <a:schemeClr val="hlink"/>
                          </a:solidFill>
                          <a:latin typeface="Catamaran"/>
                          <a:ea typeface="Catamaran"/>
                          <a:cs typeface="Catamaran"/>
                          <a:sym typeface="Catamaran"/>
                          <a:hlinkClick r:id="rId3"/>
                        </a:rPr>
                        <a:t>Federal Reserve Economic Data | FRED | St. Louis Fed</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baseline="30000" lang="en-US" sz="1400" u="none" cap="none" strike="noStrike">
                          <a:solidFill>
                            <a:srgbClr val="262626"/>
                          </a:solidFill>
                          <a:latin typeface="Catamaran"/>
                          <a:ea typeface="Catamaran"/>
                          <a:cs typeface="Catamaran"/>
                          <a:sym typeface="Catamaran"/>
                        </a:rPr>
                        <a:t>4</a:t>
                      </a:r>
                      <a:r>
                        <a:rPr lang="en-US" sz="1400" u="none" cap="none" strike="noStrike">
                          <a:solidFill>
                            <a:srgbClr val="262626"/>
                          </a:solidFill>
                          <a:latin typeface="Catamaran"/>
                          <a:ea typeface="Catamaran"/>
                          <a:cs typeface="Catamaran"/>
                          <a:sym typeface="Catamaran"/>
                        </a:rPr>
                        <a:t> </a:t>
                      </a:r>
                      <a:r>
                        <a:rPr lang="en-US" sz="1400" u="sng" cap="none" strike="noStrike">
                          <a:solidFill>
                            <a:schemeClr val="hlink"/>
                          </a:solidFill>
                          <a:latin typeface="Catamaran"/>
                          <a:ea typeface="Catamaran"/>
                          <a:cs typeface="Catamaran"/>
                          <a:sym typeface="Catamaran"/>
                          <a:hlinkClick r:id="rId4"/>
                        </a:rPr>
                        <a:t>Stooq, historical stock market data available for download</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7175">
                <a:tc>
                  <a:txBody>
                    <a:bodyPr/>
                    <a:lstStyle/>
                    <a:p>
                      <a:pPr indent="0" lvl="0" marL="0" marR="0" rtl="0" algn="l">
                        <a:lnSpc>
                          <a:spcPct val="115000"/>
                        </a:lnSpc>
                        <a:spcBef>
                          <a:spcPts val="0"/>
                        </a:spcBef>
                        <a:spcAft>
                          <a:spcPts val="0"/>
                        </a:spcAft>
                        <a:buClr>
                          <a:schemeClr val="dk1"/>
                        </a:buClr>
                        <a:buSzPts val="1100"/>
                        <a:buFont typeface="Arial"/>
                        <a:buNone/>
                      </a:pPr>
                      <a:r>
                        <a:rPr baseline="30000" lang="en-US" sz="1400" u="none" cap="none" strike="noStrike">
                          <a:solidFill>
                            <a:srgbClr val="262626"/>
                          </a:solidFill>
                          <a:latin typeface="Catamaran"/>
                          <a:ea typeface="Catamaran"/>
                          <a:cs typeface="Catamaran"/>
                          <a:sym typeface="Catamaran"/>
                        </a:rPr>
                        <a:t>2</a:t>
                      </a:r>
                      <a:r>
                        <a:rPr lang="en-US" sz="1400" u="none" cap="none" strike="noStrike">
                          <a:solidFill>
                            <a:srgbClr val="262626"/>
                          </a:solidFill>
                          <a:latin typeface="Catamaran"/>
                          <a:ea typeface="Catamaran"/>
                          <a:cs typeface="Catamaran"/>
                          <a:sym typeface="Catamaran"/>
                        </a:rPr>
                        <a:t> </a:t>
                      </a:r>
                      <a:r>
                        <a:rPr lang="en-US" sz="1400" u="sng" cap="none" strike="noStrike">
                          <a:solidFill>
                            <a:schemeClr val="hlink"/>
                          </a:solidFill>
                          <a:latin typeface="Catamaran"/>
                          <a:ea typeface="Catamaran"/>
                          <a:cs typeface="Catamaran"/>
                          <a:sym typeface="Catamaran"/>
                          <a:hlinkClick r:id="rId5"/>
                        </a:rPr>
                        <a:t>Job Openings</a:t>
                      </a:r>
                      <a:r>
                        <a:rPr lang="en-US"/>
                        <a:t>, </a:t>
                      </a:r>
                      <a:r>
                        <a:rPr baseline="30000" lang="en-US">
                          <a:solidFill>
                            <a:srgbClr val="262626"/>
                          </a:solidFill>
                          <a:latin typeface="Catamaran"/>
                          <a:ea typeface="Catamaran"/>
                          <a:cs typeface="Catamaran"/>
                          <a:sym typeface="Catamaran"/>
                        </a:rPr>
                        <a:t>3</a:t>
                      </a:r>
                      <a:r>
                        <a:rPr lang="en-US">
                          <a:solidFill>
                            <a:srgbClr val="262626"/>
                          </a:solidFill>
                          <a:latin typeface="Catamaran"/>
                          <a:ea typeface="Catamaran"/>
                          <a:cs typeface="Catamaran"/>
                          <a:sym typeface="Catamaran"/>
                        </a:rPr>
                        <a:t> </a:t>
                      </a:r>
                      <a:r>
                        <a:rPr lang="en-US" u="sng">
                          <a:solidFill>
                            <a:schemeClr val="hlink"/>
                          </a:solidFill>
                          <a:latin typeface="Catamaran"/>
                          <a:ea typeface="Catamaran"/>
                          <a:cs typeface="Catamaran"/>
                          <a:sym typeface="Catamaran"/>
                          <a:hlinkClick r:id="rId6"/>
                        </a:rPr>
                        <a:t>Initial Claims</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baseline="30000" lang="en-US" sz="1400" u="none" cap="none" strike="noStrike">
                          <a:solidFill>
                            <a:srgbClr val="262626"/>
                          </a:solidFill>
                          <a:latin typeface="Catamaran"/>
                          <a:ea typeface="Catamaran"/>
                          <a:cs typeface="Catamaran"/>
                          <a:sym typeface="Catamaran"/>
                        </a:rPr>
                        <a:t>5</a:t>
                      </a:r>
                      <a:r>
                        <a:rPr lang="en-US" sz="1400" u="none" cap="none" strike="noStrike">
                          <a:solidFill>
                            <a:srgbClr val="262626"/>
                          </a:solidFill>
                          <a:latin typeface="Catamaran"/>
                          <a:ea typeface="Catamaran"/>
                          <a:cs typeface="Catamaran"/>
                          <a:sym typeface="Catamaran"/>
                        </a:rPr>
                        <a:t> </a:t>
                      </a:r>
                      <a:r>
                        <a:rPr lang="en-US" sz="1400" u="sng" cap="none" strike="noStrike">
                          <a:solidFill>
                            <a:schemeClr val="hlink"/>
                          </a:solidFill>
                          <a:latin typeface="Catamaran"/>
                          <a:ea typeface="Catamaran"/>
                          <a:cs typeface="Catamaran"/>
                          <a:sym typeface="Catamaran"/>
                          <a:hlinkClick r:id="rId7"/>
                        </a:rPr>
                        <a:t>US Inflation Calculator</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descr="Laptop with phone and calculator" id="147" name="Google Shape;147;p6"/>
          <p:cNvPicPr preferRelativeResize="0"/>
          <p:nvPr/>
        </p:nvPicPr>
        <p:blipFill rotWithShape="1">
          <a:blip r:embed="rId8">
            <a:alphaModFix/>
          </a:blip>
          <a:srcRect b="0" l="0" r="0" t="0"/>
          <a:stretch/>
        </p:blipFill>
        <p:spPr>
          <a:xfrm>
            <a:off x="8724505" y="2876545"/>
            <a:ext cx="2675019" cy="2675019"/>
          </a:xfrm>
          <a:prstGeom prst="rect">
            <a:avLst/>
          </a:prstGeom>
          <a:noFill/>
          <a:ln>
            <a:noFill/>
          </a:ln>
        </p:spPr>
      </p:pic>
      <p:sp>
        <p:nvSpPr>
          <p:cNvPr id="148" name="Google Shape;148;p6"/>
          <p:cNvSpPr txBox="1"/>
          <p:nvPr/>
        </p:nvSpPr>
        <p:spPr>
          <a:xfrm>
            <a:off x="1097275" y="1985647"/>
            <a:ext cx="10058400" cy="3019800"/>
          </a:xfrm>
          <a:prstGeom prst="rect">
            <a:avLst/>
          </a:prstGeom>
          <a:noFill/>
          <a:ln>
            <a:noFill/>
          </a:ln>
        </p:spPr>
        <p:txBody>
          <a:bodyPr anchorCtr="0" anchor="t" bIns="45700" lIns="0" spcFirstLastPara="1" rIns="0" wrap="square" tIns="45700">
            <a:normAutofit fontScale="25000" lnSpcReduction="10000"/>
          </a:bodyPr>
          <a:lstStyle/>
          <a:p>
            <a:pPr indent="-358013" lvl="0" marL="457200" rtl="0" algn="l">
              <a:lnSpc>
                <a:spcPct val="150000"/>
              </a:lnSpc>
              <a:spcBef>
                <a:spcPts val="1200"/>
              </a:spcBef>
              <a:spcAft>
                <a:spcPts val="0"/>
              </a:spcAft>
              <a:buClr>
                <a:srgbClr val="262626"/>
              </a:buClr>
              <a:buSzPct val="100000"/>
              <a:buFont typeface="Catamaran"/>
              <a:buChar char="●"/>
            </a:pPr>
            <a:r>
              <a:rPr lang="en-US" sz="8150">
                <a:solidFill>
                  <a:srgbClr val="262626"/>
                </a:solidFill>
                <a:latin typeface="Catamaran"/>
                <a:ea typeface="Catamaran"/>
                <a:cs typeface="Catamaran"/>
                <a:sym typeface="Catamaran"/>
              </a:rPr>
              <a:t>The Official U.S. unemployment statistics </a:t>
            </a:r>
            <a:r>
              <a:rPr baseline="30000" lang="en-US" sz="8150">
                <a:solidFill>
                  <a:srgbClr val="262626"/>
                </a:solidFill>
                <a:latin typeface="Catamaran"/>
                <a:ea typeface="Catamaran"/>
                <a:cs typeface="Catamaran"/>
                <a:sym typeface="Catamaran"/>
              </a:rPr>
              <a:t>1</a:t>
            </a:r>
            <a:r>
              <a:rPr lang="en-US" sz="8150">
                <a:solidFill>
                  <a:srgbClr val="262626"/>
                </a:solidFill>
                <a:latin typeface="Catamaran"/>
                <a:ea typeface="Catamaran"/>
                <a:cs typeface="Catamaran"/>
                <a:sym typeface="Catamaran"/>
              </a:rPr>
              <a:t> are produced by the U.S. Bureau of Labor Statistics, and released on the first Friday of every month</a:t>
            </a:r>
            <a:endParaRPr sz="8150">
              <a:solidFill>
                <a:srgbClr val="262626"/>
              </a:solidFill>
              <a:latin typeface="Catamaran"/>
              <a:ea typeface="Catamaran"/>
              <a:cs typeface="Catamaran"/>
              <a:sym typeface="Catamaran"/>
            </a:endParaRPr>
          </a:p>
          <a:p>
            <a:pPr indent="-358013" lvl="0" marL="457200" rtl="0" algn="l">
              <a:lnSpc>
                <a:spcPct val="150000"/>
              </a:lnSpc>
              <a:spcBef>
                <a:spcPts val="0"/>
              </a:spcBef>
              <a:spcAft>
                <a:spcPts val="0"/>
              </a:spcAft>
              <a:buClr>
                <a:srgbClr val="262626"/>
              </a:buClr>
              <a:buSzPct val="100000"/>
              <a:buFont typeface="Catamaran"/>
              <a:buChar char="●"/>
            </a:pPr>
            <a:r>
              <a:rPr lang="en-US" sz="8150">
                <a:solidFill>
                  <a:srgbClr val="262626"/>
                </a:solidFill>
                <a:latin typeface="Catamaran"/>
                <a:ea typeface="Catamaran"/>
                <a:cs typeface="Catamaran"/>
                <a:sym typeface="Catamaran"/>
              </a:rPr>
              <a:t>Additional time series considered:</a:t>
            </a:r>
            <a:endParaRPr sz="8150">
              <a:solidFill>
                <a:srgbClr val="262626"/>
              </a:solidFill>
              <a:latin typeface="Catamaran"/>
              <a:ea typeface="Catamaran"/>
              <a:cs typeface="Catamaran"/>
              <a:sym typeface="Catamaran"/>
            </a:endParaRPr>
          </a:p>
          <a:p>
            <a:pPr indent="-172593" lvl="4" marL="1389888" rtl="0" algn="l">
              <a:spcBef>
                <a:spcPts val="1400"/>
              </a:spcBef>
              <a:spcAft>
                <a:spcPts val="0"/>
              </a:spcAft>
              <a:buClr>
                <a:srgbClr val="262626"/>
              </a:buClr>
              <a:buSzPct val="100000"/>
              <a:buFont typeface="Catamaran"/>
              <a:buChar char="○"/>
            </a:pPr>
            <a:r>
              <a:rPr b="1" lang="en-US" sz="6550">
                <a:solidFill>
                  <a:srgbClr val="262626"/>
                </a:solidFill>
                <a:latin typeface="Catamaran"/>
                <a:ea typeface="Catamaran"/>
                <a:cs typeface="Catamaran"/>
                <a:sym typeface="Catamaran"/>
              </a:rPr>
              <a:t>Job Openings</a:t>
            </a:r>
            <a:r>
              <a:rPr lang="en-US" sz="6550">
                <a:solidFill>
                  <a:srgbClr val="262626"/>
                </a:solidFill>
                <a:latin typeface="Catamaran"/>
                <a:ea typeface="Catamaran"/>
                <a:cs typeface="Catamaran"/>
                <a:sym typeface="Catamaran"/>
              </a:rPr>
              <a:t> and Labor Turnover Survey </a:t>
            </a:r>
            <a:r>
              <a:rPr baseline="30000" lang="en-US" sz="6550">
                <a:solidFill>
                  <a:srgbClr val="262626"/>
                </a:solidFill>
                <a:latin typeface="Catamaran"/>
                <a:ea typeface="Catamaran"/>
                <a:cs typeface="Catamaran"/>
                <a:sym typeface="Catamaran"/>
              </a:rPr>
              <a:t>2</a:t>
            </a:r>
            <a:endParaRPr sz="6550">
              <a:solidFill>
                <a:srgbClr val="262626"/>
              </a:solidFill>
              <a:latin typeface="Catamaran"/>
              <a:ea typeface="Catamaran"/>
              <a:cs typeface="Catamaran"/>
              <a:sym typeface="Catamaran"/>
            </a:endParaRPr>
          </a:p>
          <a:p>
            <a:pPr indent="-172593" lvl="4" marL="1389888" rtl="0" algn="l">
              <a:spcBef>
                <a:spcPts val="1400"/>
              </a:spcBef>
              <a:spcAft>
                <a:spcPts val="0"/>
              </a:spcAft>
              <a:buClr>
                <a:srgbClr val="262626"/>
              </a:buClr>
              <a:buSzPct val="100000"/>
              <a:buFont typeface="Catamaran"/>
              <a:buChar char="○"/>
            </a:pPr>
            <a:r>
              <a:rPr b="1" lang="en-US" sz="6550">
                <a:solidFill>
                  <a:srgbClr val="262626"/>
                </a:solidFill>
                <a:latin typeface="Catamaran"/>
                <a:ea typeface="Catamaran"/>
                <a:cs typeface="Catamaran"/>
                <a:sym typeface="Catamaran"/>
              </a:rPr>
              <a:t>Initial Claims</a:t>
            </a:r>
            <a:r>
              <a:rPr lang="en-US" sz="6550">
                <a:solidFill>
                  <a:srgbClr val="262626"/>
                </a:solidFill>
                <a:latin typeface="Catamaran"/>
                <a:ea typeface="Catamaran"/>
                <a:cs typeface="Catamaran"/>
                <a:sym typeface="Catamaran"/>
              </a:rPr>
              <a:t> for Unemployment Insurance </a:t>
            </a:r>
            <a:r>
              <a:rPr baseline="30000" lang="en-US" sz="6550">
                <a:solidFill>
                  <a:srgbClr val="262626"/>
                </a:solidFill>
                <a:latin typeface="Catamaran"/>
                <a:ea typeface="Catamaran"/>
                <a:cs typeface="Catamaran"/>
                <a:sym typeface="Catamaran"/>
              </a:rPr>
              <a:t>3</a:t>
            </a:r>
            <a:endParaRPr baseline="30000" sz="6550">
              <a:solidFill>
                <a:srgbClr val="262626"/>
              </a:solidFill>
              <a:latin typeface="Catamaran"/>
              <a:ea typeface="Catamaran"/>
              <a:cs typeface="Catamaran"/>
              <a:sym typeface="Catamaran"/>
            </a:endParaRPr>
          </a:p>
          <a:p>
            <a:pPr indent="-172593" lvl="4" marL="1389888" rtl="0" algn="l">
              <a:spcBef>
                <a:spcPts val="1400"/>
              </a:spcBef>
              <a:spcAft>
                <a:spcPts val="0"/>
              </a:spcAft>
              <a:buClr>
                <a:srgbClr val="262626"/>
              </a:buClr>
              <a:buSzPct val="100000"/>
              <a:buFont typeface="Catamaran"/>
              <a:buChar char="○"/>
            </a:pPr>
            <a:r>
              <a:rPr b="1" lang="en-US" sz="6550">
                <a:solidFill>
                  <a:srgbClr val="262626"/>
                </a:solidFill>
                <a:latin typeface="Catamaran"/>
                <a:ea typeface="Catamaran"/>
                <a:cs typeface="Catamaran"/>
                <a:sym typeface="Catamaran"/>
              </a:rPr>
              <a:t>Dow Jones Industrial average</a:t>
            </a:r>
            <a:r>
              <a:rPr lang="en-US" sz="6550">
                <a:solidFill>
                  <a:srgbClr val="262626"/>
                </a:solidFill>
                <a:latin typeface="Catamaran"/>
                <a:ea typeface="Catamaran"/>
                <a:cs typeface="Catamaran"/>
                <a:sym typeface="Catamaran"/>
              </a:rPr>
              <a:t> </a:t>
            </a:r>
            <a:r>
              <a:rPr baseline="30000" lang="en-US" sz="6550">
                <a:solidFill>
                  <a:srgbClr val="262626"/>
                </a:solidFill>
                <a:latin typeface="Catamaran"/>
                <a:ea typeface="Catamaran"/>
                <a:cs typeface="Catamaran"/>
                <a:sym typeface="Catamaran"/>
              </a:rPr>
              <a:t>4 </a:t>
            </a:r>
            <a:r>
              <a:rPr lang="en-US" sz="6550">
                <a:solidFill>
                  <a:srgbClr val="262626"/>
                </a:solidFill>
                <a:latin typeface="Catamaran"/>
                <a:ea typeface="Catamaran"/>
                <a:cs typeface="Catamaran"/>
                <a:sym typeface="Catamaran"/>
              </a:rPr>
              <a:t>as measure of stock market performance</a:t>
            </a:r>
            <a:endParaRPr sz="6550">
              <a:solidFill>
                <a:srgbClr val="262626"/>
              </a:solidFill>
              <a:latin typeface="Catamaran"/>
              <a:ea typeface="Catamaran"/>
              <a:cs typeface="Catamaran"/>
              <a:sym typeface="Catamaran"/>
            </a:endParaRPr>
          </a:p>
          <a:p>
            <a:pPr indent="-172593" lvl="4" marL="1389888" rtl="0" algn="l">
              <a:spcBef>
                <a:spcPts val="1400"/>
              </a:spcBef>
              <a:spcAft>
                <a:spcPts val="0"/>
              </a:spcAft>
              <a:buClr>
                <a:srgbClr val="262626"/>
              </a:buClr>
              <a:buSzPct val="100000"/>
              <a:buFont typeface="Catamaran"/>
              <a:buChar char="○"/>
            </a:pPr>
            <a:r>
              <a:rPr b="1" lang="en-US" sz="6550">
                <a:solidFill>
                  <a:srgbClr val="262626"/>
                </a:solidFill>
                <a:latin typeface="Catamaran"/>
                <a:ea typeface="Catamaran"/>
                <a:cs typeface="Catamaran"/>
                <a:sym typeface="Catamaran"/>
              </a:rPr>
              <a:t>Consumer Price Index</a:t>
            </a:r>
            <a:r>
              <a:rPr lang="en-US" sz="6550">
                <a:solidFill>
                  <a:srgbClr val="262626"/>
                </a:solidFill>
                <a:latin typeface="Catamaran"/>
                <a:ea typeface="Catamaran"/>
                <a:cs typeface="Catamaran"/>
                <a:sym typeface="Catamaran"/>
              </a:rPr>
              <a:t> </a:t>
            </a:r>
            <a:r>
              <a:rPr baseline="30000" lang="en-US" sz="6550">
                <a:solidFill>
                  <a:srgbClr val="262626"/>
                </a:solidFill>
                <a:latin typeface="Catamaran"/>
                <a:ea typeface="Catamaran"/>
                <a:cs typeface="Catamaran"/>
                <a:sym typeface="Catamaran"/>
              </a:rPr>
              <a:t>5 </a:t>
            </a:r>
            <a:r>
              <a:rPr lang="en-US" sz="6550">
                <a:solidFill>
                  <a:srgbClr val="262626"/>
                </a:solidFill>
                <a:latin typeface="Catamaran"/>
                <a:ea typeface="Catamaran"/>
                <a:cs typeface="Catamaran"/>
                <a:sym typeface="Catamaran"/>
              </a:rPr>
              <a:t>as measure of inflation</a:t>
            </a:r>
            <a:endParaRPr sz="5550">
              <a:solidFill>
                <a:srgbClr val="262626"/>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Data Description - data elements </a:t>
            </a:r>
            <a:endParaRPr/>
          </a:p>
        </p:txBody>
      </p:sp>
      <p:sp>
        <p:nvSpPr>
          <p:cNvPr id="155" name="Google Shape;155;p5"/>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Observation date, monthly</a:t>
            </a:r>
            <a:endParaRPr sz="2000">
              <a:solidFill>
                <a:srgbClr val="262626"/>
              </a:solidFill>
            </a:endParaRPr>
          </a:p>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Unemployment rate, as percentage of total labour force, monthly</a:t>
            </a:r>
            <a:endParaRPr sz="2000">
              <a:solidFill>
                <a:srgbClr val="262626"/>
              </a:solidFill>
              <a:latin typeface="Catamaran"/>
              <a:ea typeface="Catamaran"/>
              <a:cs typeface="Catamaran"/>
              <a:sym typeface="Catamaran"/>
            </a:endParaRPr>
          </a:p>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ICSA, as absolute jobless claims per month</a:t>
            </a:r>
            <a:endParaRPr sz="2000">
              <a:solidFill>
                <a:srgbClr val="262626"/>
              </a:solidFill>
              <a:latin typeface="Catamaran"/>
              <a:ea typeface="Catamaran"/>
              <a:cs typeface="Catamaran"/>
              <a:sym typeface="Catamaran"/>
            </a:endParaRPr>
          </a:p>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Job openings, as absolute job openings per month</a:t>
            </a:r>
            <a:endParaRPr sz="2000">
              <a:solidFill>
                <a:srgbClr val="262626"/>
              </a:solidFill>
              <a:latin typeface="Catamaran"/>
              <a:ea typeface="Catamaran"/>
              <a:cs typeface="Catamaran"/>
              <a:sym typeface="Catamaran"/>
            </a:endParaRPr>
          </a:p>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DJI, as close level on last day of month</a:t>
            </a:r>
            <a:endParaRPr sz="2000">
              <a:solidFill>
                <a:srgbClr val="262626"/>
              </a:solidFill>
              <a:latin typeface="Catamaran"/>
              <a:ea typeface="Catamaran"/>
              <a:cs typeface="Catamaran"/>
              <a:sym typeface="Catamaran"/>
            </a:endParaRPr>
          </a:p>
          <a:p>
            <a:pPr indent="-355600" lvl="0" marL="457200" rtl="0" algn="l">
              <a:lnSpc>
                <a:spcPct val="150000"/>
              </a:lnSpc>
              <a:spcBef>
                <a:spcPts val="0"/>
              </a:spcBef>
              <a:spcAft>
                <a:spcPts val="0"/>
              </a:spcAft>
              <a:buClr>
                <a:srgbClr val="262626"/>
              </a:buClr>
              <a:buSzPts val="2000"/>
              <a:buFont typeface="Catamaran"/>
              <a:buChar char="●"/>
            </a:pPr>
            <a:r>
              <a:rPr lang="en-US" sz="2000">
                <a:solidFill>
                  <a:srgbClr val="262626"/>
                </a:solidFill>
                <a:latin typeface="Catamaran"/>
                <a:ea typeface="Catamaran"/>
                <a:cs typeface="Catamaran"/>
                <a:sym typeface="Catamaran"/>
              </a:rPr>
              <a:t>CPI, as average price of a basket of goods indexed against same basket price of 1982-84</a:t>
            </a:r>
            <a:endParaRPr sz="2000">
              <a:solidFill>
                <a:srgbClr val="262626"/>
              </a:solidFill>
              <a:latin typeface="Catamaran"/>
              <a:ea typeface="Catamaran"/>
              <a:cs typeface="Catamaran"/>
              <a:sym typeface="Catamaran"/>
            </a:endParaRPr>
          </a:p>
        </p:txBody>
      </p:sp>
      <p:sp>
        <p:nvSpPr>
          <p:cNvPr id="156" name="Google Shape;156;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pic>
        <p:nvPicPr>
          <p:cNvPr descr="A puzzle" id="157" name="Google Shape;157;p5"/>
          <p:cNvPicPr preferRelativeResize="0"/>
          <p:nvPr/>
        </p:nvPicPr>
        <p:blipFill rotWithShape="1">
          <a:blip r:embed="rId3">
            <a:alphaModFix/>
          </a:blip>
          <a:srcRect b="0" l="0" r="0" t="0"/>
          <a:stretch/>
        </p:blipFill>
        <p:spPr>
          <a:xfrm rot="10800000">
            <a:off x="7623424" y="878417"/>
            <a:ext cx="4321995" cy="43219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Methodology</a:t>
            </a:r>
            <a:endParaRPr/>
          </a:p>
        </p:txBody>
      </p:sp>
      <p:sp>
        <p:nvSpPr>
          <p:cNvPr id="163" name="Google Shape;163;p8"/>
          <p:cNvSpPr txBox="1"/>
          <p:nvPr>
            <p:ph idx="1" type="body"/>
          </p:nvPr>
        </p:nvSpPr>
        <p:spPr>
          <a:xfrm>
            <a:off x="1097277" y="2108200"/>
            <a:ext cx="6399000" cy="3760800"/>
          </a:xfrm>
          <a:prstGeom prst="rect">
            <a:avLst/>
          </a:prstGeom>
          <a:noFill/>
          <a:ln>
            <a:noFill/>
          </a:ln>
        </p:spPr>
        <p:txBody>
          <a:bodyPr anchorCtr="0" anchor="t" bIns="45700" lIns="0" spcFirstLastPara="1" rIns="0" wrap="square" tIns="45700">
            <a:normAutofit/>
          </a:bodyPr>
          <a:lstStyle/>
          <a:p>
            <a:pPr indent="-355600" lvl="0" marL="457200" rtl="0" algn="l">
              <a:lnSpc>
                <a:spcPct val="115000"/>
              </a:lnSpc>
              <a:spcBef>
                <a:spcPts val="0"/>
              </a:spcBef>
              <a:spcAft>
                <a:spcPts val="0"/>
              </a:spcAft>
              <a:buClr>
                <a:schemeClr val="dk1"/>
              </a:buClr>
              <a:buSzPts val="2000"/>
              <a:buAutoNum type="arabicPeriod"/>
            </a:pPr>
            <a:r>
              <a:rPr b="1" lang="en-US" sz="2000">
                <a:solidFill>
                  <a:schemeClr val="dk1"/>
                </a:solidFill>
                <a:latin typeface="Catamaran"/>
                <a:ea typeface="Catamaran"/>
                <a:cs typeface="Catamaran"/>
                <a:sym typeface="Catamaran"/>
              </a:rPr>
              <a:t>S</a:t>
            </a:r>
            <a:r>
              <a:rPr lang="en-US" sz="2000">
                <a:solidFill>
                  <a:schemeClr val="dk1"/>
                </a:solidFill>
                <a:latin typeface="Catamaran"/>
                <a:ea typeface="Catamaran"/>
                <a:cs typeface="Catamaran"/>
                <a:sym typeface="Catamaran"/>
              </a:rPr>
              <a:t>ample the time series</a:t>
            </a:r>
            <a:endParaRPr sz="2000">
              <a:solidFill>
                <a:schemeClr val="dk1"/>
              </a:solidFill>
              <a:latin typeface="Catamaran"/>
              <a:ea typeface="Catamaran"/>
              <a:cs typeface="Catamaran"/>
              <a:sym typeface="Catamaran"/>
            </a:endParaRPr>
          </a:p>
          <a:p>
            <a:pPr indent="-330200" lvl="1" marL="914400" rtl="0" algn="l">
              <a:lnSpc>
                <a:spcPct val="115000"/>
              </a:lnSpc>
              <a:spcBef>
                <a:spcPts val="0"/>
              </a:spcBef>
              <a:spcAft>
                <a:spcPts val="0"/>
              </a:spcAft>
              <a:buClr>
                <a:schemeClr val="dk1"/>
              </a:buClr>
              <a:buSzPts val="1600"/>
              <a:buFont typeface="Catamaran"/>
              <a:buChar char="◦"/>
            </a:pPr>
            <a:r>
              <a:rPr lang="en-US" sz="1600">
                <a:solidFill>
                  <a:schemeClr val="dk1"/>
                </a:solidFill>
                <a:latin typeface="Catamaran"/>
                <a:ea typeface="Catamaran"/>
                <a:cs typeface="Catamaran"/>
                <a:sym typeface="Catamaran"/>
              </a:rPr>
              <a:t>visual inspection &amp; research</a:t>
            </a:r>
            <a:endParaRPr sz="1600">
              <a:solidFill>
                <a:schemeClr val="dk1"/>
              </a:solidFill>
              <a:latin typeface="Catamaran"/>
              <a:ea typeface="Catamaran"/>
              <a:cs typeface="Catamaran"/>
              <a:sym typeface="Catamaran"/>
            </a:endParaRPr>
          </a:p>
          <a:p>
            <a:pPr indent="-355600" lvl="0" marL="457200" rtl="0" algn="l">
              <a:lnSpc>
                <a:spcPct val="115000"/>
              </a:lnSpc>
              <a:spcBef>
                <a:spcPts val="0"/>
              </a:spcBef>
              <a:spcAft>
                <a:spcPts val="0"/>
              </a:spcAft>
              <a:buClr>
                <a:schemeClr val="dk1"/>
              </a:buClr>
              <a:buSzPts val="2000"/>
              <a:buAutoNum type="arabicPeriod"/>
            </a:pPr>
            <a:r>
              <a:rPr b="1" lang="en-US" sz="2000">
                <a:solidFill>
                  <a:schemeClr val="dk1"/>
                </a:solidFill>
                <a:latin typeface="Catamaran"/>
                <a:ea typeface="Catamaran"/>
                <a:cs typeface="Catamaran"/>
                <a:sym typeface="Catamaran"/>
              </a:rPr>
              <a:t>E</a:t>
            </a:r>
            <a:r>
              <a:rPr lang="en-US" sz="2000">
                <a:solidFill>
                  <a:schemeClr val="dk1"/>
                </a:solidFill>
                <a:latin typeface="Catamaran"/>
                <a:ea typeface="Catamaran"/>
                <a:cs typeface="Catamaran"/>
                <a:sym typeface="Catamaran"/>
              </a:rPr>
              <a:t>xplore and diagnose</a:t>
            </a:r>
            <a:endParaRPr sz="2000">
              <a:solidFill>
                <a:schemeClr val="dk1"/>
              </a:solidFill>
              <a:latin typeface="Catamaran"/>
              <a:ea typeface="Catamaran"/>
              <a:cs typeface="Catamaran"/>
              <a:sym typeface="Catamaran"/>
            </a:endParaRPr>
          </a:p>
          <a:p>
            <a:pPr indent="-330200" lvl="1" marL="914400" rtl="0" algn="l">
              <a:lnSpc>
                <a:spcPct val="115000"/>
              </a:lnSpc>
              <a:spcBef>
                <a:spcPts val="0"/>
              </a:spcBef>
              <a:spcAft>
                <a:spcPts val="0"/>
              </a:spcAft>
              <a:buClr>
                <a:schemeClr val="dk1"/>
              </a:buClr>
              <a:buSzPts val="1600"/>
              <a:buFont typeface="Catamaran"/>
              <a:buChar char="◦"/>
            </a:pPr>
            <a:r>
              <a:rPr lang="en-US" sz="1600">
                <a:solidFill>
                  <a:schemeClr val="dk1"/>
                </a:solidFill>
                <a:latin typeface="Catamaran"/>
                <a:ea typeface="Catamaran"/>
                <a:cs typeface="Catamaran"/>
                <a:sym typeface="Catamaran"/>
              </a:rPr>
              <a:t>interventions, stationary analysis</a:t>
            </a:r>
            <a:endParaRPr sz="1600">
              <a:solidFill>
                <a:schemeClr val="dk1"/>
              </a:solidFill>
              <a:latin typeface="Catamaran"/>
              <a:ea typeface="Catamaran"/>
              <a:cs typeface="Catamaran"/>
              <a:sym typeface="Catamaran"/>
            </a:endParaRPr>
          </a:p>
          <a:p>
            <a:pPr indent="-355600" lvl="0" marL="457200" rtl="0" algn="l">
              <a:lnSpc>
                <a:spcPct val="115000"/>
              </a:lnSpc>
              <a:spcBef>
                <a:spcPts val="0"/>
              </a:spcBef>
              <a:spcAft>
                <a:spcPts val="0"/>
              </a:spcAft>
              <a:buClr>
                <a:schemeClr val="dk1"/>
              </a:buClr>
              <a:buSzPts val="2000"/>
              <a:buAutoNum type="arabicPeriod"/>
            </a:pPr>
            <a:r>
              <a:rPr b="1" lang="en-US" sz="2000">
                <a:solidFill>
                  <a:schemeClr val="dk1"/>
                </a:solidFill>
                <a:latin typeface="Catamaran"/>
                <a:ea typeface="Catamaran"/>
                <a:cs typeface="Catamaran"/>
                <a:sym typeface="Catamaran"/>
              </a:rPr>
              <a:t>M</a:t>
            </a:r>
            <a:r>
              <a:rPr lang="en-US" sz="2000">
                <a:solidFill>
                  <a:schemeClr val="dk1"/>
                </a:solidFill>
                <a:latin typeface="Catamaran"/>
                <a:ea typeface="Catamaran"/>
                <a:cs typeface="Catamaran"/>
                <a:sym typeface="Catamaran"/>
              </a:rPr>
              <a:t>odify</a:t>
            </a:r>
            <a:endParaRPr sz="2000">
              <a:solidFill>
                <a:schemeClr val="dk1"/>
              </a:solidFill>
              <a:latin typeface="Catamaran"/>
              <a:ea typeface="Catamaran"/>
              <a:cs typeface="Catamaran"/>
              <a:sym typeface="Catamaran"/>
            </a:endParaRPr>
          </a:p>
          <a:p>
            <a:pPr indent="-330200" lvl="1" marL="914400" rtl="0" algn="l">
              <a:lnSpc>
                <a:spcPct val="115000"/>
              </a:lnSpc>
              <a:spcBef>
                <a:spcPts val="0"/>
              </a:spcBef>
              <a:spcAft>
                <a:spcPts val="0"/>
              </a:spcAft>
              <a:buClr>
                <a:schemeClr val="dk1"/>
              </a:buClr>
              <a:buSzPts val="1600"/>
              <a:buFont typeface="Catamaran"/>
              <a:buChar char="◦"/>
            </a:pPr>
            <a:r>
              <a:rPr lang="en-US" sz="1600">
                <a:solidFill>
                  <a:schemeClr val="dk1"/>
                </a:solidFill>
                <a:latin typeface="Catamaran"/>
                <a:ea typeface="Catamaran"/>
                <a:cs typeface="Catamaran"/>
                <a:sym typeface="Catamaran"/>
              </a:rPr>
              <a:t>define time periods to model, holdout and any missing values</a:t>
            </a:r>
            <a:endParaRPr sz="1600">
              <a:solidFill>
                <a:schemeClr val="dk1"/>
              </a:solidFill>
              <a:latin typeface="Catamaran"/>
              <a:ea typeface="Catamaran"/>
              <a:cs typeface="Catamaran"/>
              <a:sym typeface="Catamaran"/>
            </a:endParaRPr>
          </a:p>
          <a:p>
            <a:pPr indent="-355600" lvl="0" marL="457200" rtl="0" algn="l">
              <a:lnSpc>
                <a:spcPct val="115000"/>
              </a:lnSpc>
              <a:spcBef>
                <a:spcPts val="0"/>
              </a:spcBef>
              <a:spcAft>
                <a:spcPts val="0"/>
              </a:spcAft>
              <a:buClr>
                <a:schemeClr val="dk1"/>
              </a:buClr>
              <a:buSzPts val="2000"/>
              <a:buAutoNum type="arabicPeriod"/>
            </a:pPr>
            <a:r>
              <a:rPr b="1" lang="en-US" sz="2000">
                <a:solidFill>
                  <a:schemeClr val="dk1"/>
                </a:solidFill>
                <a:latin typeface="Catamaran"/>
                <a:ea typeface="Catamaran"/>
                <a:cs typeface="Catamaran"/>
                <a:sym typeface="Catamaran"/>
              </a:rPr>
              <a:t>M</a:t>
            </a:r>
            <a:r>
              <a:rPr lang="en-US" sz="2000">
                <a:solidFill>
                  <a:schemeClr val="dk1"/>
                </a:solidFill>
                <a:latin typeface="Catamaran"/>
                <a:ea typeface="Catamaran"/>
                <a:cs typeface="Catamaran"/>
                <a:sym typeface="Catamaran"/>
              </a:rPr>
              <a:t>odel and examine the results</a:t>
            </a:r>
            <a:endParaRPr sz="2000">
              <a:solidFill>
                <a:schemeClr val="dk1"/>
              </a:solidFill>
              <a:latin typeface="Catamaran"/>
              <a:ea typeface="Catamaran"/>
              <a:cs typeface="Catamaran"/>
              <a:sym typeface="Catamaran"/>
            </a:endParaRPr>
          </a:p>
          <a:p>
            <a:pPr indent="-330200" lvl="1" marL="914400" rtl="0" algn="l">
              <a:lnSpc>
                <a:spcPct val="115000"/>
              </a:lnSpc>
              <a:spcBef>
                <a:spcPts val="0"/>
              </a:spcBef>
              <a:spcAft>
                <a:spcPts val="0"/>
              </a:spcAft>
              <a:buClr>
                <a:schemeClr val="dk1"/>
              </a:buClr>
              <a:buSzPts val="1600"/>
              <a:buFont typeface="Catamaran"/>
              <a:buChar char="◦"/>
            </a:pPr>
            <a:r>
              <a:rPr lang="en-US" sz="1600">
                <a:solidFill>
                  <a:schemeClr val="dk1"/>
                </a:solidFill>
                <a:latin typeface="Catamaran"/>
                <a:ea typeface="Catamaran"/>
                <a:cs typeface="Catamaran"/>
                <a:sym typeface="Catamaran"/>
              </a:rPr>
              <a:t>attempt multiple approaches</a:t>
            </a:r>
            <a:endParaRPr sz="1600">
              <a:solidFill>
                <a:schemeClr val="dk1"/>
              </a:solidFill>
              <a:latin typeface="Catamaran"/>
              <a:ea typeface="Catamaran"/>
              <a:cs typeface="Catamaran"/>
              <a:sym typeface="Catamaran"/>
            </a:endParaRPr>
          </a:p>
          <a:p>
            <a:pPr indent="-355600" lvl="0" marL="457200" rtl="0" algn="l">
              <a:lnSpc>
                <a:spcPct val="115000"/>
              </a:lnSpc>
              <a:spcBef>
                <a:spcPts val="0"/>
              </a:spcBef>
              <a:spcAft>
                <a:spcPts val="0"/>
              </a:spcAft>
              <a:buClr>
                <a:schemeClr val="dk1"/>
              </a:buClr>
              <a:buSzPts val="2000"/>
              <a:buAutoNum type="arabicPeriod"/>
            </a:pPr>
            <a:r>
              <a:rPr b="1" lang="en-US" sz="2000">
                <a:solidFill>
                  <a:schemeClr val="dk1"/>
                </a:solidFill>
                <a:latin typeface="Catamaran"/>
                <a:ea typeface="Catamaran"/>
                <a:cs typeface="Catamaran"/>
                <a:sym typeface="Catamaran"/>
              </a:rPr>
              <a:t>A</a:t>
            </a:r>
            <a:r>
              <a:rPr lang="en-US" sz="2000">
                <a:solidFill>
                  <a:schemeClr val="dk1"/>
                </a:solidFill>
                <a:latin typeface="Catamaran"/>
                <a:ea typeface="Catamaran"/>
                <a:cs typeface="Catamaran"/>
                <a:sym typeface="Catamaran"/>
              </a:rPr>
              <a:t>ssess and conclude</a:t>
            </a:r>
            <a:endParaRPr sz="2000">
              <a:solidFill>
                <a:schemeClr val="dk1"/>
              </a:solidFill>
              <a:latin typeface="Catamaran"/>
              <a:ea typeface="Catamaran"/>
              <a:cs typeface="Catamaran"/>
              <a:sym typeface="Catamaran"/>
            </a:endParaRPr>
          </a:p>
          <a:p>
            <a:pPr indent="-330200" lvl="1" marL="914400" rtl="0" algn="l">
              <a:lnSpc>
                <a:spcPct val="115000"/>
              </a:lnSpc>
              <a:spcBef>
                <a:spcPts val="0"/>
              </a:spcBef>
              <a:spcAft>
                <a:spcPts val="0"/>
              </a:spcAft>
              <a:buClr>
                <a:schemeClr val="dk1"/>
              </a:buClr>
              <a:buSzPts val="1600"/>
              <a:buFont typeface="Catamaran"/>
              <a:buChar char="◦"/>
            </a:pPr>
            <a:r>
              <a:rPr lang="en-US" sz="1600">
                <a:solidFill>
                  <a:schemeClr val="dk1"/>
                </a:solidFill>
                <a:latin typeface="Catamaran"/>
                <a:ea typeface="Catamaran"/>
                <a:cs typeface="Catamaran"/>
                <a:sym typeface="Catamaran"/>
              </a:rPr>
              <a:t>compare models and discuss recommendations</a:t>
            </a:r>
            <a:endParaRPr sz="1600">
              <a:solidFill>
                <a:schemeClr val="dk1"/>
              </a:solidFill>
              <a:latin typeface="Catamaran"/>
              <a:ea typeface="Catamaran"/>
              <a:cs typeface="Catamaran"/>
              <a:sym typeface="Catamaran"/>
            </a:endParaRPr>
          </a:p>
        </p:txBody>
      </p:sp>
      <p:sp>
        <p:nvSpPr>
          <p:cNvPr id="164" name="Google Shape;164;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grpSp>
        <p:nvGrpSpPr>
          <p:cNvPr id="165" name="Google Shape;165;p8"/>
          <p:cNvGrpSpPr/>
          <p:nvPr/>
        </p:nvGrpSpPr>
        <p:grpSpPr>
          <a:xfrm>
            <a:off x="7643288" y="2213916"/>
            <a:ext cx="3512392" cy="3160140"/>
            <a:chOff x="895900" y="238125"/>
            <a:chExt cx="5827225" cy="5238625"/>
          </a:xfrm>
        </p:grpSpPr>
        <p:sp>
          <p:nvSpPr>
            <p:cNvPr id="166" name="Google Shape;166;p8"/>
            <p:cNvSpPr/>
            <p:nvPr/>
          </p:nvSpPr>
          <p:spPr>
            <a:xfrm>
              <a:off x="954100" y="5410925"/>
              <a:ext cx="5731875" cy="6950"/>
            </a:xfrm>
            <a:custGeom>
              <a:rect b="b" l="l" r="r" t="t"/>
              <a:pathLst>
                <a:path extrusionOk="0" h="278" w="229275">
                  <a:moveTo>
                    <a:pt x="114643" y="0"/>
                  </a:moveTo>
                  <a:cubicBezTo>
                    <a:pt x="51317" y="0"/>
                    <a:pt x="1" y="64"/>
                    <a:pt x="1" y="139"/>
                  </a:cubicBezTo>
                  <a:cubicBezTo>
                    <a:pt x="1" y="213"/>
                    <a:pt x="51343" y="277"/>
                    <a:pt x="114643" y="277"/>
                  </a:cubicBezTo>
                  <a:cubicBezTo>
                    <a:pt x="177942" y="277"/>
                    <a:pt x="229275" y="213"/>
                    <a:pt x="229275" y="139"/>
                  </a:cubicBezTo>
                  <a:cubicBezTo>
                    <a:pt x="229275" y="81"/>
                    <a:pt x="177969" y="0"/>
                    <a:pt x="1146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8"/>
            <p:cNvSpPr/>
            <p:nvPr/>
          </p:nvSpPr>
          <p:spPr>
            <a:xfrm>
              <a:off x="2932025" y="376500"/>
              <a:ext cx="2510775" cy="2299700"/>
            </a:xfrm>
            <a:custGeom>
              <a:rect b="b" l="l" r="r" t="t"/>
              <a:pathLst>
                <a:path extrusionOk="0" h="91988" w="100431">
                  <a:moveTo>
                    <a:pt x="0" y="0"/>
                  </a:moveTo>
                  <a:lnTo>
                    <a:pt x="0" y="91988"/>
                  </a:lnTo>
                  <a:lnTo>
                    <a:pt x="100431" y="91988"/>
                  </a:lnTo>
                  <a:lnTo>
                    <a:pt x="100431"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8"/>
            <p:cNvSpPr/>
            <p:nvPr/>
          </p:nvSpPr>
          <p:spPr>
            <a:xfrm>
              <a:off x="2925375" y="370100"/>
              <a:ext cx="2524100" cy="2312775"/>
            </a:xfrm>
            <a:custGeom>
              <a:rect b="b" l="l" r="r" t="t"/>
              <a:pathLst>
                <a:path extrusionOk="0" h="92511" w="100964">
                  <a:moveTo>
                    <a:pt x="100431" y="532"/>
                  </a:moveTo>
                  <a:lnTo>
                    <a:pt x="100431" y="91978"/>
                  </a:lnTo>
                  <a:lnTo>
                    <a:pt x="533" y="91978"/>
                  </a:lnTo>
                  <a:lnTo>
                    <a:pt x="532" y="532"/>
                  </a:lnTo>
                  <a:close/>
                  <a:moveTo>
                    <a:pt x="1" y="0"/>
                  </a:moveTo>
                  <a:lnTo>
                    <a:pt x="1" y="92510"/>
                  </a:lnTo>
                  <a:lnTo>
                    <a:pt x="100963" y="92510"/>
                  </a:lnTo>
                  <a:lnTo>
                    <a:pt x="10096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8"/>
            <p:cNvSpPr/>
            <p:nvPr/>
          </p:nvSpPr>
          <p:spPr>
            <a:xfrm>
              <a:off x="2873925" y="238125"/>
              <a:ext cx="2614350" cy="146625"/>
            </a:xfrm>
            <a:custGeom>
              <a:rect b="b" l="l" r="r" t="t"/>
              <a:pathLst>
                <a:path extrusionOk="0" h="5865" w="104574">
                  <a:moveTo>
                    <a:pt x="0" y="0"/>
                  </a:moveTo>
                  <a:lnTo>
                    <a:pt x="0" y="5865"/>
                  </a:lnTo>
                  <a:lnTo>
                    <a:pt x="104574" y="5865"/>
                  </a:lnTo>
                  <a:lnTo>
                    <a:pt x="10457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8"/>
            <p:cNvSpPr/>
            <p:nvPr/>
          </p:nvSpPr>
          <p:spPr>
            <a:xfrm>
              <a:off x="2937750" y="384725"/>
              <a:ext cx="2499500" cy="245400"/>
            </a:xfrm>
            <a:custGeom>
              <a:rect b="b" l="l" r="r" t="t"/>
              <a:pathLst>
                <a:path extrusionOk="0" h="9816" w="99980">
                  <a:moveTo>
                    <a:pt x="0" y="1"/>
                  </a:moveTo>
                  <a:lnTo>
                    <a:pt x="99979" y="9815"/>
                  </a:lnTo>
                  <a:lnTo>
                    <a:pt x="9992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8"/>
            <p:cNvSpPr/>
            <p:nvPr/>
          </p:nvSpPr>
          <p:spPr>
            <a:xfrm>
              <a:off x="3322525" y="1151775"/>
              <a:ext cx="84300" cy="940950"/>
            </a:xfrm>
            <a:custGeom>
              <a:rect b="b" l="l" r="r" t="t"/>
              <a:pathLst>
                <a:path extrusionOk="0" h="37638" w="3372">
                  <a:moveTo>
                    <a:pt x="0" y="0"/>
                  </a:moveTo>
                  <a:lnTo>
                    <a:pt x="0" y="37638"/>
                  </a:lnTo>
                  <a:lnTo>
                    <a:pt x="3371" y="37638"/>
                  </a:lnTo>
                  <a:lnTo>
                    <a:pt x="3371"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8"/>
            <p:cNvSpPr/>
            <p:nvPr/>
          </p:nvSpPr>
          <p:spPr>
            <a:xfrm>
              <a:off x="3485225" y="1471300"/>
              <a:ext cx="84275" cy="621400"/>
            </a:xfrm>
            <a:custGeom>
              <a:rect b="b" l="l" r="r" t="t"/>
              <a:pathLst>
                <a:path extrusionOk="0" h="24856" w="3371">
                  <a:moveTo>
                    <a:pt x="0" y="1"/>
                  </a:moveTo>
                  <a:lnTo>
                    <a:pt x="0" y="24855"/>
                  </a:lnTo>
                  <a:lnTo>
                    <a:pt x="3370" y="24855"/>
                  </a:lnTo>
                  <a:lnTo>
                    <a:pt x="3370" y="1"/>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8"/>
            <p:cNvSpPr/>
            <p:nvPr/>
          </p:nvSpPr>
          <p:spPr>
            <a:xfrm>
              <a:off x="3647900" y="1268750"/>
              <a:ext cx="84300" cy="828750"/>
            </a:xfrm>
            <a:custGeom>
              <a:rect b="b" l="l" r="r" t="t"/>
              <a:pathLst>
                <a:path extrusionOk="0" h="33150" w="3372">
                  <a:moveTo>
                    <a:pt x="0" y="1"/>
                  </a:moveTo>
                  <a:lnTo>
                    <a:pt x="0" y="33149"/>
                  </a:lnTo>
                  <a:lnTo>
                    <a:pt x="3372" y="33149"/>
                  </a:lnTo>
                  <a:lnTo>
                    <a:pt x="3372" y="1"/>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8"/>
            <p:cNvSpPr/>
            <p:nvPr/>
          </p:nvSpPr>
          <p:spPr>
            <a:xfrm>
              <a:off x="3810450" y="1188050"/>
              <a:ext cx="84300" cy="904525"/>
            </a:xfrm>
            <a:custGeom>
              <a:rect b="b" l="l" r="r" t="t"/>
              <a:pathLst>
                <a:path extrusionOk="0" h="36181" w="3372">
                  <a:moveTo>
                    <a:pt x="0" y="1"/>
                  </a:moveTo>
                  <a:lnTo>
                    <a:pt x="0" y="36181"/>
                  </a:lnTo>
                  <a:lnTo>
                    <a:pt x="3372" y="36181"/>
                  </a:lnTo>
                  <a:lnTo>
                    <a:pt x="3372" y="1"/>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8"/>
            <p:cNvSpPr/>
            <p:nvPr/>
          </p:nvSpPr>
          <p:spPr>
            <a:xfrm>
              <a:off x="3973150" y="1490450"/>
              <a:ext cx="84275" cy="602250"/>
            </a:xfrm>
            <a:custGeom>
              <a:rect b="b" l="l" r="r" t="t"/>
              <a:pathLst>
                <a:path extrusionOk="0" h="24090" w="3371">
                  <a:moveTo>
                    <a:pt x="1" y="0"/>
                  </a:moveTo>
                  <a:lnTo>
                    <a:pt x="1" y="24089"/>
                  </a:lnTo>
                  <a:lnTo>
                    <a:pt x="3371" y="24089"/>
                  </a:lnTo>
                  <a:lnTo>
                    <a:pt x="3371"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8"/>
            <p:cNvSpPr/>
            <p:nvPr/>
          </p:nvSpPr>
          <p:spPr>
            <a:xfrm>
              <a:off x="4135825" y="1608625"/>
              <a:ext cx="84300" cy="484075"/>
            </a:xfrm>
            <a:custGeom>
              <a:rect b="b" l="l" r="r" t="t"/>
              <a:pathLst>
                <a:path extrusionOk="0" h="19363" w="3372">
                  <a:moveTo>
                    <a:pt x="0" y="0"/>
                  </a:moveTo>
                  <a:lnTo>
                    <a:pt x="0" y="19362"/>
                  </a:lnTo>
                  <a:lnTo>
                    <a:pt x="3372" y="19362"/>
                  </a:lnTo>
                  <a:lnTo>
                    <a:pt x="3372"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8"/>
            <p:cNvSpPr/>
            <p:nvPr/>
          </p:nvSpPr>
          <p:spPr>
            <a:xfrm>
              <a:off x="4298375" y="1248400"/>
              <a:ext cx="84325" cy="844300"/>
            </a:xfrm>
            <a:custGeom>
              <a:rect b="b" l="l" r="r" t="t"/>
              <a:pathLst>
                <a:path extrusionOk="0" h="33772" w="3373">
                  <a:moveTo>
                    <a:pt x="1" y="1"/>
                  </a:moveTo>
                  <a:lnTo>
                    <a:pt x="1" y="33771"/>
                  </a:lnTo>
                  <a:lnTo>
                    <a:pt x="3372" y="33771"/>
                  </a:lnTo>
                  <a:lnTo>
                    <a:pt x="3372" y="1"/>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4461075" y="1400600"/>
              <a:ext cx="84275" cy="692100"/>
            </a:xfrm>
            <a:custGeom>
              <a:rect b="b" l="l" r="r" t="t"/>
              <a:pathLst>
                <a:path extrusionOk="0" h="27684" w="3371">
                  <a:moveTo>
                    <a:pt x="1" y="0"/>
                  </a:moveTo>
                  <a:lnTo>
                    <a:pt x="1" y="27683"/>
                  </a:lnTo>
                  <a:lnTo>
                    <a:pt x="3371" y="27683"/>
                  </a:lnTo>
                  <a:lnTo>
                    <a:pt x="3371"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8"/>
            <p:cNvSpPr/>
            <p:nvPr/>
          </p:nvSpPr>
          <p:spPr>
            <a:xfrm>
              <a:off x="4623750" y="1278975"/>
              <a:ext cx="84325" cy="813725"/>
            </a:xfrm>
            <a:custGeom>
              <a:rect b="b" l="l" r="r" t="t"/>
              <a:pathLst>
                <a:path extrusionOk="0" h="32549" w="3373">
                  <a:moveTo>
                    <a:pt x="1" y="1"/>
                  </a:moveTo>
                  <a:lnTo>
                    <a:pt x="1" y="32548"/>
                  </a:lnTo>
                  <a:lnTo>
                    <a:pt x="3372" y="32548"/>
                  </a:lnTo>
                  <a:lnTo>
                    <a:pt x="3372" y="1"/>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8"/>
            <p:cNvSpPr/>
            <p:nvPr/>
          </p:nvSpPr>
          <p:spPr>
            <a:xfrm>
              <a:off x="4786300" y="1538300"/>
              <a:ext cx="84325" cy="554400"/>
            </a:xfrm>
            <a:custGeom>
              <a:rect b="b" l="l" r="r" t="t"/>
              <a:pathLst>
                <a:path extrusionOk="0" h="22176" w="3373">
                  <a:moveTo>
                    <a:pt x="1" y="0"/>
                  </a:moveTo>
                  <a:lnTo>
                    <a:pt x="1" y="22175"/>
                  </a:lnTo>
                  <a:lnTo>
                    <a:pt x="3372" y="22175"/>
                  </a:lnTo>
                  <a:lnTo>
                    <a:pt x="3372"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8"/>
            <p:cNvSpPr/>
            <p:nvPr/>
          </p:nvSpPr>
          <p:spPr>
            <a:xfrm>
              <a:off x="4949025" y="1432775"/>
              <a:ext cx="84275" cy="659950"/>
            </a:xfrm>
            <a:custGeom>
              <a:rect b="b" l="l" r="r" t="t"/>
              <a:pathLst>
                <a:path extrusionOk="0" h="26398" w="3371">
                  <a:moveTo>
                    <a:pt x="0" y="0"/>
                  </a:moveTo>
                  <a:lnTo>
                    <a:pt x="0" y="26398"/>
                  </a:lnTo>
                  <a:lnTo>
                    <a:pt x="3370" y="26398"/>
                  </a:lnTo>
                  <a:lnTo>
                    <a:pt x="3370"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3369450" y="1351325"/>
              <a:ext cx="1611775" cy="543950"/>
            </a:xfrm>
            <a:custGeom>
              <a:rect b="b" l="l" r="r" t="t"/>
              <a:pathLst>
                <a:path extrusionOk="0" h="21758" w="64471">
                  <a:moveTo>
                    <a:pt x="60387" y="0"/>
                  </a:moveTo>
                  <a:cubicBezTo>
                    <a:pt x="59338" y="0"/>
                    <a:pt x="58291" y="103"/>
                    <a:pt x="57260" y="307"/>
                  </a:cubicBezTo>
                  <a:cubicBezTo>
                    <a:pt x="55556" y="657"/>
                    <a:pt x="53916" y="1265"/>
                    <a:pt x="52396" y="2110"/>
                  </a:cubicBezTo>
                  <a:cubicBezTo>
                    <a:pt x="50550" y="3134"/>
                    <a:pt x="48881" y="4448"/>
                    <a:pt x="47452" y="6001"/>
                  </a:cubicBezTo>
                  <a:cubicBezTo>
                    <a:pt x="45878" y="7830"/>
                    <a:pt x="44487" y="9808"/>
                    <a:pt x="43300" y="11908"/>
                  </a:cubicBezTo>
                  <a:cubicBezTo>
                    <a:pt x="41975" y="14067"/>
                    <a:pt x="40636" y="16395"/>
                    <a:pt x="38716" y="18368"/>
                  </a:cubicBezTo>
                  <a:cubicBezTo>
                    <a:pt x="37764" y="19381"/>
                    <a:pt x="36641" y="20220"/>
                    <a:pt x="35398" y="20845"/>
                  </a:cubicBezTo>
                  <a:cubicBezTo>
                    <a:pt x="34507" y="21284"/>
                    <a:pt x="33532" y="21508"/>
                    <a:pt x="32550" y="21508"/>
                  </a:cubicBezTo>
                  <a:cubicBezTo>
                    <a:pt x="32118" y="21508"/>
                    <a:pt x="31684" y="21465"/>
                    <a:pt x="31256" y="21377"/>
                  </a:cubicBezTo>
                  <a:cubicBezTo>
                    <a:pt x="29876" y="21029"/>
                    <a:pt x="28599" y="20354"/>
                    <a:pt x="27535" y="19410"/>
                  </a:cubicBezTo>
                  <a:cubicBezTo>
                    <a:pt x="26476" y="18499"/>
                    <a:pt x="25528" y="17465"/>
                    <a:pt x="24711" y="16331"/>
                  </a:cubicBezTo>
                  <a:cubicBezTo>
                    <a:pt x="23069" y="14125"/>
                    <a:pt x="21884" y="11721"/>
                    <a:pt x="20612" y="9526"/>
                  </a:cubicBezTo>
                  <a:cubicBezTo>
                    <a:pt x="19484" y="7388"/>
                    <a:pt x="18087" y="5403"/>
                    <a:pt x="16455" y="3619"/>
                  </a:cubicBezTo>
                  <a:cubicBezTo>
                    <a:pt x="14998" y="2066"/>
                    <a:pt x="13109" y="985"/>
                    <a:pt x="11033" y="515"/>
                  </a:cubicBezTo>
                  <a:cubicBezTo>
                    <a:pt x="10298" y="351"/>
                    <a:pt x="9551" y="269"/>
                    <a:pt x="8804" y="269"/>
                  </a:cubicBezTo>
                  <a:cubicBezTo>
                    <a:pt x="7812" y="269"/>
                    <a:pt x="6822" y="413"/>
                    <a:pt x="5865" y="701"/>
                  </a:cubicBezTo>
                  <a:cubicBezTo>
                    <a:pt x="4603" y="1073"/>
                    <a:pt x="3415" y="1661"/>
                    <a:pt x="2356" y="2439"/>
                  </a:cubicBezTo>
                  <a:cubicBezTo>
                    <a:pt x="1695" y="2937"/>
                    <a:pt x="1089" y="3503"/>
                    <a:pt x="549" y="4130"/>
                  </a:cubicBezTo>
                  <a:lnTo>
                    <a:pt x="139" y="4629"/>
                  </a:lnTo>
                  <a:cubicBezTo>
                    <a:pt x="48" y="4742"/>
                    <a:pt x="0" y="4800"/>
                    <a:pt x="6" y="4805"/>
                  </a:cubicBezTo>
                  <a:cubicBezTo>
                    <a:pt x="6" y="4805"/>
                    <a:pt x="7" y="4805"/>
                    <a:pt x="7" y="4805"/>
                  </a:cubicBezTo>
                  <a:cubicBezTo>
                    <a:pt x="16" y="4805"/>
                    <a:pt x="69" y="4752"/>
                    <a:pt x="160" y="4646"/>
                  </a:cubicBezTo>
                  <a:lnTo>
                    <a:pt x="586" y="4167"/>
                  </a:lnTo>
                  <a:cubicBezTo>
                    <a:pt x="1143" y="3563"/>
                    <a:pt x="1758" y="3013"/>
                    <a:pt x="2420" y="2525"/>
                  </a:cubicBezTo>
                  <a:cubicBezTo>
                    <a:pt x="3478" y="1772"/>
                    <a:pt x="4657" y="1206"/>
                    <a:pt x="5907" y="850"/>
                  </a:cubicBezTo>
                  <a:cubicBezTo>
                    <a:pt x="6825" y="584"/>
                    <a:pt x="7772" y="450"/>
                    <a:pt x="8720" y="450"/>
                  </a:cubicBezTo>
                  <a:cubicBezTo>
                    <a:pt x="9479" y="450"/>
                    <a:pt x="10239" y="536"/>
                    <a:pt x="10984" y="707"/>
                  </a:cubicBezTo>
                  <a:cubicBezTo>
                    <a:pt x="11459" y="813"/>
                    <a:pt x="11926" y="952"/>
                    <a:pt x="12382" y="1121"/>
                  </a:cubicBezTo>
                  <a:cubicBezTo>
                    <a:pt x="12855" y="1309"/>
                    <a:pt x="13314" y="1531"/>
                    <a:pt x="13755" y="1786"/>
                  </a:cubicBezTo>
                  <a:cubicBezTo>
                    <a:pt x="14693" y="2322"/>
                    <a:pt x="15548" y="2994"/>
                    <a:pt x="16291" y="3779"/>
                  </a:cubicBezTo>
                  <a:cubicBezTo>
                    <a:pt x="17898" y="5549"/>
                    <a:pt x="19275" y="7513"/>
                    <a:pt x="20390" y="9628"/>
                  </a:cubicBezTo>
                  <a:cubicBezTo>
                    <a:pt x="21655" y="11823"/>
                    <a:pt x="22836" y="14237"/>
                    <a:pt x="24495" y="16476"/>
                  </a:cubicBezTo>
                  <a:cubicBezTo>
                    <a:pt x="25323" y="17625"/>
                    <a:pt x="26285" y="18673"/>
                    <a:pt x="27360" y="19597"/>
                  </a:cubicBezTo>
                  <a:cubicBezTo>
                    <a:pt x="28462" y="20580"/>
                    <a:pt x="29789" y="21275"/>
                    <a:pt x="31225" y="21621"/>
                  </a:cubicBezTo>
                  <a:cubicBezTo>
                    <a:pt x="31670" y="21712"/>
                    <a:pt x="32121" y="21757"/>
                    <a:pt x="32573" y="21757"/>
                  </a:cubicBezTo>
                  <a:cubicBezTo>
                    <a:pt x="32863" y="21757"/>
                    <a:pt x="33154" y="21739"/>
                    <a:pt x="33443" y="21702"/>
                  </a:cubicBezTo>
                  <a:cubicBezTo>
                    <a:pt x="34169" y="21594"/>
                    <a:pt x="34875" y="21377"/>
                    <a:pt x="35537" y="21058"/>
                  </a:cubicBezTo>
                  <a:cubicBezTo>
                    <a:pt x="36810" y="20418"/>
                    <a:pt x="37961" y="19558"/>
                    <a:pt x="38934" y="18516"/>
                  </a:cubicBezTo>
                  <a:cubicBezTo>
                    <a:pt x="40886" y="16513"/>
                    <a:pt x="42220" y="14163"/>
                    <a:pt x="43544" y="12004"/>
                  </a:cubicBezTo>
                  <a:cubicBezTo>
                    <a:pt x="44717" y="9918"/>
                    <a:pt x="46092" y="7952"/>
                    <a:pt x="47649" y="6134"/>
                  </a:cubicBezTo>
                  <a:cubicBezTo>
                    <a:pt x="49054" y="4592"/>
                    <a:pt x="50697" y="3284"/>
                    <a:pt x="52513" y="2258"/>
                  </a:cubicBezTo>
                  <a:cubicBezTo>
                    <a:pt x="54007" y="1415"/>
                    <a:pt x="55620" y="803"/>
                    <a:pt x="57297" y="440"/>
                  </a:cubicBezTo>
                  <a:cubicBezTo>
                    <a:pt x="58396" y="211"/>
                    <a:pt x="59515" y="96"/>
                    <a:pt x="60636" y="96"/>
                  </a:cubicBezTo>
                  <a:cubicBezTo>
                    <a:pt x="60815" y="96"/>
                    <a:pt x="60994" y="99"/>
                    <a:pt x="61173" y="105"/>
                  </a:cubicBezTo>
                  <a:cubicBezTo>
                    <a:pt x="61646" y="118"/>
                    <a:pt x="62119" y="157"/>
                    <a:pt x="62587" y="222"/>
                  </a:cubicBezTo>
                  <a:cubicBezTo>
                    <a:pt x="62934" y="259"/>
                    <a:pt x="63278" y="313"/>
                    <a:pt x="63619" y="387"/>
                  </a:cubicBezTo>
                  <a:lnTo>
                    <a:pt x="64252" y="515"/>
                  </a:lnTo>
                  <a:cubicBezTo>
                    <a:pt x="64322" y="536"/>
                    <a:pt x="64395" y="548"/>
                    <a:pt x="64470" y="551"/>
                  </a:cubicBezTo>
                  <a:cubicBezTo>
                    <a:pt x="64398" y="531"/>
                    <a:pt x="64325" y="517"/>
                    <a:pt x="64252" y="509"/>
                  </a:cubicBezTo>
                  <a:lnTo>
                    <a:pt x="63625" y="355"/>
                  </a:lnTo>
                  <a:cubicBezTo>
                    <a:pt x="63286" y="271"/>
                    <a:pt x="62944" y="207"/>
                    <a:pt x="62599" y="164"/>
                  </a:cubicBezTo>
                  <a:cubicBezTo>
                    <a:pt x="62127" y="88"/>
                    <a:pt x="61651" y="41"/>
                    <a:pt x="61173" y="19"/>
                  </a:cubicBezTo>
                  <a:cubicBezTo>
                    <a:pt x="60911" y="7"/>
                    <a:pt x="60649" y="0"/>
                    <a:pt x="603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8"/>
            <p:cNvSpPr/>
            <p:nvPr/>
          </p:nvSpPr>
          <p:spPr>
            <a:xfrm>
              <a:off x="3226300" y="959725"/>
              <a:ext cx="7075" cy="1198525"/>
            </a:xfrm>
            <a:custGeom>
              <a:rect b="b" l="l" r="r" t="t"/>
              <a:pathLst>
                <a:path extrusionOk="0" h="47941" w="283">
                  <a:moveTo>
                    <a:pt x="144" y="1"/>
                  </a:moveTo>
                  <a:cubicBezTo>
                    <a:pt x="64" y="1"/>
                    <a:pt x="0" y="10741"/>
                    <a:pt x="0" y="23974"/>
                  </a:cubicBezTo>
                  <a:cubicBezTo>
                    <a:pt x="0" y="37206"/>
                    <a:pt x="64" y="47941"/>
                    <a:pt x="144" y="47941"/>
                  </a:cubicBezTo>
                  <a:cubicBezTo>
                    <a:pt x="218" y="47941"/>
                    <a:pt x="282" y="37212"/>
                    <a:pt x="282" y="23974"/>
                  </a:cubicBezTo>
                  <a:cubicBezTo>
                    <a:pt x="282" y="10735"/>
                    <a:pt x="223" y="1"/>
                    <a:pt x="1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8"/>
            <p:cNvSpPr/>
            <p:nvPr/>
          </p:nvSpPr>
          <p:spPr>
            <a:xfrm>
              <a:off x="3282650" y="2154775"/>
              <a:ext cx="1785075" cy="6925"/>
            </a:xfrm>
            <a:custGeom>
              <a:rect b="b" l="l" r="r" t="t"/>
              <a:pathLst>
                <a:path extrusionOk="0" h="277" w="71403">
                  <a:moveTo>
                    <a:pt x="35701" y="0"/>
                  </a:moveTo>
                  <a:cubicBezTo>
                    <a:pt x="15982" y="0"/>
                    <a:pt x="0" y="64"/>
                    <a:pt x="0" y="139"/>
                  </a:cubicBezTo>
                  <a:cubicBezTo>
                    <a:pt x="0" y="212"/>
                    <a:pt x="15987" y="276"/>
                    <a:pt x="35701" y="276"/>
                  </a:cubicBezTo>
                  <a:cubicBezTo>
                    <a:pt x="55415" y="276"/>
                    <a:pt x="71402" y="212"/>
                    <a:pt x="71402" y="139"/>
                  </a:cubicBezTo>
                  <a:cubicBezTo>
                    <a:pt x="71402" y="69"/>
                    <a:pt x="55421" y="0"/>
                    <a:pt x="357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3317750" y="2228375"/>
              <a:ext cx="124950" cy="7775"/>
            </a:xfrm>
            <a:custGeom>
              <a:rect b="b" l="l" r="r" t="t"/>
              <a:pathLst>
                <a:path extrusionOk="0" h="311" w="4998">
                  <a:moveTo>
                    <a:pt x="1879" y="1"/>
                  </a:moveTo>
                  <a:cubicBezTo>
                    <a:pt x="1250" y="1"/>
                    <a:pt x="621" y="52"/>
                    <a:pt x="0" y="155"/>
                  </a:cubicBezTo>
                  <a:cubicBezTo>
                    <a:pt x="622" y="259"/>
                    <a:pt x="1250" y="310"/>
                    <a:pt x="1880" y="310"/>
                  </a:cubicBezTo>
                  <a:cubicBezTo>
                    <a:pt x="2087" y="310"/>
                    <a:pt x="2293" y="305"/>
                    <a:pt x="2500" y="294"/>
                  </a:cubicBezTo>
                  <a:cubicBezTo>
                    <a:pt x="2706" y="305"/>
                    <a:pt x="2912" y="310"/>
                    <a:pt x="3118" y="310"/>
                  </a:cubicBezTo>
                  <a:cubicBezTo>
                    <a:pt x="3748" y="310"/>
                    <a:pt x="4376" y="259"/>
                    <a:pt x="4998" y="155"/>
                  </a:cubicBezTo>
                  <a:cubicBezTo>
                    <a:pt x="4377" y="52"/>
                    <a:pt x="3748" y="1"/>
                    <a:pt x="3119" y="1"/>
                  </a:cubicBezTo>
                  <a:cubicBezTo>
                    <a:pt x="2913" y="1"/>
                    <a:pt x="2706" y="6"/>
                    <a:pt x="2500" y="18"/>
                  </a:cubicBezTo>
                  <a:cubicBezTo>
                    <a:pt x="2293" y="6"/>
                    <a:pt x="2086" y="1"/>
                    <a:pt x="18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8"/>
            <p:cNvSpPr/>
            <p:nvPr/>
          </p:nvSpPr>
          <p:spPr>
            <a:xfrm>
              <a:off x="3501050" y="2232350"/>
              <a:ext cx="149150" cy="7825"/>
            </a:xfrm>
            <a:custGeom>
              <a:rect b="b" l="l" r="r" t="t"/>
              <a:pathLst>
                <a:path extrusionOk="0" h="313" w="5966">
                  <a:moveTo>
                    <a:pt x="2259" y="1"/>
                  </a:moveTo>
                  <a:cubicBezTo>
                    <a:pt x="1503" y="1"/>
                    <a:pt x="748" y="53"/>
                    <a:pt x="0" y="156"/>
                  </a:cubicBezTo>
                  <a:cubicBezTo>
                    <a:pt x="739" y="260"/>
                    <a:pt x="1485" y="312"/>
                    <a:pt x="2231" y="312"/>
                  </a:cubicBezTo>
                  <a:cubicBezTo>
                    <a:pt x="2480" y="312"/>
                    <a:pt x="2728" y="306"/>
                    <a:pt x="2977" y="295"/>
                  </a:cubicBezTo>
                  <a:cubicBezTo>
                    <a:pt x="3230" y="307"/>
                    <a:pt x="3483" y="313"/>
                    <a:pt x="3736" y="313"/>
                  </a:cubicBezTo>
                  <a:cubicBezTo>
                    <a:pt x="4481" y="313"/>
                    <a:pt x="5226" y="261"/>
                    <a:pt x="5965" y="156"/>
                  </a:cubicBezTo>
                  <a:cubicBezTo>
                    <a:pt x="5220" y="53"/>
                    <a:pt x="4469" y="1"/>
                    <a:pt x="3718" y="1"/>
                  </a:cubicBezTo>
                  <a:cubicBezTo>
                    <a:pt x="3476" y="1"/>
                    <a:pt x="3235" y="7"/>
                    <a:pt x="2993" y="17"/>
                  </a:cubicBezTo>
                  <a:cubicBezTo>
                    <a:pt x="2749" y="6"/>
                    <a:pt x="2504" y="1"/>
                    <a:pt x="22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8"/>
            <p:cNvSpPr/>
            <p:nvPr/>
          </p:nvSpPr>
          <p:spPr>
            <a:xfrm>
              <a:off x="3677550" y="2232350"/>
              <a:ext cx="149425" cy="7825"/>
            </a:xfrm>
            <a:custGeom>
              <a:rect b="b" l="l" r="r" t="t"/>
              <a:pathLst>
                <a:path extrusionOk="0" h="313" w="5977">
                  <a:moveTo>
                    <a:pt x="3727" y="1"/>
                  </a:moveTo>
                  <a:cubicBezTo>
                    <a:pt x="3481" y="1"/>
                    <a:pt x="3234" y="6"/>
                    <a:pt x="2988" y="17"/>
                  </a:cubicBezTo>
                  <a:cubicBezTo>
                    <a:pt x="2745" y="7"/>
                    <a:pt x="2502" y="1"/>
                    <a:pt x="2259" y="1"/>
                  </a:cubicBezTo>
                  <a:cubicBezTo>
                    <a:pt x="1504" y="1"/>
                    <a:pt x="749" y="53"/>
                    <a:pt x="0" y="156"/>
                  </a:cubicBezTo>
                  <a:cubicBezTo>
                    <a:pt x="739" y="261"/>
                    <a:pt x="1484" y="313"/>
                    <a:pt x="2230" y="313"/>
                  </a:cubicBezTo>
                  <a:cubicBezTo>
                    <a:pt x="2482" y="313"/>
                    <a:pt x="2735" y="307"/>
                    <a:pt x="2988" y="295"/>
                  </a:cubicBezTo>
                  <a:cubicBezTo>
                    <a:pt x="3241" y="307"/>
                    <a:pt x="3494" y="313"/>
                    <a:pt x="3747" y="313"/>
                  </a:cubicBezTo>
                  <a:cubicBezTo>
                    <a:pt x="4493" y="313"/>
                    <a:pt x="5237" y="261"/>
                    <a:pt x="5976" y="156"/>
                  </a:cubicBezTo>
                  <a:cubicBezTo>
                    <a:pt x="5231" y="53"/>
                    <a:pt x="4480" y="1"/>
                    <a:pt x="37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8"/>
            <p:cNvSpPr/>
            <p:nvPr/>
          </p:nvSpPr>
          <p:spPr>
            <a:xfrm>
              <a:off x="3854475" y="2232350"/>
              <a:ext cx="149400" cy="7825"/>
            </a:xfrm>
            <a:custGeom>
              <a:rect b="b" l="l" r="r" t="t"/>
              <a:pathLst>
                <a:path extrusionOk="0" h="313" w="5976">
                  <a:moveTo>
                    <a:pt x="3728" y="1"/>
                  </a:moveTo>
                  <a:cubicBezTo>
                    <a:pt x="3481" y="1"/>
                    <a:pt x="3235" y="6"/>
                    <a:pt x="2989" y="17"/>
                  </a:cubicBezTo>
                  <a:cubicBezTo>
                    <a:pt x="2746" y="7"/>
                    <a:pt x="2503" y="1"/>
                    <a:pt x="2259" y="1"/>
                  </a:cubicBezTo>
                  <a:cubicBezTo>
                    <a:pt x="1504" y="1"/>
                    <a:pt x="749" y="53"/>
                    <a:pt x="0" y="156"/>
                  </a:cubicBezTo>
                  <a:cubicBezTo>
                    <a:pt x="739" y="261"/>
                    <a:pt x="1484" y="313"/>
                    <a:pt x="2230" y="313"/>
                  </a:cubicBezTo>
                  <a:cubicBezTo>
                    <a:pt x="2483" y="313"/>
                    <a:pt x="2736" y="307"/>
                    <a:pt x="2989" y="295"/>
                  </a:cubicBezTo>
                  <a:cubicBezTo>
                    <a:pt x="3242" y="307"/>
                    <a:pt x="3494" y="313"/>
                    <a:pt x="3747" y="313"/>
                  </a:cubicBezTo>
                  <a:cubicBezTo>
                    <a:pt x="4492" y="313"/>
                    <a:pt x="5237" y="261"/>
                    <a:pt x="5975" y="156"/>
                  </a:cubicBezTo>
                  <a:cubicBezTo>
                    <a:pt x="5230" y="53"/>
                    <a:pt x="4479" y="1"/>
                    <a:pt x="37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8"/>
            <p:cNvSpPr/>
            <p:nvPr/>
          </p:nvSpPr>
          <p:spPr>
            <a:xfrm>
              <a:off x="4031375" y="2232350"/>
              <a:ext cx="149425" cy="7825"/>
            </a:xfrm>
            <a:custGeom>
              <a:rect b="b" l="l" r="r" t="t"/>
              <a:pathLst>
                <a:path extrusionOk="0" h="313" w="5977">
                  <a:moveTo>
                    <a:pt x="2249" y="1"/>
                  </a:moveTo>
                  <a:cubicBezTo>
                    <a:pt x="1497" y="1"/>
                    <a:pt x="745" y="53"/>
                    <a:pt x="0" y="156"/>
                  </a:cubicBezTo>
                  <a:cubicBezTo>
                    <a:pt x="739" y="261"/>
                    <a:pt x="1484" y="313"/>
                    <a:pt x="2229" y="313"/>
                  </a:cubicBezTo>
                  <a:cubicBezTo>
                    <a:pt x="2482" y="313"/>
                    <a:pt x="2735" y="307"/>
                    <a:pt x="2988" y="295"/>
                  </a:cubicBezTo>
                  <a:cubicBezTo>
                    <a:pt x="3240" y="307"/>
                    <a:pt x="3493" y="313"/>
                    <a:pt x="3746" y="313"/>
                  </a:cubicBezTo>
                  <a:cubicBezTo>
                    <a:pt x="4492" y="313"/>
                    <a:pt x="5237" y="261"/>
                    <a:pt x="5976" y="156"/>
                  </a:cubicBezTo>
                  <a:cubicBezTo>
                    <a:pt x="5228" y="53"/>
                    <a:pt x="4473" y="1"/>
                    <a:pt x="3717" y="1"/>
                  </a:cubicBezTo>
                  <a:cubicBezTo>
                    <a:pt x="3474" y="1"/>
                    <a:pt x="3231" y="7"/>
                    <a:pt x="2988" y="17"/>
                  </a:cubicBezTo>
                  <a:cubicBezTo>
                    <a:pt x="2741" y="6"/>
                    <a:pt x="2495" y="1"/>
                    <a:pt x="224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8"/>
            <p:cNvSpPr/>
            <p:nvPr/>
          </p:nvSpPr>
          <p:spPr>
            <a:xfrm>
              <a:off x="4208300" y="2232775"/>
              <a:ext cx="149375" cy="7400"/>
            </a:xfrm>
            <a:custGeom>
              <a:rect b="b" l="l" r="r" t="t"/>
              <a:pathLst>
                <a:path extrusionOk="0" h="296" w="5975">
                  <a:moveTo>
                    <a:pt x="2987" y="0"/>
                  </a:moveTo>
                  <a:cubicBezTo>
                    <a:pt x="1991" y="0"/>
                    <a:pt x="994" y="47"/>
                    <a:pt x="0" y="139"/>
                  </a:cubicBezTo>
                  <a:cubicBezTo>
                    <a:pt x="738" y="244"/>
                    <a:pt x="1483" y="296"/>
                    <a:pt x="2229" y="296"/>
                  </a:cubicBezTo>
                  <a:cubicBezTo>
                    <a:pt x="2482" y="296"/>
                    <a:pt x="2735" y="290"/>
                    <a:pt x="2987" y="278"/>
                  </a:cubicBezTo>
                  <a:cubicBezTo>
                    <a:pt x="3240" y="290"/>
                    <a:pt x="3493" y="296"/>
                    <a:pt x="3746" y="296"/>
                  </a:cubicBezTo>
                  <a:cubicBezTo>
                    <a:pt x="4491" y="296"/>
                    <a:pt x="5236" y="244"/>
                    <a:pt x="5975" y="139"/>
                  </a:cubicBezTo>
                  <a:cubicBezTo>
                    <a:pt x="4981" y="47"/>
                    <a:pt x="3984" y="0"/>
                    <a:pt x="29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8"/>
            <p:cNvSpPr/>
            <p:nvPr/>
          </p:nvSpPr>
          <p:spPr>
            <a:xfrm>
              <a:off x="4385075" y="2232775"/>
              <a:ext cx="149525" cy="6925"/>
            </a:xfrm>
            <a:custGeom>
              <a:rect b="b" l="l" r="r" t="t"/>
              <a:pathLst>
                <a:path extrusionOk="0" h="277" w="5981">
                  <a:moveTo>
                    <a:pt x="2990" y="0"/>
                  </a:moveTo>
                  <a:cubicBezTo>
                    <a:pt x="1992" y="0"/>
                    <a:pt x="994" y="47"/>
                    <a:pt x="0" y="139"/>
                  </a:cubicBezTo>
                  <a:cubicBezTo>
                    <a:pt x="994" y="231"/>
                    <a:pt x="1992" y="277"/>
                    <a:pt x="2990" y="277"/>
                  </a:cubicBezTo>
                  <a:cubicBezTo>
                    <a:pt x="3988" y="277"/>
                    <a:pt x="4986" y="231"/>
                    <a:pt x="5981" y="139"/>
                  </a:cubicBezTo>
                  <a:cubicBezTo>
                    <a:pt x="4986" y="47"/>
                    <a:pt x="3988" y="0"/>
                    <a:pt x="29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8"/>
            <p:cNvSpPr/>
            <p:nvPr/>
          </p:nvSpPr>
          <p:spPr>
            <a:xfrm>
              <a:off x="4561950" y="2232775"/>
              <a:ext cx="149575" cy="6925"/>
            </a:xfrm>
            <a:custGeom>
              <a:rect b="b" l="l" r="r" t="t"/>
              <a:pathLst>
                <a:path extrusionOk="0" h="277" w="5983">
                  <a:moveTo>
                    <a:pt x="2992" y="0"/>
                  </a:moveTo>
                  <a:cubicBezTo>
                    <a:pt x="1994" y="0"/>
                    <a:pt x="996" y="47"/>
                    <a:pt x="1" y="139"/>
                  </a:cubicBezTo>
                  <a:cubicBezTo>
                    <a:pt x="996" y="231"/>
                    <a:pt x="1994" y="277"/>
                    <a:pt x="2992" y="277"/>
                  </a:cubicBezTo>
                  <a:cubicBezTo>
                    <a:pt x="3990" y="277"/>
                    <a:pt x="4988" y="231"/>
                    <a:pt x="5983" y="139"/>
                  </a:cubicBezTo>
                  <a:cubicBezTo>
                    <a:pt x="4988" y="47"/>
                    <a:pt x="3990" y="0"/>
                    <a:pt x="29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8"/>
            <p:cNvSpPr/>
            <p:nvPr/>
          </p:nvSpPr>
          <p:spPr>
            <a:xfrm>
              <a:off x="4738875" y="2232775"/>
              <a:ext cx="149425" cy="6925"/>
            </a:xfrm>
            <a:custGeom>
              <a:rect b="b" l="l" r="r" t="t"/>
              <a:pathLst>
                <a:path extrusionOk="0" h="277" w="5977">
                  <a:moveTo>
                    <a:pt x="2988" y="0"/>
                  </a:moveTo>
                  <a:cubicBezTo>
                    <a:pt x="1991" y="0"/>
                    <a:pt x="994" y="47"/>
                    <a:pt x="1" y="139"/>
                  </a:cubicBezTo>
                  <a:cubicBezTo>
                    <a:pt x="994" y="231"/>
                    <a:pt x="1991" y="277"/>
                    <a:pt x="2988" y="277"/>
                  </a:cubicBezTo>
                  <a:cubicBezTo>
                    <a:pt x="3985" y="277"/>
                    <a:pt x="4983" y="231"/>
                    <a:pt x="5977" y="139"/>
                  </a:cubicBezTo>
                  <a:cubicBezTo>
                    <a:pt x="4983" y="47"/>
                    <a:pt x="3985" y="0"/>
                    <a:pt x="29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8"/>
            <p:cNvSpPr/>
            <p:nvPr/>
          </p:nvSpPr>
          <p:spPr>
            <a:xfrm>
              <a:off x="4915775" y="2232775"/>
              <a:ext cx="149425" cy="6925"/>
            </a:xfrm>
            <a:custGeom>
              <a:rect b="b" l="l" r="r" t="t"/>
              <a:pathLst>
                <a:path extrusionOk="0" h="277" w="5977">
                  <a:moveTo>
                    <a:pt x="2989" y="0"/>
                  </a:moveTo>
                  <a:cubicBezTo>
                    <a:pt x="1992" y="0"/>
                    <a:pt x="995" y="47"/>
                    <a:pt x="1" y="139"/>
                  </a:cubicBezTo>
                  <a:cubicBezTo>
                    <a:pt x="995" y="231"/>
                    <a:pt x="1992" y="277"/>
                    <a:pt x="2989" y="277"/>
                  </a:cubicBezTo>
                  <a:cubicBezTo>
                    <a:pt x="3986" y="277"/>
                    <a:pt x="4983" y="231"/>
                    <a:pt x="5977" y="139"/>
                  </a:cubicBezTo>
                  <a:cubicBezTo>
                    <a:pt x="4983" y="47"/>
                    <a:pt x="3986" y="0"/>
                    <a:pt x="298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8"/>
            <p:cNvSpPr/>
            <p:nvPr/>
          </p:nvSpPr>
          <p:spPr>
            <a:xfrm>
              <a:off x="3873600" y="1595350"/>
              <a:ext cx="36350" cy="41025"/>
            </a:xfrm>
            <a:custGeom>
              <a:rect b="b" l="l" r="r" t="t"/>
              <a:pathLst>
                <a:path extrusionOk="0" h="1641" w="1454">
                  <a:moveTo>
                    <a:pt x="718" y="1"/>
                  </a:moveTo>
                  <a:cubicBezTo>
                    <a:pt x="590" y="1"/>
                    <a:pt x="466" y="46"/>
                    <a:pt x="367" y="132"/>
                  </a:cubicBezTo>
                  <a:cubicBezTo>
                    <a:pt x="166" y="282"/>
                    <a:pt x="39" y="514"/>
                    <a:pt x="22" y="765"/>
                  </a:cubicBezTo>
                  <a:cubicBezTo>
                    <a:pt x="1" y="1090"/>
                    <a:pt x="168" y="1398"/>
                    <a:pt x="452" y="1556"/>
                  </a:cubicBezTo>
                  <a:cubicBezTo>
                    <a:pt x="552" y="1612"/>
                    <a:pt x="662" y="1640"/>
                    <a:pt x="774" y="1640"/>
                  </a:cubicBezTo>
                  <a:cubicBezTo>
                    <a:pt x="834" y="1640"/>
                    <a:pt x="894" y="1632"/>
                    <a:pt x="952" y="1616"/>
                  </a:cubicBezTo>
                  <a:cubicBezTo>
                    <a:pt x="1108" y="1565"/>
                    <a:pt x="1238" y="1457"/>
                    <a:pt x="1314" y="1312"/>
                  </a:cubicBezTo>
                  <a:cubicBezTo>
                    <a:pt x="1426" y="1091"/>
                    <a:pt x="1454" y="835"/>
                    <a:pt x="1389" y="594"/>
                  </a:cubicBezTo>
                  <a:cubicBezTo>
                    <a:pt x="1305" y="232"/>
                    <a:pt x="1063" y="109"/>
                    <a:pt x="1003" y="109"/>
                  </a:cubicBezTo>
                  <a:cubicBezTo>
                    <a:pt x="994" y="109"/>
                    <a:pt x="989" y="112"/>
                    <a:pt x="989" y="117"/>
                  </a:cubicBezTo>
                  <a:cubicBezTo>
                    <a:pt x="968" y="169"/>
                    <a:pt x="1165" y="303"/>
                    <a:pt x="1212" y="647"/>
                  </a:cubicBezTo>
                  <a:cubicBezTo>
                    <a:pt x="1231" y="831"/>
                    <a:pt x="1195" y="1016"/>
                    <a:pt x="1111" y="1180"/>
                  </a:cubicBezTo>
                  <a:cubicBezTo>
                    <a:pt x="1108" y="1188"/>
                    <a:pt x="1102" y="1196"/>
                    <a:pt x="1097" y="1204"/>
                  </a:cubicBezTo>
                  <a:cubicBezTo>
                    <a:pt x="1025" y="1312"/>
                    <a:pt x="906" y="1370"/>
                    <a:pt x="786" y="1370"/>
                  </a:cubicBezTo>
                  <a:cubicBezTo>
                    <a:pt x="715" y="1370"/>
                    <a:pt x="644" y="1350"/>
                    <a:pt x="580" y="1308"/>
                  </a:cubicBezTo>
                  <a:cubicBezTo>
                    <a:pt x="392" y="1196"/>
                    <a:pt x="276" y="994"/>
                    <a:pt x="277" y="775"/>
                  </a:cubicBezTo>
                  <a:cubicBezTo>
                    <a:pt x="282" y="589"/>
                    <a:pt x="358" y="412"/>
                    <a:pt x="490" y="281"/>
                  </a:cubicBezTo>
                  <a:cubicBezTo>
                    <a:pt x="639" y="135"/>
                    <a:pt x="786" y="110"/>
                    <a:pt x="881" y="110"/>
                  </a:cubicBezTo>
                  <a:cubicBezTo>
                    <a:pt x="932" y="110"/>
                    <a:pt x="968" y="117"/>
                    <a:pt x="980" y="117"/>
                  </a:cubicBezTo>
                  <a:cubicBezTo>
                    <a:pt x="982" y="117"/>
                    <a:pt x="984" y="117"/>
                    <a:pt x="984" y="117"/>
                  </a:cubicBezTo>
                  <a:cubicBezTo>
                    <a:pt x="995" y="106"/>
                    <a:pt x="952" y="47"/>
                    <a:pt x="841" y="15"/>
                  </a:cubicBezTo>
                  <a:cubicBezTo>
                    <a:pt x="800" y="5"/>
                    <a:pt x="759" y="1"/>
                    <a:pt x="7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8"/>
            <p:cNvSpPr/>
            <p:nvPr/>
          </p:nvSpPr>
          <p:spPr>
            <a:xfrm>
              <a:off x="4689750" y="1370050"/>
              <a:ext cx="44250" cy="50375"/>
            </a:xfrm>
            <a:custGeom>
              <a:rect b="b" l="l" r="r" t="t"/>
              <a:pathLst>
                <a:path extrusionOk="0" h="2015" w="1770">
                  <a:moveTo>
                    <a:pt x="826" y="1"/>
                  </a:moveTo>
                  <a:cubicBezTo>
                    <a:pt x="711" y="1"/>
                    <a:pt x="439" y="69"/>
                    <a:pt x="211" y="394"/>
                  </a:cubicBezTo>
                  <a:cubicBezTo>
                    <a:pt x="51" y="650"/>
                    <a:pt x="1" y="960"/>
                    <a:pt x="73" y="1254"/>
                  </a:cubicBezTo>
                  <a:cubicBezTo>
                    <a:pt x="111" y="1430"/>
                    <a:pt x="189" y="1593"/>
                    <a:pt x="301" y="1733"/>
                  </a:cubicBezTo>
                  <a:cubicBezTo>
                    <a:pt x="430" y="1899"/>
                    <a:pt x="623" y="2002"/>
                    <a:pt x="833" y="2015"/>
                  </a:cubicBezTo>
                  <a:cubicBezTo>
                    <a:pt x="1232" y="1999"/>
                    <a:pt x="1576" y="1726"/>
                    <a:pt x="1679" y="1339"/>
                  </a:cubicBezTo>
                  <a:cubicBezTo>
                    <a:pt x="1769" y="1048"/>
                    <a:pt x="1730" y="733"/>
                    <a:pt x="1572" y="473"/>
                  </a:cubicBezTo>
                  <a:cubicBezTo>
                    <a:pt x="1476" y="295"/>
                    <a:pt x="1320" y="159"/>
                    <a:pt x="1130" y="90"/>
                  </a:cubicBezTo>
                  <a:cubicBezTo>
                    <a:pt x="1084" y="76"/>
                    <a:pt x="1045" y="71"/>
                    <a:pt x="1013" y="71"/>
                  </a:cubicBezTo>
                  <a:cubicBezTo>
                    <a:pt x="948" y="71"/>
                    <a:pt x="912" y="90"/>
                    <a:pt x="912" y="90"/>
                  </a:cubicBezTo>
                  <a:cubicBezTo>
                    <a:pt x="1115" y="170"/>
                    <a:pt x="1282" y="319"/>
                    <a:pt x="1386" y="511"/>
                  </a:cubicBezTo>
                  <a:cubicBezTo>
                    <a:pt x="1487" y="729"/>
                    <a:pt x="1501" y="978"/>
                    <a:pt x="1429" y="1207"/>
                  </a:cubicBezTo>
                  <a:cubicBezTo>
                    <a:pt x="1346" y="1472"/>
                    <a:pt x="1110" y="1662"/>
                    <a:pt x="833" y="1685"/>
                  </a:cubicBezTo>
                  <a:cubicBezTo>
                    <a:pt x="567" y="1685"/>
                    <a:pt x="371" y="1409"/>
                    <a:pt x="301" y="1153"/>
                  </a:cubicBezTo>
                  <a:cubicBezTo>
                    <a:pt x="247" y="929"/>
                    <a:pt x="276" y="694"/>
                    <a:pt x="381" y="489"/>
                  </a:cubicBezTo>
                  <a:cubicBezTo>
                    <a:pt x="583" y="116"/>
                    <a:pt x="870" y="48"/>
                    <a:pt x="881" y="16"/>
                  </a:cubicBezTo>
                  <a:cubicBezTo>
                    <a:pt x="884" y="8"/>
                    <a:pt x="863" y="1"/>
                    <a:pt x="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8"/>
            <p:cNvSpPr/>
            <p:nvPr/>
          </p:nvSpPr>
          <p:spPr>
            <a:xfrm>
              <a:off x="4722375" y="907100"/>
              <a:ext cx="6950" cy="19950"/>
            </a:xfrm>
            <a:custGeom>
              <a:rect b="b" l="l" r="r" t="t"/>
              <a:pathLst>
                <a:path extrusionOk="0" h="798" w="278">
                  <a:moveTo>
                    <a:pt x="139" y="0"/>
                  </a:moveTo>
                  <a:cubicBezTo>
                    <a:pt x="60" y="0"/>
                    <a:pt x="1" y="180"/>
                    <a:pt x="1" y="398"/>
                  </a:cubicBezTo>
                  <a:cubicBezTo>
                    <a:pt x="1" y="616"/>
                    <a:pt x="60" y="798"/>
                    <a:pt x="139" y="798"/>
                  </a:cubicBezTo>
                  <a:cubicBezTo>
                    <a:pt x="214" y="798"/>
                    <a:pt x="278" y="622"/>
                    <a:pt x="278" y="398"/>
                  </a:cubicBezTo>
                  <a:cubicBezTo>
                    <a:pt x="278" y="175"/>
                    <a:pt x="219"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8"/>
            <p:cNvSpPr/>
            <p:nvPr/>
          </p:nvSpPr>
          <p:spPr>
            <a:xfrm>
              <a:off x="4722375" y="970750"/>
              <a:ext cx="6950" cy="43750"/>
            </a:xfrm>
            <a:custGeom>
              <a:rect b="b" l="l" r="r" t="t"/>
              <a:pathLst>
                <a:path extrusionOk="0" h="1750" w="278">
                  <a:moveTo>
                    <a:pt x="139" y="1"/>
                  </a:moveTo>
                  <a:cubicBezTo>
                    <a:pt x="60" y="1"/>
                    <a:pt x="1" y="399"/>
                    <a:pt x="1" y="878"/>
                  </a:cubicBezTo>
                  <a:cubicBezTo>
                    <a:pt x="1" y="1356"/>
                    <a:pt x="60" y="1750"/>
                    <a:pt x="139" y="1750"/>
                  </a:cubicBezTo>
                  <a:cubicBezTo>
                    <a:pt x="214" y="1750"/>
                    <a:pt x="278" y="1361"/>
                    <a:pt x="278" y="878"/>
                  </a:cubicBezTo>
                  <a:cubicBezTo>
                    <a:pt x="278" y="394"/>
                    <a:pt x="219" y="1"/>
                    <a:pt x="1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8"/>
            <p:cNvSpPr/>
            <p:nvPr/>
          </p:nvSpPr>
          <p:spPr>
            <a:xfrm>
              <a:off x="4722375" y="1058200"/>
              <a:ext cx="6950" cy="43750"/>
            </a:xfrm>
            <a:custGeom>
              <a:rect b="b" l="l" r="r" t="t"/>
              <a:pathLst>
                <a:path extrusionOk="0" h="1750" w="278">
                  <a:moveTo>
                    <a:pt x="139" y="1"/>
                  </a:moveTo>
                  <a:cubicBezTo>
                    <a:pt x="60" y="1"/>
                    <a:pt x="1" y="394"/>
                    <a:pt x="1" y="878"/>
                  </a:cubicBezTo>
                  <a:cubicBezTo>
                    <a:pt x="1" y="1361"/>
                    <a:pt x="60" y="1750"/>
                    <a:pt x="139" y="1750"/>
                  </a:cubicBezTo>
                  <a:cubicBezTo>
                    <a:pt x="214" y="1750"/>
                    <a:pt x="278" y="1361"/>
                    <a:pt x="278" y="878"/>
                  </a:cubicBezTo>
                  <a:cubicBezTo>
                    <a:pt x="278" y="394"/>
                    <a:pt x="219" y="1"/>
                    <a:pt x="1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8"/>
            <p:cNvSpPr/>
            <p:nvPr/>
          </p:nvSpPr>
          <p:spPr>
            <a:xfrm>
              <a:off x="4722375" y="1145800"/>
              <a:ext cx="6950" cy="43775"/>
            </a:xfrm>
            <a:custGeom>
              <a:rect b="b" l="l" r="r" t="t"/>
              <a:pathLst>
                <a:path extrusionOk="0" h="1751" w="278">
                  <a:moveTo>
                    <a:pt x="139" y="1"/>
                  </a:moveTo>
                  <a:cubicBezTo>
                    <a:pt x="60" y="1"/>
                    <a:pt x="1" y="388"/>
                    <a:pt x="1" y="872"/>
                  </a:cubicBezTo>
                  <a:cubicBezTo>
                    <a:pt x="1" y="1357"/>
                    <a:pt x="60" y="1750"/>
                    <a:pt x="139" y="1750"/>
                  </a:cubicBezTo>
                  <a:cubicBezTo>
                    <a:pt x="214" y="1750"/>
                    <a:pt x="278" y="1357"/>
                    <a:pt x="278" y="872"/>
                  </a:cubicBezTo>
                  <a:cubicBezTo>
                    <a:pt x="278" y="388"/>
                    <a:pt x="219" y="1"/>
                    <a:pt x="1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8"/>
            <p:cNvSpPr/>
            <p:nvPr/>
          </p:nvSpPr>
          <p:spPr>
            <a:xfrm>
              <a:off x="4722375" y="1233275"/>
              <a:ext cx="6950" cy="43750"/>
            </a:xfrm>
            <a:custGeom>
              <a:rect b="b" l="l" r="r" t="t"/>
              <a:pathLst>
                <a:path extrusionOk="0" h="1750" w="278">
                  <a:moveTo>
                    <a:pt x="139" y="0"/>
                  </a:moveTo>
                  <a:cubicBezTo>
                    <a:pt x="60" y="0"/>
                    <a:pt x="1" y="398"/>
                    <a:pt x="1" y="877"/>
                  </a:cubicBezTo>
                  <a:cubicBezTo>
                    <a:pt x="1" y="1356"/>
                    <a:pt x="60" y="1749"/>
                    <a:pt x="139" y="1749"/>
                  </a:cubicBezTo>
                  <a:cubicBezTo>
                    <a:pt x="214" y="1749"/>
                    <a:pt x="278" y="1361"/>
                    <a:pt x="278" y="877"/>
                  </a:cubicBezTo>
                  <a:cubicBezTo>
                    <a:pt x="278" y="394"/>
                    <a:pt x="219"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8"/>
            <p:cNvSpPr/>
            <p:nvPr/>
          </p:nvSpPr>
          <p:spPr>
            <a:xfrm>
              <a:off x="4722375" y="1320725"/>
              <a:ext cx="6950" cy="19950"/>
            </a:xfrm>
            <a:custGeom>
              <a:rect b="b" l="l" r="r" t="t"/>
              <a:pathLst>
                <a:path extrusionOk="0" h="798" w="278">
                  <a:moveTo>
                    <a:pt x="139" y="0"/>
                  </a:moveTo>
                  <a:cubicBezTo>
                    <a:pt x="60" y="0"/>
                    <a:pt x="1" y="176"/>
                    <a:pt x="1" y="398"/>
                  </a:cubicBezTo>
                  <a:cubicBezTo>
                    <a:pt x="1" y="622"/>
                    <a:pt x="60" y="798"/>
                    <a:pt x="139" y="798"/>
                  </a:cubicBezTo>
                  <a:cubicBezTo>
                    <a:pt x="214" y="798"/>
                    <a:pt x="278" y="617"/>
                    <a:pt x="278" y="398"/>
                  </a:cubicBezTo>
                  <a:cubicBezTo>
                    <a:pt x="278" y="180"/>
                    <a:pt x="219"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8"/>
            <p:cNvSpPr/>
            <p:nvPr/>
          </p:nvSpPr>
          <p:spPr>
            <a:xfrm>
              <a:off x="4707900" y="755175"/>
              <a:ext cx="617300" cy="6925"/>
            </a:xfrm>
            <a:custGeom>
              <a:rect b="b" l="l" r="r" t="t"/>
              <a:pathLst>
                <a:path extrusionOk="0" h="277" w="24692">
                  <a:moveTo>
                    <a:pt x="12346" y="0"/>
                  </a:moveTo>
                  <a:cubicBezTo>
                    <a:pt x="5525" y="0"/>
                    <a:pt x="0" y="58"/>
                    <a:pt x="0" y="138"/>
                  </a:cubicBezTo>
                  <a:cubicBezTo>
                    <a:pt x="0" y="217"/>
                    <a:pt x="5525" y="276"/>
                    <a:pt x="12346" y="276"/>
                  </a:cubicBezTo>
                  <a:cubicBezTo>
                    <a:pt x="19167" y="276"/>
                    <a:pt x="24691" y="218"/>
                    <a:pt x="24691" y="138"/>
                  </a:cubicBezTo>
                  <a:cubicBezTo>
                    <a:pt x="24691" y="63"/>
                    <a:pt x="19167" y="0"/>
                    <a:pt x="123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8"/>
            <p:cNvSpPr/>
            <p:nvPr/>
          </p:nvSpPr>
          <p:spPr>
            <a:xfrm>
              <a:off x="4717200" y="668750"/>
              <a:ext cx="397175" cy="6950"/>
            </a:xfrm>
            <a:custGeom>
              <a:rect b="b" l="l" r="r" t="t"/>
              <a:pathLst>
                <a:path extrusionOk="0" h="278" w="15887">
                  <a:moveTo>
                    <a:pt x="7944" y="0"/>
                  </a:moveTo>
                  <a:cubicBezTo>
                    <a:pt x="3558" y="0"/>
                    <a:pt x="0" y="64"/>
                    <a:pt x="0" y="139"/>
                  </a:cubicBezTo>
                  <a:cubicBezTo>
                    <a:pt x="0" y="214"/>
                    <a:pt x="3558" y="278"/>
                    <a:pt x="7944" y="278"/>
                  </a:cubicBezTo>
                  <a:cubicBezTo>
                    <a:pt x="12330" y="278"/>
                    <a:pt x="15887" y="214"/>
                    <a:pt x="15887" y="139"/>
                  </a:cubicBezTo>
                  <a:cubicBezTo>
                    <a:pt x="15887" y="64"/>
                    <a:pt x="12330" y="0"/>
                    <a:pt x="79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8"/>
            <p:cNvSpPr/>
            <p:nvPr/>
          </p:nvSpPr>
          <p:spPr>
            <a:xfrm>
              <a:off x="3322525" y="1151775"/>
              <a:ext cx="84300" cy="940950"/>
            </a:xfrm>
            <a:custGeom>
              <a:rect b="b" l="l" r="r" t="t"/>
              <a:pathLst>
                <a:path extrusionOk="0" h="37638" w="3372">
                  <a:moveTo>
                    <a:pt x="0" y="0"/>
                  </a:moveTo>
                  <a:lnTo>
                    <a:pt x="0" y="37638"/>
                  </a:lnTo>
                  <a:lnTo>
                    <a:pt x="3371" y="37638"/>
                  </a:lnTo>
                  <a:lnTo>
                    <a:pt x="33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8"/>
            <p:cNvSpPr/>
            <p:nvPr/>
          </p:nvSpPr>
          <p:spPr>
            <a:xfrm>
              <a:off x="3485225" y="1471300"/>
              <a:ext cx="84275" cy="621400"/>
            </a:xfrm>
            <a:custGeom>
              <a:rect b="b" l="l" r="r" t="t"/>
              <a:pathLst>
                <a:path extrusionOk="0" h="24856" w="3371">
                  <a:moveTo>
                    <a:pt x="0" y="1"/>
                  </a:moveTo>
                  <a:lnTo>
                    <a:pt x="0" y="24855"/>
                  </a:lnTo>
                  <a:lnTo>
                    <a:pt x="3370" y="24855"/>
                  </a:lnTo>
                  <a:lnTo>
                    <a:pt x="33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
            <p:cNvSpPr/>
            <p:nvPr/>
          </p:nvSpPr>
          <p:spPr>
            <a:xfrm>
              <a:off x="3647900" y="1268750"/>
              <a:ext cx="84300" cy="828750"/>
            </a:xfrm>
            <a:custGeom>
              <a:rect b="b" l="l" r="r" t="t"/>
              <a:pathLst>
                <a:path extrusionOk="0" h="33150" w="3372">
                  <a:moveTo>
                    <a:pt x="0" y="1"/>
                  </a:moveTo>
                  <a:lnTo>
                    <a:pt x="0" y="33149"/>
                  </a:lnTo>
                  <a:lnTo>
                    <a:pt x="3372" y="33149"/>
                  </a:lnTo>
                  <a:lnTo>
                    <a:pt x="33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8"/>
            <p:cNvSpPr/>
            <p:nvPr/>
          </p:nvSpPr>
          <p:spPr>
            <a:xfrm>
              <a:off x="3810450" y="1188050"/>
              <a:ext cx="84300" cy="904525"/>
            </a:xfrm>
            <a:custGeom>
              <a:rect b="b" l="l" r="r" t="t"/>
              <a:pathLst>
                <a:path extrusionOk="0" h="36181" w="3372">
                  <a:moveTo>
                    <a:pt x="0" y="1"/>
                  </a:moveTo>
                  <a:lnTo>
                    <a:pt x="0" y="36181"/>
                  </a:lnTo>
                  <a:lnTo>
                    <a:pt x="3372" y="36181"/>
                  </a:lnTo>
                  <a:lnTo>
                    <a:pt x="33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
            <p:cNvSpPr/>
            <p:nvPr/>
          </p:nvSpPr>
          <p:spPr>
            <a:xfrm>
              <a:off x="3973150" y="1490450"/>
              <a:ext cx="84275" cy="602250"/>
            </a:xfrm>
            <a:custGeom>
              <a:rect b="b" l="l" r="r" t="t"/>
              <a:pathLst>
                <a:path extrusionOk="0" h="24090" w="3371">
                  <a:moveTo>
                    <a:pt x="1" y="0"/>
                  </a:moveTo>
                  <a:lnTo>
                    <a:pt x="1" y="24089"/>
                  </a:lnTo>
                  <a:lnTo>
                    <a:pt x="3371" y="24089"/>
                  </a:lnTo>
                  <a:lnTo>
                    <a:pt x="33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8"/>
            <p:cNvSpPr/>
            <p:nvPr/>
          </p:nvSpPr>
          <p:spPr>
            <a:xfrm>
              <a:off x="4135825" y="1608625"/>
              <a:ext cx="84300" cy="484075"/>
            </a:xfrm>
            <a:custGeom>
              <a:rect b="b" l="l" r="r" t="t"/>
              <a:pathLst>
                <a:path extrusionOk="0" h="19363" w="3372">
                  <a:moveTo>
                    <a:pt x="0" y="0"/>
                  </a:moveTo>
                  <a:lnTo>
                    <a:pt x="0" y="19362"/>
                  </a:lnTo>
                  <a:lnTo>
                    <a:pt x="3372" y="19362"/>
                  </a:lnTo>
                  <a:lnTo>
                    <a:pt x="33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8"/>
            <p:cNvSpPr/>
            <p:nvPr/>
          </p:nvSpPr>
          <p:spPr>
            <a:xfrm>
              <a:off x="4298375" y="1248400"/>
              <a:ext cx="84325" cy="844300"/>
            </a:xfrm>
            <a:custGeom>
              <a:rect b="b" l="l" r="r" t="t"/>
              <a:pathLst>
                <a:path extrusionOk="0" h="33772" w="3373">
                  <a:moveTo>
                    <a:pt x="1" y="1"/>
                  </a:moveTo>
                  <a:lnTo>
                    <a:pt x="1" y="33771"/>
                  </a:lnTo>
                  <a:lnTo>
                    <a:pt x="3372" y="33771"/>
                  </a:lnTo>
                  <a:lnTo>
                    <a:pt x="33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8"/>
            <p:cNvSpPr/>
            <p:nvPr/>
          </p:nvSpPr>
          <p:spPr>
            <a:xfrm>
              <a:off x="4461075" y="1400600"/>
              <a:ext cx="84275" cy="692100"/>
            </a:xfrm>
            <a:custGeom>
              <a:rect b="b" l="l" r="r" t="t"/>
              <a:pathLst>
                <a:path extrusionOk="0" h="27684" w="3371">
                  <a:moveTo>
                    <a:pt x="1" y="0"/>
                  </a:moveTo>
                  <a:lnTo>
                    <a:pt x="1" y="27683"/>
                  </a:lnTo>
                  <a:lnTo>
                    <a:pt x="3371" y="27683"/>
                  </a:lnTo>
                  <a:lnTo>
                    <a:pt x="33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8"/>
            <p:cNvSpPr/>
            <p:nvPr/>
          </p:nvSpPr>
          <p:spPr>
            <a:xfrm>
              <a:off x="4623750" y="1278975"/>
              <a:ext cx="84325" cy="813725"/>
            </a:xfrm>
            <a:custGeom>
              <a:rect b="b" l="l" r="r" t="t"/>
              <a:pathLst>
                <a:path extrusionOk="0" h="32549" w="3373">
                  <a:moveTo>
                    <a:pt x="1" y="1"/>
                  </a:moveTo>
                  <a:lnTo>
                    <a:pt x="1" y="32548"/>
                  </a:lnTo>
                  <a:lnTo>
                    <a:pt x="3372" y="32548"/>
                  </a:lnTo>
                  <a:lnTo>
                    <a:pt x="33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8"/>
            <p:cNvSpPr/>
            <p:nvPr/>
          </p:nvSpPr>
          <p:spPr>
            <a:xfrm>
              <a:off x="4786300" y="1538300"/>
              <a:ext cx="84325" cy="554400"/>
            </a:xfrm>
            <a:custGeom>
              <a:rect b="b" l="l" r="r" t="t"/>
              <a:pathLst>
                <a:path extrusionOk="0" h="22176" w="3373">
                  <a:moveTo>
                    <a:pt x="1" y="0"/>
                  </a:moveTo>
                  <a:lnTo>
                    <a:pt x="1" y="22175"/>
                  </a:lnTo>
                  <a:lnTo>
                    <a:pt x="3372" y="22175"/>
                  </a:lnTo>
                  <a:lnTo>
                    <a:pt x="33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8"/>
            <p:cNvSpPr/>
            <p:nvPr/>
          </p:nvSpPr>
          <p:spPr>
            <a:xfrm>
              <a:off x="4949025" y="1432775"/>
              <a:ext cx="84275" cy="659950"/>
            </a:xfrm>
            <a:custGeom>
              <a:rect b="b" l="l" r="r" t="t"/>
              <a:pathLst>
                <a:path extrusionOk="0" h="26398" w="3371">
                  <a:moveTo>
                    <a:pt x="0" y="0"/>
                  </a:moveTo>
                  <a:lnTo>
                    <a:pt x="0" y="26398"/>
                  </a:lnTo>
                  <a:lnTo>
                    <a:pt x="3370" y="26398"/>
                  </a:lnTo>
                  <a:lnTo>
                    <a:pt x="337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
            <p:cNvSpPr/>
            <p:nvPr/>
          </p:nvSpPr>
          <p:spPr>
            <a:xfrm>
              <a:off x="5973525" y="4142225"/>
              <a:ext cx="92000" cy="1102050"/>
            </a:xfrm>
            <a:custGeom>
              <a:rect b="b" l="l" r="r" t="t"/>
              <a:pathLst>
                <a:path extrusionOk="0" h="44082" w="3680">
                  <a:moveTo>
                    <a:pt x="1" y="1"/>
                  </a:moveTo>
                  <a:lnTo>
                    <a:pt x="1" y="44081"/>
                  </a:lnTo>
                  <a:lnTo>
                    <a:pt x="3680" y="44081"/>
                  </a:lnTo>
                  <a:lnTo>
                    <a:pt x="368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
            <p:cNvSpPr/>
            <p:nvPr/>
          </p:nvSpPr>
          <p:spPr>
            <a:xfrm>
              <a:off x="5368750" y="4049325"/>
              <a:ext cx="1315900" cy="142800"/>
            </a:xfrm>
            <a:custGeom>
              <a:rect b="b" l="l" r="r" t="t"/>
              <a:pathLst>
                <a:path extrusionOk="0" h="5712" w="52636">
                  <a:moveTo>
                    <a:pt x="5711" y="0"/>
                  </a:moveTo>
                  <a:cubicBezTo>
                    <a:pt x="2558" y="0"/>
                    <a:pt x="0" y="2558"/>
                    <a:pt x="0" y="5711"/>
                  </a:cubicBezTo>
                  <a:lnTo>
                    <a:pt x="52636" y="5711"/>
                  </a:lnTo>
                  <a:cubicBezTo>
                    <a:pt x="52636" y="2558"/>
                    <a:pt x="50079" y="0"/>
                    <a:pt x="4692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
            <p:cNvSpPr/>
            <p:nvPr/>
          </p:nvSpPr>
          <p:spPr>
            <a:xfrm>
              <a:off x="5930175" y="4191550"/>
              <a:ext cx="161400" cy="6800"/>
            </a:xfrm>
            <a:custGeom>
              <a:rect b="b" l="l" r="r" t="t"/>
              <a:pathLst>
                <a:path extrusionOk="0" h="272" w="6456">
                  <a:moveTo>
                    <a:pt x="3229" y="1"/>
                  </a:moveTo>
                  <a:cubicBezTo>
                    <a:pt x="2152" y="1"/>
                    <a:pt x="1075" y="47"/>
                    <a:pt x="1" y="139"/>
                  </a:cubicBezTo>
                  <a:cubicBezTo>
                    <a:pt x="1075" y="228"/>
                    <a:pt x="2152" y="272"/>
                    <a:pt x="3229" y="272"/>
                  </a:cubicBezTo>
                  <a:cubicBezTo>
                    <a:pt x="4305" y="272"/>
                    <a:pt x="5382" y="228"/>
                    <a:pt x="6456" y="139"/>
                  </a:cubicBezTo>
                  <a:cubicBezTo>
                    <a:pt x="5382" y="47"/>
                    <a:pt x="4305" y="1"/>
                    <a:pt x="32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a:off x="5617725" y="4946950"/>
              <a:ext cx="808800" cy="397150"/>
            </a:xfrm>
            <a:custGeom>
              <a:rect b="b" l="l" r="r" t="t"/>
              <a:pathLst>
                <a:path extrusionOk="0" h="15886" w="32352">
                  <a:moveTo>
                    <a:pt x="16180" y="0"/>
                  </a:moveTo>
                  <a:cubicBezTo>
                    <a:pt x="16081" y="0"/>
                    <a:pt x="15981" y="1"/>
                    <a:pt x="15882" y="3"/>
                  </a:cubicBezTo>
                  <a:cubicBezTo>
                    <a:pt x="7177" y="160"/>
                    <a:pt x="158" y="7181"/>
                    <a:pt x="0" y="15886"/>
                  </a:cubicBezTo>
                  <a:lnTo>
                    <a:pt x="510" y="15886"/>
                  </a:lnTo>
                  <a:cubicBezTo>
                    <a:pt x="668" y="7338"/>
                    <a:pt x="7648" y="517"/>
                    <a:pt x="16161" y="517"/>
                  </a:cubicBezTo>
                  <a:cubicBezTo>
                    <a:pt x="16259" y="517"/>
                    <a:pt x="16356" y="518"/>
                    <a:pt x="16454" y="520"/>
                  </a:cubicBezTo>
                  <a:cubicBezTo>
                    <a:pt x="24875" y="675"/>
                    <a:pt x="31664" y="7465"/>
                    <a:pt x="31819" y="15886"/>
                  </a:cubicBezTo>
                  <a:lnTo>
                    <a:pt x="32351" y="15886"/>
                  </a:lnTo>
                  <a:cubicBezTo>
                    <a:pt x="32191" y="7051"/>
                    <a:pt x="24979" y="0"/>
                    <a:pt x="1618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
            <p:cNvSpPr/>
            <p:nvPr/>
          </p:nvSpPr>
          <p:spPr>
            <a:xfrm>
              <a:off x="6358725" y="5303525"/>
              <a:ext cx="126025" cy="121250"/>
            </a:xfrm>
            <a:custGeom>
              <a:rect b="b" l="l" r="r" t="t"/>
              <a:pathLst>
                <a:path extrusionOk="0" h="4850" w="5041">
                  <a:moveTo>
                    <a:pt x="2425" y="0"/>
                  </a:moveTo>
                  <a:cubicBezTo>
                    <a:pt x="1087" y="4"/>
                    <a:pt x="3" y="1087"/>
                    <a:pt x="0" y="2425"/>
                  </a:cubicBezTo>
                  <a:cubicBezTo>
                    <a:pt x="0" y="3406"/>
                    <a:pt x="590" y="4290"/>
                    <a:pt x="1497" y="4665"/>
                  </a:cubicBezTo>
                  <a:cubicBezTo>
                    <a:pt x="1797" y="4789"/>
                    <a:pt x="2112" y="4850"/>
                    <a:pt x="2424" y="4850"/>
                  </a:cubicBezTo>
                  <a:cubicBezTo>
                    <a:pt x="3055" y="4850"/>
                    <a:pt x="3675" y="4603"/>
                    <a:pt x="4138" y="4140"/>
                  </a:cubicBezTo>
                  <a:cubicBezTo>
                    <a:pt x="4831" y="3446"/>
                    <a:pt x="5040" y="2404"/>
                    <a:pt x="4664" y="1497"/>
                  </a:cubicBezTo>
                  <a:cubicBezTo>
                    <a:pt x="4289" y="592"/>
                    <a:pt x="3405" y="0"/>
                    <a:pt x="24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5560000" y="5295175"/>
              <a:ext cx="121325" cy="121375"/>
            </a:xfrm>
            <a:custGeom>
              <a:rect b="b" l="l" r="r" t="t"/>
              <a:pathLst>
                <a:path extrusionOk="0" h="4855" w="4853">
                  <a:moveTo>
                    <a:pt x="2427" y="0"/>
                  </a:moveTo>
                  <a:cubicBezTo>
                    <a:pt x="1089" y="0"/>
                    <a:pt x="3" y="1085"/>
                    <a:pt x="1" y="2424"/>
                  </a:cubicBezTo>
                  <a:lnTo>
                    <a:pt x="1" y="2430"/>
                  </a:lnTo>
                  <a:cubicBezTo>
                    <a:pt x="3" y="3770"/>
                    <a:pt x="1090" y="4854"/>
                    <a:pt x="2429" y="4854"/>
                  </a:cubicBezTo>
                  <a:cubicBezTo>
                    <a:pt x="3768" y="4853"/>
                    <a:pt x="4852" y="3766"/>
                    <a:pt x="4852" y="2427"/>
                  </a:cubicBezTo>
                  <a:cubicBezTo>
                    <a:pt x="4852" y="1087"/>
                    <a:pt x="3768" y="0"/>
                    <a:pt x="2429" y="0"/>
                  </a:cubicBezTo>
                  <a:cubicBezTo>
                    <a:pt x="2428" y="0"/>
                    <a:pt x="2428" y="0"/>
                    <a:pt x="24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8"/>
            <p:cNvSpPr/>
            <p:nvPr/>
          </p:nvSpPr>
          <p:spPr>
            <a:xfrm>
              <a:off x="5621050" y="5240925"/>
              <a:ext cx="786075" cy="6800"/>
            </a:xfrm>
            <a:custGeom>
              <a:rect b="b" l="l" r="r" t="t"/>
              <a:pathLst>
                <a:path extrusionOk="0" h="272" w="31443">
                  <a:moveTo>
                    <a:pt x="15721" y="0"/>
                  </a:moveTo>
                  <a:cubicBezTo>
                    <a:pt x="7039" y="0"/>
                    <a:pt x="0" y="59"/>
                    <a:pt x="0" y="133"/>
                  </a:cubicBezTo>
                  <a:cubicBezTo>
                    <a:pt x="0" y="208"/>
                    <a:pt x="7039" y="272"/>
                    <a:pt x="15721" y="272"/>
                  </a:cubicBezTo>
                  <a:cubicBezTo>
                    <a:pt x="24403" y="272"/>
                    <a:pt x="31442" y="208"/>
                    <a:pt x="31442" y="133"/>
                  </a:cubicBezTo>
                  <a:cubicBezTo>
                    <a:pt x="31442" y="60"/>
                    <a:pt x="24403" y="0"/>
                    <a:pt x="157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8"/>
            <p:cNvSpPr/>
            <p:nvPr/>
          </p:nvSpPr>
          <p:spPr>
            <a:xfrm>
              <a:off x="5905475" y="2965000"/>
              <a:ext cx="817650" cy="1089825"/>
            </a:xfrm>
            <a:custGeom>
              <a:rect b="b" l="l" r="r" t="t"/>
              <a:pathLst>
                <a:path extrusionOk="0" h="43593" w="32706">
                  <a:moveTo>
                    <a:pt x="6832" y="0"/>
                  </a:moveTo>
                  <a:cubicBezTo>
                    <a:pt x="4935" y="0"/>
                    <a:pt x="3398" y="1539"/>
                    <a:pt x="3398" y="3436"/>
                  </a:cubicBezTo>
                  <a:lnTo>
                    <a:pt x="1" y="43593"/>
                  </a:lnTo>
                  <a:lnTo>
                    <a:pt x="24989" y="43593"/>
                  </a:lnTo>
                  <a:cubicBezTo>
                    <a:pt x="29247" y="43593"/>
                    <a:pt x="32698" y="40141"/>
                    <a:pt x="32698" y="35883"/>
                  </a:cubicBezTo>
                  <a:lnTo>
                    <a:pt x="32698" y="3451"/>
                  </a:lnTo>
                  <a:cubicBezTo>
                    <a:pt x="32706" y="1555"/>
                    <a:pt x="31175" y="10"/>
                    <a:pt x="2927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8"/>
            <p:cNvSpPr/>
            <p:nvPr/>
          </p:nvSpPr>
          <p:spPr>
            <a:xfrm>
              <a:off x="6501875" y="3003950"/>
              <a:ext cx="94125" cy="1045400"/>
            </a:xfrm>
            <a:custGeom>
              <a:rect b="b" l="l" r="r" t="t"/>
              <a:pathLst>
                <a:path extrusionOk="0" h="41816" w="3765">
                  <a:moveTo>
                    <a:pt x="3632" y="1"/>
                  </a:moveTo>
                  <a:cubicBezTo>
                    <a:pt x="3612" y="145"/>
                    <a:pt x="3603" y="291"/>
                    <a:pt x="3606" y="437"/>
                  </a:cubicBezTo>
                  <a:cubicBezTo>
                    <a:pt x="3579" y="740"/>
                    <a:pt x="3579" y="1144"/>
                    <a:pt x="3579" y="1675"/>
                  </a:cubicBezTo>
                  <a:cubicBezTo>
                    <a:pt x="3568" y="2781"/>
                    <a:pt x="3542" y="4333"/>
                    <a:pt x="3542" y="6242"/>
                  </a:cubicBezTo>
                  <a:cubicBezTo>
                    <a:pt x="3532" y="10123"/>
                    <a:pt x="3500" y="15440"/>
                    <a:pt x="3500" y="21315"/>
                  </a:cubicBezTo>
                  <a:lnTo>
                    <a:pt x="3500" y="29609"/>
                  </a:lnTo>
                  <a:cubicBezTo>
                    <a:pt x="3536" y="30811"/>
                    <a:pt x="3504" y="32015"/>
                    <a:pt x="3404" y="33213"/>
                  </a:cubicBezTo>
                  <a:cubicBezTo>
                    <a:pt x="3293" y="34254"/>
                    <a:pt x="3085" y="35280"/>
                    <a:pt x="2781" y="36281"/>
                  </a:cubicBezTo>
                  <a:cubicBezTo>
                    <a:pt x="2352" y="37738"/>
                    <a:pt x="1730" y="39131"/>
                    <a:pt x="932" y="40423"/>
                  </a:cubicBezTo>
                  <a:cubicBezTo>
                    <a:pt x="644" y="40881"/>
                    <a:pt x="410" y="41225"/>
                    <a:pt x="240" y="41454"/>
                  </a:cubicBezTo>
                  <a:lnTo>
                    <a:pt x="59" y="41721"/>
                  </a:lnTo>
                  <a:cubicBezTo>
                    <a:pt x="35" y="41749"/>
                    <a:pt x="16" y="41781"/>
                    <a:pt x="0" y="41815"/>
                  </a:cubicBezTo>
                  <a:cubicBezTo>
                    <a:pt x="101" y="41712"/>
                    <a:pt x="190" y="41599"/>
                    <a:pt x="267" y="41475"/>
                  </a:cubicBezTo>
                  <a:cubicBezTo>
                    <a:pt x="469" y="41257"/>
                    <a:pt x="703" y="40917"/>
                    <a:pt x="1000" y="40470"/>
                  </a:cubicBezTo>
                  <a:cubicBezTo>
                    <a:pt x="2419" y="38294"/>
                    <a:pt x="3312" y="35817"/>
                    <a:pt x="3611" y="33235"/>
                  </a:cubicBezTo>
                  <a:cubicBezTo>
                    <a:pt x="3722" y="32030"/>
                    <a:pt x="3765" y="30820"/>
                    <a:pt x="3739" y="29609"/>
                  </a:cubicBezTo>
                  <a:lnTo>
                    <a:pt x="3739" y="21315"/>
                  </a:lnTo>
                  <a:cubicBezTo>
                    <a:pt x="3722" y="15440"/>
                    <a:pt x="3696" y="10123"/>
                    <a:pt x="3696" y="6242"/>
                  </a:cubicBezTo>
                  <a:cubicBezTo>
                    <a:pt x="3658" y="4333"/>
                    <a:pt x="3658" y="2781"/>
                    <a:pt x="3658" y="1675"/>
                  </a:cubicBezTo>
                  <a:cubicBezTo>
                    <a:pt x="3632" y="1154"/>
                    <a:pt x="3632" y="740"/>
                    <a:pt x="3632" y="437"/>
                  </a:cubicBezTo>
                  <a:cubicBezTo>
                    <a:pt x="3644" y="291"/>
                    <a:pt x="3644" y="145"/>
                    <a:pt x="36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
            <p:cNvSpPr/>
            <p:nvPr/>
          </p:nvSpPr>
          <p:spPr>
            <a:xfrm>
              <a:off x="6161475" y="4048025"/>
              <a:ext cx="492875" cy="49850"/>
            </a:xfrm>
            <a:custGeom>
              <a:rect b="b" l="l" r="r" t="t"/>
              <a:pathLst>
                <a:path extrusionOk="0" h="1994" w="19715">
                  <a:moveTo>
                    <a:pt x="2962" y="0"/>
                  </a:moveTo>
                  <a:lnTo>
                    <a:pt x="798" y="26"/>
                  </a:lnTo>
                  <a:cubicBezTo>
                    <a:pt x="753" y="25"/>
                    <a:pt x="709" y="25"/>
                    <a:pt x="664" y="25"/>
                  </a:cubicBezTo>
                  <a:cubicBezTo>
                    <a:pt x="442" y="25"/>
                    <a:pt x="220" y="39"/>
                    <a:pt x="0" y="69"/>
                  </a:cubicBezTo>
                  <a:cubicBezTo>
                    <a:pt x="216" y="101"/>
                    <a:pt x="436" y="118"/>
                    <a:pt x="655" y="118"/>
                  </a:cubicBezTo>
                  <a:cubicBezTo>
                    <a:pt x="688" y="118"/>
                    <a:pt x="722" y="117"/>
                    <a:pt x="755" y="116"/>
                  </a:cubicBezTo>
                  <a:lnTo>
                    <a:pt x="2919" y="176"/>
                  </a:lnTo>
                  <a:cubicBezTo>
                    <a:pt x="4747" y="212"/>
                    <a:pt x="7273" y="260"/>
                    <a:pt x="10065" y="260"/>
                  </a:cubicBezTo>
                  <a:lnTo>
                    <a:pt x="13999" y="287"/>
                  </a:lnTo>
                  <a:cubicBezTo>
                    <a:pt x="14128" y="283"/>
                    <a:pt x="14257" y="282"/>
                    <a:pt x="14386" y="282"/>
                  </a:cubicBezTo>
                  <a:cubicBezTo>
                    <a:pt x="15327" y="282"/>
                    <a:pt x="16267" y="380"/>
                    <a:pt x="17189" y="574"/>
                  </a:cubicBezTo>
                  <a:cubicBezTo>
                    <a:pt x="17882" y="746"/>
                    <a:pt x="18533" y="1056"/>
                    <a:pt x="19103" y="1489"/>
                  </a:cubicBezTo>
                  <a:cubicBezTo>
                    <a:pt x="19507" y="1792"/>
                    <a:pt x="19714" y="1994"/>
                    <a:pt x="19714" y="1994"/>
                  </a:cubicBezTo>
                  <a:cubicBezTo>
                    <a:pt x="19680" y="1932"/>
                    <a:pt x="19637" y="1876"/>
                    <a:pt x="19586" y="1829"/>
                  </a:cubicBezTo>
                  <a:cubicBezTo>
                    <a:pt x="19461" y="1676"/>
                    <a:pt x="19320" y="1535"/>
                    <a:pt x="19167" y="1409"/>
                  </a:cubicBezTo>
                  <a:cubicBezTo>
                    <a:pt x="18606" y="933"/>
                    <a:pt x="17946" y="588"/>
                    <a:pt x="17236" y="399"/>
                  </a:cubicBezTo>
                  <a:cubicBezTo>
                    <a:pt x="16268" y="164"/>
                    <a:pt x="15276" y="46"/>
                    <a:pt x="14281" y="46"/>
                  </a:cubicBezTo>
                  <a:cubicBezTo>
                    <a:pt x="14203" y="46"/>
                    <a:pt x="14124" y="46"/>
                    <a:pt x="14046" y="48"/>
                  </a:cubicBezTo>
                  <a:cubicBezTo>
                    <a:pt x="12840" y="0"/>
                    <a:pt x="11510" y="0"/>
                    <a:pt x="101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
            <p:cNvSpPr/>
            <p:nvPr/>
          </p:nvSpPr>
          <p:spPr>
            <a:xfrm>
              <a:off x="5460875" y="2192500"/>
              <a:ext cx="394925" cy="482450"/>
            </a:xfrm>
            <a:custGeom>
              <a:rect b="b" l="l" r="r" t="t"/>
              <a:pathLst>
                <a:path extrusionOk="0" h="19298" w="15797">
                  <a:moveTo>
                    <a:pt x="5003" y="1"/>
                  </a:moveTo>
                  <a:cubicBezTo>
                    <a:pt x="4265" y="2271"/>
                    <a:pt x="3520" y="4589"/>
                    <a:pt x="3573" y="6976"/>
                  </a:cubicBezTo>
                  <a:cubicBezTo>
                    <a:pt x="3573" y="8077"/>
                    <a:pt x="3775" y="9262"/>
                    <a:pt x="3232" y="10219"/>
                  </a:cubicBezTo>
                  <a:cubicBezTo>
                    <a:pt x="2854" y="10889"/>
                    <a:pt x="2169" y="11330"/>
                    <a:pt x="1663" y="11889"/>
                  </a:cubicBezTo>
                  <a:cubicBezTo>
                    <a:pt x="343" y="13330"/>
                    <a:pt x="1" y="15417"/>
                    <a:pt x="792" y="17205"/>
                  </a:cubicBezTo>
                  <a:cubicBezTo>
                    <a:pt x="1051" y="17820"/>
                    <a:pt x="1490" y="18343"/>
                    <a:pt x="2052" y="18704"/>
                  </a:cubicBezTo>
                  <a:cubicBezTo>
                    <a:pt x="2730" y="19054"/>
                    <a:pt x="3482" y="19236"/>
                    <a:pt x="4245" y="19236"/>
                  </a:cubicBezTo>
                  <a:cubicBezTo>
                    <a:pt x="4248" y="19236"/>
                    <a:pt x="4250" y="19236"/>
                    <a:pt x="4253" y="19236"/>
                  </a:cubicBezTo>
                  <a:cubicBezTo>
                    <a:pt x="4959" y="19277"/>
                    <a:pt x="5667" y="19297"/>
                    <a:pt x="6374" y="19297"/>
                  </a:cubicBezTo>
                  <a:cubicBezTo>
                    <a:pt x="8204" y="19297"/>
                    <a:pt x="10033" y="19161"/>
                    <a:pt x="11845" y="18890"/>
                  </a:cubicBezTo>
                  <a:cubicBezTo>
                    <a:pt x="13047" y="18710"/>
                    <a:pt x="14344" y="18413"/>
                    <a:pt x="15083" y="17450"/>
                  </a:cubicBezTo>
                  <a:cubicBezTo>
                    <a:pt x="15747" y="16594"/>
                    <a:pt x="15796" y="15419"/>
                    <a:pt x="15758" y="14334"/>
                  </a:cubicBezTo>
                  <a:cubicBezTo>
                    <a:pt x="15602" y="10205"/>
                    <a:pt x="14586" y="6155"/>
                    <a:pt x="12775" y="2441"/>
                  </a:cubicBezTo>
                  <a:lnTo>
                    <a:pt x="500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5804975" y="2106925"/>
              <a:ext cx="538875" cy="666000"/>
            </a:xfrm>
            <a:custGeom>
              <a:rect b="b" l="l" r="r" t="t"/>
              <a:pathLst>
                <a:path extrusionOk="0" h="26640" w="21555">
                  <a:moveTo>
                    <a:pt x="8396" y="0"/>
                  </a:moveTo>
                  <a:lnTo>
                    <a:pt x="8396" y="0"/>
                  </a:lnTo>
                  <a:cubicBezTo>
                    <a:pt x="5838" y="2669"/>
                    <a:pt x="4111" y="6035"/>
                    <a:pt x="2920" y="9527"/>
                  </a:cubicBezTo>
                  <a:cubicBezTo>
                    <a:pt x="1814" y="13053"/>
                    <a:pt x="967" y="16655"/>
                    <a:pt x="384" y="20305"/>
                  </a:cubicBezTo>
                  <a:cubicBezTo>
                    <a:pt x="176" y="21447"/>
                    <a:pt x="1" y="22761"/>
                    <a:pt x="734" y="23664"/>
                  </a:cubicBezTo>
                  <a:cubicBezTo>
                    <a:pt x="1269" y="24216"/>
                    <a:pt x="1956" y="24598"/>
                    <a:pt x="2708" y="24759"/>
                  </a:cubicBezTo>
                  <a:cubicBezTo>
                    <a:pt x="6736" y="26007"/>
                    <a:pt x="10926" y="26640"/>
                    <a:pt x="15137" y="26640"/>
                  </a:cubicBezTo>
                  <a:cubicBezTo>
                    <a:pt x="15752" y="26640"/>
                    <a:pt x="16367" y="26626"/>
                    <a:pt x="16982" y="26599"/>
                  </a:cubicBezTo>
                  <a:cubicBezTo>
                    <a:pt x="17024" y="26600"/>
                    <a:pt x="17065" y="26601"/>
                    <a:pt x="17106" y="26601"/>
                  </a:cubicBezTo>
                  <a:cubicBezTo>
                    <a:pt x="18042" y="26601"/>
                    <a:pt x="18970" y="26420"/>
                    <a:pt x="19837" y="26067"/>
                  </a:cubicBezTo>
                  <a:cubicBezTo>
                    <a:pt x="20757" y="25674"/>
                    <a:pt x="21392" y="24817"/>
                    <a:pt x="21502" y="23824"/>
                  </a:cubicBezTo>
                  <a:cubicBezTo>
                    <a:pt x="21554" y="22606"/>
                    <a:pt x="20566" y="21618"/>
                    <a:pt x="19604" y="20868"/>
                  </a:cubicBezTo>
                  <a:cubicBezTo>
                    <a:pt x="18641" y="20119"/>
                    <a:pt x="17551" y="19336"/>
                    <a:pt x="17269" y="18146"/>
                  </a:cubicBezTo>
                  <a:cubicBezTo>
                    <a:pt x="16988" y="16955"/>
                    <a:pt x="17551" y="15524"/>
                    <a:pt x="16903" y="14541"/>
                  </a:cubicBezTo>
                  <a:cubicBezTo>
                    <a:pt x="16253" y="13557"/>
                    <a:pt x="14876" y="13563"/>
                    <a:pt x="13819" y="12920"/>
                  </a:cubicBezTo>
                  <a:cubicBezTo>
                    <a:pt x="12761" y="12276"/>
                    <a:pt x="12240" y="11026"/>
                    <a:pt x="11947" y="9824"/>
                  </a:cubicBezTo>
                  <a:cubicBezTo>
                    <a:pt x="11654" y="8624"/>
                    <a:pt x="11528" y="7358"/>
                    <a:pt x="10959" y="6257"/>
                  </a:cubicBezTo>
                  <a:cubicBezTo>
                    <a:pt x="10584" y="5532"/>
                    <a:pt x="9948" y="4883"/>
                    <a:pt x="9210" y="4586"/>
                  </a:cubicBezTo>
                  <a:lnTo>
                    <a:pt x="9210" y="4586"/>
                  </a:lnTo>
                  <a:cubicBezTo>
                    <a:pt x="9400" y="4545"/>
                    <a:pt x="9585" y="4474"/>
                    <a:pt x="9757" y="4373"/>
                  </a:cubicBezTo>
                  <a:cubicBezTo>
                    <a:pt x="10294" y="4062"/>
                    <a:pt x="10641" y="3503"/>
                    <a:pt x="10685" y="2884"/>
                  </a:cubicBezTo>
                  <a:cubicBezTo>
                    <a:pt x="10729" y="2263"/>
                    <a:pt x="10462" y="1662"/>
                    <a:pt x="9974" y="1278"/>
                  </a:cubicBezTo>
                  <a:cubicBezTo>
                    <a:pt x="9638" y="1013"/>
                    <a:pt x="9228" y="874"/>
                    <a:pt x="8812" y="874"/>
                  </a:cubicBezTo>
                  <a:cubicBezTo>
                    <a:pt x="8623" y="874"/>
                    <a:pt x="8433" y="903"/>
                    <a:pt x="8247" y="961"/>
                  </a:cubicBezTo>
                  <a:lnTo>
                    <a:pt x="839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
            <p:cNvSpPr/>
            <p:nvPr/>
          </p:nvSpPr>
          <p:spPr>
            <a:xfrm>
              <a:off x="4902225" y="2526875"/>
              <a:ext cx="1431125" cy="1168950"/>
            </a:xfrm>
            <a:custGeom>
              <a:rect b="b" l="l" r="r" t="t"/>
              <a:pathLst>
                <a:path extrusionOk="0" h="46758" w="57245">
                  <a:moveTo>
                    <a:pt x="26382" y="15351"/>
                  </a:moveTo>
                  <a:lnTo>
                    <a:pt x="26382" y="15351"/>
                  </a:lnTo>
                  <a:cubicBezTo>
                    <a:pt x="26382" y="15351"/>
                    <a:pt x="26292" y="15490"/>
                    <a:pt x="26158" y="15776"/>
                  </a:cubicBezTo>
                  <a:cubicBezTo>
                    <a:pt x="26118" y="15716"/>
                    <a:pt x="26086" y="15650"/>
                    <a:pt x="26063" y="15580"/>
                  </a:cubicBezTo>
                  <a:lnTo>
                    <a:pt x="26382" y="15351"/>
                  </a:lnTo>
                  <a:close/>
                  <a:moveTo>
                    <a:pt x="31632" y="1"/>
                  </a:moveTo>
                  <a:cubicBezTo>
                    <a:pt x="29438" y="1"/>
                    <a:pt x="25087" y="473"/>
                    <a:pt x="22081" y="3862"/>
                  </a:cubicBezTo>
                  <a:cubicBezTo>
                    <a:pt x="21225" y="4830"/>
                    <a:pt x="20326" y="5829"/>
                    <a:pt x="19422" y="6813"/>
                  </a:cubicBezTo>
                  <a:lnTo>
                    <a:pt x="9533" y="17159"/>
                  </a:lnTo>
                  <a:lnTo>
                    <a:pt x="8470" y="4181"/>
                  </a:lnTo>
                  <a:lnTo>
                    <a:pt x="1" y="5511"/>
                  </a:lnTo>
                  <a:lnTo>
                    <a:pt x="1181" y="21806"/>
                  </a:lnTo>
                  <a:cubicBezTo>
                    <a:pt x="1395" y="24450"/>
                    <a:pt x="3151" y="26718"/>
                    <a:pt x="5658" y="27585"/>
                  </a:cubicBezTo>
                  <a:cubicBezTo>
                    <a:pt x="6194" y="27754"/>
                    <a:pt x="6733" y="27831"/>
                    <a:pt x="7273" y="27831"/>
                  </a:cubicBezTo>
                  <a:cubicBezTo>
                    <a:pt x="8580" y="27831"/>
                    <a:pt x="9897" y="27384"/>
                    <a:pt x="11214" y="26730"/>
                  </a:cubicBezTo>
                  <a:cubicBezTo>
                    <a:pt x="16148" y="24273"/>
                    <a:pt x="25394" y="16447"/>
                    <a:pt x="26101" y="15846"/>
                  </a:cubicBezTo>
                  <a:lnTo>
                    <a:pt x="26101" y="15846"/>
                  </a:lnTo>
                  <a:cubicBezTo>
                    <a:pt x="25350" y="17319"/>
                    <a:pt x="24915" y="18932"/>
                    <a:pt x="24825" y="20583"/>
                  </a:cubicBezTo>
                  <a:cubicBezTo>
                    <a:pt x="24825" y="23283"/>
                    <a:pt x="27594" y="25304"/>
                    <a:pt x="27594" y="25304"/>
                  </a:cubicBezTo>
                  <a:lnTo>
                    <a:pt x="28488" y="33491"/>
                  </a:lnTo>
                  <a:lnTo>
                    <a:pt x="25627" y="46758"/>
                  </a:lnTo>
                  <a:lnTo>
                    <a:pt x="55401" y="45561"/>
                  </a:lnTo>
                  <a:cubicBezTo>
                    <a:pt x="54904" y="41107"/>
                    <a:pt x="53404" y="36825"/>
                    <a:pt x="51014" y="33035"/>
                  </a:cubicBezTo>
                  <a:lnTo>
                    <a:pt x="51566" y="19174"/>
                  </a:lnTo>
                  <a:lnTo>
                    <a:pt x="57245" y="19174"/>
                  </a:lnTo>
                  <a:lnTo>
                    <a:pt x="55230" y="9045"/>
                  </a:lnTo>
                  <a:cubicBezTo>
                    <a:pt x="53742" y="762"/>
                    <a:pt x="42125" y="193"/>
                    <a:pt x="42125" y="193"/>
                  </a:cubicBezTo>
                  <a:lnTo>
                    <a:pt x="33006" y="71"/>
                  </a:lnTo>
                  <a:cubicBezTo>
                    <a:pt x="33006" y="71"/>
                    <a:pt x="32481" y="1"/>
                    <a:pt x="31632" y="1"/>
                  </a:cubicBez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
            <p:cNvSpPr/>
            <p:nvPr/>
          </p:nvSpPr>
          <p:spPr>
            <a:xfrm>
              <a:off x="5594225" y="3400250"/>
              <a:ext cx="312500" cy="272675"/>
            </a:xfrm>
            <a:custGeom>
              <a:rect b="b" l="l" r="r" t="t"/>
              <a:pathLst>
                <a:path extrusionOk="0" h="10907" w="12500">
                  <a:moveTo>
                    <a:pt x="3745" y="1"/>
                  </a:moveTo>
                  <a:cubicBezTo>
                    <a:pt x="3470" y="1"/>
                    <a:pt x="3218" y="206"/>
                    <a:pt x="3264" y="497"/>
                  </a:cubicBezTo>
                  <a:cubicBezTo>
                    <a:pt x="3334" y="933"/>
                    <a:pt x="4274" y="1954"/>
                    <a:pt x="5763" y="2486"/>
                  </a:cubicBezTo>
                  <a:cubicBezTo>
                    <a:pt x="7252" y="3018"/>
                    <a:pt x="4885" y="3788"/>
                    <a:pt x="4030" y="4081"/>
                  </a:cubicBezTo>
                  <a:cubicBezTo>
                    <a:pt x="3174" y="4374"/>
                    <a:pt x="568" y="5389"/>
                    <a:pt x="457" y="5719"/>
                  </a:cubicBezTo>
                  <a:cubicBezTo>
                    <a:pt x="340" y="6061"/>
                    <a:pt x="554" y="6302"/>
                    <a:pt x="993" y="6302"/>
                  </a:cubicBezTo>
                  <a:cubicBezTo>
                    <a:pt x="1174" y="6302"/>
                    <a:pt x="1392" y="6262"/>
                    <a:pt x="1642" y="6170"/>
                  </a:cubicBezTo>
                  <a:cubicBezTo>
                    <a:pt x="2307" y="5926"/>
                    <a:pt x="4028" y="5427"/>
                    <a:pt x="4828" y="5427"/>
                  </a:cubicBezTo>
                  <a:cubicBezTo>
                    <a:pt x="5058" y="5427"/>
                    <a:pt x="5212" y="5468"/>
                    <a:pt x="5242" y="5569"/>
                  </a:cubicBezTo>
                  <a:cubicBezTo>
                    <a:pt x="5375" y="6022"/>
                    <a:pt x="988" y="7431"/>
                    <a:pt x="988" y="7431"/>
                  </a:cubicBezTo>
                  <a:cubicBezTo>
                    <a:pt x="988" y="7431"/>
                    <a:pt x="1" y="7579"/>
                    <a:pt x="149" y="8111"/>
                  </a:cubicBezTo>
                  <a:cubicBezTo>
                    <a:pt x="203" y="8307"/>
                    <a:pt x="436" y="8386"/>
                    <a:pt x="777" y="8386"/>
                  </a:cubicBezTo>
                  <a:cubicBezTo>
                    <a:pt x="2099" y="8386"/>
                    <a:pt x="5037" y="7196"/>
                    <a:pt x="5379" y="7047"/>
                  </a:cubicBezTo>
                  <a:cubicBezTo>
                    <a:pt x="5415" y="7031"/>
                    <a:pt x="5449" y="7024"/>
                    <a:pt x="5480" y="7024"/>
                  </a:cubicBezTo>
                  <a:cubicBezTo>
                    <a:pt x="5715" y="7024"/>
                    <a:pt x="5824" y="7414"/>
                    <a:pt x="5524" y="7526"/>
                  </a:cubicBezTo>
                  <a:cubicBezTo>
                    <a:pt x="5183" y="7654"/>
                    <a:pt x="1116" y="8834"/>
                    <a:pt x="1376" y="9812"/>
                  </a:cubicBezTo>
                  <a:cubicBezTo>
                    <a:pt x="1405" y="9920"/>
                    <a:pt x="1504" y="9967"/>
                    <a:pt x="1656" y="9967"/>
                  </a:cubicBezTo>
                  <a:cubicBezTo>
                    <a:pt x="2501" y="9967"/>
                    <a:pt x="4978" y="8537"/>
                    <a:pt x="5958" y="8537"/>
                  </a:cubicBezTo>
                  <a:cubicBezTo>
                    <a:pt x="6015" y="8537"/>
                    <a:pt x="6067" y="8542"/>
                    <a:pt x="6113" y="8552"/>
                  </a:cubicBezTo>
                  <a:cubicBezTo>
                    <a:pt x="7097" y="8770"/>
                    <a:pt x="3231" y="9972"/>
                    <a:pt x="3455" y="10679"/>
                  </a:cubicBezTo>
                  <a:cubicBezTo>
                    <a:pt x="3489" y="10802"/>
                    <a:pt x="3524" y="10906"/>
                    <a:pt x="3721" y="10906"/>
                  </a:cubicBezTo>
                  <a:cubicBezTo>
                    <a:pt x="3983" y="10906"/>
                    <a:pt x="4531" y="10721"/>
                    <a:pt x="5746" y="10147"/>
                  </a:cubicBezTo>
                  <a:cubicBezTo>
                    <a:pt x="7404" y="9259"/>
                    <a:pt x="9012" y="8284"/>
                    <a:pt x="10563" y="7224"/>
                  </a:cubicBezTo>
                  <a:lnTo>
                    <a:pt x="12499" y="5894"/>
                  </a:lnTo>
                  <a:lnTo>
                    <a:pt x="10904" y="1704"/>
                  </a:lnTo>
                  <a:lnTo>
                    <a:pt x="7741" y="1470"/>
                  </a:lnTo>
                  <a:cubicBezTo>
                    <a:pt x="7443" y="1449"/>
                    <a:pt x="7113" y="1423"/>
                    <a:pt x="6741" y="1374"/>
                  </a:cubicBezTo>
                  <a:cubicBezTo>
                    <a:pt x="6312" y="1324"/>
                    <a:pt x="5895" y="1200"/>
                    <a:pt x="5507" y="1008"/>
                  </a:cubicBezTo>
                  <a:cubicBezTo>
                    <a:pt x="5015" y="791"/>
                    <a:pt x="4554" y="509"/>
                    <a:pt x="4136" y="168"/>
                  </a:cubicBezTo>
                  <a:cubicBezTo>
                    <a:pt x="4023" y="51"/>
                    <a:pt x="3882" y="1"/>
                    <a:pt x="3745"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5794725" y="2624800"/>
              <a:ext cx="632925" cy="986475"/>
            </a:xfrm>
            <a:custGeom>
              <a:rect b="b" l="l" r="r" t="t"/>
              <a:pathLst>
                <a:path extrusionOk="0" h="39459" w="25317">
                  <a:moveTo>
                    <a:pt x="15669" y="0"/>
                  </a:moveTo>
                  <a:cubicBezTo>
                    <a:pt x="13068" y="0"/>
                    <a:pt x="11711" y="1798"/>
                    <a:pt x="11043" y="3587"/>
                  </a:cubicBezTo>
                  <a:cubicBezTo>
                    <a:pt x="10314" y="5538"/>
                    <a:pt x="10564" y="7574"/>
                    <a:pt x="11150" y="9578"/>
                  </a:cubicBezTo>
                  <a:lnTo>
                    <a:pt x="14701" y="22738"/>
                  </a:lnTo>
                  <a:lnTo>
                    <a:pt x="1" y="32377"/>
                  </a:lnTo>
                  <a:lnTo>
                    <a:pt x="2738" y="39459"/>
                  </a:lnTo>
                  <a:lnTo>
                    <a:pt x="19492" y="30420"/>
                  </a:lnTo>
                  <a:cubicBezTo>
                    <a:pt x="23194" y="29188"/>
                    <a:pt x="25317" y="25307"/>
                    <a:pt x="24357" y="21526"/>
                  </a:cubicBezTo>
                  <a:cubicBezTo>
                    <a:pt x="22873" y="15751"/>
                    <a:pt x="20858" y="7952"/>
                    <a:pt x="20157" y="5650"/>
                  </a:cubicBezTo>
                  <a:cubicBezTo>
                    <a:pt x="19515" y="3440"/>
                    <a:pt x="18205" y="1483"/>
                    <a:pt x="16409" y="46"/>
                  </a:cubicBezTo>
                  <a:cubicBezTo>
                    <a:pt x="16152" y="15"/>
                    <a:pt x="15905" y="0"/>
                    <a:pt x="15669" y="0"/>
                  </a:cubicBez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4879875" y="2374000"/>
              <a:ext cx="251075" cy="301675"/>
            </a:xfrm>
            <a:custGeom>
              <a:rect b="b" l="l" r="r" t="t"/>
              <a:pathLst>
                <a:path extrusionOk="0" h="12067" w="10043">
                  <a:moveTo>
                    <a:pt x="3679" y="0"/>
                  </a:moveTo>
                  <a:cubicBezTo>
                    <a:pt x="3391" y="0"/>
                    <a:pt x="3112" y="151"/>
                    <a:pt x="3112" y="445"/>
                  </a:cubicBezTo>
                  <a:cubicBezTo>
                    <a:pt x="3218" y="1473"/>
                    <a:pt x="3395" y="2494"/>
                    <a:pt x="3644" y="3496"/>
                  </a:cubicBezTo>
                  <a:lnTo>
                    <a:pt x="3792" y="4437"/>
                  </a:lnTo>
                  <a:cubicBezTo>
                    <a:pt x="3154" y="4754"/>
                    <a:pt x="2593" y="5205"/>
                    <a:pt x="2150" y="5762"/>
                  </a:cubicBezTo>
                  <a:cubicBezTo>
                    <a:pt x="1841" y="6107"/>
                    <a:pt x="0" y="6484"/>
                    <a:pt x="474" y="8813"/>
                  </a:cubicBezTo>
                  <a:lnTo>
                    <a:pt x="1490" y="12066"/>
                  </a:lnTo>
                  <a:lnTo>
                    <a:pt x="8611" y="11046"/>
                  </a:lnTo>
                  <a:cubicBezTo>
                    <a:pt x="8701" y="10595"/>
                    <a:pt x="8769" y="8435"/>
                    <a:pt x="8934" y="7856"/>
                  </a:cubicBezTo>
                  <a:cubicBezTo>
                    <a:pt x="9057" y="7372"/>
                    <a:pt x="9333" y="6761"/>
                    <a:pt x="9466" y="6261"/>
                  </a:cubicBezTo>
                  <a:cubicBezTo>
                    <a:pt x="9759" y="5139"/>
                    <a:pt x="9817" y="4315"/>
                    <a:pt x="9913" y="3847"/>
                  </a:cubicBezTo>
                  <a:cubicBezTo>
                    <a:pt x="10043" y="3227"/>
                    <a:pt x="9729" y="2991"/>
                    <a:pt x="9397" y="2991"/>
                  </a:cubicBezTo>
                  <a:cubicBezTo>
                    <a:pt x="9131" y="2991"/>
                    <a:pt x="8853" y="3142"/>
                    <a:pt x="8780" y="3368"/>
                  </a:cubicBezTo>
                  <a:cubicBezTo>
                    <a:pt x="8615" y="3879"/>
                    <a:pt x="8717" y="4846"/>
                    <a:pt x="7765" y="6485"/>
                  </a:cubicBezTo>
                  <a:cubicBezTo>
                    <a:pt x="7549" y="6856"/>
                    <a:pt x="7335" y="7008"/>
                    <a:pt x="7130" y="7008"/>
                  </a:cubicBezTo>
                  <a:cubicBezTo>
                    <a:pt x="6429" y="7008"/>
                    <a:pt x="5817" y="5251"/>
                    <a:pt x="5500" y="4470"/>
                  </a:cubicBezTo>
                  <a:cubicBezTo>
                    <a:pt x="5192" y="3699"/>
                    <a:pt x="4612" y="1614"/>
                    <a:pt x="4283" y="387"/>
                  </a:cubicBezTo>
                  <a:cubicBezTo>
                    <a:pt x="4214" y="127"/>
                    <a:pt x="3943" y="0"/>
                    <a:pt x="3679"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a:off x="4897900" y="2533700"/>
              <a:ext cx="54350" cy="83650"/>
            </a:xfrm>
            <a:custGeom>
              <a:rect b="b" l="l" r="r" t="t"/>
              <a:pathLst>
                <a:path extrusionOk="0" h="3346" w="2174">
                  <a:moveTo>
                    <a:pt x="1301" y="1"/>
                  </a:moveTo>
                  <a:lnTo>
                    <a:pt x="1301" y="1"/>
                  </a:lnTo>
                  <a:cubicBezTo>
                    <a:pt x="1258" y="327"/>
                    <a:pt x="1287" y="659"/>
                    <a:pt x="1381" y="975"/>
                  </a:cubicBezTo>
                  <a:cubicBezTo>
                    <a:pt x="1455" y="1339"/>
                    <a:pt x="1565" y="1695"/>
                    <a:pt x="1711" y="2038"/>
                  </a:cubicBezTo>
                  <a:cubicBezTo>
                    <a:pt x="1796" y="2216"/>
                    <a:pt x="1853" y="2405"/>
                    <a:pt x="1880" y="2601"/>
                  </a:cubicBezTo>
                  <a:cubicBezTo>
                    <a:pt x="1908" y="2775"/>
                    <a:pt x="1822" y="2947"/>
                    <a:pt x="1668" y="3032"/>
                  </a:cubicBezTo>
                  <a:cubicBezTo>
                    <a:pt x="1618" y="3045"/>
                    <a:pt x="1568" y="3052"/>
                    <a:pt x="1517" y="3052"/>
                  </a:cubicBezTo>
                  <a:cubicBezTo>
                    <a:pt x="1380" y="3052"/>
                    <a:pt x="1245" y="3004"/>
                    <a:pt x="1136" y="2915"/>
                  </a:cubicBezTo>
                  <a:cubicBezTo>
                    <a:pt x="975" y="2799"/>
                    <a:pt x="836" y="2655"/>
                    <a:pt x="727" y="2489"/>
                  </a:cubicBezTo>
                  <a:cubicBezTo>
                    <a:pt x="532" y="2203"/>
                    <a:pt x="387" y="1885"/>
                    <a:pt x="302" y="1549"/>
                  </a:cubicBezTo>
                  <a:cubicBezTo>
                    <a:pt x="243" y="1221"/>
                    <a:pt x="157" y="899"/>
                    <a:pt x="47" y="586"/>
                  </a:cubicBezTo>
                  <a:lnTo>
                    <a:pt x="47" y="586"/>
                  </a:lnTo>
                  <a:cubicBezTo>
                    <a:pt x="1" y="922"/>
                    <a:pt x="23" y="1263"/>
                    <a:pt x="110" y="1591"/>
                  </a:cubicBezTo>
                  <a:cubicBezTo>
                    <a:pt x="174" y="1968"/>
                    <a:pt x="310" y="2329"/>
                    <a:pt x="514" y="2654"/>
                  </a:cubicBezTo>
                  <a:cubicBezTo>
                    <a:pt x="637" y="2848"/>
                    <a:pt x="796" y="3019"/>
                    <a:pt x="982" y="3154"/>
                  </a:cubicBezTo>
                  <a:cubicBezTo>
                    <a:pt x="1131" y="3279"/>
                    <a:pt x="1318" y="3345"/>
                    <a:pt x="1508" y="3345"/>
                  </a:cubicBezTo>
                  <a:cubicBezTo>
                    <a:pt x="1590" y="3345"/>
                    <a:pt x="1672" y="3333"/>
                    <a:pt x="1752" y="3308"/>
                  </a:cubicBezTo>
                  <a:cubicBezTo>
                    <a:pt x="2019" y="3181"/>
                    <a:pt x="2173" y="2898"/>
                    <a:pt x="2135" y="2606"/>
                  </a:cubicBezTo>
                  <a:cubicBezTo>
                    <a:pt x="2106" y="2379"/>
                    <a:pt x="2034" y="2160"/>
                    <a:pt x="1928" y="1957"/>
                  </a:cubicBezTo>
                  <a:cubicBezTo>
                    <a:pt x="1778" y="1636"/>
                    <a:pt x="1654" y="1303"/>
                    <a:pt x="1556" y="963"/>
                  </a:cubicBezTo>
                  <a:cubicBezTo>
                    <a:pt x="1491" y="637"/>
                    <a:pt x="1405" y="316"/>
                    <a:pt x="1301"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a:off x="4929600" y="2506725"/>
              <a:ext cx="68175" cy="112100"/>
            </a:xfrm>
            <a:custGeom>
              <a:rect b="b" l="l" r="r" t="t"/>
              <a:pathLst>
                <a:path extrusionOk="0" h="4484" w="2727">
                  <a:moveTo>
                    <a:pt x="1495" y="0"/>
                  </a:moveTo>
                  <a:lnTo>
                    <a:pt x="1495" y="0"/>
                  </a:lnTo>
                  <a:cubicBezTo>
                    <a:pt x="1552" y="448"/>
                    <a:pt x="1658" y="888"/>
                    <a:pt x="1809" y="1313"/>
                  </a:cubicBezTo>
                  <a:lnTo>
                    <a:pt x="2207" y="2696"/>
                  </a:lnTo>
                  <a:cubicBezTo>
                    <a:pt x="2277" y="2962"/>
                    <a:pt x="2378" y="3233"/>
                    <a:pt x="2431" y="3494"/>
                  </a:cubicBezTo>
                  <a:cubicBezTo>
                    <a:pt x="2511" y="3738"/>
                    <a:pt x="2403" y="4005"/>
                    <a:pt x="2177" y="4127"/>
                  </a:cubicBezTo>
                  <a:cubicBezTo>
                    <a:pt x="2073" y="4181"/>
                    <a:pt x="1960" y="4208"/>
                    <a:pt x="1847" y="4208"/>
                  </a:cubicBezTo>
                  <a:cubicBezTo>
                    <a:pt x="1709" y="4208"/>
                    <a:pt x="1572" y="4168"/>
                    <a:pt x="1453" y="4089"/>
                  </a:cubicBezTo>
                  <a:cubicBezTo>
                    <a:pt x="1235" y="3945"/>
                    <a:pt x="1060" y="3745"/>
                    <a:pt x="948" y="3509"/>
                  </a:cubicBezTo>
                  <a:cubicBezTo>
                    <a:pt x="730" y="3052"/>
                    <a:pt x="617" y="2562"/>
                    <a:pt x="474" y="2180"/>
                  </a:cubicBezTo>
                  <a:cubicBezTo>
                    <a:pt x="360" y="1752"/>
                    <a:pt x="201" y="1337"/>
                    <a:pt x="1" y="941"/>
                  </a:cubicBezTo>
                  <a:lnTo>
                    <a:pt x="1" y="941"/>
                  </a:lnTo>
                  <a:cubicBezTo>
                    <a:pt x="50" y="1383"/>
                    <a:pt x="145" y="1818"/>
                    <a:pt x="288" y="2239"/>
                  </a:cubicBezTo>
                  <a:cubicBezTo>
                    <a:pt x="399" y="2710"/>
                    <a:pt x="542" y="3174"/>
                    <a:pt x="719" y="3627"/>
                  </a:cubicBezTo>
                  <a:cubicBezTo>
                    <a:pt x="843" y="3909"/>
                    <a:pt x="1050" y="4149"/>
                    <a:pt x="1309" y="4317"/>
                  </a:cubicBezTo>
                  <a:cubicBezTo>
                    <a:pt x="1473" y="4428"/>
                    <a:pt x="1663" y="4484"/>
                    <a:pt x="1854" y="4484"/>
                  </a:cubicBezTo>
                  <a:cubicBezTo>
                    <a:pt x="2009" y="4484"/>
                    <a:pt x="2165" y="4446"/>
                    <a:pt x="2308" y="4371"/>
                  </a:cubicBezTo>
                  <a:cubicBezTo>
                    <a:pt x="2476" y="4282"/>
                    <a:pt x="2608" y="4134"/>
                    <a:pt x="2676" y="3956"/>
                  </a:cubicBezTo>
                  <a:cubicBezTo>
                    <a:pt x="2726" y="3782"/>
                    <a:pt x="2726" y="3598"/>
                    <a:pt x="2676" y="3424"/>
                  </a:cubicBezTo>
                  <a:cubicBezTo>
                    <a:pt x="2606" y="3132"/>
                    <a:pt x="2505" y="2861"/>
                    <a:pt x="2430" y="2600"/>
                  </a:cubicBezTo>
                  <a:cubicBezTo>
                    <a:pt x="2265" y="2111"/>
                    <a:pt x="2117" y="1653"/>
                    <a:pt x="1979" y="1234"/>
                  </a:cubicBezTo>
                  <a:cubicBezTo>
                    <a:pt x="1860" y="807"/>
                    <a:pt x="1698" y="394"/>
                    <a:pt x="1495"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a:off x="5109325" y="2953600"/>
              <a:ext cx="32850" cy="77225"/>
            </a:xfrm>
            <a:custGeom>
              <a:rect b="b" l="l" r="r" t="t"/>
              <a:pathLst>
                <a:path extrusionOk="0" h="3089" w="1314">
                  <a:moveTo>
                    <a:pt x="1313" y="0"/>
                  </a:moveTo>
                  <a:lnTo>
                    <a:pt x="1313" y="0"/>
                  </a:lnTo>
                  <a:cubicBezTo>
                    <a:pt x="973" y="452"/>
                    <a:pt x="709" y="957"/>
                    <a:pt x="531" y="1493"/>
                  </a:cubicBezTo>
                  <a:cubicBezTo>
                    <a:pt x="270" y="1993"/>
                    <a:pt x="90" y="2533"/>
                    <a:pt x="0" y="3088"/>
                  </a:cubicBezTo>
                  <a:cubicBezTo>
                    <a:pt x="339" y="2637"/>
                    <a:pt x="603" y="2132"/>
                    <a:pt x="781" y="1595"/>
                  </a:cubicBezTo>
                  <a:cubicBezTo>
                    <a:pt x="1043" y="1095"/>
                    <a:pt x="1222" y="556"/>
                    <a:pt x="13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8"/>
            <p:cNvSpPr/>
            <p:nvPr/>
          </p:nvSpPr>
          <p:spPr>
            <a:xfrm>
              <a:off x="5264950" y="2828525"/>
              <a:ext cx="176675" cy="153375"/>
            </a:xfrm>
            <a:custGeom>
              <a:rect b="b" l="l" r="r" t="t"/>
              <a:pathLst>
                <a:path extrusionOk="0" h="6135" w="7067">
                  <a:moveTo>
                    <a:pt x="0" y="0"/>
                  </a:moveTo>
                  <a:lnTo>
                    <a:pt x="0" y="0"/>
                  </a:lnTo>
                  <a:cubicBezTo>
                    <a:pt x="10" y="135"/>
                    <a:pt x="30" y="270"/>
                    <a:pt x="59" y="404"/>
                  </a:cubicBezTo>
                  <a:cubicBezTo>
                    <a:pt x="91" y="773"/>
                    <a:pt x="104" y="1144"/>
                    <a:pt x="96" y="1515"/>
                  </a:cubicBezTo>
                  <a:cubicBezTo>
                    <a:pt x="90" y="2090"/>
                    <a:pt x="247" y="2657"/>
                    <a:pt x="549" y="3147"/>
                  </a:cubicBezTo>
                  <a:cubicBezTo>
                    <a:pt x="929" y="3740"/>
                    <a:pt x="1452" y="4227"/>
                    <a:pt x="2069" y="4566"/>
                  </a:cubicBezTo>
                  <a:cubicBezTo>
                    <a:pt x="2674" y="4894"/>
                    <a:pt x="3313" y="5150"/>
                    <a:pt x="3977" y="5333"/>
                  </a:cubicBezTo>
                  <a:lnTo>
                    <a:pt x="5572" y="5784"/>
                  </a:lnTo>
                  <a:cubicBezTo>
                    <a:pt x="6059" y="5943"/>
                    <a:pt x="6559" y="6060"/>
                    <a:pt x="7066" y="6135"/>
                  </a:cubicBezTo>
                  <a:cubicBezTo>
                    <a:pt x="6610" y="5915"/>
                    <a:pt x="6135" y="5734"/>
                    <a:pt x="5647" y="5598"/>
                  </a:cubicBezTo>
                  <a:lnTo>
                    <a:pt x="4052" y="5093"/>
                  </a:lnTo>
                  <a:cubicBezTo>
                    <a:pt x="3413" y="4898"/>
                    <a:pt x="2796" y="4642"/>
                    <a:pt x="2207" y="4328"/>
                  </a:cubicBezTo>
                  <a:cubicBezTo>
                    <a:pt x="1628" y="4010"/>
                    <a:pt x="1133" y="3560"/>
                    <a:pt x="761" y="3015"/>
                  </a:cubicBezTo>
                  <a:cubicBezTo>
                    <a:pt x="469" y="2563"/>
                    <a:pt x="307" y="2041"/>
                    <a:pt x="293" y="1504"/>
                  </a:cubicBezTo>
                  <a:cubicBezTo>
                    <a:pt x="287" y="1127"/>
                    <a:pt x="244" y="751"/>
                    <a:pt x="165" y="383"/>
                  </a:cubicBezTo>
                  <a:cubicBezTo>
                    <a:pt x="96" y="122"/>
                    <a:pt x="0"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5959550" y="3330225"/>
              <a:ext cx="108500" cy="166875"/>
            </a:xfrm>
            <a:custGeom>
              <a:rect b="b" l="l" r="r" t="t"/>
              <a:pathLst>
                <a:path extrusionOk="0" h="6675" w="4340">
                  <a:moveTo>
                    <a:pt x="378" y="1"/>
                  </a:moveTo>
                  <a:cubicBezTo>
                    <a:pt x="360" y="1"/>
                    <a:pt x="343" y="1"/>
                    <a:pt x="325" y="2"/>
                  </a:cubicBezTo>
                  <a:cubicBezTo>
                    <a:pt x="96" y="23"/>
                    <a:pt x="0" y="92"/>
                    <a:pt x="6" y="124"/>
                  </a:cubicBezTo>
                  <a:cubicBezTo>
                    <a:pt x="8" y="134"/>
                    <a:pt x="21" y="138"/>
                    <a:pt x="46" y="138"/>
                  </a:cubicBezTo>
                  <a:cubicBezTo>
                    <a:pt x="96" y="138"/>
                    <a:pt x="191" y="124"/>
                    <a:pt x="325" y="124"/>
                  </a:cubicBezTo>
                  <a:cubicBezTo>
                    <a:pt x="612" y="147"/>
                    <a:pt x="881" y="268"/>
                    <a:pt x="1090" y="465"/>
                  </a:cubicBezTo>
                  <a:cubicBezTo>
                    <a:pt x="1398" y="777"/>
                    <a:pt x="1679" y="1116"/>
                    <a:pt x="1931" y="1475"/>
                  </a:cubicBezTo>
                  <a:cubicBezTo>
                    <a:pt x="2239" y="1879"/>
                    <a:pt x="2568" y="2315"/>
                    <a:pt x="2888" y="2798"/>
                  </a:cubicBezTo>
                  <a:cubicBezTo>
                    <a:pt x="3450" y="3599"/>
                    <a:pt x="3849" y="4502"/>
                    <a:pt x="4062" y="5456"/>
                  </a:cubicBezTo>
                  <a:cubicBezTo>
                    <a:pt x="4196" y="6196"/>
                    <a:pt x="4148" y="6674"/>
                    <a:pt x="4196" y="6674"/>
                  </a:cubicBezTo>
                  <a:cubicBezTo>
                    <a:pt x="4321" y="6268"/>
                    <a:pt x="4340" y="5835"/>
                    <a:pt x="4254" y="5420"/>
                  </a:cubicBezTo>
                  <a:cubicBezTo>
                    <a:pt x="4091" y="4417"/>
                    <a:pt x="3705" y="3464"/>
                    <a:pt x="3122" y="2634"/>
                  </a:cubicBezTo>
                  <a:cubicBezTo>
                    <a:pt x="2792" y="2144"/>
                    <a:pt x="2452" y="1703"/>
                    <a:pt x="2132" y="1310"/>
                  </a:cubicBezTo>
                  <a:cubicBezTo>
                    <a:pt x="1861" y="943"/>
                    <a:pt x="1553" y="604"/>
                    <a:pt x="1212" y="299"/>
                  </a:cubicBezTo>
                  <a:cubicBezTo>
                    <a:pt x="977" y="105"/>
                    <a:pt x="682" y="1"/>
                    <a:pt x="37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
            <p:cNvSpPr/>
            <p:nvPr/>
          </p:nvSpPr>
          <p:spPr>
            <a:xfrm>
              <a:off x="5374475" y="2689700"/>
              <a:ext cx="917825" cy="219075"/>
            </a:xfrm>
            <a:custGeom>
              <a:rect b="b" l="l" r="r" t="t"/>
              <a:pathLst>
                <a:path extrusionOk="0" h="8763" w="36713">
                  <a:moveTo>
                    <a:pt x="4097" y="0"/>
                  </a:moveTo>
                  <a:cubicBezTo>
                    <a:pt x="3233" y="0"/>
                    <a:pt x="2369" y="120"/>
                    <a:pt x="1531" y="358"/>
                  </a:cubicBezTo>
                  <a:cubicBezTo>
                    <a:pt x="996" y="502"/>
                    <a:pt x="481" y="716"/>
                    <a:pt x="0" y="991"/>
                  </a:cubicBezTo>
                  <a:cubicBezTo>
                    <a:pt x="1" y="993"/>
                    <a:pt x="3" y="994"/>
                    <a:pt x="7" y="994"/>
                  </a:cubicBezTo>
                  <a:cubicBezTo>
                    <a:pt x="74" y="994"/>
                    <a:pt x="593" y="720"/>
                    <a:pt x="1558" y="460"/>
                  </a:cubicBezTo>
                  <a:cubicBezTo>
                    <a:pt x="2330" y="265"/>
                    <a:pt x="3121" y="168"/>
                    <a:pt x="3912" y="168"/>
                  </a:cubicBezTo>
                  <a:cubicBezTo>
                    <a:pt x="4611" y="168"/>
                    <a:pt x="5311" y="244"/>
                    <a:pt x="5998" y="396"/>
                  </a:cubicBezTo>
                  <a:cubicBezTo>
                    <a:pt x="8179" y="857"/>
                    <a:pt x="10118" y="2099"/>
                    <a:pt x="11447" y="3889"/>
                  </a:cubicBezTo>
                  <a:cubicBezTo>
                    <a:pt x="12213" y="4878"/>
                    <a:pt x="12887" y="6032"/>
                    <a:pt x="13839" y="7052"/>
                  </a:cubicBezTo>
                  <a:cubicBezTo>
                    <a:pt x="14321" y="7583"/>
                    <a:pt x="14901" y="8017"/>
                    <a:pt x="15546" y="8328"/>
                  </a:cubicBezTo>
                  <a:cubicBezTo>
                    <a:pt x="16163" y="8614"/>
                    <a:pt x="16834" y="8763"/>
                    <a:pt x="17512" y="8763"/>
                  </a:cubicBezTo>
                  <a:cubicBezTo>
                    <a:pt x="17576" y="8763"/>
                    <a:pt x="17640" y="8761"/>
                    <a:pt x="17704" y="8759"/>
                  </a:cubicBezTo>
                  <a:cubicBezTo>
                    <a:pt x="19149" y="8638"/>
                    <a:pt x="20535" y="8136"/>
                    <a:pt x="21724" y="7307"/>
                  </a:cubicBezTo>
                  <a:cubicBezTo>
                    <a:pt x="22806" y="6546"/>
                    <a:pt x="23843" y="5723"/>
                    <a:pt x="24829" y="4841"/>
                  </a:cubicBezTo>
                  <a:cubicBezTo>
                    <a:pt x="25719" y="4056"/>
                    <a:pt x="26702" y="3387"/>
                    <a:pt x="27758" y="2846"/>
                  </a:cubicBezTo>
                  <a:cubicBezTo>
                    <a:pt x="28684" y="2399"/>
                    <a:pt x="29697" y="2162"/>
                    <a:pt x="30724" y="2151"/>
                  </a:cubicBezTo>
                  <a:cubicBezTo>
                    <a:pt x="32223" y="2175"/>
                    <a:pt x="33709" y="2434"/>
                    <a:pt x="35127" y="2921"/>
                  </a:cubicBezTo>
                  <a:lnTo>
                    <a:pt x="36297" y="3293"/>
                  </a:lnTo>
                  <a:cubicBezTo>
                    <a:pt x="36431" y="3345"/>
                    <a:pt x="36570" y="3384"/>
                    <a:pt x="36712" y="3411"/>
                  </a:cubicBezTo>
                  <a:cubicBezTo>
                    <a:pt x="36712" y="3405"/>
                    <a:pt x="36563" y="3320"/>
                    <a:pt x="36296" y="3219"/>
                  </a:cubicBezTo>
                  <a:cubicBezTo>
                    <a:pt x="36031" y="3118"/>
                    <a:pt x="35643" y="2969"/>
                    <a:pt x="35137" y="2799"/>
                  </a:cubicBezTo>
                  <a:cubicBezTo>
                    <a:pt x="33716" y="2266"/>
                    <a:pt x="32216" y="1973"/>
                    <a:pt x="30698" y="1932"/>
                  </a:cubicBezTo>
                  <a:cubicBezTo>
                    <a:pt x="29639" y="1933"/>
                    <a:pt x="28594" y="2166"/>
                    <a:pt x="27636" y="2618"/>
                  </a:cubicBezTo>
                  <a:cubicBezTo>
                    <a:pt x="26560" y="3158"/>
                    <a:pt x="25556" y="3831"/>
                    <a:pt x="24647" y="4623"/>
                  </a:cubicBezTo>
                  <a:cubicBezTo>
                    <a:pt x="23664" y="5491"/>
                    <a:pt x="22631" y="6304"/>
                    <a:pt x="21553" y="7057"/>
                  </a:cubicBezTo>
                  <a:cubicBezTo>
                    <a:pt x="20405" y="7858"/>
                    <a:pt x="19067" y="8341"/>
                    <a:pt x="17672" y="8461"/>
                  </a:cubicBezTo>
                  <a:cubicBezTo>
                    <a:pt x="17626" y="8462"/>
                    <a:pt x="17580" y="8463"/>
                    <a:pt x="17533" y="8463"/>
                  </a:cubicBezTo>
                  <a:cubicBezTo>
                    <a:pt x="16188" y="8463"/>
                    <a:pt x="14904" y="7882"/>
                    <a:pt x="14015" y="6866"/>
                  </a:cubicBezTo>
                  <a:cubicBezTo>
                    <a:pt x="13090" y="5882"/>
                    <a:pt x="12410" y="4734"/>
                    <a:pt x="11628" y="3729"/>
                  </a:cubicBezTo>
                  <a:cubicBezTo>
                    <a:pt x="10912" y="2758"/>
                    <a:pt x="10008" y="1940"/>
                    <a:pt x="8970" y="1326"/>
                  </a:cubicBezTo>
                  <a:cubicBezTo>
                    <a:pt x="8061" y="794"/>
                    <a:pt x="7071" y="415"/>
                    <a:pt x="6040" y="204"/>
                  </a:cubicBezTo>
                  <a:cubicBezTo>
                    <a:pt x="5399" y="68"/>
                    <a:pt x="4748" y="0"/>
                    <a:pt x="409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a:off x="5545250" y="3055650"/>
              <a:ext cx="581550" cy="134600"/>
            </a:xfrm>
            <a:custGeom>
              <a:rect b="b" l="l" r="r" t="t"/>
              <a:pathLst>
                <a:path extrusionOk="0" h="5384" w="23262">
                  <a:moveTo>
                    <a:pt x="1" y="1"/>
                  </a:moveTo>
                  <a:lnTo>
                    <a:pt x="1" y="1"/>
                  </a:lnTo>
                  <a:cubicBezTo>
                    <a:pt x="45" y="76"/>
                    <a:pt x="96" y="149"/>
                    <a:pt x="155" y="213"/>
                  </a:cubicBezTo>
                  <a:cubicBezTo>
                    <a:pt x="307" y="408"/>
                    <a:pt x="468" y="594"/>
                    <a:pt x="640" y="771"/>
                  </a:cubicBezTo>
                  <a:cubicBezTo>
                    <a:pt x="1262" y="1430"/>
                    <a:pt x="1948" y="2027"/>
                    <a:pt x="2686" y="2552"/>
                  </a:cubicBezTo>
                  <a:cubicBezTo>
                    <a:pt x="3785" y="3345"/>
                    <a:pt x="4984" y="3985"/>
                    <a:pt x="6254" y="4456"/>
                  </a:cubicBezTo>
                  <a:cubicBezTo>
                    <a:pt x="7814" y="5037"/>
                    <a:pt x="9460" y="5350"/>
                    <a:pt x="11123" y="5381"/>
                  </a:cubicBezTo>
                  <a:cubicBezTo>
                    <a:pt x="11214" y="5382"/>
                    <a:pt x="11304" y="5383"/>
                    <a:pt x="11395" y="5383"/>
                  </a:cubicBezTo>
                  <a:cubicBezTo>
                    <a:pt x="12966" y="5383"/>
                    <a:pt x="14528" y="5140"/>
                    <a:pt x="16026" y="4664"/>
                  </a:cubicBezTo>
                  <a:cubicBezTo>
                    <a:pt x="17291" y="4213"/>
                    <a:pt x="18525" y="3681"/>
                    <a:pt x="19721" y="3069"/>
                  </a:cubicBezTo>
                  <a:cubicBezTo>
                    <a:pt x="20479" y="2676"/>
                    <a:pt x="21319" y="2471"/>
                    <a:pt x="22171" y="2471"/>
                  </a:cubicBezTo>
                  <a:cubicBezTo>
                    <a:pt x="22215" y="2471"/>
                    <a:pt x="22260" y="2471"/>
                    <a:pt x="22304" y="2473"/>
                  </a:cubicBezTo>
                  <a:cubicBezTo>
                    <a:pt x="22629" y="2518"/>
                    <a:pt x="22949" y="2591"/>
                    <a:pt x="23262" y="2691"/>
                  </a:cubicBezTo>
                  <a:cubicBezTo>
                    <a:pt x="22971" y="2506"/>
                    <a:pt x="22642" y="2391"/>
                    <a:pt x="22298" y="2355"/>
                  </a:cubicBezTo>
                  <a:cubicBezTo>
                    <a:pt x="22189" y="2349"/>
                    <a:pt x="22080" y="2345"/>
                    <a:pt x="21972" y="2345"/>
                  </a:cubicBezTo>
                  <a:cubicBezTo>
                    <a:pt x="21165" y="2345"/>
                    <a:pt x="20367" y="2530"/>
                    <a:pt x="19640" y="2887"/>
                  </a:cubicBezTo>
                  <a:cubicBezTo>
                    <a:pt x="18441" y="3481"/>
                    <a:pt x="17207" y="4001"/>
                    <a:pt x="15945" y="4444"/>
                  </a:cubicBezTo>
                  <a:cubicBezTo>
                    <a:pt x="14488" y="4895"/>
                    <a:pt x="12973" y="5123"/>
                    <a:pt x="11450" y="5123"/>
                  </a:cubicBezTo>
                  <a:cubicBezTo>
                    <a:pt x="11342" y="5123"/>
                    <a:pt x="11235" y="5122"/>
                    <a:pt x="11128" y="5120"/>
                  </a:cubicBezTo>
                  <a:cubicBezTo>
                    <a:pt x="9495" y="5094"/>
                    <a:pt x="7879" y="4796"/>
                    <a:pt x="6344" y="4237"/>
                  </a:cubicBezTo>
                  <a:cubicBezTo>
                    <a:pt x="5088" y="3784"/>
                    <a:pt x="3896" y="3172"/>
                    <a:pt x="2797" y="2415"/>
                  </a:cubicBezTo>
                  <a:cubicBezTo>
                    <a:pt x="2060" y="1898"/>
                    <a:pt x="1365" y="1323"/>
                    <a:pt x="719" y="696"/>
                  </a:cubicBezTo>
                  <a:cubicBezTo>
                    <a:pt x="257" y="256"/>
                    <a:pt x="1" y="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
            <p:cNvSpPr/>
            <p:nvPr/>
          </p:nvSpPr>
          <p:spPr>
            <a:xfrm>
              <a:off x="6149500" y="3066800"/>
              <a:ext cx="228775" cy="89250"/>
            </a:xfrm>
            <a:custGeom>
              <a:rect b="b" l="l" r="r" t="t"/>
              <a:pathLst>
                <a:path extrusionOk="0" h="3570" w="9151">
                  <a:moveTo>
                    <a:pt x="9147" y="1"/>
                  </a:moveTo>
                  <a:cubicBezTo>
                    <a:pt x="9095" y="1"/>
                    <a:pt x="8890" y="557"/>
                    <a:pt x="8278" y="1250"/>
                  </a:cubicBezTo>
                  <a:cubicBezTo>
                    <a:pt x="7491" y="2200"/>
                    <a:pt x="6413" y="2861"/>
                    <a:pt x="5210" y="3133"/>
                  </a:cubicBezTo>
                  <a:cubicBezTo>
                    <a:pt x="4603" y="3244"/>
                    <a:pt x="3988" y="3299"/>
                    <a:pt x="3373" y="3299"/>
                  </a:cubicBezTo>
                  <a:cubicBezTo>
                    <a:pt x="2758" y="3299"/>
                    <a:pt x="2144" y="3244"/>
                    <a:pt x="1536" y="3133"/>
                  </a:cubicBezTo>
                  <a:cubicBezTo>
                    <a:pt x="1029" y="3030"/>
                    <a:pt x="516" y="2959"/>
                    <a:pt x="1" y="2920"/>
                  </a:cubicBezTo>
                  <a:lnTo>
                    <a:pt x="1" y="2920"/>
                  </a:lnTo>
                  <a:cubicBezTo>
                    <a:pt x="484" y="3112"/>
                    <a:pt x="990" y="3248"/>
                    <a:pt x="1506" y="3324"/>
                  </a:cubicBezTo>
                  <a:cubicBezTo>
                    <a:pt x="2200" y="3488"/>
                    <a:pt x="2909" y="3570"/>
                    <a:pt x="3618" y="3570"/>
                  </a:cubicBezTo>
                  <a:cubicBezTo>
                    <a:pt x="4172" y="3570"/>
                    <a:pt x="4726" y="3520"/>
                    <a:pt x="5274" y="3420"/>
                  </a:cubicBezTo>
                  <a:cubicBezTo>
                    <a:pt x="6534" y="3141"/>
                    <a:pt x="7651" y="2420"/>
                    <a:pt x="8427" y="1389"/>
                  </a:cubicBezTo>
                  <a:cubicBezTo>
                    <a:pt x="8663" y="1086"/>
                    <a:pt x="8861" y="756"/>
                    <a:pt x="9017" y="405"/>
                  </a:cubicBezTo>
                  <a:cubicBezTo>
                    <a:pt x="9090" y="282"/>
                    <a:pt x="9135" y="144"/>
                    <a:pt x="9150" y="1"/>
                  </a:cubicBezTo>
                  <a:cubicBezTo>
                    <a:pt x="9149" y="1"/>
                    <a:pt x="9148" y="1"/>
                    <a:pt x="91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8"/>
            <p:cNvSpPr/>
            <p:nvPr/>
          </p:nvSpPr>
          <p:spPr>
            <a:xfrm>
              <a:off x="5790350" y="2835950"/>
              <a:ext cx="505900" cy="778000"/>
            </a:xfrm>
            <a:custGeom>
              <a:rect b="b" l="l" r="r" t="t"/>
              <a:pathLst>
                <a:path extrusionOk="0" h="31120" w="20236">
                  <a:moveTo>
                    <a:pt x="11039" y="0"/>
                  </a:moveTo>
                  <a:lnTo>
                    <a:pt x="11039" y="0"/>
                  </a:lnTo>
                  <a:cubicBezTo>
                    <a:pt x="11047" y="92"/>
                    <a:pt x="11064" y="183"/>
                    <a:pt x="11091" y="271"/>
                  </a:cubicBezTo>
                  <a:cubicBezTo>
                    <a:pt x="11128" y="463"/>
                    <a:pt x="11176" y="713"/>
                    <a:pt x="11240" y="1031"/>
                  </a:cubicBezTo>
                  <a:cubicBezTo>
                    <a:pt x="11378" y="1696"/>
                    <a:pt x="11591" y="2669"/>
                    <a:pt x="11878" y="3908"/>
                  </a:cubicBezTo>
                  <a:cubicBezTo>
                    <a:pt x="12443" y="6359"/>
                    <a:pt x="13302" y="9850"/>
                    <a:pt x="14398" y="14025"/>
                  </a:cubicBezTo>
                  <a:lnTo>
                    <a:pt x="14398" y="14025"/>
                  </a:lnTo>
                  <a:lnTo>
                    <a:pt x="2053" y="22484"/>
                  </a:lnTo>
                  <a:lnTo>
                    <a:pt x="97" y="23829"/>
                  </a:lnTo>
                  <a:lnTo>
                    <a:pt x="1" y="23893"/>
                  </a:lnTo>
                  <a:lnTo>
                    <a:pt x="43" y="23994"/>
                  </a:lnTo>
                  <a:lnTo>
                    <a:pt x="2845" y="30985"/>
                  </a:lnTo>
                  <a:lnTo>
                    <a:pt x="2898" y="31119"/>
                  </a:lnTo>
                  <a:lnTo>
                    <a:pt x="3020" y="31055"/>
                  </a:lnTo>
                  <a:cubicBezTo>
                    <a:pt x="8156" y="28498"/>
                    <a:pt x="12473" y="26148"/>
                    <a:pt x="15498" y="24436"/>
                  </a:cubicBezTo>
                  <a:cubicBezTo>
                    <a:pt x="17008" y="23580"/>
                    <a:pt x="18199" y="22883"/>
                    <a:pt x="19013" y="22400"/>
                  </a:cubicBezTo>
                  <a:lnTo>
                    <a:pt x="19922" y="21831"/>
                  </a:lnTo>
                  <a:cubicBezTo>
                    <a:pt x="20031" y="21771"/>
                    <a:pt x="20135" y="21703"/>
                    <a:pt x="20236" y="21628"/>
                  </a:cubicBezTo>
                  <a:lnTo>
                    <a:pt x="20236" y="21628"/>
                  </a:lnTo>
                  <a:cubicBezTo>
                    <a:pt x="20119" y="21671"/>
                    <a:pt x="20006" y="21727"/>
                    <a:pt x="19901" y="21793"/>
                  </a:cubicBezTo>
                  <a:lnTo>
                    <a:pt x="18954" y="22325"/>
                  </a:lnTo>
                  <a:lnTo>
                    <a:pt x="15402" y="24292"/>
                  </a:lnTo>
                  <a:cubicBezTo>
                    <a:pt x="12381" y="25953"/>
                    <a:pt x="8099" y="28247"/>
                    <a:pt x="3017" y="30759"/>
                  </a:cubicBezTo>
                  <a:lnTo>
                    <a:pt x="3017" y="30759"/>
                  </a:lnTo>
                  <a:cubicBezTo>
                    <a:pt x="2172" y="28617"/>
                    <a:pt x="1267" y="26362"/>
                    <a:pt x="324" y="23997"/>
                  </a:cubicBezTo>
                  <a:lnTo>
                    <a:pt x="324" y="23997"/>
                  </a:lnTo>
                  <a:lnTo>
                    <a:pt x="2196" y="22708"/>
                  </a:lnTo>
                  <a:lnTo>
                    <a:pt x="14585" y="14164"/>
                  </a:lnTo>
                  <a:lnTo>
                    <a:pt x="14653" y="14116"/>
                  </a:lnTo>
                  <a:lnTo>
                    <a:pt x="14653" y="14036"/>
                  </a:lnTo>
                  <a:cubicBezTo>
                    <a:pt x="13505" y="9831"/>
                    <a:pt x="12607" y="6321"/>
                    <a:pt x="11995" y="3866"/>
                  </a:cubicBezTo>
                  <a:lnTo>
                    <a:pt x="11299" y="1005"/>
                  </a:lnTo>
                  <a:cubicBezTo>
                    <a:pt x="11219" y="691"/>
                    <a:pt x="11161" y="441"/>
                    <a:pt x="11112" y="255"/>
                  </a:cubicBezTo>
                  <a:cubicBezTo>
                    <a:pt x="11097" y="169"/>
                    <a:pt x="11072" y="83"/>
                    <a:pt x="110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a:off x="6153500" y="3183550"/>
              <a:ext cx="101425" cy="34675"/>
            </a:xfrm>
            <a:custGeom>
              <a:rect b="b" l="l" r="r" t="t"/>
              <a:pathLst>
                <a:path extrusionOk="0" h="1387" w="4057">
                  <a:moveTo>
                    <a:pt x="847" y="0"/>
                  </a:moveTo>
                  <a:cubicBezTo>
                    <a:pt x="779" y="0"/>
                    <a:pt x="712" y="2"/>
                    <a:pt x="644" y="5"/>
                  </a:cubicBezTo>
                  <a:cubicBezTo>
                    <a:pt x="240" y="32"/>
                    <a:pt x="1" y="118"/>
                    <a:pt x="11" y="159"/>
                  </a:cubicBezTo>
                  <a:cubicBezTo>
                    <a:pt x="22" y="202"/>
                    <a:pt x="261" y="202"/>
                    <a:pt x="649" y="202"/>
                  </a:cubicBezTo>
                  <a:cubicBezTo>
                    <a:pt x="1148" y="234"/>
                    <a:pt x="1641" y="329"/>
                    <a:pt x="2117" y="484"/>
                  </a:cubicBezTo>
                  <a:cubicBezTo>
                    <a:pt x="2786" y="733"/>
                    <a:pt x="3436" y="1035"/>
                    <a:pt x="4057" y="1387"/>
                  </a:cubicBezTo>
                  <a:cubicBezTo>
                    <a:pt x="3585" y="801"/>
                    <a:pt x="2932" y="390"/>
                    <a:pt x="2201" y="218"/>
                  </a:cubicBezTo>
                  <a:cubicBezTo>
                    <a:pt x="1764" y="74"/>
                    <a:pt x="1307" y="0"/>
                    <a:pt x="8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4529000" y="4537025"/>
              <a:ext cx="443550" cy="269700"/>
            </a:xfrm>
            <a:custGeom>
              <a:rect b="b" l="l" r="r" t="t"/>
              <a:pathLst>
                <a:path extrusionOk="0" h="10788" w="17742">
                  <a:moveTo>
                    <a:pt x="9161" y="0"/>
                  </a:moveTo>
                  <a:lnTo>
                    <a:pt x="6960" y="4566"/>
                  </a:lnTo>
                  <a:cubicBezTo>
                    <a:pt x="6960" y="4566"/>
                    <a:pt x="2712" y="3613"/>
                    <a:pt x="965" y="3613"/>
                  </a:cubicBezTo>
                  <a:cubicBezTo>
                    <a:pt x="303" y="3613"/>
                    <a:pt x="0" y="3749"/>
                    <a:pt x="421" y="4125"/>
                  </a:cubicBezTo>
                  <a:cubicBezTo>
                    <a:pt x="1776" y="5359"/>
                    <a:pt x="11628" y="9575"/>
                    <a:pt x="14058" y="10570"/>
                  </a:cubicBezTo>
                  <a:lnTo>
                    <a:pt x="14590" y="10788"/>
                  </a:lnTo>
                  <a:lnTo>
                    <a:pt x="17742" y="4067"/>
                  </a:lnTo>
                  <a:lnTo>
                    <a:pt x="9161"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4816875" y="4733150"/>
              <a:ext cx="106625" cy="70375"/>
            </a:xfrm>
            <a:custGeom>
              <a:rect b="b" l="l" r="r" t="t"/>
              <a:pathLst>
                <a:path extrusionOk="0" h="2815" w="4265">
                  <a:moveTo>
                    <a:pt x="2698" y="1"/>
                  </a:moveTo>
                  <a:cubicBezTo>
                    <a:pt x="2453" y="1"/>
                    <a:pt x="2206" y="29"/>
                    <a:pt x="1963" y="87"/>
                  </a:cubicBezTo>
                  <a:cubicBezTo>
                    <a:pt x="1172" y="269"/>
                    <a:pt x="474" y="734"/>
                    <a:pt x="1" y="1395"/>
                  </a:cubicBezTo>
                  <a:lnTo>
                    <a:pt x="3132" y="2815"/>
                  </a:lnTo>
                  <a:lnTo>
                    <a:pt x="4265" y="411"/>
                  </a:lnTo>
                  <a:cubicBezTo>
                    <a:pt x="3783" y="140"/>
                    <a:pt x="3243" y="1"/>
                    <a:pt x="26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a:off x="4532150" y="4627625"/>
              <a:ext cx="363600" cy="179100"/>
            </a:xfrm>
            <a:custGeom>
              <a:rect b="b" l="l" r="r" t="t"/>
              <a:pathLst>
                <a:path extrusionOk="0" h="7164" w="14544">
                  <a:moveTo>
                    <a:pt x="875" y="1"/>
                  </a:moveTo>
                  <a:cubicBezTo>
                    <a:pt x="382" y="1"/>
                    <a:pt x="1" y="68"/>
                    <a:pt x="45" y="283"/>
                  </a:cubicBezTo>
                  <a:cubicBezTo>
                    <a:pt x="162" y="857"/>
                    <a:pt x="9966" y="5494"/>
                    <a:pt x="14464" y="7164"/>
                  </a:cubicBezTo>
                  <a:lnTo>
                    <a:pt x="14543" y="6961"/>
                  </a:lnTo>
                  <a:lnTo>
                    <a:pt x="3064" y="1645"/>
                  </a:lnTo>
                  <a:cubicBezTo>
                    <a:pt x="3064" y="1645"/>
                    <a:pt x="3320" y="443"/>
                    <a:pt x="2831" y="187"/>
                  </a:cubicBezTo>
                  <a:cubicBezTo>
                    <a:pt x="2831" y="187"/>
                    <a:pt x="1697" y="1"/>
                    <a:pt x="8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a:off x="4534850" y="4631100"/>
              <a:ext cx="364350" cy="172050"/>
            </a:xfrm>
            <a:custGeom>
              <a:rect b="b" l="l" r="r" t="t"/>
              <a:pathLst>
                <a:path extrusionOk="0" h="6882" w="14574">
                  <a:moveTo>
                    <a:pt x="1" y="1"/>
                  </a:moveTo>
                  <a:lnTo>
                    <a:pt x="144" y="86"/>
                  </a:lnTo>
                  <a:lnTo>
                    <a:pt x="553" y="309"/>
                  </a:lnTo>
                  <a:lnTo>
                    <a:pt x="2085" y="1113"/>
                  </a:lnTo>
                  <a:cubicBezTo>
                    <a:pt x="3381" y="1782"/>
                    <a:pt x="5190" y="2680"/>
                    <a:pt x="7194" y="3632"/>
                  </a:cubicBezTo>
                  <a:cubicBezTo>
                    <a:pt x="9199" y="4583"/>
                    <a:pt x="11048" y="5408"/>
                    <a:pt x="12389" y="5982"/>
                  </a:cubicBezTo>
                  <a:lnTo>
                    <a:pt x="13984" y="6653"/>
                  </a:lnTo>
                  <a:lnTo>
                    <a:pt x="14419" y="6828"/>
                  </a:lnTo>
                  <a:cubicBezTo>
                    <a:pt x="14468" y="6852"/>
                    <a:pt x="14519" y="6869"/>
                    <a:pt x="14574" y="6881"/>
                  </a:cubicBezTo>
                  <a:lnTo>
                    <a:pt x="14441" y="6805"/>
                  </a:lnTo>
                  <a:lnTo>
                    <a:pt x="14016" y="6609"/>
                  </a:lnTo>
                  <a:lnTo>
                    <a:pt x="12421" y="5907"/>
                  </a:lnTo>
                  <a:cubicBezTo>
                    <a:pt x="11091" y="5312"/>
                    <a:pt x="9263" y="4483"/>
                    <a:pt x="7248" y="3531"/>
                  </a:cubicBezTo>
                  <a:cubicBezTo>
                    <a:pt x="5234" y="2578"/>
                    <a:pt x="3425" y="1691"/>
                    <a:pt x="2123" y="1043"/>
                  </a:cubicBezTo>
                  <a:lnTo>
                    <a:pt x="575" y="272"/>
                  </a:lnTo>
                  <a:lnTo>
                    <a:pt x="156" y="65"/>
                  </a:lnTo>
                  <a:cubicBezTo>
                    <a:pt x="107" y="35"/>
                    <a:pt x="55" y="1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4602625" y="4628975"/>
              <a:ext cx="12250" cy="43225"/>
            </a:xfrm>
            <a:custGeom>
              <a:rect b="b" l="l" r="r" t="t"/>
              <a:pathLst>
                <a:path extrusionOk="0" h="1729" w="490">
                  <a:moveTo>
                    <a:pt x="1" y="1"/>
                  </a:moveTo>
                  <a:cubicBezTo>
                    <a:pt x="113" y="272"/>
                    <a:pt x="195" y="556"/>
                    <a:pt x="245" y="847"/>
                  </a:cubicBezTo>
                  <a:cubicBezTo>
                    <a:pt x="260" y="1142"/>
                    <a:pt x="241" y="1438"/>
                    <a:pt x="187" y="1728"/>
                  </a:cubicBezTo>
                  <a:cubicBezTo>
                    <a:pt x="489" y="1170"/>
                    <a:pt x="416" y="48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4681975" y="4646775"/>
              <a:ext cx="4850" cy="23325"/>
            </a:xfrm>
            <a:custGeom>
              <a:rect b="b" l="l" r="r" t="t"/>
              <a:pathLst>
                <a:path extrusionOk="0" h="933" w="194">
                  <a:moveTo>
                    <a:pt x="38" y="1"/>
                  </a:moveTo>
                  <a:cubicBezTo>
                    <a:pt x="0" y="157"/>
                    <a:pt x="0" y="318"/>
                    <a:pt x="38" y="475"/>
                  </a:cubicBezTo>
                  <a:cubicBezTo>
                    <a:pt x="70" y="730"/>
                    <a:pt x="124" y="932"/>
                    <a:pt x="156" y="932"/>
                  </a:cubicBezTo>
                  <a:cubicBezTo>
                    <a:pt x="193" y="776"/>
                    <a:pt x="193" y="614"/>
                    <a:pt x="156" y="458"/>
                  </a:cubicBezTo>
                  <a:cubicBezTo>
                    <a:pt x="153" y="299"/>
                    <a:pt x="113" y="142"/>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
            <p:cNvSpPr/>
            <p:nvPr/>
          </p:nvSpPr>
          <p:spPr>
            <a:xfrm>
              <a:off x="4699125" y="4650225"/>
              <a:ext cx="9200" cy="18400"/>
            </a:xfrm>
            <a:custGeom>
              <a:rect b="b" l="l" r="r" t="t"/>
              <a:pathLst>
                <a:path extrusionOk="0" h="736" w="368">
                  <a:moveTo>
                    <a:pt x="31" y="1"/>
                  </a:moveTo>
                  <a:cubicBezTo>
                    <a:pt x="30" y="1"/>
                    <a:pt x="29" y="1"/>
                    <a:pt x="28" y="1"/>
                  </a:cubicBezTo>
                  <a:cubicBezTo>
                    <a:pt x="0" y="12"/>
                    <a:pt x="43" y="188"/>
                    <a:pt x="128" y="390"/>
                  </a:cubicBezTo>
                  <a:cubicBezTo>
                    <a:pt x="182" y="513"/>
                    <a:pt x="250" y="630"/>
                    <a:pt x="336" y="735"/>
                  </a:cubicBezTo>
                  <a:cubicBezTo>
                    <a:pt x="368" y="735"/>
                    <a:pt x="319" y="555"/>
                    <a:pt x="235" y="348"/>
                  </a:cubicBezTo>
                  <a:cubicBezTo>
                    <a:pt x="153" y="147"/>
                    <a:pt x="60"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
            <p:cNvSpPr/>
            <p:nvPr/>
          </p:nvSpPr>
          <p:spPr>
            <a:xfrm>
              <a:off x="4705525" y="4643550"/>
              <a:ext cx="22875" cy="10575"/>
            </a:xfrm>
            <a:custGeom>
              <a:rect b="b" l="l" r="r" t="t"/>
              <a:pathLst>
                <a:path extrusionOk="0" h="423" w="915">
                  <a:moveTo>
                    <a:pt x="18" y="0"/>
                  </a:moveTo>
                  <a:cubicBezTo>
                    <a:pt x="7" y="0"/>
                    <a:pt x="0" y="3"/>
                    <a:pt x="0" y="8"/>
                  </a:cubicBezTo>
                  <a:cubicBezTo>
                    <a:pt x="124" y="123"/>
                    <a:pt x="271" y="209"/>
                    <a:pt x="431" y="264"/>
                  </a:cubicBezTo>
                  <a:cubicBezTo>
                    <a:pt x="574" y="351"/>
                    <a:pt x="736" y="405"/>
                    <a:pt x="903" y="423"/>
                  </a:cubicBezTo>
                  <a:cubicBezTo>
                    <a:pt x="914" y="391"/>
                    <a:pt x="728" y="279"/>
                    <a:pt x="478" y="162"/>
                  </a:cubicBezTo>
                  <a:cubicBezTo>
                    <a:pt x="270" y="65"/>
                    <a:pt x="7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p:nvPr/>
          </p:nvSpPr>
          <p:spPr>
            <a:xfrm>
              <a:off x="4712275" y="4631775"/>
              <a:ext cx="26375" cy="10425"/>
            </a:xfrm>
            <a:custGeom>
              <a:rect b="b" l="l" r="r" t="t"/>
              <a:pathLst>
                <a:path extrusionOk="0" h="417" w="1055">
                  <a:moveTo>
                    <a:pt x="9" y="1"/>
                  </a:moveTo>
                  <a:cubicBezTo>
                    <a:pt x="3" y="1"/>
                    <a:pt x="1" y="3"/>
                    <a:pt x="1" y="6"/>
                  </a:cubicBezTo>
                  <a:cubicBezTo>
                    <a:pt x="127" y="155"/>
                    <a:pt x="297" y="262"/>
                    <a:pt x="485" y="314"/>
                  </a:cubicBezTo>
                  <a:cubicBezTo>
                    <a:pt x="626" y="382"/>
                    <a:pt x="779" y="417"/>
                    <a:pt x="935" y="417"/>
                  </a:cubicBezTo>
                  <a:cubicBezTo>
                    <a:pt x="974" y="417"/>
                    <a:pt x="1014" y="415"/>
                    <a:pt x="1054" y="410"/>
                  </a:cubicBezTo>
                  <a:cubicBezTo>
                    <a:pt x="888" y="324"/>
                    <a:pt x="713" y="256"/>
                    <a:pt x="533" y="207"/>
                  </a:cubicBezTo>
                  <a:cubicBezTo>
                    <a:pt x="271" y="113"/>
                    <a:pt x="52"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8"/>
            <p:cNvSpPr/>
            <p:nvPr/>
          </p:nvSpPr>
          <p:spPr>
            <a:xfrm>
              <a:off x="4652400" y="4613300"/>
              <a:ext cx="35125" cy="37400"/>
            </a:xfrm>
            <a:custGeom>
              <a:rect b="b" l="l" r="r" t="t"/>
              <a:pathLst>
                <a:path extrusionOk="0" h="1496" w="1405">
                  <a:moveTo>
                    <a:pt x="243" y="106"/>
                  </a:moveTo>
                  <a:cubicBezTo>
                    <a:pt x="489" y="106"/>
                    <a:pt x="725" y="201"/>
                    <a:pt x="902" y="373"/>
                  </a:cubicBezTo>
                  <a:cubicBezTo>
                    <a:pt x="1058" y="516"/>
                    <a:pt x="1170" y="700"/>
                    <a:pt x="1226" y="905"/>
                  </a:cubicBezTo>
                  <a:cubicBezTo>
                    <a:pt x="1254" y="1032"/>
                    <a:pt x="1268" y="1162"/>
                    <a:pt x="1269" y="1292"/>
                  </a:cubicBezTo>
                  <a:lnTo>
                    <a:pt x="1269" y="1292"/>
                  </a:lnTo>
                  <a:cubicBezTo>
                    <a:pt x="1181" y="1237"/>
                    <a:pt x="1055" y="1157"/>
                    <a:pt x="907" y="1047"/>
                  </a:cubicBezTo>
                  <a:cubicBezTo>
                    <a:pt x="728" y="923"/>
                    <a:pt x="561" y="784"/>
                    <a:pt x="407" y="632"/>
                  </a:cubicBezTo>
                  <a:cubicBezTo>
                    <a:pt x="315" y="546"/>
                    <a:pt x="232" y="452"/>
                    <a:pt x="157" y="350"/>
                  </a:cubicBezTo>
                  <a:cubicBezTo>
                    <a:pt x="87" y="245"/>
                    <a:pt x="104" y="106"/>
                    <a:pt x="221" y="106"/>
                  </a:cubicBezTo>
                  <a:cubicBezTo>
                    <a:pt x="228" y="106"/>
                    <a:pt x="236" y="106"/>
                    <a:pt x="243" y="106"/>
                  </a:cubicBezTo>
                  <a:close/>
                  <a:moveTo>
                    <a:pt x="223" y="1"/>
                  </a:moveTo>
                  <a:cubicBezTo>
                    <a:pt x="216" y="1"/>
                    <a:pt x="208" y="1"/>
                    <a:pt x="201" y="1"/>
                  </a:cubicBezTo>
                  <a:cubicBezTo>
                    <a:pt x="109" y="19"/>
                    <a:pt x="35" y="90"/>
                    <a:pt x="15" y="181"/>
                  </a:cubicBezTo>
                  <a:cubicBezTo>
                    <a:pt x="1" y="263"/>
                    <a:pt x="20" y="347"/>
                    <a:pt x="67" y="416"/>
                  </a:cubicBezTo>
                  <a:cubicBezTo>
                    <a:pt x="146" y="525"/>
                    <a:pt x="238" y="624"/>
                    <a:pt x="338" y="713"/>
                  </a:cubicBezTo>
                  <a:cubicBezTo>
                    <a:pt x="503" y="865"/>
                    <a:pt x="681" y="1001"/>
                    <a:pt x="870" y="1122"/>
                  </a:cubicBezTo>
                  <a:cubicBezTo>
                    <a:pt x="992" y="1214"/>
                    <a:pt x="1126" y="1287"/>
                    <a:pt x="1268" y="1340"/>
                  </a:cubicBezTo>
                  <a:lnTo>
                    <a:pt x="1268" y="1340"/>
                  </a:lnTo>
                  <a:cubicBezTo>
                    <a:pt x="1267" y="1392"/>
                    <a:pt x="1264" y="1443"/>
                    <a:pt x="1258" y="1495"/>
                  </a:cubicBezTo>
                  <a:cubicBezTo>
                    <a:pt x="1258" y="1495"/>
                    <a:pt x="1259" y="1495"/>
                    <a:pt x="1259" y="1495"/>
                  </a:cubicBezTo>
                  <a:cubicBezTo>
                    <a:pt x="1267" y="1495"/>
                    <a:pt x="1307" y="1447"/>
                    <a:pt x="1311" y="1355"/>
                  </a:cubicBezTo>
                  <a:lnTo>
                    <a:pt x="1311" y="1355"/>
                  </a:lnTo>
                  <a:cubicBezTo>
                    <a:pt x="1341" y="1365"/>
                    <a:pt x="1371" y="1374"/>
                    <a:pt x="1401" y="1383"/>
                  </a:cubicBezTo>
                  <a:cubicBezTo>
                    <a:pt x="1404" y="1376"/>
                    <a:pt x="1373" y="1356"/>
                    <a:pt x="1315" y="1321"/>
                  </a:cubicBezTo>
                  <a:lnTo>
                    <a:pt x="1315" y="1321"/>
                  </a:lnTo>
                  <a:cubicBezTo>
                    <a:pt x="1343" y="1178"/>
                    <a:pt x="1342" y="1031"/>
                    <a:pt x="1311" y="888"/>
                  </a:cubicBezTo>
                  <a:cubicBezTo>
                    <a:pt x="1205" y="371"/>
                    <a:pt x="750" y="1"/>
                    <a:pt x="2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
            <p:cNvSpPr/>
            <p:nvPr/>
          </p:nvSpPr>
          <p:spPr>
            <a:xfrm>
              <a:off x="4683625" y="4625475"/>
              <a:ext cx="29850" cy="21825"/>
            </a:xfrm>
            <a:custGeom>
              <a:rect b="b" l="l" r="r" t="t"/>
              <a:pathLst>
                <a:path extrusionOk="0" h="873" w="1194">
                  <a:moveTo>
                    <a:pt x="827" y="0"/>
                  </a:moveTo>
                  <a:cubicBezTo>
                    <a:pt x="703" y="0"/>
                    <a:pt x="581" y="39"/>
                    <a:pt x="477" y="115"/>
                  </a:cubicBezTo>
                  <a:cubicBezTo>
                    <a:pt x="337" y="194"/>
                    <a:pt x="218" y="308"/>
                    <a:pt x="132" y="444"/>
                  </a:cubicBezTo>
                  <a:cubicBezTo>
                    <a:pt x="42" y="563"/>
                    <a:pt x="1" y="711"/>
                    <a:pt x="15" y="859"/>
                  </a:cubicBezTo>
                  <a:cubicBezTo>
                    <a:pt x="66" y="731"/>
                    <a:pt x="127" y="609"/>
                    <a:pt x="201" y="493"/>
                  </a:cubicBezTo>
                  <a:cubicBezTo>
                    <a:pt x="287" y="374"/>
                    <a:pt x="398" y="277"/>
                    <a:pt x="524" y="205"/>
                  </a:cubicBezTo>
                  <a:cubicBezTo>
                    <a:pt x="617" y="146"/>
                    <a:pt x="723" y="115"/>
                    <a:pt x="830" y="115"/>
                  </a:cubicBezTo>
                  <a:cubicBezTo>
                    <a:pt x="887" y="115"/>
                    <a:pt x="943" y="124"/>
                    <a:pt x="998" y="141"/>
                  </a:cubicBezTo>
                  <a:cubicBezTo>
                    <a:pt x="1125" y="231"/>
                    <a:pt x="977" y="418"/>
                    <a:pt x="844" y="497"/>
                  </a:cubicBezTo>
                  <a:cubicBezTo>
                    <a:pt x="724" y="586"/>
                    <a:pt x="593" y="661"/>
                    <a:pt x="456" y="721"/>
                  </a:cubicBezTo>
                  <a:cubicBezTo>
                    <a:pt x="222" y="821"/>
                    <a:pt x="68" y="869"/>
                    <a:pt x="68" y="869"/>
                  </a:cubicBezTo>
                  <a:cubicBezTo>
                    <a:pt x="93" y="872"/>
                    <a:pt x="118" y="873"/>
                    <a:pt x="142" y="873"/>
                  </a:cubicBezTo>
                  <a:cubicBezTo>
                    <a:pt x="261" y="873"/>
                    <a:pt x="380" y="847"/>
                    <a:pt x="488" y="795"/>
                  </a:cubicBezTo>
                  <a:cubicBezTo>
                    <a:pt x="636" y="743"/>
                    <a:pt x="777" y="674"/>
                    <a:pt x="908" y="587"/>
                  </a:cubicBezTo>
                  <a:cubicBezTo>
                    <a:pt x="990" y="535"/>
                    <a:pt x="1061" y="467"/>
                    <a:pt x="1116" y="386"/>
                  </a:cubicBezTo>
                  <a:cubicBezTo>
                    <a:pt x="1194" y="279"/>
                    <a:pt x="1173" y="130"/>
                    <a:pt x="1067" y="51"/>
                  </a:cubicBezTo>
                  <a:cubicBezTo>
                    <a:pt x="990" y="17"/>
                    <a:pt x="908" y="0"/>
                    <a:pt x="8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8"/>
            <p:cNvSpPr/>
            <p:nvPr/>
          </p:nvSpPr>
          <p:spPr>
            <a:xfrm>
              <a:off x="4818375" y="4728650"/>
              <a:ext cx="104900" cy="38325"/>
            </a:xfrm>
            <a:custGeom>
              <a:rect b="b" l="l" r="r" t="t"/>
              <a:pathLst>
                <a:path extrusionOk="0" h="1533" w="4196">
                  <a:moveTo>
                    <a:pt x="2532" y="0"/>
                  </a:moveTo>
                  <a:cubicBezTo>
                    <a:pt x="2311" y="0"/>
                    <a:pt x="2089" y="25"/>
                    <a:pt x="1871" y="76"/>
                  </a:cubicBezTo>
                  <a:cubicBezTo>
                    <a:pt x="1302" y="209"/>
                    <a:pt x="787" y="511"/>
                    <a:pt x="394" y="942"/>
                  </a:cubicBezTo>
                  <a:cubicBezTo>
                    <a:pt x="275" y="1070"/>
                    <a:pt x="172" y="1211"/>
                    <a:pt x="85" y="1363"/>
                  </a:cubicBezTo>
                  <a:cubicBezTo>
                    <a:pt x="49" y="1415"/>
                    <a:pt x="19" y="1472"/>
                    <a:pt x="0" y="1532"/>
                  </a:cubicBezTo>
                  <a:cubicBezTo>
                    <a:pt x="21" y="1532"/>
                    <a:pt x="148" y="1304"/>
                    <a:pt x="452" y="1001"/>
                  </a:cubicBezTo>
                  <a:cubicBezTo>
                    <a:pt x="849" y="601"/>
                    <a:pt x="1350" y="319"/>
                    <a:pt x="1897" y="187"/>
                  </a:cubicBezTo>
                  <a:cubicBezTo>
                    <a:pt x="2120" y="137"/>
                    <a:pt x="2346" y="113"/>
                    <a:pt x="2572" y="113"/>
                  </a:cubicBezTo>
                  <a:cubicBezTo>
                    <a:pt x="2903" y="113"/>
                    <a:pt x="3234" y="166"/>
                    <a:pt x="3552" y="273"/>
                  </a:cubicBezTo>
                  <a:cubicBezTo>
                    <a:pt x="3961" y="411"/>
                    <a:pt x="4195" y="549"/>
                    <a:pt x="4195" y="549"/>
                  </a:cubicBezTo>
                  <a:cubicBezTo>
                    <a:pt x="4195" y="544"/>
                    <a:pt x="4120" y="495"/>
                    <a:pt x="4046" y="431"/>
                  </a:cubicBezTo>
                  <a:cubicBezTo>
                    <a:pt x="3899" y="335"/>
                    <a:pt x="3741" y="256"/>
                    <a:pt x="3578" y="192"/>
                  </a:cubicBezTo>
                  <a:cubicBezTo>
                    <a:pt x="3242" y="65"/>
                    <a:pt x="2887" y="0"/>
                    <a:pt x="25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8"/>
            <p:cNvSpPr/>
            <p:nvPr/>
          </p:nvSpPr>
          <p:spPr>
            <a:xfrm>
              <a:off x="4901975" y="4642025"/>
              <a:ext cx="40700" cy="88650"/>
            </a:xfrm>
            <a:custGeom>
              <a:rect b="b" l="l" r="r" t="t"/>
              <a:pathLst>
                <a:path extrusionOk="0" h="3546" w="1628">
                  <a:moveTo>
                    <a:pt x="1627" y="0"/>
                  </a:moveTo>
                  <a:lnTo>
                    <a:pt x="1627" y="0"/>
                  </a:lnTo>
                  <a:cubicBezTo>
                    <a:pt x="1300" y="564"/>
                    <a:pt x="1011" y="1148"/>
                    <a:pt x="760" y="1749"/>
                  </a:cubicBezTo>
                  <a:cubicBezTo>
                    <a:pt x="474" y="2333"/>
                    <a:pt x="221" y="2934"/>
                    <a:pt x="0" y="3546"/>
                  </a:cubicBezTo>
                  <a:cubicBezTo>
                    <a:pt x="321" y="2979"/>
                    <a:pt x="611" y="2396"/>
                    <a:pt x="867" y="1797"/>
                  </a:cubicBezTo>
                  <a:cubicBezTo>
                    <a:pt x="1152" y="1212"/>
                    <a:pt x="1406" y="613"/>
                    <a:pt x="16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8"/>
            <p:cNvSpPr/>
            <p:nvPr/>
          </p:nvSpPr>
          <p:spPr>
            <a:xfrm>
              <a:off x="4736750" y="4705900"/>
              <a:ext cx="63300" cy="29175"/>
            </a:xfrm>
            <a:custGeom>
              <a:rect b="b" l="l" r="r" t="t"/>
              <a:pathLst>
                <a:path extrusionOk="0" h="1167" w="2532">
                  <a:moveTo>
                    <a:pt x="3" y="1"/>
                  </a:moveTo>
                  <a:cubicBezTo>
                    <a:pt x="1" y="1"/>
                    <a:pt x="0" y="1"/>
                    <a:pt x="0" y="2"/>
                  </a:cubicBezTo>
                  <a:cubicBezTo>
                    <a:pt x="370" y="287"/>
                    <a:pt x="777" y="520"/>
                    <a:pt x="1207" y="699"/>
                  </a:cubicBezTo>
                  <a:cubicBezTo>
                    <a:pt x="1623" y="910"/>
                    <a:pt x="2065" y="1068"/>
                    <a:pt x="2521" y="1166"/>
                  </a:cubicBezTo>
                  <a:cubicBezTo>
                    <a:pt x="2532" y="1108"/>
                    <a:pt x="1978" y="911"/>
                    <a:pt x="1255" y="592"/>
                  </a:cubicBezTo>
                  <a:cubicBezTo>
                    <a:pt x="562" y="287"/>
                    <a:pt x="44"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8"/>
            <p:cNvSpPr/>
            <p:nvPr/>
          </p:nvSpPr>
          <p:spPr>
            <a:xfrm>
              <a:off x="4829650" y="4753950"/>
              <a:ext cx="12125" cy="9875"/>
            </a:xfrm>
            <a:custGeom>
              <a:rect b="b" l="l" r="r" t="t"/>
              <a:pathLst>
                <a:path extrusionOk="0" h="395" w="485">
                  <a:moveTo>
                    <a:pt x="459" y="0"/>
                  </a:moveTo>
                  <a:cubicBezTo>
                    <a:pt x="413" y="0"/>
                    <a:pt x="312" y="34"/>
                    <a:pt x="193" y="122"/>
                  </a:cubicBezTo>
                  <a:cubicBezTo>
                    <a:pt x="33" y="238"/>
                    <a:pt x="1" y="377"/>
                    <a:pt x="33" y="392"/>
                  </a:cubicBezTo>
                  <a:cubicBezTo>
                    <a:pt x="35" y="394"/>
                    <a:pt x="38" y="394"/>
                    <a:pt x="41" y="394"/>
                  </a:cubicBezTo>
                  <a:cubicBezTo>
                    <a:pt x="79" y="394"/>
                    <a:pt x="159" y="310"/>
                    <a:pt x="266" y="212"/>
                  </a:cubicBezTo>
                  <a:cubicBezTo>
                    <a:pt x="383" y="106"/>
                    <a:pt x="484" y="42"/>
                    <a:pt x="484" y="11"/>
                  </a:cubicBezTo>
                  <a:cubicBezTo>
                    <a:pt x="483" y="4"/>
                    <a:pt x="474" y="0"/>
                    <a:pt x="4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8"/>
            <p:cNvSpPr/>
            <p:nvPr/>
          </p:nvSpPr>
          <p:spPr>
            <a:xfrm>
              <a:off x="4854775" y="4741600"/>
              <a:ext cx="12250" cy="5200"/>
            </a:xfrm>
            <a:custGeom>
              <a:rect b="b" l="l" r="r" t="t"/>
              <a:pathLst>
                <a:path extrusionOk="0" h="208" w="490">
                  <a:moveTo>
                    <a:pt x="440" y="1"/>
                  </a:moveTo>
                  <a:cubicBezTo>
                    <a:pt x="390" y="1"/>
                    <a:pt x="310" y="16"/>
                    <a:pt x="229" y="47"/>
                  </a:cubicBezTo>
                  <a:cubicBezTo>
                    <a:pt x="101" y="95"/>
                    <a:pt x="1" y="159"/>
                    <a:pt x="11" y="191"/>
                  </a:cubicBezTo>
                  <a:cubicBezTo>
                    <a:pt x="15" y="202"/>
                    <a:pt x="33" y="207"/>
                    <a:pt x="59" y="207"/>
                  </a:cubicBezTo>
                  <a:cubicBezTo>
                    <a:pt x="109" y="207"/>
                    <a:pt x="189" y="189"/>
                    <a:pt x="272" y="159"/>
                  </a:cubicBezTo>
                  <a:cubicBezTo>
                    <a:pt x="399" y="110"/>
                    <a:pt x="490" y="47"/>
                    <a:pt x="490" y="15"/>
                  </a:cubicBezTo>
                  <a:cubicBezTo>
                    <a:pt x="486" y="6"/>
                    <a:pt x="468" y="1"/>
                    <a:pt x="4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8"/>
            <p:cNvSpPr/>
            <p:nvPr/>
          </p:nvSpPr>
          <p:spPr>
            <a:xfrm>
              <a:off x="4879400" y="4740150"/>
              <a:ext cx="15000" cy="3825"/>
            </a:xfrm>
            <a:custGeom>
              <a:rect b="b" l="l" r="r" t="t"/>
              <a:pathLst>
                <a:path extrusionOk="0" h="153" w="600">
                  <a:moveTo>
                    <a:pt x="269" y="1"/>
                  </a:moveTo>
                  <a:cubicBezTo>
                    <a:pt x="111" y="1"/>
                    <a:pt x="0" y="99"/>
                    <a:pt x="15" y="99"/>
                  </a:cubicBezTo>
                  <a:cubicBezTo>
                    <a:pt x="26" y="99"/>
                    <a:pt x="86" y="80"/>
                    <a:pt x="168" y="80"/>
                  </a:cubicBezTo>
                  <a:cubicBezTo>
                    <a:pt x="209" y="80"/>
                    <a:pt x="255" y="85"/>
                    <a:pt x="302" y="99"/>
                  </a:cubicBezTo>
                  <a:cubicBezTo>
                    <a:pt x="406" y="130"/>
                    <a:pt x="505" y="152"/>
                    <a:pt x="551" y="152"/>
                  </a:cubicBezTo>
                  <a:cubicBezTo>
                    <a:pt x="568" y="152"/>
                    <a:pt x="579" y="149"/>
                    <a:pt x="579" y="142"/>
                  </a:cubicBezTo>
                  <a:cubicBezTo>
                    <a:pt x="600" y="121"/>
                    <a:pt x="493" y="25"/>
                    <a:pt x="313" y="3"/>
                  </a:cubicBezTo>
                  <a:cubicBezTo>
                    <a:pt x="298" y="2"/>
                    <a:pt x="283" y="1"/>
                    <a:pt x="2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8"/>
            <p:cNvSpPr/>
            <p:nvPr/>
          </p:nvSpPr>
          <p:spPr>
            <a:xfrm>
              <a:off x="4904350" y="4745400"/>
              <a:ext cx="7750" cy="2925"/>
            </a:xfrm>
            <a:custGeom>
              <a:rect b="b" l="l" r="r" t="t"/>
              <a:pathLst>
                <a:path extrusionOk="0" h="117" w="310">
                  <a:moveTo>
                    <a:pt x="140" y="0"/>
                  </a:moveTo>
                  <a:cubicBezTo>
                    <a:pt x="65" y="0"/>
                    <a:pt x="10" y="24"/>
                    <a:pt x="6" y="49"/>
                  </a:cubicBezTo>
                  <a:cubicBezTo>
                    <a:pt x="0" y="75"/>
                    <a:pt x="75" y="103"/>
                    <a:pt x="155" y="113"/>
                  </a:cubicBezTo>
                  <a:cubicBezTo>
                    <a:pt x="169" y="115"/>
                    <a:pt x="183" y="116"/>
                    <a:pt x="197" y="116"/>
                  </a:cubicBezTo>
                  <a:cubicBezTo>
                    <a:pt x="259" y="116"/>
                    <a:pt x="309" y="97"/>
                    <a:pt x="309" y="71"/>
                  </a:cubicBezTo>
                  <a:cubicBezTo>
                    <a:pt x="309" y="39"/>
                    <a:pt x="245" y="7"/>
                    <a:pt x="160" y="1"/>
                  </a:cubicBezTo>
                  <a:cubicBezTo>
                    <a:pt x="153" y="0"/>
                    <a:pt x="147" y="0"/>
                    <a:pt x="1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8"/>
            <p:cNvSpPr/>
            <p:nvPr/>
          </p:nvSpPr>
          <p:spPr>
            <a:xfrm>
              <a:off x="5141075" y="5209425"/>
              <a:ext cx="440925" cy="201600"/>
            </a:xfrm>
            <a:custGeom>
              <a:rect b="b" l="l" r="r" t="t"/>
              <a:pathLst>
                <a:path extrusionOk="0" h="8064" w="17637">
                  <a:moveTo>
                    <a:pt x="17407" y="1"/>
                  </a:moveTo>
                  <a:lnTo>
                    <a:pt x="7917" y="257"/>
                  </a:lnTo>
                  <a:lnTo>
                    <a:pt x="8018" y="5323"/>
                  </a:lnTo>
                  <a:cubicBezTo>
                    <a:pt x="8018" y="5323"/>
                    <a:pt x="1" y="7359"/>
                    <a:pt x="1972" y="7897"/>
                  </a:cubicBezTo>
                  <a:cubicBezTo>
                    <a:pt x="2416" y="8017"/>
                    <a:pt x="3406" y="8064"/>
                    <a:pt x="4685" y="8064"/>
                  </a:cubicBezTo>
                  <a:cubicBezTo>
                    <a:pt x="8561" y="8064"/>
                    <a:pt x="15084" y="7630"/>
                    <a:pt x="17051" y="7466"/>
                  </a:cubicBezTo>
                  <a:lnTo>
                    <a:pt x="17636" y="7413"/>
                  </a:lnTo>
                  <a:lnTo>
                    <a:pt x="17407" y="1"/>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8"/>
            <p:cNvSpPr/>
            <p:nvPr/>
          </p:nvSpPr>
          <p:spPr>
            <a:xfrm>
              <a:off x="5495950" y="5324975"/>
              <a:ext cx="85750" cy="70300"/>
            </a:xfrm>
            <a:custGeom>
              <a:rect b="b" l="l" r="r" t="t"/>
              <a:pathLst>
                <a:path extrusionOk="0" h="2812" w="3430">
                  <a:moveTo>
                    <a:pt x="3214" y="1"/>
                  </a:moveTo>
                  <a:cubicBezTo>
                    <a:pt x="2462" y="1"/>
                    <a:pt x="1732" y="267"/>
                    <a:pt x="1155" y="754"/>
                  </a:cubicBezTo>
                  <a:cubicBezTo>
                    <a:pt x="528" y="1272"/>
                    <a:pt x="117" y="2005"/>
                    <a:pt x="1" y="2811"/>
                  </a:cubicBezTo>
                  <a:lnTo>
                    <a:pt x="3429" y="2662"/>
                  </a:lnTo>
                  <a:lnTo>
                    <a:pt x="3356" y="4"/>
                  </a:lnTo>
                  <a:cubicBezTo>
                    <a:pt x="3309" y="2"/>
                    <a:pt x="3261" y="1"/>
                    <a:pt x="32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8"/>
            <p:cNvSpPr/>
            <p:nvPr/>
          </p:nvSpPr>
          <p:spPr>
            <a:xfrm>
              <a:off x="5173625" y="5370775"/>
              <a:ext cx="407825" cy="39400"/>
            </a:xfrm>
            <a:custGeom>
              <a:rect b="b" l="l" r="r" t="t"/>
              <a:pathLst>
                <a:path extrusionOk="0" h="1576" w="16313">
                  <a:moveTo>
                    <a:pt x="2804" y="0"/>
                  </a:moveTo>
                  <a:cubicBezTo>
                    <a:pt x="2804" y="0"/>
                    <a:pt x="1" y="894"/>
                    <a:pt x="362" y="1351"/>
                  </a:cubicBezTo>
                  <a:cubicBezTo>
                    <a:pt x="486" y="1508"/>
                    <a:pt x="1832" y="1576"/>
                    <a:pt x="3739" y="1576"/>
                  </a:cubicBezTo>
                  <a:cubicBezTo>
                    <a:pt x="7418" y="1576"/>
                    <a:pt x="13186" y="1322"/>
                    <a:pt x="16313" y="958"/>
                  </a:cubicBezTo>
                  <a:lnTo>
                    <a:pt x="16313" y="746"/>
                  </a:lnTo>
                  <a:lnTo>
                    <a:pt x="3674" y="1202"/>
                  </a:lnTo>
                  <a:cubicBezTo>
                    <a:pt x="3674" y="1202"/>
                    <a:pt x="3356" y="11"/>
                    <a:pt x="28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8"/>
            <p:cNvSpPr/>
            <p:nvPr/>
          </p:nvSpPr>
          <p:spPr>
            <a:xfrm>
              <a:off x="5182550" y="5389250"/>
              <a:ext cx="402600" cy="12200"/>
            </a:xfrm>
            <a:custGeom>
              <a:rect b="b" l="l" r="r" t="t"/>
              <a:pathLst>
                <a:path extrusionOk="0" h="488" w="16104">
                  <a:moveTo>
                    <a:pt x="15945" y="1"/>
                  </a:moveTo>
                  <a:lnTo>
                    <a:pt x="15477" y="39"/>
                  </a:lnTo>
                  <a:lnTo>
                    <a:pt x="15044" y="69"/>
                  </a:lnTo>
                  <a:lnTo>
                    <a:pt x="15044" y="69"/>
                  </a:lnTo>
                  <a:lnTo>
                    <a:pt x="15472" y="48"/>
                  </a:lnTo>
                  <a:lnTo>
                    <a:pt x="15945" y="48"/>
                  </a:lnTo>
                  <a:cubicBezTo>
                    <a:pt x="15996" y="27"/>
                    <a:pt x="16049" y="10"/>
                    <a:pt x="16104" y="1"/>
                  </a:cubicBezTo>
                  <a:close/>
                  <a:moveTo>
                    <a:pt x="1" y="458"/>
                  </a:moveTo>
                  <a:cubicBezTo>
                    <a:pt x="28" y="462"/>
                    <a:pt x="55" y="464"/>
                    <a:pt x="83" y="464"/>
                  </a:cubicBezTo>
                  <a:cubicBezTo>
                    <a:pt x="111" y="464"/>
                    <a:pt x="138" y="462"/>
                    <a:pt x="165" y="458"/>
                  </a:cubicBezTo>
                  <a:close/>
                  <a:moveTo>
                    <a:pt x="15044" y="69"/>
                  </a:moveTo>
                  <a:lnTo>
                    <a:pt x="13749" y="134"/>
                  </a:lnTo>
                  <a:cubicBezTo>
                    <a:pt x="12308" y="209"/>
                    <a:pt x="10277" y="294"/>
                    <a:pt x="8055" y="358"/>
                  </a:cubicBezTo>
                  <a:cubicBezTo>
                    <a:pt x="5833" y="420"/>
                    <a:pt x="3818" y="458"/>
                    <a:pt x="2361" y="458"/>
                  </a:cubicBezTo>
                  <a:lnTo>
                    <a:pt x="633" y="458"/>
                  </a:lnTo>
                  <a:lnTo>
                    <a:pt x="2361" y="484"/>
                  </a:lnTo>
                  <a:cubicBezTo>
                    <a:pt x="2674" y="487"/>
                    <a:pt x="3014" y="488"/>
                    <a:pt x="3377" y="488"/>
                  </a:cubicBezTo>
                  <a:cubicBezTo>
                    <a:pt x="4694" y="488"/>
                    <a:pt x="6319" y="471"/>
                    <a:pt x="8061" y="422"/>
                  </a:cubicBezTo>
                  <a:cubicBezTo>
                    <a:pt x="10283" y="358"/>
                    <a:pt x="12298" y="256"/>
                    <a:pt x="13755" y="161"/>
                  </a:cubicBezTo>
                  <a:lnTo>
                    <a:pt x="15044" y="69"/>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8"/>
            <p:cNvSpPr/>
            <p:nvPr/>
          </p:nvSpPr>
          <p:spPr>
            <a:xfrm>
              <a:off x="5241950" y="5368000"/>
              <a:ext cx="24175" cy="36575"/>
            </a:xfrm>
            <a:custGeom>
              <a:rect b="b" l="l" r="r" t="t"/>
              <a:pathLst>
                <a:path extrusionOk="0" h="1463" w="967">
                  <a:moveTo>
                    <a:pt x="1" y="0"/>
                  </a:moveTo>
                  <a:lnTo>
                    <a:pt x="1" y="0"/>
                  </a:lnTo>
                  <a:cubicBezTo>
                    <a:pt x="225" y="194"/>
                    <a:pt x="428" y="412"/>
                    <a:pt x="607" y="649"/>
                  </a:cubicBezTo>
                  <a:cubicBezTo>
                    <a:pt x="752" y="907"/>
                    <a:pt x="868" y="1179"/>
                    <a:pt x="952" y="1462"/>
                  </a:cubicBezTo>
                  <a:cubicBezTo>
                    <a:pt x="966" y="826"/>
                    <a:pt x="588" y="245"/>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8"/>
            <p:cNvSpPr/>
            <p:nvPr/>
          </p:nvSpPr>
          <p:spPr>
            <a:xfrm>
              <a:off x="5321575" y="5347650"/>
              <a:ext cx="13725" cy="19450"/>
            </a:xfrm>
            <a:custGeom>
              <a:rect b="b" l="l" r="r" t="t"/>
              <a:pathLst>
                <a:path extrusionOk="0" h="778" w="549">
                  <a:moveTo>
                    <a:pt x="31" y="0"/>
                  </a:moveTo>
                  <a:cubicBezTo>
                    <a:pt x="30" y="0"/>
                    <a:pt x="28" y="0"/>
                    <a:pt x="27" y="1"/>
                  </a:cubicBezTo>
                  <a:cubicBezTo>
                    <a:pt x="1" y="18"/>
                    <a:pt x="97" y="209"/>
                    <a:pt x="240" y="422"/>
                  </a:cubicBezTo>
                  <a:cubicBezTo>
                    <a:pt x="329" y="552"/>
                    <a:pt x="432" y="671"/>
                    <a:pt x="548" y="777"/>
                  </a:cubicBezTo>
                  <a:cubicBezTo>
                    <a:pt x="548" y="762"/>
                    <a:pt x="480" y="569"/>
                    <a:pt x="336" y="357"/>
                  </a:cubicBezTo>
                  <a:cubicBezTo>
                    <a:pt x="198" y="155"/>
                    <a:pt x="67" y="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8"/>
            <p:cNvSpPr/>
            <p:nvPr/>
          </p:nvSpPr>
          <p:spPr>
            <a:xfrm>
              <a:off x="5337900" y="5343475"/>
              <a:ext cx="16300" cy="12975"/>
            </a:xfrm>
            <a:custGeom>
              <a:rect b="b" l="l" r="r" t="t"/>
              <a:pathLst>
                <a:path extrusionOk="0" h="519" w="652">
                  <a:moveTo>
                    <a:pt x="31" y="0"/>
                  </a:moveTo>
                  <a:cubicBezTo>
                    <a:pt x="27" y="0"/>
                    <a:pt x="23" y="1"/>
                    <a:pt x="21" y="3"/>
                  </a:cubicBezTo>
                  <a:cubicBezTo>
                    <a:pt x="1" y="25"/>
                    <a:pt x="118" y="157"/>
                    <a:pt x="288" y="301"/>
                  </a:cubicBezTo>
                  <a:cubicBezTo>
                    <a:pt x="392" y="387"/>
                    <a:pt x="506" y="461"/>
                    <a:pt x="629" y="519"/>
                  </a:cubicBezTo>
                  <a:cubicBezTo>
                    <a:pt x="651" y="492"/>
                    <a:pt x="527" y="359"/>
                    <a:pt x="362" y="216"/>
                  </a:cubicBezTo>
                  <a:cubicBezTo>
                    <a:pt x="214" y="86"/>
                    <a:pt x="73" y="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8"/>
            <p:cNvSpPr/>
            <p:nvPr/>
          </p:nvSpPr>
          <p:spPr>
            <a:xfrm>
              <a:off x="5340450" y="5332075"/>
              <a:ext cx="24750" cy="3275"/>
            </a:xfrm>
            <a:custGeom>
              <a:rect b="b" l="l" r="r" t="t"/>
              <a:pathLst>
                <a:path extrusionOk="0" h="131" w="990">
                  <a:moveTo>
                    <a:pt x="568" y="0"/>
                  </a:moveTo>
                  <a:cubicBezTo>
                    <a:pt x="377" y="0"/>
                    <a:pt x="186" y="27"/>
                    <a:pt x="1" y="81"/>
                  </a:cubicBezTo>
                  <a:cubicBezTo>
                    <a:pt x="107" y="114"/>
                    <a:pt x="217" y="131"/>
                    <a:pt x="327" y="131"/>
                  </a:cubicBezTo>
                  <a:cubicBezTo>
                    <a:pt x="383" y="131"/>
                    <a:pt x="439" y="127"/>
                    <a:pt x="495" y="118"/>
                  </a:cubicBezTo>
                  <a:cubicBezTo>
                    <a:pt x="523" y="120"/>
                    <a:pt x="552" y="121"/>
                    <a:pt x="580" y="121"/>
                  </a:cubicBezTo>
                  <a:cubicBezTo>
                    <a:pt x="720" y="121"/>
                    <a:pt x="859" y="95"/>
                    <a:pt x="989" y="45"/>
                  </a:cubicBezTo>
                  <a:cubicBezTo>
                    <a:pt x="850" y="15"/>
                    <a:pt x="709" y="0"/>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a:off x="5341250" y="5317750"/>
              <a:ext cx="27675" cy="4800"/>
            </a:xfrm>
            <a:custGeom>
              <a:rect b="b" l="l" r="r" t="t"/>
              <a:pathLst>
                <a:path extrusionOk="0" h="192" w="1107">
                  <a:moveTo>
                    <a:pt x="1106" y="0"/>
                  </a:moveTo>
                  <a:lnTo>
                    <a:pt x="1106" y="0"/>
                  </a:lnTo>
                  <a:cubicBezTo>
                    <a:pt x="924" y="4"/>
                    <a:pt x="743" y="24"/>
                    <a:pt x="564" y="58"/>
                  </a:cubicBezTo>
                  <a:cubicBezTo>
                    <a:pt x="374" y="60"/>
                    <a:pt x="186" y="80"/>
                    <a:pt x="1" y="116"/>
                  </a:cubicBezTo>
                  <a:cubicBezTo>
                    <a:pt x="125" y="166"/>
                    <a:pt x="258" y="192"/>
                    <a:pt x="392" y="192"/>
                  </a:cubicBezTo>
                  <a:cubicBezTo>
                    <a:pt x="453" y="192"/>
                    <a:pt x="514" y="186"/>
                    <a:pt x="574" y="176"/>
                  </a:cubicBezTo>
                  <a:cubicBezTo>
                    <a:pt x="765" y="172"/>
                    <a:pt x="950" y="110"/>
                    <a:pt x="11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
            <p:cNvSpPr/>
            <p:nvPr/>
          </p:nvSpPr>
          <p:spPr>
            <a:xfrm>
              <a:off x="5280650" y="5325850"/>
              <a:ext cx="45475" cy="24625"/>
            </a:xfrm>
            <a:custGeom>
              <a:rect b="b" l="l" r="r" t="t"/>
              <a:pathLst>
                <a:path extrusionOk="0" h="985" w="1819">
                  <a:moveTo>
                    <a:pt x="610" y="87"/>
                  </a:moveTo>
                  <a:cubicBezTo>
                    <a:pt x="703" y="87"/>
                    <a:pt x="797" y="101"/>
                    <a:pt x="888" y="129"/>
                  </a:cubicBezTo>
                  <a:cubicBezTo>
                    <a:pt x="1092" y="186"/>
                    <a:pt x="1275" y="297"/>
                    <a:pt x="1420" y="452"/>
                  </a:cubicBezTo>
                  <a:cubicBezTo>
                    <a:pt x="1509" y="563"/>
                    <a:pt x="1584" y="683"/>
                    <a:pt x="1643" y="812"/>
                  </a:cubicBezTo>
                  <a:lnTo>
                    <a:pt x="1643" y="812"/>
                  </a:lnTo>
                  <a:cubicBezTo>
                    <a:pt x="1537" y="799"/>
                    <a:pt x="1385" y="776"/>
                    <a:pt x="1196" y="730"/>
                  </a:cubicBezTo>
                  <a:cubicBezTo>
                    <a:pt x="981" y="699"/>
                    <a:pt x="770" y="650"/>
                    <a:pt x="563" y="586"/>
                  </a:cubicBezTo>
                  <a:cubicBezTo>
                    <a:pt x="445" y="551"/>
                    <a:pt x="328" y="505"/>
                    <a:pt x="218" y="448"/>
                  </a:cubicBezTo>
                  <a:cubicBezTo>
                    <a:pt x="106" y="384"/>
                    <a:pt x="69" y="272"/>
                    <a:pt x="165" y="198"/>
                  </a:cubicBezTo>
                  <a:cubicBezTo>
                    <a:pt x="304" y="125"/>
                    <a:pt x="456" y="87"/>
                    <a:pt x="610" y="87"/>
                  </a:cubicBezTo>
                  <a:close/>
                  <a:moveTo>
                    <a:pt x="630" y="1"/>
                  </a:moveTo>
                  <a:cubicBezTo>
                    <a:pt x="454" y="1"/>
                    <a:pt x="276" y="42"/>
                    <a:pt x="112" y="129"/>
                  </a:cubicBezTo>
                  <a:cubicBezTo>
                    <a:pt x="36" y="185"/>
                    <a:pt x="0" y="281"/>
                    <a:pt x="22" y="373"/>
                  </a:cubicBezTo>
                  <a:cubicBezTo>
                    <a:pt x="49" y="454"/>
                    <a:pt x="106" y="520"/>
                    <a:pt x="180" y="559"/>
                  </a:cubicBezTo>
                  <a:cubicBezTo>
                    <a:pt x="300" y="622"/>
                    <a:pt x="427" y="670"/>
                    <a:pt x="558" y="702"/>
                  </a:cubicBezTo>
                  <a:cubicBezTo>
                    <a:pt x="770" y="764"/>
                    <a:pt x="987" y="806"/>
                    <a:pt x="1207" y="825"/>
                  </a:cubicBezTo>
                  <a:cubicBezTo>
                    <a:pt x="1308" y="842"/>
                    <a:pt x="1410" y="850"/>
                    <a:pt x="1512" y="850"/>
                  </a:cubicBezTo>
                  <a:cubicBezTo>
                    <a:pt x="1561" y="850"/>
                    <a:pt x="1609" y="848"/>
                    <a:pt x="1658" y="844"/>
                  </a:cubicBezTo>
                  <a:lnTo>
                    <a:pt x="1658" y="844"/>
                  </a:lnTo>
                  <a:cubicBezTo>
                    <a:pt x="1678" y="890"/>
                    <a:pt x="1696" y="937"/>
                    <a:pt x="1711" y="985"/>
                  </a:cubicBezTo>
                  <a:cubicBezTo>
                    <a:pt x="1723" y="936"/>
                    <a:pt x="1724" y="887"/>
                    <a:pt x="1715" y="839"/>
                  </a:cubicBezTo>
                  <a:lnTo>
                    <a:pt x="1715" y="839"/>
                  </a:lnTo>
                  <a:cubicBezTo>
                    <a:pt x="1750" y="835"/>
                    <a:pt x="1784" y="830"/>
                    <a:pt x="1818" y="825"/>
                  </a:cubicBezTo>
                  <a:cubicBezTo>
                    <a:pt x="1818" y="825"/>
                    <a:pt x="1781" y="825"/>
                    <a:pt x="1711" y="818"/>
                  </a:cubicBezTo>
                  <a:lnTo>
                    <a:pt x="1711" y="818"/>
                  </a:lnTo>
                  <a:cubicBezTo>
                    <a:pt x="1673" y="670"/>
                    <a:pt x="1600" y="531"/>
                    <a:pt x="1499" y="416"/>
                  </a:cubicBezTo>
                  <a:cubicBezTo>
                    <a:pt x="1281" y="146"/>
                    <a:pt x="959" y="1"/>
                    <a:pt x="6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8"/>
            <p:cNvSpPr/>
            <p:nvPr/>
          </p:nvSpPr>
          <p:spPr>
            <a:xfrm>
              <a:off x="5319175" y="5317475"/>
              <a:ext cx="22425" cy="30075"/>
            </a:xfrm>
            <a:custGeom>
              <a:rect b="b" l="l" r="r" t="t"/>
              <a:pathLst>
                <a:path extrusionOk="0" h="1203" w="897">
                  <a:moveTo>
                    <a:pt x="681" y="1"/>
                  </a:moveTo>
                  <a:cubicBezTo>
                    <a:pt x="470" y="20"/>
                    <a:pt x="282" y="144"/>
                    <a:pt x="181" y="331"/>
                  </a:cubicBezTo>
                  <a:cubicBezTo>
                    <a:pt x="96" y="465"/>
                    <a:pt x="44" y="618"/>
                    <a:pt x="27" y="777"/>
                  </a:cubicBezTo>
                  <a:cubicBezTo>
                    <a:pt x="1" y="925"/>
                    <a:pt x="31" y="1077"/>
                    <a:pt x="112" y="1202"/>
                  </a:cubicBezTo>
                  <a:cubicBezTo>
                    <a:pt x="103" y="1064"/>
                    <a:pt x="108" y="925"/>
                    <a:pt x="128" y="787"/>
                  </a:cubicBezTo>
                  <a:cubicBezTo>
                    <a:pt x="153" y="644"/>
                    <a:pt x="208" y="508"/>
                    <a:pt x="292" y="389"/>
                  </a:cubicBezTo>
                  <a:cubicBezTo>
                    <a:pt x="378" y="269"/>
                    <a:pt x="533" y="116"/>
                    <a:pt x="662" y="116"/>
                  </a:cubicBezTo>
                  <a:cubicBezTo>
                    <a:pt x="670" y="116"/>
                    <a:pt x="678" y="117"/>
                    <a:pt x="686" y="118"/>
                  </a:cubicBezTo>
                  <a:cubicBezTo>
                    <a:pt x="820" y="139"/>
                    <a:pt x="766" y="373"/>
                    <a:pt x="686" y="507"/>
                  </a:cubicBezTo>
                  <a:cubicBezTo>
                    <a:pt x="618" y="638"/>
                    <a:pt x="537" y="763"/>
                    <a:pt x="442" y="879"/>
                  </a:cubicBezTo>
                  <a:cubicBezTo>
                    <a:pt x="353" y="985"/>
                    <a:pt x="259" y="1088"/>
                    <a:pt x="161" y="1187"/>
                  </a:cubicBezTo>
                  <a:cubicBezTo>
                    <a:pt x="295" y="1131"/>
                    <a:pt x="413" y="1043"/>
                    <a:pt x="506" y="932"/>
                  </a:cubicBezTo>
                  <a:cubicBezTo>
                    <a:pt x="614" y="817"/>
                    <a:pt x="706" y="690"/>
                    <a:pt x="782" y="554"/>
                  </a:cubicBezTo>
                  <a:cubicBezTo>
                    <a:pt x="834" y="470"/>
                    <a:pt x="866" y="375"/>
                    <a:pt x="878" y="278"/>
                  </a:cubicBezTo>
                  <a:cubicBezTo>
                    <a:pt x="897" y="148"/>
                    <a:pt x="810" y="25"/>
                    <a:pt x="68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8"/>
            <p:cNvSpPr/>
            <p:nvPr/>
          </p:nvSpPr>
          <p:spPr>
            <a:xfrm>
              <a:off x="5496000" y="5322200"/>
              <a:ext cx="82675" cy="71625"/>
            </a:xfrm>
            <a:custGeom>
              <a:rect b="b" l="l" r="r" t="t"/>
              <a:pathLst>
                <a:path extrusionOk="0" h="2865" w="3307">
                  <a:moveTo>
                    <a:pt x="2864" y="0"/>
                  </a:moveTo>
                  <a:cubicBezTo>
                    <a:pt x="2776" y="0"/>
                    <a:pt x="2687" y="5"/>
                    <a:pt x="2599" y="14"/>
                  </a:cubicBezTo>
                  <a:cubicBezTo>
                    <a:pt x="1403" y="133"/>
                    <a:pt x="407" y="980"/>
                    <a:pt x="100" y="2141"/>
                  </a:cubicBezTo>
                  <a:cubicBezTo>
                    <a:pt x="51" y="2314"/>
                    <a:pt x="20" y="2493"/>
                    <a:pt x="10" y="2673"/>
                  </a:cubicBezTo>
                  <a:cubicBezTo>
                    <a:pt x="0" y="2736"/>
                    <a:pt x="0" y="2800"/>
                    <a:pt x="10" y="2864"/>
                  </a:cubicBezTo>
                  <a:cubicBezTo>
                    <a:pt x="10" y="2864"/>
                    <a:pt x="10" y="2864"/>
                    <a:pt x="10" y="2864"/>
                  </a:cubicBezTo>
                  <a:cubicBezTo>
                    <a:pt x="31" y="2864"/>
                    <a:pt x="37" y="2589"/>
                    <a:pt x="170" y="2184"/>
                  </a:cubicBezTo>
                  <a:cubicBezTo>
                    <a:pt x="345" y="1650"/>
                    <a:pt x="664" y="1173"/>
                    <a:pt x="1089" y="806"/>
                  </a:cubicBezTo>
                  <a:cubicBezTo>
                    <a:pt x="1522" y="446"/>
                    <a:pt x="2047" y="212"/>
                    <a:pt x="2604" y="132"/>
                  </a:cubicBezTo>
                  <a:cubicBezTo>
                    <a:pt x="3029" y="89"/>
                    <a:pt x="3306" y="89"/>
                    <a:pt x="3306" y="89"/>
                  </a:cubicBezTo>
                  <a:cubicBezTo>
                    <a:pt x="3251" y="57"/>
                    <a:pt x="3191" y="32"/>
                    <a:pt x="3131" y="14"/>
                  </a:cubicBezTo>
                  <a:cubicBezTo>
                    <a:pt x="3042" y="5"/>
                    <a:pt x="2953" y="0"/>
                    <a:pt x="28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8"/>
            <p:cNvSpPr/>
            <p:nvPr/>
          </p:nvSpPr>
          <p:spPr>
            <a:xfrm>
              <a:off x="5550300" y="5226850"/>
              <a:ext cx="5375" cy="97575"/>
            </a:xfrm>
            <a:custGeom>
              <a:rect b="b" l="l" r="r" t="t"/>
              <a:pathLst>
                <a:path extrusionOk="0" h="3903" w="215">
                  <a:moveTo>
                    <a:pt x="38" y="1"/>
                  </a:moveTo>
                  <a:cubicBezTo>
                    <a:pt x="0" y="650"/>
                    <a:pt x="0" y="1302"/>
                    <a:pt x="38" y="1951"/>
                  </a:cubicBezTo>
                  <a:cubicBezTo>
                    <a:pt x="45" y="2604"/>
                    <a:pt x="92" y="3256"/>
                    <a:pt x="177" y="3903"/>
                  </a:cubicBezTo>
                  <a:cubicBezTo>
                    <a:pt x="215" y="3251"/>
                    <a:pt x="215" y="2597"/>
                    <a:pt x="177" y="1946"/>
                  </a:cubicBezTo>
                  <a:cubicBezTo>
                    <a:pt x="167" y="1296"/>
                    <a:pt x="121" y="645"/>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8"/>
            <p:cNvSpPr/>
            <p:nvPr/>
          </p:nvSpPr>
          <p:spPr>
            <a:xfrm>
              <a:off x="5396150" y="5372725"/>
              <a:ext cx="69275" cy="5125"/>
            </a:xfrm>
            <a:custGeom>
              <a:rect b="b" l="l" r="r" t="t"/>
              <a:pathLst>
                <a:path extrusionOk="0" h="205" w="2771">
                  <a:moveTo>
                    <a:pt x="2667" y="1"/>
                  </a:moveTo>
                  <a:cubicBezTo>
                    <a:pt x="2459" y="1"/>
                    <a:pt x="1961" y="39"/>
                    <a:pt x="1382" y="72"/>
                  </a:cubicBezTo>
                  <a:cubicBezTo>
                    <a:pt x="623" y="114"/>
                    <a:pt x="1" y="82"/>
                    <a:pt x="1" y="114"/>
                  </a:cubicBezTo>
                  <a:cubicBezTo>
                    <a:pt x="323" y="175"/>
                    <a:pt x="650" y="205"/>
                    <a:pt x="978" y="205"/>
                  </a:cubicBezTo>
                  <a:cubicBezTo>
                    <a:pt x="1115" y="205"/>
                    <a:pt x="1252" y="200"/>
                    <a:pt x="1388" y="189"/>
                  </a:cubicBezTo>
                  <a:cubicBezTo>
                    <a:pt x="1854" y="189"/>
                    <a:pt x="2319" y="130"/>
                    <a:pt x="2770" y="14"/>
                  </a:cubicBezTo>
                  <a:cubicBezTo>
                    <a:pt x="2769" y="5"/>
                    <a:pt x="2732" y="1"/>
                    <a:pt x="26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8"/>
            <p:cNvSpPr/>
            <p:nvPr/>
          </p:nvSpPr>
          <p:spPr>
            <a:xfrm>
              <a:off x="5504875" y="5371450"/>
              <a:ext cx="7075" cy="13725"/>
            </a:xfrm>
            <a:custGeom>
              <a:rect b="b" l="l" r="r" t="t"/>
              <a:pathLst>
                <a:path extrusionOk="0" h="549" w="283">
                  <a:moveTo>
                    <a:pt x="270" y="1"/>
                  </a:moveTo>
                  <a:cubicBezTo>
                    <a:pt x="226" y="1"/>
                    <a:pt x="101" y="88"/>
                    <a:pt x="54" y="234"/>
                  </a:cubicBezTo>
                  <a:cubicBezTo>
                    <a:pt x="1" y="400"/>
                    <a:pt x="22" y="543"/>
                    <a:pt x="54" y="548"/>
                  </a:cubicBezTo>
                  <a:cubicBezTo>
                    <a:pt x="55" y="548"/>
                    <a:pt x="55" y="548"/>
                    <a:pt x="56" y="548"/>
                  </a:cubicBezTo>
                  <a:cubicBezTo>
                    <a:pt x="87" y="548"/>
                    <a:pt x="119" y="422"/>
                    <a:pt x="176" y="283"/>
                  </a:cubicBezTo>
                  <a:cubicBezTo>
                    <a:pt x="234" y="139"/>
                    <a:pt x="283" y="5"/>
                    <a:pt x="283" y="5"/>
                  </a:cubicBezTo>
                  <a:cubicBezTo>
                    <a:pt x="280" y="2"/>
                    <a:pt x="276" y="1"/>
                    <a:pt x="2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8"/>
            <p:cNvSpPr/>
            <p:nvPr/>
          </p:nvSpPr>
          <p:spPr>
            <a:xfrm>
              <a:off x="5519475" y="5349150"/>
              <a:ext cx="10025" cy="9525"/>
            </a:xfrm>
            <a:custGeom>
              <a:rect b="b" l="l" r="r" t="t"/>
              <a:pathLst>
                <a:path extrusionOk="0" h="381" w="401">
                  <a:moveTo>
                    <a:pt x="360" y="1"/>
                  </a:moveTo>
                  <a:cubicBezTo>
                    <a:pt x="325" y="1"/>
                    <a:pt x="244" y="57"/>
                    <a:pt x="161" y="149"/>
                  </a:cubicBezTo>
                  <a:cubicBezTo>
                    <a:pt x="65" y="254"/>
                    <a:pt x="1" y="355"/>
                    <a:pt x="28" y="376"/>
                  </a:cubicBezTo>
                  <a:cubicBezTo>
                    <a:pt x="31" y="379"/>
                    <a:pt x="36" y="380"/>
                    <a:pt x="42" y="380"/>
                  </a:cubicBezTo>
                  <a:cubicBezTo>
                    <a:pt x="79" y="380"/>
                    <a:pt x="162" y="317"/>
                    <a:pt x="245" y="228"/>
                  </a:cubicBezTo>
                  <a:cubicBezTo>
                    <a:pt x="341" y="127"/>
                    <a:pt x="400" y="5"/>
                    <a:pt x="373" y="5"/>
                  </a:cubicBezTo>
                  <a:cubicBezTo>
                    <a:pt x="370" y="2"/>
                    <a:pt x="366" y="1"/>
                    <a:pt x="3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8"/>
            <p:cNvSpPr/>
            <p:nvPr/>
          </p:nvSpPr>
          <p:spPr>
            <a:xfrm>
              <a:off x="5539700" y="5337350"/>
              <a:ext cx="14150" cy="6300"/>
            </a:xfrm>
            <a:custGeom>
              <a:rect b="b" l="l" r="r" t="t"/>
              <a:pathLst>
                <a:path extrusionOk="0" h="252" w="566">
                  <a:moveTo>
                    <a:pt x="414" y="0"/>
                  </a:moveTo>
                  <a:cubicBezTo>
                    <a:pt x="366" y="0"/>
                    <a:pt x="310" y="8"/>
                    <a:pt x="250" y="30"/>
                  </a:cubicBezTo>
                  <a:cubicBezTo>
                    <a:pt x="75" y="94"/>
                    <a:pt x="0" y="226"/>
                    <a:pt x="26" y="248"/>
                  </a:cubicBezTo>
                  <a:cubicBezTo>
                    <a:pt x="29" y="251"/>
                    <a:pt x="33" y="252"/>
                    <a:pt x="38" y="252"/>
                  </a:cubicBezTo>
                  <a:cubicBezTo>
                    <a:pt x="76" y="252"/>
                    <a:pt x="165" y="183"/>
                    <a:pt x="287" y="137"/>
                  </a:cubicBezTo>
                  <a:cubicBezTo>
                    <a:pt x="425" y="84"/>
                    <a:pt x="558" y="84"/>
                    <a:pt x="558" y="52"/>
                  </a:cubicBezTo>
                  <a:cubicBezTo>
                    <a:pt x="565" y="31"/>
                    <a:pt x="505" y="0"/>
                    <a:pt x="4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5563900" y="5332825"/>
              <a:ext cx="7450" cy="3775"/>
            </a:xfrm>
            <a:custGeom>
              <a:rect b="b" l="l" r="r" t="t"/>
              <a:pathLst>
                <a:path extrusionOk="0" h="151" w="298">
                  <a:moveTo>
                    <a:pt x="213" y="0"/>
                  </a:moveTo>
                  <a:cubicBezTo>
                    <a:pt x="190" y="0"/>
                    <a:pt x="165" y="4"/>
                    <a:pt x="138" y="15"/>
                  </a:cubicBezTo>
                  <a:cubicBezTo>
                    <a:pt x="58" y="47"/>
                    <a:pt x="0" y="94"/>
                    <a:pt x="16" y="126"/>
                  </a:cubicBezTo>
                  <a:cubicBezTo>
                    <a:pt x="24" y="142"/>
                    <a:pt x="45" y="150"/>
                    <a:pt x="74" y="150"/>
                  </a:cubicBezTo>
                  <a:cubicBezTo>
                    <a:pt x="104" y="150"/>
                    <a:pt x="141" y="142"/>
                    <a:pt x="180" y="126"/>
                  </a:cubicBezTo>
                  <a:cubicBezTo>
                    <a:pt x="260" y="94"/>
                    <a:pt x="298" y="41"/>
                    <a:pt x="298" y="15"/>
                  </a:cubicBezTo>
                  <a:cubicBezTo>
                    <a:pt x="291" y="15"/>
                    <a:pt x="258" y="0"/>
                    <a:pt x="2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
            <p:cNvSpPr/>
            <p:nvPr/>
          </p:nvSpPr>
          <p:spPr>
            <a:xfrm>
              <a:off x="5528125" y="2781325"/>
              <a:ext cx="42525" cy="232100"/>
            </a:xfrm>
            <a:custGeom>
              <a:rect b="b" l="l" r="r" t="t"/>
              <a:pathLst>
                <a:path extrusionOk="0" h="9284" w="1701">
                  <a:moveTo>
                    <a:pt x="660" y="0"/>
                  </a:moveTo>
                  <a:cubicBezTo>
                    <a:pt x="665" y="473"/>
                    <a:pt x="721" y="944"/>
                    <a:pt x="830" y="1405"/>
                  </a:cubicBezTo>
                  <a:cubicBezTo>
                    <a:pt x="910" y="1850"/>
                    <a:pt x="995" y="2382"/>
                    <a:pt x="1090" y="2914"/>
                  </a:cubicBezTo>
                  <a:cubicBezTo>
                    <a:pt x="1143" y="3201"/>
                    <a:pt x="1197" y="3498"/>
                    <a:pt x="1256" y="3802"/>
                  </a:cubicBezTo>
                  <a:cubicBezTo>
                    <a:pt x="1323" y="4110"/>
                    <a:pt x="1372" y="4423"/>
                    <a:pt x="1399" y="4738"/>
                  </a:cubicBezTo>
                  <a:cubicBezTo>
                    <a:pt x="1406" y="4885"/>
                    <a:pt x="1389" y="5032"/>
                    <a:pt x="1346" y="5173"/>
                  </a:cubicBezTo>
                  <a:cubicBezTo>
                    <a:pt x="1302" y="5307"/>
                    <a:pt x="1218" y="5440"/>
                    <a:pt x="1154" y="5598"/>
                  </a:cubicBezTo>
                  <a:cubicBezTo>
                    <a:pt x="1032" y="5891"/>
                    <a:pt x="925" y="6178"/>
                    <a:pt x="830" y="6449"/>
                  </a:cubicBezTo>
                  <a:cubicBezTo>
                    <a:pt x="638" y="6997"/>
                    <a:pt x="484" y="7497"/>
                    <a:pt x="362" y="7912"/>
                  </a:cubicBezTo>
                  <a:cubicBezTo>
                    <a:pt x="200" y="8357"/>
                    <a:pt x="79" y="8816"/>
                    <a:pt x="1" y="9284"/>
                  </a:cubicBezTo>
                  <a:cubicBezTo>
                    <a:pt x="232" y="8870"/>
                    <a:pt x="418" y="8434"/>
                    <a:pt x="553" y="7980"/>
                  </a:cubicBezTo>
                  <a:cubicBezTo>
                    <a:pt x="718" y="7539"/>
                    <a:pt x="893" y="7077"/>
                    <a:pt x="1085" y="6545"/>
                  </a:cubicBezTo>
                  <a:cubicBezTo>
                    <a:pt x="1186" y="6274"/>
                    <a:pt x="1293" y="5998"/>
                    <a:pt x="1415" y="5711"/>
                  </a:cubicBezTo>
                  <a:cubicBezTo>
                    <a:pt x="1492" y="5565"/>
                    <a:pt x="1560" y="5416"/>
                    <a:pt x="1622" y="5264"/>
                  </a:cubicBezTo>
                  <a:cubicBezTo>
                    <a:pt x="1677" y="5092"/>
                    <a:pt x="1700" y="4912"/>
                    <a:pt x="1691" y="4732"/>
                  </a:cubicBezTo>
                  <a:cubicBezTo>
                    <a:pt x="1668" y="4400"/>
                    <a:pt x="1616" y="4071"/>
                    <a:pt x="1537" y="3749"/>
                  </a:cubicBezTo>
                  <a:cubicBezTo>
                    <a:pt x="1473" y="3445"/>
                    <a:pt x="1416" y="3148"/>
                    <a:pt x="1357" y="2861"/>
                  </a:cubicBezTo>
                  <a:cubicBezTo>
                    <a:pt x="1239" y="2324"/>
                    <a:pt x="1133" y="1824"/>
                    <a:pt x="1032" y="1367"/>
                  </a:cubicBezTo>
                  <a:cubicBezTo>
                    <a:pt x="952" y="900"/>
                    <a:pt x="828" y="442"/>
                    <a:pt x="66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8"/>
            <p:cNvSpPr/>
            <p:nvPr/>
          </p:nvSpPr>
          <p:spPr>
            <a:xfrm>
              <a:off x="6054200" y="2798750"/>
              <a:ext cx="99975" cy="441175"/>
            </a:xfrm>
            <a:custGeom>
              <a:rect b="b" l="l" r="r" t="t"/>
              <a:pathLst>
                <a:path extrusionOk="0" h="17647" w="3999">
                  <a:moveTo>
                    <a:pt x="0" y="0"/>
                  </a:moveTo>
                  <a:lnTo>
                    <a:pt x="0" y="0"/>
                  </a:lnTo>
                  <a:cubicBezTo>
                    <a:pt x="372" y="5647"/>
                    <a:pt x="941" y="11989"/>
                    <a:pt x="1064" y="17646"/>
                  </a:cubicBezTo>
                  <a:cubicBezTo>
                    <a:pt x="1935" y="17258"/>
                    <a:pt x="3999" y="15763"/>
                    <a:pt x="3999" y="15551"/>
                  </a:cubicBezTo>
                  <a:cubicBezTo>
                    <a:pt x="3983" y="15551"/>
                    <a:pt x="1287" y="6088"/>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8"/>
            <p:cNvSpPr/>
            <p:nvPr/>
          </p:nvSpPr>
          <p:spPr>
            <a:xfrm>
              <a:off x="4693300" y="3466825"/>
              <a:ext cx="1645925" cy="1232625"/>
            </a:xfrm>
            <a:custGeom>
              <a:rect b="b" l="l" r="r" t="t"/>
              <a:pathLst>
                <a:path extrusionOk="0" h="49305" w="65837">
                  <a:moveTo>
                    <a:pt x="23205" y="0"/>
                  </a:moveTo>
                  <a:cubicBezTo>
                    <a:pt x="22228" y="0"/>
                    <a:pt x="21519" y="79"/>
                    <a:pt x="21149" y="253"/>
                  </a:cubicBezTo>
                  <a:cubicBezTo>
                    <a:pt x="17380" y="2029"/>
                    <a:pt x="0" y="44998"/>
                    <a:pt x="0" y="44998"/>
                  </a:cubicBezTo>
                  <a:lnTo>
                    <a:pt x="11723" y="49305"/>
                  </a:lnTo>
                  <a:lnTo>
                    <a:pt x="27641" y="13683"/>
                  </a:lnTo>
                  <a:cubicBezTo>
                    <a:pt x="27641" y="13683"/>
                    <a:pt x="53858" y="23572"/>
                    <a:pt x="60315" y="23572"/>
                  </a:cubicBezTo>
                  <a:cubicBezTo>
                    <a:pt x="60610" y="23572"/>
                    <a:pt x="60864" y="23551"/>
                    <a:pt x="61072" y="23508"/>
                  </a:cubicBezTo>
                  <a:cubicBezTo>
                    <a:pt x="65836" y="22520"/>
                    <a:pt x="63848" y="6633"/>
                    <a:pt x="63848" y="6633"/>
                  </a:cubicBezTo>
                  <a:cubicBezTo>
                    <a:pt x="63848" y="6633"/>
                    <a:pt x="32187" y="0"/>
                    <a:pt x="232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8"/>
            <p:cNvSpPr/>
            <p:nvPr/>
          </p:nvSpPr>
          <p:spPr>
            <a:xfrm>
              <a:off x="5197425" y="3689925"/>
              <a:ext cx="1022925" cy="1620300"/>
            </a:xfrm>
            <a:custGeom>
              <a:rect b="b" l="l" r="r" t="t"/>
              <a:pathLst>
                <a:path extrusionOk="0" h="64812" w="40917">
                  <a:moveTo>
                    <a:pt x="26287" y="1"/>
                  </a:moveTo>
                  <a:cubicBezTo>
                    <a:pt x="25691" y="198"/>
                    <a:pt x="3169" y="9454"/>
                    <a:pt x="1585" y="12431"/>
                  </a:cubicBezTo>
                  <a:cubicBezTo>
                    <a:pt x="1" y="15409"/>
                    <a:pt x="3919" y="64811"/>
                    <a:pt x="3919" y="64811"/>
                  </a:cubicBezTo>
                  <a:lnTo>
                    <a:pt x="16727" y="64811"/>
                  </a:lnTo>
                  <a:lnTo>
                    <a:pt x="15930" y="20900"/>
                  </a:lnTo>
                  <a:lnTo>
                    <a:pt x="40917" y="14568"/>
                  </a:lnTo>
                  <a:lnTo>
                    <a:pt x="2628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8"/>
            <p:cNvSpPr/>
            <p:nvPr/>
          </p:nvSpPr>
          <p:spPr>
            <a:xfrm>
              <a:off x="5352000" y="3792950"/>
              <a:ext cx="871300" cy="264250"/>
            </a:xfrm>
            <a:custGeom>
              <a:rect b="b" l="l" r="r" t="t"/>
              <a:pathLst>
                <a:path extrusionOk="0" h="10570" w="34852">
                  <a:moveTo>
                    <a:pt x="1" y="0"/>
                  </a:moveTo>
                  <a:lnTo>
                    <a:pt x="1" y="0"/>
                  </a:lnTo>
                  <a:cubicBezTo>
                    <a:pt x="100" y="75"/>
                    <a:pt x="210" y="138"/>
                    <a:pt x="326" y="186"/>
                  </a:cubicBezTo>
                  <a:lnTo>
                    <a:pt x="1277" y="665"/>
                  </a:lnTo>
                  <a:cubicBezTo>
                    <a:pt x="1686" y="877"/>
                    <a:pt x="2197" y="1111"/>
                    <a:pt x="2798" y="1382"/>
                  </a:cubicBezTo>
                  <a:cubicBezTo>
                    <a:pt x="3398" y="1653"/>
                    <a:pt x="4079" y="1963"/>
                    <a:pt x="4844" y="2271"/>
                  </a:cubicBezTo>
                  <a:cubicBezTo>
                    <a:pt x="6365" y="2925"/>
                    <a:pt x="8204" y="3648"/>
                    <a:pt x="10273" y="4339"/>
                  </a:cubicBezTo>
                  <a:cubicBezTo>
                    <a:pt x="12341" y="5030"/>
                    <a:pt x="14626" y="5763"/>
                    <a:pt x="17051" y="6465"/>
                  </a:cubicBezTo>
                  <a:cubicBezTo>
                    <a:pt x="21900" y="7853"/>
                    <a:pt x="26350" y="8884"/>
                    <a:pt x="29583" y="9571"/>
                  </a:cubicBezTo>
                  <a:cubicBezTo>
                    <a:pt x="31199" y="9911"/>
                    <a:pt x="32512" y="10171"/>
                    <a:pt x="33421" y="10336"/>
                  </a:cubicBezTo>
                  <a:lnTo>
                    <a:pt x="34485" y="10522"/>
                  </a:lnTo>
                  <a:cubicBezTo>
                    <a:pt x="34605" y="10552"/>
                    <a:pt x="34728" y="10568"/>
                    <a:pt x="34851" y="10570"/>
                  </a:cubicBezTo>
                  <a:cubicBezTo>
                    <a:pt x="34730" y="10532"/>
                    <a:pt x="34606" y="10509"/>
                    <a:pt x="34479" y="10501"/>
                  </a:cubicBezTo>
                  <a:lnTo>
                    <a:pt x="33442" y="10261"/>
                  </a:lnTo>
                  <a:lnTo>
                    <a:pt x="29630" y="9400"/>
                  </a:lnTo>
                  <a:cubicBezTo>
                    <a:pt x="26408" y="8656"/>
                    <a:pt x="21975" y="7597"/>
                    <a:pt x="17130" y="6210"/>
                  </a:cubicBezTo>
                  <a:cubicBezTo>
                    <a:pt x="14713" y="5504"/>
                    <a:pt x="12415" y="4802"/>
                    <a:pt x="10358" y="4084"/>
                  </a:cubicBezTo>
                  <a:cubicBezTo>
                    <a:pt x="8300" y="3366"/>
                    <a:pt x="6450" y="2707"/>
                    <a:pt x="4924" y="2079"/>
                  </a:cubicBezTo>
                  <a:cubicBezTo>
                    <a:pt x="4153" y="1766"/>
                    <a:pt x="3473" y="1489"/>
                    <a:pt x="2866" y="1234"/>
                  </a:cubicBezTo>
                  <a:cubicBezTo>
                    <a:pt x="2261" y="979"/>
                    <a:pt x="1739" y="755"/>
                    <a:pt x="1325" y="564"/>
                  </a:cubicBezTo>
                  <a:lnTo>
                    <a:pt x="352" y="133"/>
                  </a:lnTo>
                  <a:cubicBezTo>
                    <a:pt x="239" y="79"/>
                    <a:pt x="122" y="35"/>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p:nvPr/>
          </p:nvSpPr>
          <p:spPr>
            <a:xfrm>
              <a:off x="5217575" y="3901250"/>
              <a:ext cx="180600" cy="383125"/>
            </a:xfrm>
            <a:custGeom>
              <a:rect b="b" l="l" r="r" t="t"/>
              <a:pathLst>
                <a:path extrusionOk="0" h="15325" w="7224">
                  <a:moveTo>
                    <a:pt x="7223" y="1"/>
                  </a:moveTo>
                  <a:lnTo>
                    <a:pt x="7223" y="1"/>
                  </a:lnTo>
                  <a:cubicBezTo>
                    <a:pt x="6977" y="42"/>
                    <a:pt x="6736" y="112"/>
                    <a:pt x="6505" y="208"/>
                  </a:cubicBezTo>
                  <a:cubicBezTo>
                    <a:pt x="5859" y="426"/>
                    <a:pt x="5224" y="676"/>
                    <a:pt x="4602" y="958"/>
                  </a:cubicBezTo>
                  <a:cubicBezTo>
                    <a:pt x="3668" y="1372"/>
                    <a:pt x="2803" y="1928"/>
                    <a:pt x="2040" y="2607"/>
                  </a:cubicBezTo>
                  <a:cubicBezTo>
                    <a:pt x="1080" y="3446"/>
                    <a:pt x="423" y="4578"/>
                    <a:pt x="173" y="5829"/>
                  </a:cubicBezTo>
                  <a:cubicBezTo>
                    <a:pt x="0" y="7062"/>
                    <a:pt x="0" y="8315"/>
                    <a:pt x="173" y="9550"/>
                  </a:cubicBezTo>
                  <a:cubicBezTo>
                    <a:pt x="274" y="10666"/>
                    <a:pt x="365" y="11746"/>
                    <a:pt x="449" y="12560"/>
                  </a:cubicBezTo>
                  <a:cubicBezTo>
                    <a:pt x="535" y="13373"/>
                    <a:pt x="608" y="14053"/>
                    <a:pt x="667" y="14585"/>
                  </a:cubicBezTo>
                  <a:cubicBezTo>
                    <a:pt x="678" y="14835"/>
                    <a:pt x="717" y="15083"/>
                    <a:pt x="785" y="15324"/>
                  </a:cubicBezTo>
                  <a:cubicBezTo>
                    <a:pt x="816" y="15075"/>
                    <a:pt x="820" y="14824"/>
                    <a:pt x="800" y="14574"/>
                  </a:cubicBezTo>
                  <a:cubicBezTo>
                    <a:pt x="769" y="14037"/>
                    <a:pt x="742" y="13432"/>
                    <a:pt x="678" y="12543"/>
                  </a:cubicBezTo>
                  <a:cubicBezTo>
                    <a:pt x="614" y="11655"/>
                    <a:pt x="545" y="10651"/>
                    <a:pt x="460" y="9528"/>
                  </a:cubicBezTo>
                  <a:cubicBezTo>
                    <a:pt x="304" y="8318"/>
                    <a:pt x="304" y="7092"/>
                    <a:pt x="460" y="5882"/>
                  </a:cubicBezTo>
                  <a:cubicBezTo>
                    <a:pt x="701" y="4692"/>
                    <a:pt x="1320" y="3612"/>
                    <a:pt x="2226" y="2803"/>
                  </a:cubicBezTo>
                  <a:cubicBezTo>
                    <a:pt x="2963" y="2134"/>
                    <a:pt x="3794" y="1574"/>
                    <a:pt x="4693" y="1144"/>
                  </a:cubicBezTo>
                  <a:cubicBezTo>
                    <a:pt x="6235" y="405"/>
                    <a:pt x="7223" y="54"/>
                    <a:pt x="72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a:off x="5518025" y="4178250"/>
              <a:ext cx="75775" cy="33425"/>
            </a:xfrm>
            <a:custGeom>
              <a:rect b="b" l="l" r="r" t="t"/>
              <a:pathLst>
                <a:path extrusionOk="0" h="1337" w="3031">
                  <a:moveTo>
                    <a:pt x="1" y="1"/>
                  </a:moveTo>
                  <a:cubicBezTo>
                    <a:pt x="429" y="350"/>
                    <a:pt x="914" y="623"/>
                    <a:pt x="1436" y="804"/>
                  </a:cubicBezTo>
                  <a:cubicBezTo>
                    <a:pt x="1932" y="1074"/>
                    <a:pt x="2472" y="1253"/>
                    <a:pt x="3031" y="1336"/>
                  </a:cubicBezTo>
                  <a:cubicBezTo>
                    <a:pt x="2108" y="714"/>
                    <a:pt x="1082" y="263"/>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p:nvPr/>
          </p:nvSpPr>
          <p:spPr>
            <a:xfrm>
              <a:off x="5546200" y="4144500"/>
              <a:ext cx="53325" cy="70625"/>
            </a:xfrm>
            <a:custGeom>
              <a:rect b="b" l="l" r="r" t="t"/>
              <a:pathLst>
                <a:path extrusionOk="0" h="2825" w="2133">
                  <a:moveTo>
                    <a:pt x="1" y="1"/>
                  </a:moveTo>
                  <a:cubicBezTo>
                    <a:pt x="4" y="5"/>
                    <a:pt x="7" y="9"/>
                    <a:pt x="10" y="12"/>
                  </a:cubicBezTo>
                  <a:lnTo>
                    <a:pt x="10" y="12"/>
                  </a:lnTo>
                  <a:cubicBezTo>
                    <a:pt x="9" y="9"/>
                    <a:pt x="8" y="5"/>
                    <a:pt x="7" y="1"/>
                  </a:cubicBezTo>
                  <a:close/>
                  <a:moveTo>
                    <a:pt x="10" y="12"/>
                  </a:moveTo>
                  <a:cubicBezTo>
                    <a:pt x="321" y="1191"/>
                    <a:pt x="1084" y="2201"/>
                    <a:pt x="2133" y="2825"/>
                  </a:cubicBezTo>
                  <a:cubicBezTo>
                    <a:pt x="1787" y="2346"/>
                    <a:pt x="1416" y="1886"/>
                    <a:pt x="1021" y="1447"/>
                  </a:cubicBezTo>
                  <a:cubicBezTo>
                    <a:pt x="708" y="952"/>
                    <a:pt x="370" y="473"/>
                    <a:pt x="10" y="12"/>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8"/>
            <p:cNvSpPr/>
            <p:nvPr/>
          </p:nvSpPr>
          <p:spPr>
            <a:xfrm>
              <a:off x="5594400" y="4195150"/>
              <a:ext cx="74775" cy="116050"/>
            </a:xfrm>
            <a:custGeom>
              <a:rect b="b" l="l" r="r" t="t"/>
              <a:pathLst>
                <a:path extrusionOk="0" h="4642" w="2991">
                  <a:moveTo>
                    <a:pt x="2991" y="0"/>
                  </a:moveTo>
                  <a:cubicBezTo>
                    <a:pt x="2748" y="117"/>
                    <a:pt x="2483" y="177"/>
                    <a:pt x="2216" y="177"/>
                  </a:cubicBezTo>
                  <a:cubicBezTo>
                    <a:pt x="2162" y="177"/>
                    <a:pt x="2108" y="175"/>
                    <a:pt x="2054" y="170"/>
                  </a:cubicBezTo>
                  <a:cubicBezTo>
                    <a:pt x="1806" y="142"/>
                    <a:pt x="1557" y="128"/>
                    <a:pt x="1307" y="128"/>
                  </a:cubicBezTo>
                  <a:cubicBezTo>
                    <a:pt x="1186" y="128"/>
                    <a:pt x="1064" y="131"/>
                    <a:pt x="943" y="138"/>
                  </a:cubicBezTo>
                  <a:cubicBezTo>
                    <a:pt x="693" y="166"/>
                    <a:pt x="463" y="288"/>
                    <a:pt x="299" y="479"/>
                  </a:cubicBezTo>
                  <a:cubicBezTo>
                    <a:pt x="141" y="689"/>
                    <a:pt x="55" y="945"/>
                    <a:pt x="55" y="1208"/>
                  </a:cubicBezTo>
                  <a:cubicBezTo>
                    <a:pt x="1" y="2354"/>
                    <a:pt x="46" y="3503"/>
                    <a:pt x="188" y="4642"/>
                  </a:cubicBezTo>
                  <a:cubicBezTo>
                    <a:pt x="339" y="3509"/>
                    <a:pt x="392" y="2365"/>
                    <a:pt x="348" y="1223"/>
                  </a:cubicBezTo>
                  <a:cubicBezTo>
                    <a:pt x="307" y="824"/>
                    <a:pt x="589" y="462"/>
                    <a:pt x="987" y="404"/>
                  </a:cubicBezTo>
                  <a:cubicBezTo>
                    <a:pt x="1237" y="383"/>
                    <a:pt x="1488" y="373"/>
                    <a:pt x="1739" y="373"/>
                  </a:cubicBezTo>
                  <a:cubicBezTo>
                    <a:pt x="1842" y="373"/>
                    <a:pt x="1946" y="375"/>
                    <a:pt x="2050" y="378"/>
                  </a:cubicBezTo>
                  <a:cubicBezTo>
                    <a:pt x="2063" y="379"/>
                    <a:pt x="2077" y="379"/>
                    <a:pt x="2091" y="379"/>
                  </a:cubicBezTo>
                  <a:cubicBezTo>
                    <a:pt x="2335" y="379"/>
                    <a:pt x="2577" y="318"/>
                    <a:pt x="2794" y="203"/>
                  </a:cubicBezTo>
                  <a:cubicBezTo>
                    <a:pt x="2954" y="107"/>
                    <a:pt x="2991" y="0"/>
                    <a:pt x="299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8"/>
            <p:cNvSpPr/>
            <p:nvPr/>
          </p:nvSpPr>
          <p:spPr>
            <a:xfrm>
              <a:off x="5504350" y="1922025"/>
              <a:ext cx="267025" cy="413825"/>
            </a:xfrm>
            <a:custGeom>
              <a:rect b="b" l="l" r="r" t="t"/>
              <a:pathLst>
                <a:path extrusionOk="0" h="16553" w="10681">
                  <a:moveTo>
                    <a:pt x="7518" y="1"/>
                  </a:moveTo>
                  <a:lnTo>
                    <a:pt x="4205" y="510"/>
                  </a:lnTo>
                  <a:cubicBezTo>
                    <a:pt x="2259" y="1143"/>
                    <a:pt x="0" y="2436"/>
                    <a:pt x="1121" y="8523"/>
                  </a:cubicBezTo>
                  <a:cubicBezTo>
                    <a:pt x="1611" y="11181"/>
                    <a:pt x="2238" y="13935"/>
                    <a:pt x="4035" y="15967"/>
                  </a:cubicBezTo>
                  <a:cubicBezTo>
                    <a:pt x="4187" y="16305"/>
                    <a:pt x="4516" y="16532"/>
                    <a:pt x="4887" y="16551"/>
                  </a:cubicBezTo>
                  <a:cubicBezTo>
                    <a:pt x="4904" y="16552"/>
                    <a:pt x="4921" y="16552"/>
                    <a:pt x="4938" y="16552"/>
                  </a:cubicBezTo>
                  <a:cubicBezTo>
                    <a:pt x="5290" y="16552"/>
                    <a:pt x="5618" y="16364"/>
                    <a:pt x="5795" y="16057"/>
                  </a:cubicBezTo>
                  <a:cubicBezTo>
                    <a:pt x="7837" y="13829"/>
                    <a:pt x="9575" y="11203"/>
                    <a:pt x="10128" y="8231"/>
                  </a:cubicBezTo>
                  <a:cubicBezTo>
                    <a:pt x="10681" y="5259"/>
                    <a:pt x="9851" y="1915"/>
                    <a:pt x="75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p:nvPr/>
          </p:nvSpPr>
          <p:spPr>
            <a:xfrm>
              <a:off x="5581325" y="1875225"/>
              <a:ext cx="358700" cy="836850"/>
            </a:xfrm>
            <a:custGeom>
              <a:rect b="b" l="l" r="r" t="t"/>
              <a:pathLst>
                <a:path extrusionOk="0" h="33474" w="14348">
                  <a:moveTo>
                    <a:pt x="8326" y="0"/>
                  </a:moveTo>
                  <a:lnTo>
                    <a:pt x="0" y="6162"/>
                  </a:lnTo>
                  <a:cubicBezTo>
                    <a:pt x="0" y="6162"/>
                    <a:pt x="38" y="13776"/>
                    <a:pt x="229" y="18136"/>
                  </a:cubicBezTo>
                  <a:cubicBezTo>
                    <a:pt x="420" y="22496"/>
                    <a:pt x="4673" y="23028"/>
                    <a:pt x="4673" y="23028"/>
                  </a:cubicBezTo>
                  <a:cubicBezTo>
                    <a:pt x="4673" y="23028"/>
                    <a:pt x="4795" y="26032"/>
                    <a:pt x="4859" y="28833"/>
                  </a:cubicBezTo>
                  <a:cubicBezTo>
                    <a:pt x="4905" y="31410"/>
                    <a:pt x="7006" y="33474"/>
                    <a:pt x="9583" y="33474"/>
                  </a:cubicBezTo>
                  <a:cubicBezTo>
                    <a:pt x="9584" y="33474"/>
                    <a:pt x="9585" y="33474"/>
                    <a:pt x="9586" y="33474"/>
                  </a:cubicBezTo>
                  <a:lnTo>
                    <a:pt x="9639" y="33474"/>
                  </a:lnTo>
                  <a:cubicBezTo>
                    <a:pt x="12252" y="33444"/>
                    <a:pt x="14347" y="31302"/>
                    <a:pt x="14317" y="28689"/>
                  </a:cubicBezTo>
                  <a:lnTo>
                    <a:pt x="14174" y="8044"/>
                  </a:lnTo>
                  <a:lnTo>
                    <a:pt x="8326"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a:off x="5698125" y="2404625"/>
              <a:ext cx="141200" cy="73400"/>
            </a:xfrm>
            <a:custGeom>
              <a:rect b="b" l="l" r="r" t="t"/>
              <a:pathLst>
                <a:path extrusionOk="0" h="2936" w="5648">
                  <a:moveTo>
                    <a:pt x="5647" y="1"/>
                  </a:moveTo>
                  <a:cubicBezTo>
                    <a:pt x="3985" y="1154"/>
                    <a:pt x="2022" y="1797"/>
                    <a:pt x="1" y="1852"/>
                  </a:cubicBezTo>
                  <a:lnTo>
                    <a:pt x="75" y="2919"/>
                  </a:lnTo>
                  <a:cubicBezTo>
                    <a:pt x="249" y="2931"/>
                    <a:pt x="417" y="2936"/>
                    <a:pt x="581" y="2936"/>
                  </a:cubicBezTo>
                  <a:cubicBezTo>
                    <a:pt x="4429" y="2936"/>
                    <a:pt x="5647" y="1"/>
                    <a:pt x="5647"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a:off x="5703250" y="2287800"/>
              <a:ext cx="59600" cy="48925"/>
            </a:xfrm>
            <a:custGeom>
              <a:rect b="b" l="l" r="r" t="t"/>
              <a:pathLst>
                <a:path extrusionOk="0" h="1957" w="2384">
                  <a:moveTo>
                    <a:pt x="1480" y="1"/>
                  </a:moveTo>
                  <a:cubicBezTo>
                    <a:pt x="1077" y="1"/>
                    <a:pt x="736" y="305"/>
                    <a:pt x="689" y="707"/>
                  </a:cubicBezTo>
                  <a:cubicBezTo>
                    <a:pt x="671" y="706"/>
                    <a:pt x="653" y="705"/>
                    <a:pt x="635" y="705"/>
                  </a:cubicBezTo>
                  <a:cubicBezTo>
                    <a:pt x="260" y="705"/>
                    <a:pt x="0" y="1102"/>
                    <a:pt x="169" y="1452"/>
                  </a:cubicBezTo>
                  <a:lnTo>
                    <a:pt x="137" y="1171"/>
                  </a:lnTo>
                  <a:lnTo>
                    <a:pt x="137" y="1171"/>
                  </a:lnTo>
                  <a:cubicBezTo>
                    <a:pt x="193" y="1486"/>
                    <a:pt x="413" y="1748"/>
                    <a:pt x="716" y="1856"/>
                  </a:cubicBezTo>
                  <a:cubicBezTo>
                    <a:pt x="874" y="1923"/>
                    <a:pt x="1041" y="1957"/>
                    <a:pt x="1208" y="1957"/>
                  </a:cubicBezTo>
                  <a:cubicBezTo>
                    <a:pt x="1436" y="1957"/>
                    <a:pt x="1664" y="1894"/>
                    <a:pt x="1865" y="1772"/>
                  </a:cubicBezTo>
                  <a:cubicBezTo>
                    <a:pt x="2204" y="1544"/>
                    <a:pt x="2384" y="1144"/>
                    <a:pt x="2327" y="739"/>
                  </a:cubicBezTo>
                  <a:cubicBezTo>
                    <a:pt x="2253" y="334"/>
                    <a:pt x="1914" y="31"/>
                    <a:pt x="1503" y="1"/>
                  </a:cubicBezTo>
                  <a:cubicBezTo>
                    <a:pt x="1495" y="1"/>
                    <a:pt x="1488" y="1"/>
                    <a:pt x="1480"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
            <p:cNvSpPr/>
            <p:nvPr/>
          </p:nvSpPr>
          <p:spPr>
            <a:xfrm>
              <a:off x="5603200" y="2147950"/>
              <a:ext cx="29950" cy="28400"/>
            </a:xfrm>
            <a:custGeom>
              <a:rect b="b" l="l" r="r" t="t"/>
              <a:pathLst>
                <a:path extrusionOk="0" h="1136" w="1198">
                  <a:moveTo>
                    <a:pt x="573" y="0"/>
                  </a:moveTo>
                  <a:cubicBezTo>
                    <a:pt x="276" y="0"/>
                    <a:pt x="24" y="229"/>
                    <a:pt x="2" y="530"/>
                  </a:cubicBezTo>
                  <a:cubicBezTo>
                    <a:pt x="2" y="532"/>
                    <a:pt x="2" y="533"/>
                    <a:pt x="2" y="534"/>
                  </a:cubicBezTo>
                  <a:cubicBezTo>
                    <a:pt x="1" y="857"/>
                    <a:pt x="258" y="1123"/>
                    <a:pt x="581" y="1134"/>
                  </a:cubicBezTo>
                  <a:cubicBezTo>
                    <a:pt x="597" y="1135"/>
                    <a:pt x="612" y="1135"/>
                    <a:pt x="627" y="1135"/>
                  </a:cubicBezTo>
                  <a:cubicBezTo>
                    <a:pt x="923" y="1135"/>
                    <a:pt x="1174" y="906"/>
                    <a:pt x="1198" y="605"/>
                  </a:cubicBezTo>
                  <a:lnTo>
                    <a:pt x="1198" y="603"/>
                  </a:lnTo>
                  <a:cubicBezTo>
                    <a:pt x="1198" y="279"/>
                    <a:pt x="942" y="13"/>
                    <a:pt x="618" y="2"/>
                  </a:cubicBezTo>
                  <a:cubicBezTo>
                    <a:pt x="603" y="1"/>
                    <a:pt x="588" y="0"/>
                    <a:pt x="5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
            <p:cNvSpPr/>
            <p:nvPr/>
          </p:nvSpPr>
          <p:spPr>
            <a:xfrm>
              <a:off x="5603075" y="2133225"/>
              <a:ext cx="61475" cy="16125"/>
            </a:xfrm>
            <a:custGeom>
              <a:rect b="b" l="l" r="r" t="t"/>
              <a:pathLst>
                <a:path extrusionOk="0" h="645" w="2459">
                  <a:moveTo>
                    <a:pt x="1209" y="1"/>
                  </a:moveTo>
                  <a:cubicBezTo>
                    <a:pt x="1205" y="1"/>
                    <a:pt x="1202" y="1"/>
                    <a:pt x="1198" y="1"/>
                  </a:cubicBezTo>
                  <a:cubicBezTo>
                    <a:pt x="864" y="2"/>
                    <a:pt x="538" y="107"/>
                    <a:pt x="268" y="304"/>
                  </a:cubicBezTo>
                  <a:cubicBezTo>
                    <a:pt x="65" y="458"/>
                    <a:pt x="1" y="596"/>
                    <a:pt x="39" y="634"/>
                  </a:cubicBezTo>
                  <a:cubicBezTo>
                    <a:pt x="46" y="641"/>
                    <a:pt x="57" y="644"/>
                    <a:pt x="72" y="644"/>
                  </a:cubicBezTo>
                  <a:cubicBezTo>
                    <a:pt x="204" y="644"/>
                    <a:pt x="626" y="378"/>
                    <a:pt x="1195" y="378"/>
                  </a:cubicBezTo>
                  <a:cubicBezTo>
                    <a:pt x="1200" y="378"/>
                    <a:pt x="1204" y="378"/>
                    <a:pt x="1209" y="378"/>
                  </a:cubicBezTo>
                  <a:cubicBezTo>
                    <a:pt x="1780" y="383"/>
                    <a:pt x="2219" y="634"/>
                    <a:pt x="2354" y="634"/>
                  </a:cubicBezTo>
                  <a:cubicBezTo>
                    <a:pt x="2370" y="634"/>
                    <a:pt x="2382" y="631"/>
                    <a:pt x="2389" y="623"/>
                  </a:cubicBezTo>
                  <a:cubicBezTo>
                    <a:pt x="2459" y="548"/>
                    <a:pt x="2346" y="447"/>
                    <a:pt x="2145" y="293"/>
                  </a:cubicBezTo>
                  <a:cubicBezTo>
                    <a:pt x="1869" y="104"/>
                    <a:pt x="1543" y="1"/>
                    <a:pt x="12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
            <p:cNvSpPr/>
            <p:nvPr/>
          </p:nvSpPr>
          <p:spPr>
            <a:xfrm>
              <a:off x="5764475" y="2149550"/>
              <a:ext cx="30000" cy="28400"/>
            </a:xfrm>
            <a:custGeom>
              <a:rect b="b" l="l" r="r" t="t"/>
              <a:pathLst>
                <a:path extrusionOk="0" h="1136" w="1200">
                  <a:moveTo>
                    <a:pt x="576" y="0"/>
                  </a:moveTo>
                  <a:cubicBezTo>
                    <a:pt x="279" y="0"/>
                    <a:pt x="29" y="228"/>
                    <a:pt x="5" y="528"/>
                  </a:cubicBezTo>
                  <a:cubicBezTo>
                    <a:pt x="1" y="852"/>
                    <a:pt x="256" y="1119"/>
                    <a:pt x="579" y="1134"/>
                  </a:cubicBezTo>
                  <a:cubicBezTo>
                    <a:pt x="595" y="1135"/>
                    <a:pt x="610" y="1135"/>
                    <a:pt x="625" y="1135"/>
                  </a:cubicBezTo>
                  <a:cubicBezTo>
                    <a:pt x="922" y="1135"/>
                    <a:pt x="1173" y="906"/>
                    <a:pt x="1195" y="605"/>
                  </a:cubicBezTo>
                  <a:lnTo>
                    <a:pt x="1195" y="603"/>
                  </a:lnTo>
                  <a:cubicBezTo>
                    <a:pt x="1199" y="279"/>
                    <a:pt x="944" y="13"/>
                    <a:pt x="622" y="2"/>
                  </a:cubicBezTo>
                  <a:cubicBezTo>
                    <a:pt x="607" y="1"/>
                    <a:pt x="591" y="0"/>
                    <a:pt x="5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5760600" y="2136275"/>
              <a:ext cx="61850" cy="16025"/>
            </a:xfrm>
            <a:custGeom>
              <a:rect b="b" l="l" r="r" t="t"/>
              <a:pathLst>
                <a:path extrusionOk="0" h="641" w="2474">
                  <a:moveTo>
                    <a:pt x="1192" y="1"/>
                  </a:moveTo>
                  <a:cubicBezTo>
                    <a:pt x="864" y="1"/>
                    <a:pt x="545" y="107"/>
                    <a:pt x="283" y="304"/>
                  </a:cubicBezTo>
                  <a:cubicBezTo>
                    <a:pt x="85" y="452"/>
                    <a:pt x="1" y="597"/>
                    <a:pt x="54" y="628"/>
                  </a:cubicBezTo>
                  <a:cubicBezTo>
                    <a:pt x="62" y="636"/>
                    <a:pt x="74" y="640"/>
                    <a:pt x="91" y="640"/>
                  </a:cubicBezTo>
                  <a:cubicBezTo>
                    <a:pt x="228" y="640"/>
                    <a:pt x="653" y="373"/>
                    <a:pt x="1224" y="373"/>
                  </a:cubicBezTo>
                  <a:cubicBezTo>
                    <a:pt x="1792" y="373"/>
                    <a:pt x="2229" y="630"/>
                    <a:pt x="2367" y="630"/>
                  </a:cubicBezTo>
                  <a:cubicBezTo>
                    <a:pt x="2384" y="630"/>
                    <a:pt x="2396" y="626"/>
                    <a:pt x="2404" y="617"/>
                  </a:cubicBezTo>
                  <a:cubicBezTo>
                    <a:pt x="2474" y="538"/>
                    <a:pt x="2367" y="442"/>
                    <a:pt x="2160" y="294"/>
                  </a:cubicBezTo>
                  <a:cubicBezTo>
                    <a:pt x="1883" y="103"/>
                    <a:pt x="1555" y="1"/>
                    <a:pt x="1219" y="1"/>
                  </a:cubicBezTo>
                  <a:cubicBezTo>
                    <a:pt x="1217" y="1"/>
                    <a:pt x="1215" y="1"/>
                    <a:pt x="1213" y="1"/>
                  </a:cubicBezTo>
                  <a:cubicBezTo>
                    <a:pt x="1206" y="1"/>
                    <a:pt x="1199" y="1"/>
                    <a:pt x="11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5661650" y="2137225"/>
              <a:ext cx="48725" cy="135000"/>
            </a:xfrm>
            <a:custGeom>
              <a:rect b="b" l="l" r="r" t="t"/>
              <a:pathLst>
                <a:path extrusionOk="0" h="5400" w="1949">
                  <a:moveTo>
                    <a:pt x="1949" y="1"/>
                  </a:moveTo>
                  <a:lnTo>
                    <a:pt x="1949" y="1"/>
                  </a:lnTo>
                  <a:cubicBezTo>
                    <a:pt x="1417" y="1027"/>
                    <a:pt x="965" y="2093"/>
                    <a:pt x="598" y="3191"/>
                  </a:cubicBezTo>
                  <a:cubicBezTo>
                    <a:pt x="438" y="3632"/>
                    <a:pt x="284" y="4046"/>
                    <a:pt x="136" y="4450"/>
                  </a:cubicBezTo>
                  <a:cubicBezTo>
                    <a:pt x="30" y="4647"/>
                    <a:pt x="1" y="4876"/>
                    <a:pt x="51" y="5094"/>
                  </a:cubicBezTo>
                  <a:cubicBezTo>
                    <a:pt x="98" y="5211"/>
                    <a:pt x="199" y="5300"/>
                    <a:pt x="322" y="5333"/>
                  </a:cubicBezTo>
                  <a:cubicBezTo>
                    <a:pt x="412" y="5357"/>
                    <a:pt x="504" y="5369"/>
                    <a:pt x="598" y="5370"/>
                  </a:cubicBezTo>
                  <a:cubicBezTo>
                    <a:pt x="757" y="5389"/>
                    <a:pt x="917" y="5399"/>
                    <a:pt x="1076" y="5399"/>
                  </a:cubicBezTo>
                  <a:cubicBezTo>
                    <a:pt x="1277" y="5399"/>
                    <a:pt x="1478" y="5384"/>
                    <a:pt x="1678" y="5353"/>
                  </a:cubicBezTo>
                  <a:cubicBezTo>
                    <a:pt x="1332" y="5252"/>
                    <a:pt x="975" y="5190"/>
                    <a:pt x="613" y="5167"/>
                  </a:cubicBezTo>
                  <a:cubicBezTo>
                    <a:pt x="449" y="5167"/>
                    <a:pt x="295" y="5120"/>
                    <a:pt x="263" y="5009"/>
                  </a:cubicBezTo>
                  <a:cubicBezTo>
                    <a:pt x="251" y="4838"/>
                    <a:pt x="290" y="4667"/>
                    <a:pt x="375" y="4519"/>
                  </a:cubicBezTo>
                  <a:lnTo>
                    <a:pt x="859" y="3270"/>
                  </a:lnTo>
                  <a:cubicBezTo>
                    <a:pt x="1311" y="2212"/>
                    <a:pt x="1676" y="1118"/>
                    <a:pt x="194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5699575" y="2282225"/>
              <a:ext cx="54375" cy="46525"/>
            </a:xfrm>
            <a:custGeom>
              <a:rect b="b" l="l" r="r" t="t"/>
              <a:pathLst>
                <a:path extrusionOk="0" h="1861" w="2175">
                  <a:moveTo>
                    <a:pt x="2055" y="0"/>
                  </a:moveTo>
                  <a:cubicBezTo>
                    <a:pt x="2054" y="0"/>
                    <a:pt x="2054" y="0"/>
                    <a:pt x="2053" y="0"/>
                  </a:cubicBezTo>
                  <a:cubicBezTo>
                    <a:pt x="1946" y="0"/>
                    <a:pt x="1946" y="691"/>
                    <a:pt x="1352" y="1185"/>
                  </a:cubicBezTo>
                  <a:cubicBezTo>
                    <a:pt x="755" y="1679"/>
                    <a:pt x="11" y="1606"/>
                    <a:pt x="7" y="1717"/>
                  </a:cubicBezTo>
                  <a:cubicBezTo>
                    <a:pt x="1" y="1829"/>
                    <a:pt x="171" y="1856"/>
                    <a:pt x="484" y="1861"/>
                  </a:cubicBezTo>
                  <a:cubicBezTo>
                    <a:pt x="494" y="1861"/>
                    <a:pt x="504" y="1861"/>
                    <a:pt x="514" y="1861"/>
                  </a:cubicBezTo>
                  <a:cubicBezTo>
                    <a:pt x="912" y="1861"/>
                    <a:pt x="1298" y="1724"/>
                    <a:pt x="1606" y="1473"/>
                  </a:cubicBezTo>
                  <a:cubicBezTo>
                    <a:pt x="1906" y="1223"/>
                    <a:pt x="2097" y="866"/>
                    <a:pt x="2138" y="479"/>
                  </a:cubicBezTo>
                  <a:cubicBezTo>
                    <a:pt x="2175" y="175"/>
                    <a:pt x="2102" y="0"/>
                    <a:pt x="20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5753950" y="2104675"/>
              <a:ext cx="74850" cy="21475"/>
            </a:xfrm>
            <a:custGeom>
              <a:rect b="b" l="l" r="r" t="t"/>
              <a:pathLst>
                <a:path extrusionOk="0" h="859" w="2994">
                  <a:moveTo>
                    <a:pt x="1276" y="0"/>
                  </a:moveTo>
                  <a:cubicBezTo>
                    <a:pt x="986" y="0"/>
                    <a:pt x="695" y="49"/>
                    <a:pt x="415" y="149"/>
                  </a:cubicBezTo>
                  <a:cubicBezTo>
                    <a:pt x="139" y="239"/>
                    <a:pt x="0" y="377"/>
                    <a:pt x="27" y="478"/>
                  </a:cubicBezTo>
                  <a:cubicBezTo>
                    <a:pt x="91" y="653"/>
                    <a:pt x="734" y="574"/>
                    <a:pt x="1490" y="664"/>
                  </a:cubicBezTo>
                  <a:cubicBezTo>
                    <a:pt x="2048" y="731"/>
                    <a:pt x="2524" y="859"/>
                    <a:pt x="2775" y="859"/>
                  </a:cubicBezTo>
                  <a:cubicBezTo>
                    <a:pt x="2864" y="859"/>
                    <a:pt x="2925" y="843"/>
                    <a:pt x="2951" y="803"/>
                  </a:cubicBezTo>
                  <a:cubicBezTo>
                    <a:pt x="2993" y="728"/>
                    <a:pt x="2892" y="563"/>
                    <a:pt x="2643" y="393"/>
                  </a:cubicBezTo>
                  <a:cubicBezTo>
                    <a:pt x="2228" y="133"/>
                    <a:pt x="1754" y="0"/>
                    <a:pt x="12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8"/>
            <p:cNvSpPr/>
            <p:nvPr/>
          </p:nvSpPr>
          <p:spPr>
            <a:xfrm>
              <a:off x="5608675" y="2086400"/>
              <a:ext cx="56375" cy="17750"/>
            </a:xfrm>
            <a:custGeom>
              <a:rect b="b" l="l" r="r" t="t"/>
              <a:pathLst>
                <a:path extrusionOk="0" h="710" w="2255">
                  <a:moveTo>
                    <a:pt x="1118" y="0"/>
                  </a:moveTo>
                  <a:cubicBezTo>
                    <a:pt x="797" y="0"/>
                    <a:pt x="476" y="97"/>
                    <a:pt x="202" y="289"/>
                  </a:cubicBezTo>
                  <a:cubicBezTo>
                    <a:pt x="59" y="422"/>
                    <a:pt x="1" y="571"/>
                    <a:pt x="48" y="645"/>
                  </a:cubicBezTo>
                  <a:cubicBezTo>
                    <a:pt x="85" y="693"/>
                    <a:pt x="157" y="709"/>
                    <a:pt x="255" y="709"/>
                  </a:cubicBezTo>
                  <a:cubicBezTo>
                    <a:pt x="452" y="709"/>
                    <a:pt x="757" y="645"/>
                    <a:pt x="1111" y="645"/>
                  </a:cubicBezTo>
                  <a:cubicBezTo>
                    <a:pt x="1414" y="645"/>
                    <a:pt x="1691" y="678"/>
                    <a:pt x="1888" y="678"/>
                  </a:cubicBezTo>
                  <a:cubicBezTo>
                    <a:pt x="2037" y="678"/>
                    <a:pt x="2141" y="659"/>
                    <a:pt x="2175" y="593"/>
                  </a:cubicBezTo>
                  <a:cubicBezTo>
                    <a:pt x="2255" y="437"/>
                    <a:pt x="2148" y="375"/>
                    <a:pt x="1952" y="236"/>
                  </a:cubicBezTo>
                  <a:cubicBezTo>
                    <a:pt x="1695" y="78"/>
                    <a:pt x="1406" y="0"/>
                    <a:pt x="11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
            <p:cNvSpPr/>
            <p:nvPr/>
          </p:nvSpPr>
          <p:spPr>
            <a:xfrm>
              <a:off x="5596450" y="1854725"/>
              <a:ext cx="437175" cy="585600"/>
            </a:xfrm>
            <a:custGeom>
              <a:rect b="b" l="l" r="r" t="t"/>
              <a:pathLst>
                <a:path extrusionOk="0" h="23424" w="17487">
                  <a:moveTo>
                    <a:pt x="6355" y="1"/>
                  </a:moveTo>
                  <a:cubicBezTo>
                    <a:pt x="6189" y="1"/>
                    <a:pt x="6024" y="6"/>
                    <a:pt x="5859" y="18"/>
                  </a:cubicBezTo>
                  <a:cubicBezTo>
                    <a:pt x="4385" y="79"/>
                    <a:pt x="2964" y="579"/>
                    <a:pt x="1776" y="1453"/>
                  </a:cubicBezTo>
                  <a:cubicBezTo>
                    <a:pt x="1776" y="1453"/>
                    <a:pt x="1" y="2824"/>
                    <a:pt x="144" y="4573"/>
                  </a:cubicBezTo>
                  <a:cubicBezTo>
                    <a:pt x="347" y="6953"/>
                    <a:pt x="3742" y="8505"/>
                    <a:pt x="6179" y="8505"/>
                  </a:cubicBezTo>
                  <a:cubicBezTo>
                    <a:pt x="6236" y="8505"/>
                    <a:pt x="6293" y="8505"/>
                    <a:pt x="6349" y="8503"/>
                  </a:cubicBezTo>
                  <a:lnTo>
                    <a:pt x="6694" y="8844"/>
                  </a:lnTo>
                  <a:cubicBezTo>
                    <a:pt x="7490" y="9646"/>
                    <a:pt x="8572" y="10100"/>
                    <a:pt x="9704" y="10104"/>
                  </a:cubicBezTo>
                  <a:cubicBezTo>
                    <a:pt x="9710" y="10104"/>
                    <a:pt x="9717" y="10104"/>
                    <a:pt x="9724" y="10104"/>
                  </a:cubicBezTo>
                  <a:cubicBezTo>
                    <a:pt x="10492" y="10104"/>
                    <a:pt x="11236" y="9836"/>
                    <a:pt x="11829" y="9348"/>
                  </a:cubicBezTo>
                  <a:cubicBezTo>
                    <a:pt x="12212" y="10374"/>
                    <a:pt x="12207" y="11512"/>
                    <a:pt x="12558" y="12538"/>
                  </a:cubicBezTo>
                  <a:cubicBezTo>
                    <a:pt x="12906" y="13556"/>
                    <a:pt x="13254" y="23423"/>
                    <a:pt x="14318" y="23423"/>
                  </a:cubicBezTo>
                  <a:cubicBezTo>
                    <a:pt x="14327" y="23423"/>
                    <a:pt x="14335" y="23422"/>
                    <a:pt x="14344" y="23421"/>
                  </a:cubicBezTo>
                  <a:cubicBezTo>
                    <a:pt x="15338" y="23267"/>
                    <a:pt x="16529" y="13230"/>
                    <a:pt x="16785" y="12257"/>
                  </a:cubicBezTo>
                  <a:cubicBezTo>
                    <a:pt x="17487" y="9566"/>
                    <a:pt x="16604" y="6600"/>
                    <a:pt x="14818" y="4468"/>
                  </a:cubicBezTo>
                  <a:cubicBezTo>
                    <a:pt x="12797" y="2069"/>
                    <a:pt x="9501" y="1"/>
                    <a:pt x="63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
            <p:cNvSpPr/>
            <p:nvPr/>
          </p:nvSpPr>
          <p:spPr>
            <a:xfrm>
              <a:off x="5574475" y="1966275"/>
              <a:ext cx="43650" cy="128700"/>
            </a:xfrm>
            <a:custGeom>
              <a:rect b="b" l="l" r="r" t="t"/>
              <a:pathLst>
                <a:path extrusionOk="0" h="5148" w="1746">
                  <a:moveTo>
                    <a:pt x="1443" y="0"/>
                  </a:moveTo>
                  <a:cubicBezTo>
                    <a:pt x="1240" y="0"/>
                    <a:pt x="1109" y="183"/>
                    <a:pt x="1017" y="357"/>
                  </a:cubicBezTo>
                  <a:cubicBezTo>
                    <a:pt x="277" y="1759"/>
                    <a:pt x="0" y="3359"/>
                    <a:pt x="225" y="4925"/>
                  </a:cubicBezTo>
                  <a:lnTo>
                    <a:pt x="225" y="4925"/>
                  </a:lnTo>
                  <a:lnTo>
                    <a:pt x="251" y="4844"/>
                  </a:lnTo>
                  <a:cubicBezTo>
                    <a:pt x="856" y="4342"/>
                    <a:pt x="1281" y="3657"/>
                    <a:pt x="1464" y="2893"/>
                  </a:cubicBezTo>
                  <a:cubicBezTo>
                    <a:pt x="1643" y="2135"/>
                    <a:pt x="1738" y="1359"/>
                    <a:pt x="1746" y="581"/>
                  </a:cubicBezTo>
                  <a:cubicBezTo>
                    <a:pt x="1746" y="352"/>
                    <a:pt x="1746" y="49"/>
                    <a:pt x="1506" y="6"/>
                  </a:cubicBezTo>
                  <a:cubicBezTo>
                    <a:pt x="1485" y="2"/>
                    <a:pt x="1463" y="0"/>
                    <a:pt x="1443" y="0"/>
                  </a:cubicBezTo>
                  <a:close/>
                  <a:moveTo>
                    <a:pt x="225" y="4925"/>
                  </a:moveTo>
                  <a:lnTo>
                    <a:pt x="152" y="5148"/>
                  </a:lnTo>
                  <a:lnTo>
                    <a:pt x="152" y="5148"/>
                  </a:lnTo>
                  <a:lnTo>
                    <a:pt x="247" y="5067"/>
                  </a:lnTo>
                  <a:cubicBezTo>
                    <a:pt x="239" y="5020"/>
                    <a:pt x="232" y="4973"/>
                    <a:pt x="225" y="4925"/>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3826125" y="5228425"/>
              <a:ext cx="453150" cy="202600"/>
            </a:xfrm>
            <a:custGeom>
              <a:rect b="b" l="l" r="r" t="t"/>
              <a:pathLst>
                <a:path extrusionOk="0" h="8104" w="18126">
                  <a:moveTo>
                    <a:pt x="128" y="0"/>
                  </a:moveTo>
                  <a:lnTo>
                    <a:pt x="0" y="7625"/>
                  </a:lnTo>
                  <a:lnTo>
                    <a:pt x="607" y="7672"/>
                  </a:lnTo>
                  <a:cubicBezTo>
                    <a:pt x="2476" y="7798"/>
                    <a:pt x="8360" y="8104"/>
                    <a:pt x="12386" y="8104"/>
                  </a:cubicBezTo>
                  <a:cubicBezTo>
                    <a:pt x="14155" y="8104"/>
                    <a:pt x="15564" y="8045"/>
                    <a:pt x="16117" y="7886"/>
                  </a:cubicBezTo>
                  <a:cubicBezTo>
                    <a:pt x="18125" y="7300"/>
                    <a:pt x="9858" y="5328"/>
                    <a:pt x="9858" y="5328"/>
                  </a:cubicBezTo>
                  <a:lnTo>
                    <a:pt x="9890" y="118"/>
                  </a:lnTo>
                  <a:lnTo>
                    <a:pt x="128"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3826275" y="5347125"/>
              <a:ext cx="88275" cy="71125"/>
            </a:xfrm>
            <a:custGeom>
              <a:rect b="b" l="l" r="r" t="t"/>
              <a:pathLst>
                <a:path extrusionOk="0" h="2845" w="3531">
                  <a:moveTo>
                    <a:pt x="219" y="1"/>
                  </a:moveTo>
                  <a:cubicBezTo>
                    <a:pt x="159" y="1"/>
                    <a:pt x="99" y="2"/>
                    <a:pt x="38" y="6"/>
                  </a:cubicBezTo>
                  <a:lnTo>
                    <a:pt x="0" y="2738"/>
                  </a:lnTo>
                  <a:lnTo>
                    <a:pt x="3530" y="2845"/>
                  </a:lnTo>
                  <a:cubicBezTo>
                    <a:pt x="3398" y="2019"/>
                    <a:pt x="2964" y="1271"/>
                    <a:pt x="2313" y="745"/>
                  </a:cubicBezTo>
                  <a:cubicBezTo>
                    <a:pt x="1720" y="262"/>
                    <a:pt x="98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
            <p:cNvSpPr/>
            <p:nvPr/>
          </p:nvSpPr>
          <p:spPr>
            <a:xfrm>
              <a:off x="3826000" y="5389250"/>
              <a:ext cx="419900" cy="41075"/>
            </a:xfrm>
            <a:custGeom>
              <a:rect b="b" l="l" r="r" t="t"/>
              <a:pathLst>
                <a:path extrusionOk="0" h="1643" w="16796">
                  <a:moveTo>
                    <a:pt x="13898" y="1"/>
                  </a:moveTo>
                  <a:cubicBezTo>
                    <a:pt x="13330" y="22"/>
                    <a:pt x="13000" y="1250"/>
                    <a:pt x="13000" y="1250"/>
                  </a:cubicBezTo>
                  <a:lnTo>
                    <a:pt x="1" y="974"/>
                  </a:lnTo>
                  <a:lnTo>
                    <a:pt x="1" y="1192"/>
                  </a:lnTo>
                  <a:cubicBezTo>
                    <a:pt x="2829" y="1476"/>
                    <a:pt x="7724" y="1643"/>
                    <a:pt x="11439" y="1643"/>
                  </a:cubicBezTo>
                  <a:cubicBezTo>
                    <a:pt x="14177" y="1643"/>
                    <a:pt x="16274" y="1552"/>
                    <a:pt x="16430" y="1352"/>
                  </a:cubicBezTo>
                  <a:cubicBezTo>
                    <a:pt x="16796" y="878"/>
                    <a:pt x="13898" y="1"/>
                    <a:pt x="1389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p:nvPr/>
          </p:nvSpPr>
          <p:spPr>
            <a:xfrm>
              <a:off x="3822675" y="5412925"/>
              <a:ext cx="397450" cy="8225"/>
            </a:xfrm>
            <a:custGeom>
              <a:rect b="b" l="l" r="r" t="t"/>
              <a:pathLst>
                <a:path extrusionOk="0" h="329" w="15898">
                  <a:moveTo>
                    <a:pt x="166" y="1"/>
                  </a:moveTo>
                  <a:cubicBezTo>
                    <a:pt x="138" y="3"/>
                    <a:pt x="111" y="4"/>
                    <a:pt x="83" y="4"/>
                  </a:cubicBezTo>
                  <a:cubicBezTo>
                    <a:pt x="56" y="4"/>
                    <a:pt x="28" y="3"/>
                    <a:pt x="1" y="1"/>
                  </a:cubicBezTo>
                  <a:lnTo>
                    <a:pt x="1" y="1"/>
                  </a:lnTo>
                  <a:lnTo>
                    <a:pt x="166" y="59"/>
                  </a:lnTo>
                  <a:lnTo>
                    <a:pt x="644" y="59"/>
                  </a:lnTo>
                  <a:lnTo>
                    <a:pt x="1845" y="102"/>
                  </a:lnTo>
                  <a:lnTo>
                    <a:pt x="1845" y="102"/>
                  </a:lnTo>
                  <a:lnTo>
                    <a:pt x="650" y="37"/>
                  </a:lnTo>
                  <a:lnTo>
                    <a:pt x="166" y="1"/>
                  </a:lnTo>
                  <a:close/>
                  <a:moveTo>
                    <a:pt x="1845" y="102"/>
                  </a:moveTo>
                  <a:lnTo>
                    <a:pt x="2425" y="133"/>
                  </a:lnTo>
                  <a:cubicBezTo>
                    <a:pt x="3920" y="207"/>
                    <a:pt x="5992" y="282"/>
                    <a:pt x="8273" y="314"/>
                  </a:cubicBezTo>
                  <a:cubicBezTo>
                    <a:pt x="9034" y="325"/>
                    <a:pt x="9772" y="328"/>
                    <a:pt x="10474" y="328"/>
                  </a:cubicBezTo>
                  <a:cubicBezTo>
                    <a:pt x="11877" y="328"/>
                    <a:pt x="13133" y="314"/>
                    <a:pt x="14121" y="314"/>
                  </a:cubicBezTo>
                  <a:lnTo>
                    <a:pt x="15898" y="266"/>
                  </a:lnTo>
                  <a:lnTo>
                    <a:pt x="8269" y="266"/>
                  </a:lnTo>
                  <a:cubicBezTo>
                    <a:pt x="5988" y="266"/>
                    <a:pt x="3909" y="170"/>
                    <a:pt x="2419" y="123"/>
                  </a:cubicBezTo>
                  <a:lnTo>
                    <a:pt x="1845" y="102"/>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4150625" y="5386475"/>
              <a:ext cx="24725" cy="37775"/>
            </a:xfrm>
            <a:custGeom>
              <a:rect b="b" l="l" r="r" t="t"/>
              <a:pathLst>
                <a:path extrusionOk="0" h="1511" w="989">
                  <a:moveTo>
                    <a:pt x="988" y="1"/>
                  </a:moveTo>
                  <a:lnTo>
                    <a:pt x="988" y="1"/>
                  </a:lnTo>
                  <a:cubicBezTo>
                    <a:pt x="684" y="107"/>
                    <a:pt x="430" y="323"/>
                    <a:pt x="276" y="606"/>
                  </a:cubicBezTo>
                  <a:cubicBezTo>
                    <a:pt x="87" y="868"/>
                    <a:pt x="1" y="1189"/>
                    <a:pt x="31" y="1510"/>
                  </a:cubicBezTo>
                  <a:cubicBezTo>
                    <a:pt x="114" y="1218"/>
                    <a:pt x="230" y="937"/>
                    <a:pt x="377" y="670"/>
                  </a:cubicBezTo>
                  <a:cubicBezTo>
                    <a:pt x="551" y="422"/>
                    <a:pt x="757" y="197"/>
                    <a:pt x="98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
            <p:cNvSpPr/>
            <p:nvPr/>
          </p:nvSpPr>
          <p:spPr>
            <a:xfrm>
              <a:off x="4079200" y="5366100"/>
              <a:ext cx="14550" cy="20250"/>
            </a:xfrm>
            <a:custGeom>
              <a:rect b="b" l="l" r="r" t="t"/>
              <a:pathLst>
                <a:path extrusionOk="0" h="810" w="582">
                  <a:moveTo>
                    <a:pt x="550" y="0"/>
                  </a:moveTo>
                  <a:cubicBezTo>
                    <a:pt x="516" y="0"/>
                    <a:pt x="379" y="160"/>
                    <a:pt x="241" y="373"/>
                  </a:cubicBezTo>
                  <a:cubicBezTo>
                    <a:pt x="97" y="597"/>
                    <a:pt x="1" y="810"/>
                    <a:pt x="28" y="810"/>
                  </a:cubicBezTo>
                  <a:cubicBezTo>
                    <a:pt x="54" y="810"/>
                    <a:pt x="193" y="661"/>
                    <a:pt x="342" y="437"/>
                  </a:cubicBezTo>
                  <a:cubicBezTo>
                    <a:pt x="490" y="215"/>
                    <a:pt x="582" y="18"/>
                    <a:pt x="554" y="1"/>
                  </a:cubicBezTo>
                  <a:cubicBezTo>
                    <a:pt x="553" y="1"/>
                    <a:pt x="552" y="0"/>
                    <a:pt x="5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4059275" y="5362600"/>
              <a:ext cx="16900" cy="13525"/>
            </a:xfrm>
            <a:custGeom>
              <a:rect b="b" l="l" r="r" t="t"/>
              <a:pathLst>
                <a:path extrusionOk="0" h="541" w="676">
                  <a:moveTo>
                    <a:pt x="645" y="1"/>
                  </a:moveTo>
                  <a:cubicBezTo>
                    <a:pt x="604" y="1"/>
                    <a:pt x="463" y="91"/>
                    <a:pt x="308" y="227"/>
                  </a:cubicBezTo>
                  <a:cubicBezTo>
                    <a:pt x="139" y="376"/>
                    <a:pt x="0" y="513"/>
                    <a:pt x="38" y="541"/>
                  </a:cubicBezTo>
                  <a:cubicBezTo>
                    <a:pt x="163" y="483"/>
                    <a:pt x="279" y="408"/>
                    <a:pt x="383" y="317"/>
                  </a:cubicBezTo>
                  <a:cubicBezTo>
                    <a:pt x="554" y="169"/>
                    <a:pt x="676" y="25"/>
                    <a:pt x="654" y="4"/>
                  </a:cubicBezTo>
                  <a:cubicBezTo>
                    <a:pt x="652" y="2"/>
                    <a:pt x="649" y="1"/>
                    <a:pt x="6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
            <p:cNvSpPr/>
            <p:nvPr/>
          </p:nvSpPr>
          <p:spPr>
            <a:xfrm>
              <a:off x="4047975" y="5351125"/>
              <a:ext cx="25550" cy="3325"/>
            </a:xfrm>
            <a:custGeom>
              <a:rect b="b" l="l" r="r" t="t"/>
              <a:pathLst>
                <a:path extrusionOk="0" h="133" w="1022">
                  <a:moveTo>
                    <a:pt x="618" y="1"/>
                  </a:moveTo>
                  <a:cubicBezTo>
                    <a:pt x="584" y="1"/>
                    <a:pt x="550" y="2"/>
                    <a:pt x="516" y="6"/>
                  </a:cubicBezTo>
                  <a:cubicBezTo>
                    <a:pt x="234" y="16"/>
                    <a:pt x="1" y="38"/>
                    <a:pt x="1" y="74"/>
                  </a:cubicBezTo>
                  <a:cubicBezTo>
                    <a:pt x="169" y="113"/>
                    <a:pt x="340" y="133"/>
                    <a:pt x="511" y="133"/>
                  </a:cubicBezTo>
                  <a:cubicBezTo>
                    <a:pt x="682" y="133"/>
                    <a:pt x="853" y="113"/>
                    <a:pt x="1021" y="74"/>
                  </a:cubicBezTo>
                  <a:cubicBezTo>
                    <a:pt x="892" y="26"/>
                    <a:pt x="756" y="1"/>
                    <a:pt x="6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
            <p:cNvSpPr/>
            <p:nvPr/>
          </p:nvSpPr>
          <p:spPr>
            <a:xfrm>
              <a:off x="4043975" y="5336625"/>
              <a:ext cx="28900" cy="4425"/>
            </a:xfrm>
            <a:custGeom>
              <a:rect b="b" l="l" r="r" t="t"/>
              <a:pathLst>
                <a:path extrusionOk="0" h="177" w="1156">
                  <a:moveTo>
                    <a:pt x="1" y="0"/>
                  </a:moveTo>
                  <a:cubicBezTo>
                    <a:pt x="216" y="117"/>
                    <a:pt x="454" y="177"/>
                    <a:pt x="694" y="177"/>
                  </a:cubicBezTo>
                  <a:cubicBezTo>
                    <a:pt x="849" y="177"/>
                    <a:pt x="1005" y="152"/>
                    <a:pt x="1155" y="102"/>
                  </a:cubicBezTo>
                  <a:cubicBezTo>
                    <a:pt x="963" y="70"/>
                    <a:pt x="770" y="55"/>
                    <a:pt x="576" y="53"/>
                  </a:cubicBezTo>
                  <a:cubicBezTo>
                    <a:pt x="386" y="18"/>
                    <a:pt x="194"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8"/>
            <p:cNvSpPr/>
            <p:nvPr/>
          </p:nvSpPr>
          <p:spPr>
            <a:xfrm>
              <a:off x="4088400" y="5344025"/>
              <a:ext cx="46525" cy="25725"/>
            </a:xfrm>
            <a:custGeom>
              <a:rect b="b" l="l" r="r" t="t"/>
              <a:pathLst>
                <a:path extrusionOk="0" h="1029" w="1861">
                  <a:moveTo>
                    <a:pt x="1234" y="109"/>
                  </a:moveTo>
                  <a:cubicBezTo>
                    <a:pt x="1390" y="109"/>
                    <a:pt x="1545" y="146"/>
                    <a:pt x="1685" y="220"/>
                  </a:cubicBezTo>
                  <a:cubicBezTo>
                    <a:pt x="1781" y="294"/>
                    <a:pt x="1745" y="412"/>
                    <a:pt x="1632" y="476"/>
                  </a:cubicBezTo>
                  <a:cubicBezTo>
                    <a:pt x="1518" y="534"/>
                    <a:pt x="1400" y="582"/>
                    <a:pt x="1277" y="619"/>
                  </a:cubicBezTo>
                  <a:cubicBezTo>
                    <a:pt x="1066" y="690"/>
                    <a:pt x="849" y="745"/>
                    <a:pt x="628" y="778"/>
                  </a:cubicBezTo>
                  <a:cubicBezTo>
                    <a:pt x="448" y="810"/>
                    <a:pt x="301" y="827"/>
                    <a:pt x="194" y="838"/>
                  </a:cubicBezTo>
                  <a:lnTo>
                    <a:pt x="194" y="838"/>
                  </a:lnTo>
                  <a:cubicBezTo>
                    <a:pt x="253" y="718"/>
                    <a:pt x="323" y="603"/>
                    <a:pt x="404" y="497"/>
                  </a:cubicBezTo>
                  <a:cubicBezTo>
                    <a:pt x="547" y="337"/>
                    <a:pt x="730" y="218"/>
                    <a:pt x="935" y="156"/>
                  </a:cubicBezTo>
                  <a:cubicBezTo>
                    <a:pt x="1033" y="124"/>
                    <a:pt x="1134" y="109"/>
                    <a:pt x="1234" y="109"/>
                  </a:cubicBezTo>
                  <a:close/>
                  <a:moveTo>
                    <a:pt x="1230" y="0"/>
                  </a:moveTo>
                  <a:cubicBezTo>
                    <a:pt x="730" y="0"/>
                    <a:pt x="259" y="327"/>
                    <a:pt x="116" y="846"/>
                  </a:cubicBezTo>
                  <a:lnTo>
                    <a:pt x="116" y="846"/>
                  </a:lnTo>
                  <a:cubicBezTo>
                    <a:pt x="41" y="853"/>
                    <a:pt x="0" y="857"/>
                    <a:pt x="0" y="863"/>
                  </a:cubicBezTo>
                  <a:cubicBezTo>
                    <a:pt x="36" y="870"/>
                    <a:pt x="72" y="876"/>
                    <a:pt x="108" y="880"/>
                  </a:cubicBezTo>
                  <a:lnTo>
                    <a:pt x="108" y="880"/>
                  </a:lnTo>
                  <a:cubicBezTo>
                    <a:pt x="100" y="930"/>
                    <a:pt x="101" y="980"/>
                    <a:pt x="112" y="1029"/>
                  </a:cubicBezTo>
                  <a:cubicBezTo>
                    <a:pt x="130" y="981"/>
                    <a:pt x="149" y="934"/>
                    <a:pt x="170" y="887"/>
                  </a:cubicBezTo>
                  <a:lnTo>
                    <a:pt x="170" y="887"/>
                  </a:lnTo>
                  <a:cubicBezTo>
                    <a:pt x="218" y="891"/>
                    <a:pt x="266" y="893"/>
                    <a:pt x="314" y="893"/>
                  </a:cubicBezTo>
                  <a:cubicBezTo>
                    <a:pt x="419" y="893"/>
                    <a:pt x="523" y="883"/>
                    <a:pt x="627" y="863"/>
                  </a:cubicBezTo>
                  <a:cubicBezTo>
                    <a:pt x="855" y="838"/>
                    <a:pt x="1079" y="792"/>
                    <a:pt x="1297" y="726"/>
                  </a:cubicBezTo>
                  <a:cubicBezTo>
                    <a:pt x="1431" y="689"/>
                    <a:pt x="1559" y="637"/>
                    <a:pt x="1679" y="572"/>
                  </a:cubicBezTo>
                  <a:cubicBezTo>
                    <a:pt x="1755" y="530"/>
                    <a:pt x="1812" y="461"/>
                    <a:pt x="1839" y="380"/>
                  </a:cubicBezTo>
                  <a:cubicBezTo>
                    <a:pt x="1861" y="285"/>
                    <a:pt x="1825" y="185"/>
                    <a:pt x="1749" y="125"/>
                  </a:cubicBezTo>
                  <a:cubicBezTo>
                    <a:pt x="1581" y="40"/>
                    <a:pt x="1404" y="0"/>
                    <a:pt x="12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8"/>
            <p:cNvSpPr/>
            <p:nvPr/>
          </p:nvSpPr>
          <p:spPr>
            <a:xfrm>
              <a:off x="4071450" y="5335975"/>
              <a:ext cx="23625" cy="30450"/>
            </a:xfrm>
            <a:custGeom>
              <a:rect b="b" l="l" r="r" t="t"/>
              <a:pathLst>
                <a:path extrusionOk="0" h="1218" w="945">
                  <a:moveTo>
                    <a:pt x="221" y="0"/>
                  </a:moveTo>
                  <a:cubicBezTo>
                    <a:pt x="88" y="24"/>
                    <a:pt x="0" y="152"/>
                    <a:pt x="24" y="284"/>
                  </a:cubicBezTo>
                  <a:lnTo>
                    <a:pt x="24" y="288"/>
                  </a:lnTo>
                  <a:cubicBezTo>
                    <a:pt x="40" y="388"/>
                    <a:pt x="73" y="482"/>
                    <a:pt x="125" y="569"/>
                  </a:cubicBezTo>
                  <a:cubicBezTo>
                    <a:pt x="208" y="707"/>
                    <a:pt x="306" y="835"/>
                    <a:pt x="418" y="952"/>
                  </a:cubicBezTo>
                  <a:cubicBezTo>
                    <a:pt x="593" y="1128"/>
                    <a:pt x="738" y="1209"/>
                    <a:pt x="768" y="1209"/>
                  </a:cubicBezTo>
                  <a:cubicBezTo>
                    <a:pt x="771" y="1209"/>
                    <a:pt x="772" y="1209"/>
                    <a:pt x="773" y="1208"/>
                  </a:cubicBezTo>
                  <a:cubicBezTo>
                    <a:pt x="783" y="1191"/>
                    <a:pt x="651" y="1095"/>
                    <a:pt x="476" y="894"/>
                  </a:cubicBezTo>
                  <a:cubicBezTo>
                    <a:pt x="380" y="775"/>
                    <a:pt x="293" y="649"/>
                    <a:pt x="220" y="516"/>
                  </a:cubicBezTo>
                  <a:cubicBezTo>
                    <a:pt x="136" y="383"/>
                    <a:pt x="82" y="143"/>
                    <a:pt x="220" y="117"/>
                  </a:cubicBezTo>
                  <a:cubicBezTo>
                    <a:pt x="230" y="115"/>
                    <a:pt x="240" y="114"/>
                    <a:pt x="250" y="114"/>
                  </a:cubicBezTo>
                  <a:cubicBezTo>
                    <a:pt x="384" y="114"/>
                    <a:pt x="545" y="270"/>
                    <a:pt x="630" y="389"/>
                  </a:cubicBezTo>
                  <a:cubicBezTo>
                    <a:pt x="717" y="510"/>
                    <a:pt x="778" y="649"/>
                    <a:pt x="805" y="798"/>
                  </a:cubicBezTo>
                  <a:cubicBezTo>
                    <a:pt x="829" y="936"/>
                    <a:pt x="842" y="1077"/>
                    <a:pt x="843" y="1217"/>
                  </a:cubicBezTo>
                  <a:cubicBezTo>
                    <a:pt x="919" y="1088"/>
                    <a:pt x="945" y="935"/>
                    <a:pt x="916" y="787"/>
                  </a:cubicBezTo>
                  <a:cubicBezTo>
                    <a:pt x="902" y="621"/>
                    <a:pt x="845" y="462"/>
                    <a:pt x="753" y="325"/>
                  </a:cubicBezTo>
                  <a:cubicBezTo>
                    <a:pt x="646" y="129"/>
                    <a:pt x="444" y="6"/>
                    <a:pt x="2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
            <p:cNvSpPr/>
            <p:nvPr/>
          </p:nvSpPr>
          <p:spPr>
            <a:xfrm>
              <a:off x="3828550" y="5344775"/>
              <a:ext cx="86000" cy="71875"/>
            </a:xfrm>
            <a:custGeom>
              <a:rect b="b" l="l" r="r" t="t"/>
              <a:pathLst>
                <a:path extrusionOk="0" h="2875" w="3440">
                  <a:moveTo>
                    <a:pt x="463" y="0"/>
                  </a:moveTo>
                  <a:cubicBezTo>
                    <a:pt x="374" y="0"/>
                    <a:pt x="285" y="5"/>
                    <a:pt x="197" y="15"/>
                  </a:cubicBezTo>
                  <a:cubicBezTo>
                    <a:pt x="128" y="23"/>
                    <a:pt x="62" y="40"/>
                    <a:pt x="0" y="68"/>
                  </a:cubicBezTo>
                  <a:cubicBezTo>
                    <a:pt x="0" y="95"/>
                    <a:pt x="277" y="68"/>
                    <a:pt x="717" y="105"/>
                  </a:cubicBezTo>
                  <a:cubicBezTo>
                    <a:pt x="1889" y="248"/>
                    <a:pt x="2875" y="1053"/>
                    <a:pt x="3249" y="2173"/>
                  </a:cubicBezTo>
                  <a:cubicBezTo>
                    <a:pt x="3392" y="2594"/>
                    <a:pt x="3403" y="2875"/>
                    <a:pt x="3429" y="2875"/>
                  </a:cubicBezTo>
                  <a:cubicBezTo>
                    <a:pt x="3439" y="2810"/>
                    <a:pt x="3439" y="2743"/>
                    <a:pt x="3429" y="2678"/>
                  </a:cubicBezTo>
                  <a:cubicBezTo>
                    <a:pt x="3416" y="2498"/>
                    <a:pt x="3382" y="2319"/>
                    <a:pt x="3328" y="2147"/>
                  </a:cubicBezTo>
                  <a:cubicBezTo>
                    <a:pt x="3159" y="1571"/>
                    <a:pt x="2822" y="1058"/>
                    <a:pt x="2361" y="674"/>
                  </a:cubicBezTo>
                  <a:cubicBezTo>
                    <a:pt x="1892" y="301"/>
                    <a:pt x="1325" y="71"/>
                    <a:pt x="728" y="15"/>
                  </a:cubicBezTo>
                  <a:cubicBezTo>
                    <a:pt x="640" y="5"/>
                    <a:pt x="551" y="0"/>
                    <a:pt x="4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
            <p:cNvSpPr/>
            <p:nvPr/>
          </p:nvSpPr>
          <p:spPr>
            <a:xfrm>
              <a:off x="3851275" y="5245450"/>
              <a:ext cx="4825" cy="100250"/>
            </a:xfrm>
            <a:custGeom>
              <a:rect b="b" l="l" r="r" t="t"/>
              <a:pathLst>
                <a:path extrusionOk="0" h="4010" w="193">
                  <a:moveTo>
                    <a:pt x="154" y="1"/>
                  </a:moveTo>
                  <a:cubicBezTo>
                    <a:pt x="76" y="666"/>
                    <a:pt x="38" y="1335"/>
                    <a:pt x="42" y="2005"/>
                  </a:cubicBezTo>
                  <a:cubicBezTo>
                    <a:pt x="0" y="2672"/>
                    <a:pt x="0" y="3341"/>
                    <a:pt x="42" y="4010"/>
                  </a:cubicBezTo>
                  <a:cubicBezTo>
                    <a:pt x="116" y="3344"/>
                    <a:pt x="152" y="2674"/>
                    <a:pt x="148" y="2005"/>
                  </a:cubicBezTo>
                  <a:cubicBezTo>
                    <a:pt x="190" y="1337"/>
                    <a:pt x="192" y="668"/>
                    <a:pt x="1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8"/>
            <p:cNvSpPr/>
            <p:nvPr/>
          </p:nvSpPr>
          <p:spPr>
            <a:xfrm>
              <a:off x="3945625" y="5394550"/>
              <a:ext cx="71275" cy="4475"/>
            </a:xfrm>
            <a:custGeom>
              <a:rect b="b" l="l" r="r" t="t"/>
              <a:pathLst>
                <a:path extrusionOk="0" h="179" w="2851">
                  <a:moveTo>
                    <a:pt x="38" y="0"/>
                  </a:moveTo>
                  <a:cubicBezTo>
                    <a:pt x="14" y="0"/>
                    <a:pt x="1" y="2"/>
                    <a:pt x="1" y="7"/>
                  </a:cubicBezTo>
                  <a:cubicBezTo>
                    <a:pt x="430" y="114"/>
                    <a:pt x="871" y="168"/>
                    <a:pt x="1312" y="168"/>
                  </a:cubicBezTo>
                  <a:cubicBezTo>
                    <a:pt x="1348" y="168"/>
                    <a:pt x="1384" y="168"/>
                    <a:pt x="1420" y="167"/>
                  </a:cubicBezTo>
                  <a:cubicBezTo>
                    <a:pt x="1540" y="175"/>
                    <a:pt x="1660" y="179"/>
                    <a:pt x="1780" y="179"/>
                  </a:cubicBezTo>
                  <a:cubicBezTo>
                    <a:pt x="2139" y="179"/>
                    <a:pt x="2498" y="143"/>
                    <a:pt x="2851" y="71"/>
                  </a:cubicBezTo>
                  <a:cubicBezTo>
                    <a:pt x="2851" y="60"/>
                    <a:pt x="2780" y="57"/>
                    <a:pt x="2656" y="57"/>
                  </a:cubicBezTo>
                  <a:cubicBezTo>
                    <a:pt x="2409" y="57"/>
                    <a:pt x="1951" y="71"/>
                    <a:pt x="1426" y="71"/>
                  </a:cubicBezTo>
                  <a:cubicBezTo>
                    <a:pt x="752" y="71"/>
                    <a:pt x="186"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8"/>
            <p:cNvSpPr/>
            <p:nvPr/>
          </p:nvSpPr>
          <p:spPr>
            <a:xfrm>
              <a:off x="3897775" y="5393975"/>
              <a:ext cx="7500" cy="14075"/>
            </a:xfrm>
            <a:custGeom>
              <a:rect b="b" l="l" r="r" t="t"/>
              <a:pathLst>
                <a:path extrusionOk="0" h="563" w="300">
                  <a:moveTo>
                    <a:pt x="11" y="1"/>
                  </a:moveTo>
                  <a:cubicBezTo>
                    <a:pt x="6" y="1"/>
                    <a:pt x="3" y="2"/>
                    <a:pt x="1" y="4"/>
                  </a:cubicBezTo>
                  <a:cubicBezTo>
                    <a:pt x="1" y="30"/>
                    <a:pt x="48" y="141"/>
                    <a:pt x="112" y="291"/>
                  </a:cubicBezTo>
                  <a:cubicBezTo>
                    <a:pt x="175" y="436"/>
                    <a:pt x="207" y="562"/>
                    <a:pt x="244" y="562"/>
                  </a:cubicBezTo>
                  <a:cubicBezTo>
                    <a:pt x="245" y="562"/>
                    <a:pt x="245" y="562"/>
                    <a:pt x="246" y="562"/>
                  </a:cubicBezTo>
                  <a:cubicBezTo>
                    <a:pt x="284" y="556"/>
                    <a:pt x="299" y="408"/>
                    <a:pt x="246" y="242"/>
                  </a:cubicBezTo>
                  <a:cubicBezTo>
                    <a:pt x="198" y="93"/>
                    <a:pt x="53"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8"/>
            <p:cNvSpPr/>
            <p:nvPr/>
          </p:nvSpPr>
          <p:spPr>
            <a:xfrm>
              <a:off x="3879975" y="5371350"/>
              <a:ext cx="9600" cy="9575"/>
            </a:xfrm>
            <a:custGeom>
              <a:rect b="b" l="l" r="r" t="t"/>
              <a:pathLst>
                <a:path extrusionOk="0" h="383" w="384">
                  <a:moveTo>
                    <a:pt x="15" y="0"/>
                  </a:moveTo>
                  <a:cubicBezTo>
                    <a:pt x="9" y="0"/>
                    <a:pt x="4" y="2"/>
                    <a:pt x="1" y="5"/>
                  </a:cubicBezTo>
                  <a:cubicBezTo>
                    <a:pt x="30" y="90"/>
                    <a:pt x="78" y="167"/>
                    <a:pt x="139" y="233"/>
                  </a:cubicBezTo>
                  <a:cubicBezTo>
                    <a:pt x="225" y="324"/>
                    <a:pt x="310" y="383"/>
                    <a:pt x="347" y="383"/>
                  </a:cubicBezTo>
                  <a:cubicBezTo>
                    <a:pt x="354" y="383"/>
                    <a:pt x="359" y="381"/>
                    <a:pt x="362" y="377"/>
                  </a:cubicBezTo>
                  <a:cubicBezTo>
                    <a:pt x="383" y="350"/>
                    <a:pt x="324" y="255"/>
                    <a:pt x="223" y="148"/>
                  </a:cubicBezTo>
                  <a:cubicBezTo>
                    <a:pt x="137" y="56"/>
                    <a:pt x="53"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8"/>
            <p:cNvSpPr/>
            <p:nvPr/>
          </p:nvSpPr>
          <p:spPr>
            <a:xfrm>
              <a:off x="3854150" y="5359375"/>
              <a:ext cx="14675" cy="6475"/>
            </a:xfrm>
            <a:custGeom>
              <a:rect b="b" l="l" r="r" t="t"/>
              <a:pathLst>
                <a:path extrusionOk="0" h="259" w="587">
                  <a:moveTo>
                    <a:pt x="155" y="1"/>
                  </a:moveTo>
                  <a:cubicBezTo>
                    <a:pt x="63" y="1"/>
                    <a:pt x="0" y="31"/>
                    <a:pt x="7" y="58"/>
                  </a:cubicBezTo>
                  <a:cubicBezTo>
                    <a:pt x="7" y="90"/>
                    <a:pt x="146" y="95"/>
                    <a:pt x="288" y="144"/>
                  </a:cubicBezTo>
                  <a:cubicBezTo>
                    <a:pt x="416" y="186"/>
                    <a:pt x="511" y="258"/>
                    <a:pt x="549" y="258"/>
                  </a:cubicBezTo>
                  <a:cubicBezTo>
                    <a:pt x="553" y="258"/>
                    <a:pt x="557" y="257"/>
                    <a:pt x="560" y="255"/>
                  </a:cubicBezTo>
                  <a:cubicBezTo>
                    <a:pt x="587" y="234"/>
                    <a:pt x="502" y="95"/>
                    <a:pt x="326" y="32"/>
                  </a:cubicBezTo>
                  <a:cubicBezTo>
                    <a:pt x="264" y="10"/>
                    <a:pt x="205" y="1"/>
                    <a:pt x="1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p:nvPr/>
          </p:nvSpPr>
          <p:spPr>
            <a:xfrm>
              <a:off x="3835975" y="5355175"/>
              <a:ext cx="7600" cy="4050"/>
            </a:xfrm>
            <a:custGeom>
              <a:rect b="b" l="l" r="r" t="t"/>
              <a:pathLst>
                <a:path extrusionOk="0" h="162" w="304">
                  <a:moveTo>
                    <a:pt x="62" y="0"/>
                  </a:moveTo>
                  <a:cubicBezTo>
                    <a:pt x="32" y="0"/>
                    <a:pt x="9" y="8"/>
                    <a:pt x="1" y="24"/>
                  </a:cubicBezTo>
                  <a:cubicBezTo>
                    <a:pt x="1" y="56"/>
                    <a:pt x="48" y="104"/>
                    <a:pt x="129" y="136"/>
                  </a:cubicBezTo>
                  <a:cubicBezTo>
                    <a:pt x="170" y="153"/>
                    <a:pt x="210" y="162"/>
                    <a:pt x="240" y="162"/>
                  </a:cubicBezTo>
                  <a:cubicBezTo>
                    <a:pt x="268" y="162"/>
                    <a:pt x="288" y="154"/>
                    <a:pt x="294" y="136"/>
                  </a:cubicBezTo>
                  <a:cubicBezTo>
                    <a:pt x="303" y="98"/>
                    <a:pt x="251" y="56"/>
                    <a:pt x="170" y="24"/>
                  </a:cubicBezTo>
                  <a:cubicBezTo>
                    <a:pt x="131" y="8"/>
                    <a:pt x="93" y="0"/>
                    <a:pt x="6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
            <p:cNvSpPr/>
            <p:nvPr/>
          </p:nvSpPr>
          <p:spPr>
            <a:xfrm>
              <a:off x="2917800" y="5228425"/>
              <a:ext cx="453275" cy="202600"/>
            </a:xfrm>
            <a:custGeom>
              <a:rect b="b" l="l" r="r" t="t"/>
              <a:pathLst>
                <a:path extrusionOk="0" h="8104" w="18131">
                  <a:moveTo>
                    <a:pt x="18003" y="0"/>
                  </a:moveTo>
                  <a:lnTo>
                    <a:pt x="8241" y="118"/>
                  </a:lnTo>
                  <a:lnTo>
                    <a:pt x="8273" y="5328"/>
                  </a:lnTo>
                  <a:cubicBezTo>
                    <a:pt x="8273" y="5328"/>
                    <a:pt x="1" y="7300"/>
                    <a:pt x="2015" y="7886"/>
                  </a:cubicBezTo>
                  <a:cubicBezTo>
                    <a:pt x="2567" y="8045"/>
                    <a:pt x="3977" y="8104"/>
                    <a:pt x="5746" y="8104"/>
                  </a:cubicBezTo>
                  <a:cubicBezTo>
                    <a:pt x="9771" y="8104"/>
                    <a:pt x="15656" y="7798"/>
                    <a:pt x="17525" y="7672"/>
                  </a:cubicBezTo>
                  <a:lnTo>
                    <a:pt x="18130" y="7625"/>
                  </a:lnTo>
                  <a:lnTo>
                    <a:pt x="18003"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8"/>
            <p:cNvSpPr/>
            <p:nvPr/>
          </p:nvSpPr>
          <p:spPr>
            <a:xfrm>
              <a:off x="3282525" y="5347125"/>
              <a:ext cx="88275" cy="71125"/>
            </a:xfrm>
            <a:custGeom>
              <a:rect b="b" l="l" r="r" t="t"/>
              <a:pathLst>
                <a:path extrusionOk="0" h="2845" w="3531">
                  <a:moveTo>
                    <a:pt x="3312" y="1"/>
                  </a:moveTo>
                  <a:cubicBezTo>
                    <a:pt x="2551" y="1"/>
                    <a:pt x="1811" y="262"/>
                    <a:pt x="1217" y="745"/>
                  </a:cubicBezTo>
                  <a:cubicBezTo>
                    <a:pt x="567" y="1271"/>
                    <a:pt x="133" y="2019"/>
                    <a:pt x="0" y="2845"/>
                  </a:cubicBezTo>
                  <a:lnTo>
                    <a:pt x="3530" y="2738"/>
                  </a:lnTo>
                  <a:lnTo>
                    <a:pt x="3494" y="6"/>
                  </a:lnTo>
                  <a:cubicBezTo>
                    <a:pt x="3433" y="2"/>
                    <a:pt x="3373" y="1"/>
                    <a:pt x="331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8"/>
            <p:cNvSpPr/>
            <p:nvPr/>
          </p:nvSpPr>
          <p:spPr>
            <a:xfrm>
              <a:off x="2951150" y="5389250"/>
              <a:ext cx="419925" cy="41075"/>
            </a:xfrm>
            <a:custGeom>
              <a:rect b="b" l="l" r="r" t="t"/>
              <a:pathLst>
                <a:path extrusionOk="0" h="1643" w="16797">
                  <a:moveTo>
                    <a:pt x="2898" y="1"/>
                  </a:moveTo>
                  <a:cubicBezTo>
                    <a:pt x="2898" y="1"/>
                    <a:pt x="1" y="878"/>
                    <a:pt x="368" y="1352"/>
                  </a:cubicBezTo>
                  <a:cubicBezTo>
                    <a:pt x="524" y="1552"/>
                    <a:pt x="2620" y="1643"/>
                    <a:pt x="5358" y="1643"/>
                  </a:cubicBezTo>
                  <a:cubicBezTo>
                    <a:pt x="9073" y="1643"/>
                    <a:pt x="13968" y="1476"/>
                    <a:pt x="16796" y="1192"/>
                  </a:cubicBezTo>
                  <a:lnTo>
                    <a:pt x="16796" y="974"/>
                  </a:lnTo>
                  <a:lnTo>
                    <a:pt x="3796" y="1250"/>
                  </a:lnTo>
                  <a:cubicBezTo>
                    <a:pt x="3796" y="1250"/>
                    <a:pt x="3467" y="22"/>
                    <a:pt x="289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8"/>
            <p:cNvSpPr/>
            <p:nvPr/>
          </p:nvSpPr>
          <p:spPr>
            <a:xfrm>
              <a:off x="2976925" y="5412925"/>
              <a:ext cx="397450" cy="8225"/>
            </a:xfrm>
            <a:custGeom>
              <a:rect b="b" l="l" r="r" t="t"/>
              <a:pathLst>
                <a:path extrusionOk="0" h="329" w="15898">
                  <a:moveTo>
                    <a:pt x="15733" y="1"/>
                  </a:moveTo>
                  <a:lnTo>
                    <a:pt x="15250" y="37"/>
                  </a:lnTo>
                  <a:lnTo>
                    <a:pt x="14054" y="102"/>
                  </a:lnTo>
                  <a:lnTo>
                    <a:pt x="14054" y="102"/>
                  </a:lnTo>
                  <a:lnTo>
                    <a:pt x="15254" y="59"/>
                  </a:lnTo>
                  <a:lnTo>
                    <a:pt x="15733" y="59"/>
                  </a:lnTo>
                  <a:lnTo>
                    <a:pt x="15898" y="1"/>
                  </a:lnTo>
                  <a:lnTo>
                    <a:pt x="15898" y="1"/>
                  </a:lnTo>
                  <a:cubicBezTo>
                    <a:pt x="15871" y="3"/>
                    <a:pt x="15843" y="4"/>
                    <a:pt x="15816" y="4"/>
                  </a:cubicBezTo>
                  <a:cubicBezTo>
                    <a:pt x="15788" y="4"/>
                    <a:pt x="15760" y="3"/>
                    <a:pt x="15733" y="1"/>
                  </a:cubicBezTo>
                  <a:close/>
                  <a:moveTo>
                    <a:pt x="14054" y="102"/>
                  </a:moveTo>
                  <a:lnTo>
                    <a:pt x="13479" y="123"/>
                  </a:lnTo>
                  <a:cubicBezTo>
                    <a:pt x="11991" y="170"/>
                    <a:pt x="9912" y="266"/>
                    <a:pt x="7631" y="266"/>
                  </a:cubicBezTo>
                  <a:lnTo>
                    <a:pt x="1" y="266"/>
                  </a:lnTo>
                  <a:lnTo>
                    <a:pt x="1777" y="314"/>
                  </a:lnTo>
                  <a:cubicBezTo>
                    <a:pt x="2766" y="314"/>
                    <a:pt x="4022" y="328"/>
                    <a:pt x="5425" y="328"/>
                  </a:cubicBezTo>
                  <a:cubicBezTo>
                    <a:pt x="6127" y="328"/>
                    <a:pt x="6865" y="325"/>
                    <a:pt x="7625" y="314"/>
                  </a:cubicBezTo>
                  <a:cubicBezTo>
                    <a:pt x="9906" y="282"/>
                    <a:pt x="11980" y="207"/>
                    <a:pt x="13473" y="133"/>
                  </a:cubicBezTo>
                  <a:lnTo>
                    <a:pt x="14054" y="102"/>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
            <p:cNvSpPr/>
            <p:nvPr/>
          </p:nvSpPr>
          <p:spPr>
            <a:xfrm>
              <a:off x="3021725" y="5386475"/>
              <a:ext cx="24700" cy="37775"/>
            </a:xfrm>
            <a:custGeom>
              <a:rect b="b" l="l" r="r" t="t"/>
              <a:pathLst>
                <a:path extrusionOk="0" h="1511" w="988">
                  <a:moveTo>
                    <a:pt x="1" y="1"/>
                  </a:moveTo>
                  <a:lnTo>
                    <a:pt x="1" y="1"/>
                  </a:lnTo>
                  <a:cubicBezTo>
                    <a:pt x="233" y="197"/>
                    <a:pt x="440" y="422"/>
                    <a:pt x="618" y="670"/>
                  </a:cubicBezTo>
                  <a:cubicBezTo>
                    <a:pt x="761" y="937"/>
                    <a:pt x="875" y="1219"/>
                    <a:pt x="958" y="1510"/>
                  </a:cubicBezTo>
                  <a:cubicBezTo>
                    <a:pt x="988" y="1189"/>
                    <a:pt x="901" y="868"/>
                    <a:pt x="713" y="606"/>
                  </a:cubicBezTo>
                  <a:cubicBezTo>
                    <a:pt x="559" y="323"/>
                    <a:pt x="305" y="10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
            <p:cNvSpPr/>
            <p:nvPr/>
          </p:nvSpPr>
          <p:spPr>
            <a:xfrm>
              <a:off x="3103350" y="5366100"/>
              <a:ext cx="14500" cy="20250"/>
            </a:xfrm>
            <a:custGeom>
              <a:rect b="b" l="l" r="r" t="t"/>
              <a:pathLst>
                <a:path extrusionOk="0" h="810" w="580">
                  <a:moveTo>
                    <a:pt x="32" y="0"/>
                  </a:moveTo>
                  <a:cubicBezTo>
                    <a:pt x="30" y="0"/>
                    <a:pt x="29" y="1"/>
                    <a:pt x="28" y="1"/>
                  </a:cubicBezTo>
                  <a:cubicBezTo>
                    <a:pt x="0" y="18"/>
                    <a:pt x="90" y="215"/>
                    <a:pt x="240" y="437"/>
                  </a:cubicBezTo>
                  <a:cubicBezTo>
                    <a:pt x="389" y="661"/>
                    <a:pt x="526" y="810"/>
                    <a:pt x="554" y="810"/>
                  </a:cubicBezTo>
                  <a:cubicBezTo>
                    <a:pt x="580" y="810"/>
                    <a:pt x="484" y="597"/>
                    <a:pt x="340" y="373"/>
                  </a:cubicBezTo>
                  <a:cubicBezTo>
                    <a:pt x="203" y="160"/>
                    <a:pt x="6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
            <p:cNvSpPr/>
            <p:nvPr/>
          </p:nvSpPr>
          <p:spPr>
            <a:xfrm>
              <a:off x="3120875" y="5362600"/>
              <a:ext cx="16525" cy="13525"/>
            </a:xfrm>
            <a:custGeom>
              <a:rect b="b" l="l" r="r" t="t"/>
              <a:pathLst>
                <a:path extrusionOk="0" h="541" w="661">
                  <a:moveTo>
                    <a:pt x="32" y="1"/>
                  </a:moveTo>
                  <a:cubicBezTo>
                    <a:pt x="27" y="1"/>
                    <a:pt x="24" y="2"/>
                    <a:pt x="22" y="4"/>
                  </a:cubicBezTo>
                  <a:cubicBezTo>
                    <a:pt x="1" y="25"/>
                    <a:pt x="124" y="169"/>
                    <a:pt x="294" y="317"/>
                  </a:cubicBezTo>
                  <a:cubicBezTo>
                    <a:pt x="398" y="408"/>
                    <a:pt x="514" y="483"/>
                    <a:pt x="640" y="541"/>
                  </a:cubicBezTo>
                  <a:cubicBezTo>
                    <a:pt x="661" y="513"/>
                    <a:pt x="538" y="376"/>
                    <a:pt x="368" y="227"/>
                  </a:cubicBezTo>
                  <a:cubicBezTo>
                    <a:pt x="214" y="91"/>
                    <a:pt x="73"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8"/>
            <p:cNvSpPr/>
            <p:nvPr/>
          </p:nvSpPr>
          <p:spPr>
            <a:xfrm>
              <a:off x="3123550" y="5351100"/>
              <a:ext cx="25550" cy="3350"/>
            </a:xfrm>
            <a:custGeom>
              <a:rect b="b" l="l" r="r" t="t"/>
              <a:pathLst>
                <a:path extrusionOk="0" h="134" w="1022">
                  <a:moveTo>
                    <a:pt x="412" y="0"/>
                  </a:moveTo>
                  <a:cubicBezTo>
                    <a:pt x="271" y="0"/>
                    <a:pt x="132" y="26"/>
                    <a:pt x="0" y="75"/>
                  </a:cubicBezTo>
                  <a:cubicBezTo>
                    <a:pt x="168" y="114"/>
                    <a:pt x="339" y="134"/>
                    <a:pt x="511" y="134"/>
                  </a:cubicBezTo>
                  <a:cubicBezTo>
                    <a:pt x="682" y="134"/>
                    <a:pt x="854" y="114"/>
                    <a:pt x="1022" y="75"/>
                  </a:cubicBezTo>
                  <a:cubicBezTo>
                    <a:pt x="1022" y="39"/>
                    <a:pt x="787" y="17"/>
                    <a:pt x="533" y="7"/>
                  </a:cubicBezTo>
                  <a:cubicBezTo>
                    <a:pt x="492" y="2"/>
                    <a:pt x="452" y="0"/>
                    <a:pt x="4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
            <p:cNvSpPr/>
            <p:nvPr/>
          </p:nvSpPr>
          <p:spPr>
            <a:xfrm>
              <a:off x="3124225" y="5336625"/>
              <a:ext cx="28850" cy="4425"/>
            </a:xfrm>
            <a:custGeom>
              <a:rect b="b" l="l" r="r" t="t"/>
              <a:pathLst>
                <a:path extrusionOk="0" h="177" w="1154">
                  <a:moveTo>
                    <a:pt x="1154" y="0"/>
                  </a:moveTo>
                  <a:cubicBezTo>
                    <a:pt x="961" y="0"/>
                    <a:pt x="769" y="18"/>
                    <a:pt x="580" y="53"/>
                  </a:cubicBezTo>
                  <a:cubicBezTo>
                    <a:pt x="386" y="55"/>
                    <a:pt x="192" y="71"/>
                    <a:pt x="1" y="102"/>
                  </a:cubicBezTo>
                  <a:cubicBezTo>
                    <a:pt x="151" y="152"/>
                    <a:pt x="306" y="177"/>
                    <a:pt x="461" y="177"/>
                  </a:cubicBezTo>
                  <a:cubicBezTo>
                    <a:pt x="700" y="177"/>
                    <a:pt x="939" y="117"/>
                    <a:pt x="115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8"/>
            <p:cNvSpPr/>
            <p:nvPr/>
          </p:nvSpPr>
          <p:spPr>
            <a:xfrm>
              <a:off x="3062125" y="5344025"/>
              <a:ext cx="46575" cy="25725"/>
            </a:xfrm>
            <a:custGeom>
              <a:rect b="b" l="l" r="r" t="t"/>
              <a:pathLst>
                <a:path extrusionOk="0" h="1029" w="1863">
                  <a:moveTo>
                    <a:pt x="627" y="109"/>
                  </a:moveTo>
                  <a:cubicBezTo>
                    <a:pt x="728" y="109"/>
                    <a:pt x="829" y="124"/>
                    <a:pt x="926" y="156"/>
                  </a:cubicBezTo>
                  <a:cubicBezTo>
                    <a:pt x="1131" y="218"/>
                    <a:pt x="1315" y="337"/>
                    <a:pt x="1459" y="497"/>
                  </a:cubicBezTo>
                  <a:cubicBezTo>
                    <a:pt x="1539" y="603"/>
                    <a:pt x="1610" y="718"/>
                    <a:pt x="1669" y="839"/>
                  </a:cubicBezTo>
                  <a:lnTo>
                    <a:pt x="1669" y="839"/>
                  </a:lnTo>
                  <a:cubicBezTo>
                    <a:pt x="1560" y="828"/>
                    <a:pt x="1410" y="811"/>
                    <a:pt x="1235" y="778"/>
                  </a:cubicBezTo>
                  <a:cubicBezTo>
                    <a:pt x="1014" y="745"/>
                    <a:pt x="796" y="690"/>
                    <a:pt x="585" y="619"/>
                  </a:cubicBezTo>
                  <a:cubicBezTo>
                    <a:pt x="463" y="582"/>
                    <a:pt x="343" y="534"/>
                    <a:pt x="230" y="476"/>
                  </a:cubicBezTo>
                  <a:cubicBezTo>
                    <a:pt x="118" y="412"/>
                    <a:pt x="82" y="294"/>
                    <a:pt x="176" y="220"/>
                  </a:cubicBezTo>
                  <a:cubicBezTo>
                    <a:pt x="317" y="146"/>
                    <a:pt x="472" y="109"/>
                    <a:pt x="627" y="109"/>
                  </a:cubicBezTo>
                  <a:close/>
                  <a:moveTo>
                    <a:pt x="632" y="0"/>
                  </a:moveTo>
                  <a:cubicBezTo>
                    <a:pt x="458" y="0"/>
                    <a:pt x="281" y="40"/>
                    <a:pt x="112" y="125"/>
                  </a:cubicBezTo>
                  <a:cubicBezTo>
                    <a:pt x="36" y="185"/>
                    <a:pt x="1" y="285"/>
                    <a:pt x="22" y="380"/>
                  </a:cubicBezTo>
                  <a:cubicBezTo>
                    <a:pt x="50" y="461"/>
                    <a:pt x="106" y="530"/>
                    <a:pt x="182" y="572"/>
                  </a:cubicBezTo>
                  <a:cubicBezTo>
                    <a:pt x="303" y="637"/>
                    <a:pt x="432" y="689"/>
                    <a:pt x="565" y="726"/>
                  </a:cubicBezTo>
                  <a:cubicBezTo>
                    <a:pt x="783" y="792"/>
                    <a:pt x="1007" y="838"/>
                    <a:pt x="1235" y="863"/>
                  </a:cubicBezTo>
                  <a:cubicBezTo>
                    <a:pt x="1338" y="883"/>
                    <a:pt x="1443" y="893"/>
                    <a:pt x="1549" y="893"/>
                  </a:cubicBezTo>
                  <a:cubicBezTo>
                    <a:pt x="1596" y="893"/>
                    <a:pt x="1644" y="891"/>
                    <a:pt x="1692" y="887"/>
                  </a:cubicBezTo>
                  <a:lnTo>
                    <a:pt x="1692" y="887"/>
                  </a:lnTo>
                  <a:cubicBezTo>
                    <a:pt x="1713" y="934"/>
                    <a:pt x="1732" y="981"/>
                    <a:pt x="1750" y="1029"/>
                  </a:cubicBezTo>
                  <a:cubicBezTo>
                    <a:pt x="1761" y="980"/>
                    <a:pt x="1762" y="930"/>
                    <a:pt x="1753" y="880"/>
                  </a:cubicBezTo>
                  <a:lnTo>
                    <a:pt x="1753" y="880"/>
                  </a:lnTo>
                  <a:cubicBezTo>
                    <a:pt x="1790" y="876"/>
                    <a:pt x="1826" y="870"/>
                    <a:pt x="1863" y="863"/>
                  </a:cubicBezTo>
                  <a:cubicBezTo>
                    <a:pt x="1863" y="857"/>
                    <a:pt x="1820" y="853"/>
                    <a:pt x="1746" y="846"/>
                  </a:cubicBezTo>
                  <a:lnTo>
                    <a:pt x="1746" y="846"/>
                  </a:lnTo>
                  <a:cubicBezTo>
                    <a:pt x="1602" y="327"/>
                    <a:pt x="1132" y="0"/>
                    <a:pt x="6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
            <p:cNvSpPr/>
            <p:nvPr/>
          </p:nvSpPr>
          <p:spPr>
            <a:xfrm>
              <a:off x="3101975" y="5335975"/>
              <a:ext cx="23700" cy="30450"/>
            </a:xfrm>
            <a:custGeom>
              <a:rect b="b" l="l" r="r" t="t"/>
              <a:pathLst>
                <a:path extrusionOk="0" h="1218" w="948">
                  <a:moveTo>
                    <a:pt x="726" y="0"/>
                  </a:moveTo>
                  <a:cubicBezTo>
                    <a:pt x="503" y="5"/>
                    <a:pt x="301" y="129"/>
                    <a:pt x="194" y="325"/>
                  </a:cubicBezTo>
                  <a:cubicBezTo>
                    <a:pt x="100" y="462"/>
                    <a:pt x="43" y="621"/>
                    <a:pt x="29" y="787"/>
                  </a:cubicBezTo>
                  <a:cubicBezTo>
                    <a:pt x="1" y="935"/>
                    <a:pt x="27" y="1088"/>
                    <a:pt x="104" y="1217"/>
                  </a:cubicBezTo>
                  <a:cubicBezTo>
                    <a:pt x="105" y="1076"/>
                    <a:pt x="117" y="936"/>
                    <a:pt x="142" y="798"/>
                  </a:cubicBezTo>
                  <a:cubicBezTo>
                    <a:pt x="170" y="649"/>
                    <a:pt x="231" y="511"/>
                    <a:pt x="317" y="388"/>
                  </a:cubicBezTo>
                  <a:cubicBezTo>
                    <a:pt x="401" y="270"/>
                    <a:pt x="564" y="114"/>
                    <a:pt x="697" y="114"/>
                  </a:cubicBezTo>
                  <a:cubicBezTo>
                    <a:pt x="707" y="114"/>
                    <a:pt x="717" y="114"/>
                    <a:pt x="726" y="116"/>
                  </a:cubicBezTo>
                  <a:cubicBezTo>
                    <a:pt x="865" y="143"/>
                    <a:pt x="811" y="382"/>
                    <a:pt x="726" y="516"/>
                  </a:cubicBezTo>
                  <a:cubicBezTo>
                    <a:pt x="655" y="649"/>
                    <a:pt x="568" y="776"/>
                    <a:pt x="471" y="894"/>
                  </a:cubicBezTo>
                  <a:cubicBezTo>
                    <a:pt x="301" y="1095"/>
                    <a:pt x="163" y="1191"/>
                    <a:pt x="174" y="1206"/>
                  </a:cubicBezTo>
                  <a:cubicBezTo>
                    <a:pt x="175" y="1208"/>
                    <a:pt x="177" y="1209"/>
                    <a:pt x="180" y="1209"/>
                  </a:cubicBezTo>
                  <a:cubicBezTo>
                    <a:pt x="211" y="1209"/>
                    <a:pt x="355" y="1126"/>
                    <a:pt x="529" y="952"/>
                  </a:cubicBezTo>
                  <a:cubicBezTo>
                    <a:pt x="641" y="835"/>
                    <a:pt x="739" y="706"/>
                    <a:pt x="822" y="569"/>
                  </a:cubicBezTo>
                  <a:cubicBezTo>
                    <a:pt x="874" y="482"/>
                    <a:pt x="909" y="386"/>
                    <a:pt x="923" y="287"/>
                  </a:cubicBezTo>
                  <a:cubicBezTo>
                    <a:pt x="923" y="286"/>
                    <a:pt x="923" y="284"/>
                    <a:pt x="923" y="284"/>
                  </a:cubicBezTo>
                  <a:cubicBezTo>
                    <a:pt x="948" y="151"/>
                    <a:pt x="859" y="24"/>
                    <a:pt x="7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p:nvPr/>
          </p:nvSpPr>
          <p:spPr>
            <a:xfrm>
              <a:off x="3282125" y="5344775"/>
              <a:ext cx="86000" cy="71875"/>
            </a:xfrm>
            <a:custGeom>
              <a:rect b="b" l="l" r="r" t="t"/>
              <a:pathLst>
                <a:path extrusionOk="0" h="2875" w="3440">
                  <a:moveTo>
                    <a:pt x="2978" y="0"/>
                  </a:moveTo>
                  <a:cubicBezTo>
                    <a:pt x="2889" y="0"/>
                    <a:pt x="2801" y="5"/>
                    <a:pt x="2712" y="15"/>
                  </a:cubicBezTo>
                  <a:cubicBezTo>
                    <a:pt x="2115" y="71"/>
                    <a:pt x="1549" y="301"/>
                    <a:pt x="1079" y="674"/>
                  </a:cubicBezTo>
                  <a:cubicBezTo>
                    <a:pt x="618" y="1058"/>
                    <a:pt x="282" y="1571"/>
                    <a:pt x="112" y="2147"/>
                  </a:cubicBezTo>
                  <a:cubicBezTo>
                    <a:pt x="58" y="2319"/>
                    <a:pt x="23" y="2498"/>
                    <a:pt x="12" y="2678"/>
                  </a:cubicBezTo>
                  <a:cubicBezTo>
                    <a:pt x="1" y="2743"/>
                    <a:pt x="1" y="2810"/>
                    <a:pt x="12" y="2875"/>
                  </a:cubicBezTo>
                  <a:cubicBezTo>
                    <a:pt x="38" y="2875"/>
                    <a:pt x="48" y="2594"/>
                    <a:pt x="192" y="2173"/>
                  </a:cubicBezTo>
                  <a:cubicBezTo>
                    <a:pt x="565" y="1053"/>
                    <a:pt x="1550" y="248"/>
                    <a:pt x="2723" y="105"/>
                  </a:cubicBezTo>
                  <a:cubicBezTo>
                    <a:pt x="3164" y="68"/>
                    <a:pt x="3440" y="95"/>
                    <a:pt x="3440" y="68"/>
                  </a:cubicBezTo>
                  <a:cubicBezTo>
                    <a:pt x="3377" y="40"/>
                    <a:pt x="3311" y="23"/>
                    <a:pt x="3243" y="15"/>
                  </a:cubicBezTo>
                  <a:cubicBezTo>
                    <a:pt x="3155" y="5"/>
                    <a:pt x="3066" y="0"/>
                    <a:pt x="297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
            <p:cNvSpPr/>
            <p:nvPr/>
          </p:nvSpPr>
          <p:spPr>
            <a:xfrm>
              <a:off x="3340575" y="5245450"/>
              <a:ext cx="4825" cy="100250"/>
            </a:xfrm>
            <a:custGeom>
              <a:rect b="b" l="l" r="r" t="t"/>
              <a:pathLst>
                <a:path extrusionOk="0" h="4010" w="193">
                  <a:moveTo>
                    <a:pt x="39" y="1"/>
                  </a:moveTo>
                  <a:lnTo>
                    <a:pt x="39" y="1"/>
                  </a:lnTo>
                  <a:cubicBezTo>
                    <a:pt x="1" y="668"/>
                    <a:pt x="2" y="1337"/>
                    <a:pt x="44" y="2005"/>
                  </a:cubicBezTo>
                  <a:cubicBezTo>
                    <a:pt x="41" y="2674"/>
                    <a:pt x="77" y="3344"/>
                    <a:pt x="150" y="4010"/>
                  </a:cubicBezTo>
                  <a:cubicBezTo>
                    <a:pt x="193" y="3341"/>
                    <a:pt x="193" y="2672"/>
                    <a:pt x="150" y="2005"/>
                  </a:cubicBezTo>
                  <a:cubicBezTo>
                    <a:pt x="154" y="1335"/>
                    <a:pt x="117" y="666"/>
                    <a:pt x="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
            <p:cNvSpPr/>
            <p:nvPr/>
          </p:nvSpPr>
          <p:spPr>
            <a:xfrm>
              <a:off x="3180175" y="5394550"/>
              <a:ext cx="71275" cy="4475"/>
            </a:xfrm>
            <a:custGeom>
              <a:rect b="b" l="l" r="r" t="t"/>
              <a:pathLst>
                <a:path extrusionOk="0" h="179" w="2851">
                  <a:moveTo>
                    <a:pt x="2812" y="0"/>
                  </a:moveTo>
                  <a:cubicBezTo>
                    <a:pt x="2665" y="0"/>
                    <a:pt x="2100" y="71"/>
                    <a:pt x="1426" y="71"/>
                  </a:cubicBezTo>
                  <a:cubicBezTo>
                    <a:pt x="901" y="71"/>
                    <a:pt x="442" y="57"/>
                    <a:pt x="195" y="57"/>
                  </a:cubicBezTo>
                  <a:cubicBezTo>
                    <a:pt x="71" y="57"/>
                    <a:pt x="0" y="60"/>
                    <a:pt x="0" y="71"/>
                  </a:cubicBezTo>
                  <a:cubicBezTo>
                    <a:pt x="353" y="143"/>
                    <a:pt x="712" y="179"/>
                    <a:pt x="1071" y="179"/>
                  </a:cubicBezTo>
                  <a:cubicBezTo>
                    <a:pt x="1191" y="179"/>
                    <a:pt x="1311" y="175"/>
                    <a:pt x="1430" y="167"/>
                  </a:cubicBezTo>
                  <a:cubicBezTo>
                    <a:pt x="1467" y="168"/>
                    <a:pt x="1503" y="168"/>
                    <a:pt x="1539" y="168"/>
                  </a:cubicBezTo>
                  <a:cubicBezTo>
                    <a:pt x="1981" y="168"/>
                    <a:pt x="2422" y="114"/>
                    <a:pt x="2850" y="7"/>
                  </a:cubicBezTo>
                  <a:cubicBezTo>
                    <a:pt x="2850" y="2"/>
                    <a:pt x="2837" y="0"/>
                    <a:pt x="28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8"/>
            <p:cNvSpPr/>
            <p:nvPr/>
          </p:nvSpPr>
          <p:spPr>
            <a:xfrm>
              <a:off x="3291800" y="5393975"/>
              <a:ext cx="8125" cy="14075"/>
            </a:xfrm>
            <a:custGeom>
              <a:rect b="b" l="l" r="r" t="t"/>
              <a:pathLst>
                <a:path extrusionOk="0" h="563" w="325">
                  <a:moveTo>
                    <a:pt x="289" y="1"/>
                  </a:moveTo>
                  <a:cubicBezTo>
                    <a:pt x="247" y="1"/>
                    <a:pt x="102" y="93"/>
                    <a:pt x="54" y="242"/>
                  </a:cubicBezTo>
                  <a:cubicBezTo>
                    <a:pt x="0" y="408"/>
                    <a:pt x="17" y="556"/>
                    <a:pt x="54" y="562"/>
                  </a:cubicBezTo>
                  <a:cubicBezTo>
                    <a:pt x="54" y="562"/>
                    <a:pt x="55" y="562"/>
                    <a:pt x="56" y="562"/>
                  </a:cubicBezTo>
                  <a:cubicBezTo>
                    <a:pt x="93" y="562"/>
                    <a:pt x="125" y="436"/>
                    <a:pt x="187" y="291"/>
                  </a:cubicBezTo>
                  <a:cubicBezTo>
                    <a:pt x="251" y="141"/>
                    <a:pt x="325" y="30"/>
                    <a:pt x="299" y="4"/>
                  </a:cubicBezTo>
                  <a:cubicBezTo>
                    <a:pt x="297" y="2"/>
                    <a:pt x="294" y="1"/>
                    <a:pt x="2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8"/>
            <p:cNvSpPr/>
            <p:nvPr/>
          </p:nvSpPr>
          <p:spPr>
            <a:xfrm>
              <a:off x="3307525" y="5371350"/>
              <a:ext cx="9575" cy="9575"/>
            </a:xfrm>
            <a:custGeom>
              <a:rect b="b" l="l" r="r" t="t"/>
              <a:pathLst>
                <a:path extrusionOk="0" h="383" w="383">
                  <a:moveTo>
                    <a:pt x="367" y="0"/>
                  </a:moveTo>
                  <a:cubicBezTo>
                    <a:pt x="329" y="0"/>
                    <a:pt x="246" y="56"/>
                    <a:pt x="159" y="148"/>
                  </a:cubicBezTo>
                  <a:cubicBezTo>
                    <a:pt x="59" y="255"/>
                    <a:pt x="0" y="350"/>
                    <a:pt x="21" y="377"/>
                  </a:cubicBezTo>
                  <a:cubicBezTo>
                    <a:pt x="24" y="381"/>
                    <a:pt x="29" y="383"/>
                    <a:pt x="36" y="383"/>
                  </a:cubicBezTo>
                  <a:cubicBezTo>
                    <a:pt x="73" y="383"/>
                    <a:pt x="159" y="324"/>
                    <a:pt x="245" y="233"/>
                  </a:cubicBezTo>
                  <a:cubicBezTo>
                    <a:pt x="306" y="167"/>
                    <a:pt x="352" y="90"/>
                    <a:pt x="382" y="5"/>
                  </a:cubicBezTo>
                  <a:cubicBezTo>
                    <a:pt x="378" y="2"/>
                    <a:pt x="374"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8"/>
            <p:cNvSpPr/>
            <p:nvPr/>
          </p:nvSpPr>
          <p:spPr>
            <a:xfrm>
              <a:off x="3328250" y="5359375"/>
              <a:ext cx="14675" cy="6475"/>
            </a:xfrm>
            <a:custGeom>
              <a:rect b="b" l="l" r="r" t="t"/>
              <a:pathLst>
                <a:path extrusionOk="0" h="259" w="587">
                  <a:moveTo>
                    <a:pt x="432" y="1"/>
                  </a:moveTo>
                  <a:cubicBezTo>
                    <a:pt x="382" y="1"/>
                    <a:pt x="323" y="10"/>
                    <a:pt x="262" y="32"/>
                  </a:cubicBezTo>
                  <a:cubicBezTo>
                    <a:pt x="86" y="95"/>
                    <a:pt x="1" y="234"/>
                    <a:pt x="27" y="255"/>
                  </a:cubicBezTo>
                  <a:cubicBezTo>
                    <a:pt x="30" y="257"/>
                    <a:pt x="34" y="258"/>
                    <a:pt x="38" y="258"/>
                  </a:cubicBezTo>
                  <a:cubicBezTo>
                    <a:pt x="77" y="258"/>
                    <a:pt x="170" y="186"/>
                    <a:pt x="298" y="144"/>
                  </a:cubicBezTo>
                  <a:cubicBezTo>
                    <a:pt x="442" y="95"/>
                    <a:pt x="579" y="90"/>
                    <a:pt x="579" y="58"/>
                  </a:cubicBezTo>
                  <a:cubicBezTo>
                    <a:pt x="586" y="31"/>
                    <a:pt x="524" y="1"/>
                    <a:pt x="4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8"/>
            <p:cNvSpPr/>
            <p:nvPr/>
          </p:nvSpPr>
          <p:spPr>
            <a:xfrm>
              <a:off x="3353500" y="5355175"/>
              <a:ext cx="7600" cy="4050"/>
            </a:xfrm>
            <a:custGeom>
              <a:rect b="b" l="l" r="r" t="t"/>
              <a:pathLst>
                <a:path extrusionOk="0" h="162" w="304">
                  <a:moveTo>
                    <a:pt x="241" y="0"/>
                  </a:moveTo>
                  <a:cubicBezTo>
                    <a:pt x="211" y="0"/>
                    <a:pt x="173" y="8"/>
                    <a:pt x="133" y="24"/>
                  </a:cubicBezTo>
                  <a:cubicBezTo>
                    <a:pt x="54" y="56"/>
                    <a:pt x="1" y="98"/>
                    <a:pt x="11" y="136"/>
                  </a:cubicBezTo>
                  <a:cubicBezTo>
                    <a:pt x="16" y="154"/>
                    <a:pt x="36" y="162"/>
                    <a:pt x="64" y="162"/>
                  </a:cubicBezTo>
                  <a:cubicBezTo>
                    <a:pt x="95" y="162"/>
                    <a:pt x="134" y="153"/>
                    <a:pt x="176" y="136"/>
                  </a:cubicBezTo>
                  <a:cubicBezTo>
                    <a:pt x="255" y="104"/>
                    <a:pt x="304" y="56"/>
                    <a:pt x="304" y="24"/>
                  </a:cubicBezTo>
                  <a:cubicBezTo>
                    <a:pt x="296" y="8"/>
                    <a:pt x="272" y="0"/>
                    <a:pt x="2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8"/>
            <p:cNvSpPr/>
            <p:nvPr/>
          </p:nvSpPr>
          <p:spPr>
            <a:xfrm>
              <a:off x="3037700" y="2866150"/>
              <a:ext cx="1199450" cy="2470375"/>
            </a:xfrm>
            <a:custGeom>
              <a:rect b="b" l="l" r="r" t="t"/>
              <a:pathLst>
                <a:path extrusionOk="0" h="98815" w="47978">
                  <a:moveTo>
                    <a:pt x="47977" y="0"/>
                  </a:moveTo>
                  <a:lnTo>
                    <a:pt x="18619" y="197"/>
                  </a:lnTo>
                  <a:lnTo>
                    <a:pt x="0" y="98814"/>
                  </a:lnTo>
                  <a:lnTo>
                    <a:pt x="14456" y="98814"/>
                  </a:lnTo>
                  <a:lnTo>
                    <a:pt x="31554" y="13381"/>
                  </a:lnTo>
                  <a:lnTo>
                    <a:pt x="29029" y="98166"/>
                  </a:lnTo>
                  <a:lnTo>
                    <a:pt x="44235" y="97846"/>
                  </a:lnTo>
                  <a:lnTo>
                    <a:pt x="4797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
            <p:cNvSpPr/>
            <p:nvPr/>
          </p:nvSpPr>
          <p:spPr>
            <a:xfrm>
              <a:off x="3820275" y="2955050"/>
              <a:ext cx="93875" cy="239775"/>
            </a:xfrm>
            <a:custGeom>
              <a:rect b="b" l="l" r="r" t="t"/>
              <a:pathLst>
                <a:path extrusionOk="0" h="9591" w="3755">
                  <a:moveTo>
                    <a:pt x="3755" y="0"/>
                  </a:moveTo>
                  <a:lnTo>
                    <a:pt x="3755" y="0"/>
                  </a:lnTo>
                  <a:cubicBezTo>
                    <a:pt x="3593" y="512"/>
                    <a:pt x="3472" y="1037"/>
                    <a:pt x="3394" y="1568"/>
                  </a:cubicBezTo>
                  <a:cubicBezTo>
                    <a:pt x="3202" y="2547"/>
                    <a:pt x="2962" y="3907"/>
                    <a:pt x="2707" y="5417"/>
                  </a:cubicBezTo>
                  <a:cubicBezTo>
                    <a:pt x="2611" y="6121"/>
                    <a:pt x="2476" y="6818"/>
                    <a:pt x="2303" y="7507"/>
                  </a:cubicBezTo>
                  <a:cubicBezTo>
                    <a:pt x="2035" y="8602"/>
                    <a:pt x="1121" y="9421"/>
                    <a:pt x="1" y="9565"/>
                  </a:cubicBezTo>
                  <a:cubicBezTo>
                    <a:pt x="74" y="9582"/>
                    <a:pt x="148" y="9590"/>
                    <a:pt x="222" y="9590"/>
                  </a:cubicBezTo>
                  <a:cubicBezTo>
                    <a:pt x="296" y="9590"/>
                    <a:pt x="370" y="9582"/>
                    <a:pt x="443" y="9565"/>
                  </a:cubicBezTo>
                  <a:cubicBezTo>
                    <a:pt x="847" y="9499"/>
                    <a:pt x="1226" y="9329"/>
                    <a:pt x="1544" y="9070"/>
                  </a:cubicBezTo>
                  <a:cubicBezTo>
                    <a:pt x="2018" y="8687"/>
                    <a:pt x="2365" y="8167"/>
                    <a:pt x="2538" y="7582"/>
                  </a:cubicBezTo>
                  <a:cubicBezTo>
                    <a:pt x="2728" y="6883"/>
                    <a:pt x="2873" y="6173"/>
                    <a:pt x="2973" y="5455"/>
                  </a:cubicBezTo>
                  <a:cubicBezTo>
                    <a:pt x="3224" y="3950"/>
                    <a:pt x="3441" y="2584"/>
                    <a:pt x="3580" y="1595"/>
                  </a:cubicBezTo>
                  <a:cubicBezTo>
                    <a:pt x="3683" y="1069"/>
                    <a:pt x="3742" y="536"/>
                    <a:pt x="37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8"/>
            <p:cNvSpPr/>
            <p:nvPr/>
          </p:nvSpPr>
          <p:spPr>
            <a:xfrm>
              <a:off x="3829250" y="2960925"/>
              <a:ext cx="35375" cy="33325"/>
            </a:xfrm>
            <a:custGeom>
              <a:rect b="b" l="l" r="r" t="t"/>
              <a:pathLst>
                <a:path extrusionOk="0" h="1333" w="1415">
                  <a:moveTo>
                    <a:pt x="687" y="1"/>
                  </a:moveTo>
                  <a:cubicBezTo>
                    <a:pt x="449" y="1"/>
                    <a:pt x="342" y="133"/>
                    <a:pt x="360" y="163"/>
                  </a:cubicBezTo>
                  <a:cubicBezTo>
                    <a:pt x="363" y="170"/>
                    <a:pt x="371" y="172"/>
                    <a:pt x="382" y="172"/>
                  </a:cubicBezTo>
                  <a:cubicBezTo>
                    <a:pt x="415" y="172"/>
                    <a:pt x="479" y="152"/>
                    <a:pt x="566" y="152"/>
                  </a:cubicBezTo>
                  <a:cubicBezTo>
                    <a:pt x="631" y="152"/>
                    <a:pt x="709" y="163"/>
                    <a:pt x="796" y="201"/>
                  </a:cubicBezTo>
                  <a:cubicBezTo>
                    <a:pt x="929" y="255"/>
                    <a:pt x="1034" y="360"/>
                    <a:pt x="1089" y="494"/>
                  </a:cubicBezTo>
                  <a:cubicBezTo>
                    <a:pt x="1134" y="656"/>
                    <a:pt x="1077" y="829"/>
                    <a:pt x="945" y="935"/>
                  </a:cubicBezTo>
                  <a:cubicBezTo>
                    <a:pt x="863" y="1014"/>
                    <a:pt x="756" y="1056"/>
                    <a:pt x="646" y="1056"/>
                  </a:cubicBezTo>
                  <a:cubicBezTo>
                    <a:pt x="593" y="1056"/>
                    <a:pt x="539" y="1046"/>
                    <a:pt x="488" y="1025"/>
                  </a:cubicBezTo>
                  <a:cubicBezTo>
                    <a:pt x="361" y="955"/>
                    <a:pt x="269" y="835"/>
                    <a:pt x="232" y="696"/>
                  </a:cubicBezTo>
                  <a:cubicBezTo>
                    <a:pt x="142" y="441"/>
                    <a:pt x="264" y="281"/>
                    <a:pt x="232" y="255"/>
                  </a:cubicBezTo>
                  <a:cubicBezTo>
                    <a:pt x="231" y="248"/>
                    <a:pt x="225" y="244"/>
                    <a:pt x="217" y="244"/>
                  </a:cubicBezTo>
                  <a:cubicBezTo>
                    <a:pt x="165" y="244"/>
                    <a:pt x="1" y="394"/>
                    <a:pt x="46" y="712"/>
                  </a:cubicBezTo>
                  <a:cubicBezTo>
                    <a:pt x="62" y="962"/>
                    <a:pt x="219" y="1183"/>
                    <a:pt x="451" y="1281"/>
                  </a:cubicBezTo>
                  <a:cubicBezTo>
                    <a:pt x="534" y="1316"/>
                    <a:pt x="621" y="1333"/>
                    <a:pt x="708" y="1333"/>
                  </a:cubicBezTo>
                  <a:cubicBezTo>
                    <a:pt x="864" y="1333"/>
                    <a:pt x="1018" y="1278"/>
                    <a:pt x="1141" y="1173"/>
                  </a:cubicBezTo>
                  <a:cubicBezTo>
                    <a:pt x="1332" y="1010"/>
                    <a:pt x="1415" y="752"/>
                    <a:pt x="1354" y="508"/>
                  </a:cubicBezTo>
                  <a:cubicBezTo>
                    <a:pt x="1293" y="264"/>
                    <a:pt x="1099" y="76"/>
                    <a:pt x="854" y="20"/>
                  </a:cubicBezTo>
                  <a:cubicBezTo>
                    <a:pt x="793" y="6"/>
                    <a:pt x="737"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8"/>
            <p:cNvSpPr/>
            <p:nvPr/>
          </p:nvSpPr>
          <p:spPr>
            <a:xfrm>
              <a:off x="3621750" y="2933775"/>
              <a:ext cx="18200" cy="67950"/>
            </a:xfrm>
            <a:custGeom>
              <a:rect b="b" l="l" r="r" t="t"/>
              <a:pathLst>
                <a:path extrusionOk="0" h="2718" w="728">
                  <a:moveTo>
                    <a:pt x="659" y="0"/>
                  </a:moveTo>
                  <a:cubicBezTo>
                    <a:pt x="110" y="799"/>
                    <a:pt x="1" y="1821"/>
                    <a:pt x="366" y="2718"/>
                  </a:cubicBezTo>
                  <a:cubicBezTo>
                    <a:pt x="445" y="2701"/>
                    <a:pt x="361" y="2090"/>
                    <a:pt x="435" y="1351"/>
                  </a:cubicBezTo>
                  <a:cubicBezTo>
                    <a:pt x="509" y="612"/>
                    <a:pt x="727" y="32"/>
                    <a:pt x="6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
            <p:cNvSpPr/>
            <p:nvPr/>
          </p:nvSpPr>
          <p:spPr>
            <a:xfrm>
              <a:off x="3667625" y="2927925"/>
              <a:ext cx="13950" cy="70875"/>
            </a:xfrm>
            <a:custGeom>
              <a:rect b="b" l="l" r="r" t="t"/>
              <a:pathLst>
                <a:path extrusionOk="0" h="2835" w="558">
                  <a:moveTo>
                    <a:pt x="557" y="1"/>
                  </a:moveTo>
                  <a:lnTo>
                    <a:pt x="557" y="1"/>
                  </a:lnTo>
                  <a:cubicBezTo>
                    <a:pt x="73" y="868"/>
                    <a:pt x="0" y="1908"/>
                    <a:pt x="361" y="2834"/>
                  </a:cubicBezTo>
                  <a:cubicBezTo>
                    <a:pt x="407" y="2363"/>
                    <a:pt x="422" y="1889"/>
                    <a:pt x="408" y="1415"/>
                  </a:cubicBezTo>
                  <a:cubicBezTo>
                    <a:pt x="486" y="947"/>
                    <a:pt x="536" y="475"/>
                    <a:pt x="5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8"/>
            <p:cNvSpPr/>
            <p:nvPr/>
          </p:nvSpPr>
          <p:spPr>
            <a:xfrm>
              <a:off x="4069250" y="2935225"/>
              <a:ext cx="10850" cy="73550"/>
            </a:xfrm>
            <a:custGeom>
              <a:rect b="b" l="l" r="r" t="t"/>
              <a:pathLst>
                <a:path extrusionOk="0" h="2942" w="434">
                  <a:moveTo>
                    <a:pt x="161" y="1"/>
                  </a:moveTo>
                  <a:cubicBezTo>
                    <a:pt x="99" y="490"/>
                    <a:pt x="78" y="982"/>
                    <a:pt x="97" y="1473"/>
                  </a:cubicBezTo>
                  <a:cubicBezTo>
                    <a:pt x="29" y="1959"/>
                    <a:pt x="1" y="2450"/>
                    <a:pt x="11" y="2942"/>
                  </a:cubicBezTo>
                  <a:cubicBezTo>
                    <a:pt x="259" y="2497"/>
                    <a:pt x="381" y="1993"/>
                    <a:pt x="362" y="1484"/>
                  </a:cubicBezTo>
                  <a:cubicBezTo>
                    <a:pt x="433" y="981"/>
                    <a:pt x="363" y="467"/>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
            <p:cNvSpPr/>
            <p:nvPr/>
          </p:nvSpPr>
          <p:spPr>
            <a:xfrm>
              <a:off x="4117250" y="2931000"/>
              <a:ext cx="18150" cy="74975"/>
            </a:xfrm>
            <a:custGeom>
              <a:rect b="b" l="l" r="r" t="t"/>
              <a:pathLst>
                <a:path extrusionOk="0" h="2999" w="726">
                  <a:moveTo>
                    <a:pt x="292" y="0"/>
                  </a:moveTo>
                  <a:lnTo>
                    <a:pt x="292" y="0"/>
                  </a:lnTo>
                  <a:cubicBezTo>
                    <a:pt x="207" y="21"/>
                    <a:pt x="345" y="691"/>
                    <a:pt x="292" y="1510"/>
                  </a:cubicBezTo>
                  <a:cubicBezTo>
                    <a:pt x="239" y="2329"/>
                    <a:pt x="0" y="2972"/>
                    <a:pt x="74" y="2998"/>
                  </a:cubicBezTo>
                  <a:lnTo>
                    <a:pt x="80" y="2998"/>
                  </a:lnTo>
                  <a:cubicBezTo>
                    <a:pt x="646" y="2098"/>
                    <a:pt x="726" y="972"/>
                    <a:pt x="2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
            <p:cNvSpPr/>
            <p:nvPr/>
          </p:nvSpPr>
          <p:spPr>
            <a:xfrm>
              <a:off x="3670100" y="1234625"/>
              <a:ext cx="372200" cy="613775"/>
            </a:xfrm>
            <a:custGeom>
              <a:rect b="b" l="l" r="r" t="t"/>
              <a:pathLst>
                <a:path extrusionOk="0" h="24551" w="14888">
                  <a:moveTo>
                    <a:pt x="8853" y="0"/>
                  </a:moveTo>
                  <a:cubicBezTo>
                    <a:pt x="5907" y="0"/>
                    <a:pt x="2989" y="959"/>
                    <a:pt x="574" y="2816"/>
                  </a:cubicBezTo>
                  <a:lnTo>
                    <a:pt x="1" y="3263"/>
                  </a:lnTo>
                  <a:lnTo>
                    <a:pt x="1500" y="24551"/>
                  </a:lnTo>
                  <a:lnTo>
                    <a:pt x="10889" y="23802"/>
                  </a:lnTo>
                  <a:cubicBezTo>
                    <a:pt x="10948" y="22706"/>
                    <a:pt x="10889" y="18485"/>
                    <a:pt x="10889" y="18485"/>
                  </a:cubicBezTo>
                  <a:cubicBezTo>
                    <a:pt x="10889" y="18485"/>
                    <a:pt x="14791" y="17879"/>
                    <a:pt x="14840" y="13976"/>
                  </a:cubicBezTo>
                  <a:cubicBezTo>
                    <a:pt x="14887" y="10073"/>
                    <a:pt x="14212" y="1104"/>
                    <a:pt x="14212" y="1104"/>
                  </a:cubicBezTo>
                  <a:cubicBezTo>
                    <a:pt x="12490" y="363"/>
                    <a:pt x="10666" y="0"/>
                    <a:pt x="8853"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a:off x="3814725" y="1658725"/>
              <a:ext cx="127500" cy="62200"/>
            </a:xfrm>
            <a:custGeom>
              <a:rect b="b" l="l" r="r" t="t"/>
              <a:pathLst>
                <a:path extrusionOk="0" h="2488" w="5100">
                  <a:moveTo>
                    <a:pt x="0" y="0"/>
                  </a:moveTo>
                  <a:cubicBezTo>
                    <a:pt x="0" y="0"/>
                    <a:pt x="1065" y="2487"/>
                    <a:pt x="4439" y="2487"/>
                  </a:cubicBezTo>
                  <a:cubicBezTo>
                    <a:pt x="4650" y="2487"/>
                    <a:pt x="4870" y="2477"/>
                    <a:pt x="5099" y="2457"/>
                  </a:cubicBezTo>
                  <a:lnTo>
                    <a:pt x="5088" y="1446"/>
                  </a:lnTo>
                  <a:cubicBezTo>
                    <a:pt x="5035" y="1447"/>
                    <a:pt x="4981" y="1447"/>
                    <a:pt x="4927" y="1447"/>
                  </a:cubicBezTo>
                  <a:cubicBezTo>
                    <a:pt x="3180" y="1447"/>
                    <a:pt x="1470" y="94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a:off x="3615200" y="1413675"/>
              <a:ext cx="70350" cy="101900"/>
            </a:xfrm>
            <a:custGeom>
              <a:rect b="b" l="l" r="r" t="t"/>
              <a:pathLst>
                <a:path extrusionOk="0" h="4076" w="2814">
                  <a:moveTo>
                    <a:pt x="1790" y="1"/>
                  </a:moveTo>
                  <a:cubicBezTo>
                    <a:pt x="1013" y="1"/>
                    <a:pt x="0" y="323"/>
                    <a:pt x="53" y="1998"/>
                  </a:cubicBezTo>
                  <a:cubicBezTo>
                    <a:pt x="109" y="3742"/>
                    <a:pt x="1266" y="4076"/>
                    <a:pt x="2063" y="4076"/>
                  </a:cubicBezTo>
                  <a:cubicBezTo>
                    <a:pt x="2485" y="4076"/>
                    <a:pt x="2806" y="3982"/>
                    <a:pt x="2808" y="3954"/>
                  </a:cubicBezTo>
                  <a:cubicBezTo>
                    <a:pt x="2813" y="3875"/>
                    <a:pt x="2654" y="127"/>
                    <a:pt x="2654" y="127"/>
                  </a:cubicBezTo>
                  <a:cubicBezTo>
                    <a:pt x="2631" y="115"/>
                    <a:pt x="2252" y="1"/>
                    <a:pt x="1790"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a:off x="3633350" y="1435125"/>
              <a:ext cx="31075" cy="58950"/>
            </a:xfrm>
            <a:custGeom>
              <a:rect b="b" l="l" r="r" t="t"/>
              <a:pathLst>
                <a:path extrusionOk="0" h="2358" w="1243">
                  <a:moveTo>
                    <a:pt x="683" y="1"/>
                  </a:moveTo>
                  <a:cubicBezTo>
                    <a:pt x="662" y="1"/>
                    <a:pt x="641" y="3"/>
                    <a:pt x="620" y="7"/>
                  </a:cubicBezTo>
                  <a:cubicBezTo>
                    <a:pt x="400" y="58"/>
                    <a:pt x="222" y="219"/>
                    <a:pt x="147" y="432"/>
                  </a:cubicBezTo>
                  <a:cubicBezTo>
                    <a:pt x="42" y="676"/>
                    <a:pt x="0" y="944"/>
                    <a:pt x="25" y="1208"/>
                  </a:cubicBezTo>
                  <a:cubicBezTo>
                    <a:pt x="12" y="1695"/>
                    <a:pt x="293" y="2142"/>
                    <a:pt x="737" y="2341"/>
                  </a:cubicBezTo>
                  <a:cubicBezTo>
                    <a:pt x="779" y="2352"/>
                    <a:pt x="821" y="2357"/>
                    <a:pt x="862" y="2357"/>
                  </a:cubicBezTo>
                  <a:cubicBezTo>
                    <a:pt x="970" y="2357"/>
                    <a:pt x="1076" y="2323"/>
                    <a:pt x="1163" y="2256"/>
                  </a:cubicBezTo>
                  <a:cubicBezTo>
                    <a:pt x="1232" y="2177"/>
                    <a:pt x="1242" y="2117"/>
                    <a:pt x="1232" y="2113"/>
                  </a:cubicBezTo>
                  <a:lnTo>
                    <a:pt x="1232" y="2113"/>
                  </a:lnTo>
                  <a:cubicBezTo>
                    <a:pt x="1194" y="2142"/>
                    <a:pt x="1152" y="2167"/>
                    <a:pt x="1109" y="2186"/>
                  </a:cubicBezTo>
                  <a:cubicBezTo>
                    <a:pt x="1054" y="2209"/>
                    <a:pt x="995" y="2220"/>
                    <a:pt x="936" y="2220"/>
                  </a:cubicBezTo>
                  <a:cubicBezTo>
                    <a:pt x="877" y="2220"/>
                    <a:pt x="819" y="2209"/>
                    <a:pt x="763" y="2186"/>
                  </a:cubicBezTo>
                  <a:cubicBezTo>
                    <a:pt x="404" y="1975"/>
                    <a:pt x="186" y="1588"/>
                    <a:pt x="195" y="1170"/>
                  </a:cubicBezTo>
                  <a:cubicBezTo>
                    <a:pt x="183" y="942"/>
                    <a:pt x="222" y="714"/>
                    <a:pt x="306" y="501"/>
                  </a:cubicBezTo>
                  <a:cubicBezTo>
                    <a:pt x="351" y="329"/>
                    <a:pt x="479" y="192"/>
                    <a:pt x="647" y="135"/>
                  </a:cubicBezTo>
                  <a:cubicBezTo>
                    <a:pt x="670" y="128"/>
                    <a:pt x="693" y="124"/>
                    <a:pt x="716" y="124"/>
                  </a:cubicBezTo>
                  <a:cubicBezTo>
                    <a:pt x="801" y="124"/>
                    <a:pt x="882" y="171"/>
                    <a:pt x="923" y="251"/>
                  </a:cubicBezTo>
                  <a:cubicBezTo>
                    <a:pt x="960" y="326"/>
                    <a:pt x="923" y="379"/>
                    <a:pt x="960" y="385"/>
                  </a:cubicBezTo>
                  <a:cubicBezTo>
                    <a:pt x="962" y="385"/>
                    <a:pt x="964" y="385"/>
                    <a:pt x="966" y="385"/>
                  </a:cubicBezTo>
                  <a:cubicBezTo>
                    <a:pt x="1000" y="385"/>
                    <a:pt x="1012" y="331"/>
                    <a:pt x="992" y="231"/>
                  </a:cubicBezTo>
                  <a:cubicBezTo>
                    <a:pt x="974" y="164"/>
                    <a:pt x="935" y="106"/>
                    <a:pt x="881" y="66"/>
                  </a:cubicBezTo>
                  <a:cubicBezTo>
                    <a:pt x="823" y="23"/>
                    <a:pt x="754" y="1"/>
                    <a:pt x="683"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
            <p:cNvSpPr/>
            <p:nvPr/>
          </p:nvSpPr>
          <p:spPr>
            <a:xfrm>
              <a:off x="3975225" y="1402000"/>
              <a:ext cx="28100" cy="26825"/>
            </a:xfrm>
            <a:custGeom>
              <a:rect b="b" l="l" r="r" t="t"/>
              <a:pathLst>
                <a:path extrusionOk="0" h="1073" w="1124">
                  <a:moveTo>
                    <a:pt x="596" y="0"/>
                  </a:moveTo>
                  <a:cubicBezTo>
                    <a:pt x="581" y="0"/>
                    <a:pt x="566" y="1"/>
                    <a:pt x="550" y="2"/>
                  </a:cubicBezTo>
                  <a:lnTo>
                    <a:pt x="517" y="2"/>
                  </a:lnTo>
                  <a:cubicBezTo>
                    <a:pt x="224" y="20"/>
                    <a:pt x="0" y="272"/>
                    <a:pt x="18" y="565"/>
                  </a:cubicBezTo>
                  <a:cubicBezTo>
                    <a:pt x="18" y="572"/>
                    <a:pt x="19" y="578"/>
                    <a:pt x="19" y="584"/>
                  </a:cubicBezTo>
                  <a:cubicBezTo>
                    <a:pt x="42" y="862"/>
                    <a:pt x="275" y="1073"/>
                    <a:pt x="549" y="1073"/>
                  </a:cubicBezTo>
                  <a:cubicBezTo>
                    <a:pt x="564" y="1073"/>
                    <a:pt x="578" y="1072"/>
                    <a:pt x="593" y="1071"/>
                  </a:cubicBezTo>
                  <a:cubicBezTo>
                    <a:pt x="892" y="1053"/>
                    <a:pt x="1124" y="807"/>
                    <a:pt x="1124" y="508"/>
                  </a:cubicBezTo>
                  <a:cubicBezTo>
                    <a:pt x="1124" y="502"/>
                    <a:pt x="1124" y="495"/>
                    <a:pt x="1123" y="488"/>
                  </a:cubicBezTo>
                  <a:cubicBezTo>
                    <a:pt x="1100" y="211"/>
                    <a:pt x="869" y="0"/>
                    <a:pt x="59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
            <p:cNvSpPr/>
            <p:nvPr/>
          </p:nvSpPr>
          <p:spPr>
            <a:xfrm>
              <a:off x="3950825" y="1384225"/>
              <a:ext cx="56500" cy="14950"/>
            </a:xfrm>
            <a:custGeom>
              <a:rect b="b" l="l" r="r" t="t"/>
              <a:pathLst>
                <a:path extrusionOk="0" h="598" w="2260">
                  <a:moveTo>
                    <a:pt x="1136" y="1"/>
                  </a:moveTo>
                  <a:cubicBezTo>
                    <a:pt x="828" y="1"/>
                    <a:pt x="526" y="95"/>
                    <a:pt x="271" y="272"/>
                  </a:cubicBezTo>
                  <a:cubicBezTo>
                    <a:pt x="81" y="411"/>
                    <a:pt x="0" y="501"/>
                    <a:pt x="43" y="576"/>
                  </a:cubicBezTo>
                  <a:cubicBezTo>
                    <a:pt x="47" y="584"/>
                    <a:pt x="57" y="588"/>
                    <a:pt x="72" y="588"/>
                  </a:cubicBezTo>
                  <a:cubicBezTo>
                    <a:pt x="193" y="588"/>
                    <a:pt x="637" y="347"/>
                    <a:pt x="1148" y="347"/>
                  </a:cubicBezTo>
                  <a:cubicBezTo>
                    <a:pt x="1663" y="347"/>
                    <a:pt x="2053" y="598"/>
                    <a:pt x="2179" y="598"/>
                  </a:cubicBezTo>
                  <a:cubicBezTo>
                    <a:pt x="2194" y="598"/>
                    <a:pt x="2205" y="594"/>
                    <a:pt x="2212" y="586"/>
                  </a:cubicBezTo>
                  <a:cubicBezTo>
                    <a:pt x="2260" y="586"/>
                    <a:pt x="2212" y="426"/>
                    <a:pt x="2026" y="277"/>
                  </a:cubicBezTo>
                  <a:cubicBezTo>
                    <a:pt x="1776" y="97"/>
                    <a:pt x="1474" y="1"/>
                    <a:pt x="1165" y="1"/>
                  </a:cubicBezTo>
                  <a:cubicBezTo>
                    <a:pt x="1163" y="1"/>
                    <a:pt x="1161" y="1"/>
                    <a:pt x="1159" y="1"/>
                  </a:cubicBezTo>
                  <a:cubicBezTo>
                    <a:pt x="1151" y="1"/>
                    <a:pt x="1144" y="1"/>
                    <a:pt x="11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
            <p:cNvSpPr/>
            <p:nvPr/>
          </p:nvSpPr>
          <p:spPr>
            <a:xfrm>
              <a:off x="3828375" y="1405600"/>
              <a:ext cx="28550" cy="26700"/>
            </a:xfrm>
            <a:custGeom>
              <a:rect b="b" l="l" r="r" t="t"/>
              <a:pathLst>
                <a:path extrusionOk="0" h="1068" w="1142">
                  <a:moveTo>
                    <a:pt x="594" y="1"/>
                  </a:moveTo>
                  <a:cubicBezTo>
                    <a:pt x="579" y="1"/>
                    <a:pt x="564" y="1"/>
                    <a:pt x="549" y="3"/>
                  </a:cubicBezTo>
                  <a:lnTo>
                    <a:pt x="517" y="3"/>
                  </a:lnTo>
                  <a:cubicBezTo>
                    <a:pt x="223" y="21"/>
                    <a:pt x="0" y="273"/>
                    <a:pt x="17" y="566"/>
                  </a:cubicBezTo>
                  <a:lnTo>
                    <a:pt x="18" y="580"/>
                  </a:lnTo>
                  <a:cubicBezTo>
                    <a:pt x="42" y="857"/>
                    <a:pt x="274" y="1067"/>
                    <a:pt x="548" y="1067"/>
                  </a:cubicBezTo>
                  <a:cubicBezTo>
                    <a:pt x="563" y="1067"/>
                    <a:pt x="577" y="1067"/>
                    <a:pt x="592" y="1066"/>
                  </a:cubicBezTo>
                  <a:cubicBezTo>
                    <a:pt x="602" y="1066"/>
                    <a:pt x="614" y="1065"/>
                    <a:pt x="625" y="1065"/>
                  </a:cubicBezTo>
                  <a:cubicBezTo>
                    <a:pt x="918" y="1047"/>
                    <a:pt x="1141" y="796"/>
                    <a:pt x="1124" y="502"/>
                  </a:cubicBezTo>
                  <a:lnTo>
                    <a:pt x="1123" y="489"/>
                  </a:lnTo>
                  <a:cubicBezTo>
                    <a:pt x="1100" y="211"/>
                    <a:pt x="868" y="1"/>
                    <a:pt x="5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
            <p:cNvSpPr/>
            <p:nvPr/>
          </p:nvSpPr>
          <p:spPr>
            <a:xfrm>
              <a:off x="3803150" y="1387175"/>
              <a:ext cx="56800" cy="14925"/>
            </a:xfrm>
            <a:custGeom>
              <a:rect b="b" l="l" r="r" t="t"/>
              <a:pathLst>
                <a:path extrusionOk="0" h="597" w="2272">
                  <a:moveTo>
                    <a:pt x="1127" y="0"/>
                  </a:moveTo>
                  <a:cubicBezTo>
                    <a:pt x="819" y="0"/>
                    <a:pt x="518" y="95"/>
                    <a:pt x="266" y="272"/>
                  </a:cubicBezTo>
                  <a:cubicBezTo>
                    <a:pt x="74" y="409"/>
                    <a:pt x="1" y="500"/>
                    <a:pt x="38" y="575"/>
                  </a:cubicBezTo>
                  <a:cubicBezTo>
                    <a:pt x="42" y="583"/>
                    <a:pt x="51" y="587"/>
                    <a:pt x="64" y="587"/>
                  </a:cubicBezTo>
                  <a:cubicBezTo>
                    <a:pt x="176" y="587"/>
                    <a:pt x="603" y="346"/>
                    <a:pt x="1138" y="346"/>
                  </a:cubicBezTo>
                  <a:cubicBezTo>
                    <a:pt x="1676" y="346"/>
                    <a:pt x="2073" y="597"/>
                    <a:pt x="2200" y="597"/>
                  </a:cubicBezTo>
                  <a:cubicBezTo>
                    <a:pt x="2215" y="597"/>
                    <a:pt x="2226" y="593"/>
                    <a:pt x="2233" y="586"/>
                  </a:cubicBezTo>
                  <a:cubicBezTo>
                    <a:pt x="2271" y="554"/>
                    <a:pt x="2201" y="420"/>
                    <a:pt x="2020" y="276"/>
                  </a:cubicBezTo>
                  <a:cubicBezTo>
                    <a:pt x="1770" y="96"/>
                    <a:pt x="1469" y="0"/>
                    <a:pt x="1160" y="0"/>
                  </a:cubicBezTo>
                  <a:cubicBezTo>
                    <a:pt x="1157" y="0"/>
                    <a:pt x="1153" y="0"/>
                    <a:pt x="1149" y="0"/>
                  </a:cubicBezTo>
                  <a:cubicBezTo>
                    <a:pt x="1142" y="0"/>
                    <a:pt x="1134" y="0"/>
                    <a:pt x="11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
            <p:cNvSpPr/>
            <p:nvPr/>
          </p:nvSpPr>
          <p:spPr>
            <a:xfrm>
              <a:off x="3906275" y="1388125"/>
              <a:ext cx="45500" cy="125700"/>
            </a:xfrm>
            <a:custGeom>
              <a:rect b="b" l="l" r="r" t="t"/>
              <a:pathLst>
                <a:path extrusionOk="0" h="5028" w="1820">
                  <a:moveTo>
                    <a:pt x="1" y="0"/>
                  </a:moveTo>
                  <a:lnTo>
                    <a:pt x="1" y="0"/>
                  </a:lnTo>
                  <a:cubicBezTo>
                    <a:pt x="257" y="1042"/>
                    <a:pt x="597" y="2063"/>
                    <a:pt x="1016" y="3052"/>
                  </a:cubicBezTo>
                  <a:cubicBezTo>
                    <a:pt x="1175" y="3456"/>
                    <a:pt x="1325" y="3843"/>
                    <a:pt x="1468" y="4215"/>
                  </a:cubicBezTo>
                  <a:cubicBezTo>
                    <a:pt x="1549" y="4352"/>
                    <a:pt x="1585" y="4509"/>
                    <a:pt x="1575" y="4668"/>
                  </a:cubicBezTo>
                  <a:cubicBezTo>
                    <a:pt x="1547" y="4774"/>
                    <a:pt x="1404" y="4822"/>
                    <a:pt x="1250" y="4822"/>
                  </a:cubicBezTo>
                  <a:cubicBezTo>
                    <a:pt x="918" y="4836"/>
                    <a:pt x="589" y="4896"/>
                    <a:pt x="272" y="4997"/>
                  </a:cubicBezTo>
                  <a:cubicBezTo>
                    <a:pt x="436" y="5018"/>
                    <a:pt x="601" y="5028"/>
                    <a:pt x="766" y="5028"/>
                  </a:cubicBezTo>
                  <a:cubicBezTo>
                    <a:pt x="931" y="5028"/>
                    <a:pt x="1096" y="5018"/>
                    <a:pt x="1261" y="4997"/>
                  </a:cubicBezTo>
                  <a:cubicBezTo>
                    <a:pt x="1348" y="4994"/>
                    <a:pt x="1436" y="4982"/>
                    <a:pt x="1521" y="4961"/>
                  </a:cubicBezTo>
                  <a:cubicBezTo>
                    <a:pt x="1635" y="4929"/>
                    <a:pt x="1730" y="4846"/>
                    <a:pt x="1776" y="4737"/>
                  </a:cubicBezTo>
                  <a:cubicBezTo>
                    <a:pt x="1820" y="4533"/>
                    <a:pt x="1791" y="4321"/>
                    <a:pt x="1697" y="4136"/>
                  </a:cubicBezTo>
                  <a:cubicBezTo>
                    <a:pt x="1558" y="3759"/>
                    <a:pt x="1409" y="3370"/>
                    <a:pt x="1261" y="2962"/>
                  </a:cubicBezTo>
                  <a:cubicBezTo>
                    <a:pt x="920" y="1941"/>
                    <a:pt x="500" y="95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8"/>
            <p:cNvSpPr/>
            <p:nvPr/>
          </p:nvSpPr>
          <p:spPr>
            <a:xfrm>
              <a:off x="3866025" y="1523425"/>
              <a:ext cx="51175" cy="43125"/>
            </a:xfrm>
            <a:custGeom>
              <a:rect b="b" l="l" r="r" t="t"/>
              <a:pathLst>
                <a:path extrusionOk="0" h="1725" w="2047">
                  <a:moveTo>
                    <a:pt x="125" y="0"/>
                  </a:moveTo>
                  <a:cubicBezTo>
                    <a:pt x="83" y="0"/>
                    <a:pt x="11" y="164"/>
                    <a:pt x="0" y="430"/>
                  </a:cubicBezTo>
                  <a:cubicBezTo>
                    <a:pt x="49" y="799"/>
                    <a:pt x="240" y="1132"/>
                    <a:pt x="531" y="1362"/>
                  </a:cubicBezTo>
                  <a:cubicBezTo>
                    <a:pt x="818" y="1597"/>
                    <a:pt x="1177" y="1724"/>
                    <a:pt x="1546" y="1724"/>
                  </a:cubicBezTo>
                  <a:cubicBezTo>
                    <a:pt x="1563" y="1724"/>
                    <a:pt x="1579" y="1724"/>
                    <a:pt x="1596" y="1723"/>
                  </a:cubicBezTo>
                  <a:cubicBezTo>
                    <a:pt x="1888" y="1717"/>
                    <a:pt x="2047" y="1679"/>
                    <a:pt x="2042" y="1589"/>
                  </a:cubicBezTo>
                  <a:cubicBezTo>
                    <a:pt x="2036" y="1499"/>
                    <a:pt x="1345" y="1568"/>
                    <a:pt x="787" y="1106"/>
                  </a:cubicBezTo>
                  <a:cubicBezTo>
                    <a:pt x="229" y="644"/>
                    <a:pt x="229" y="0"/>
                    <a:pt x="127" y="0"/>
                  </a:cubicBezTo>
                  <a:cubicBezTo>
                    <a:pt x="127" y="0"/>
                    <a:pt x="126" y="0"/>
                    <a:pt x="1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
            <p:cNvSpPr/>
            <p:nvPr/>
          </p:nvSpPr>
          <p:spPr>
            <a:xfrm>
              <a:off x="3792375" y="1331775"/>
              <a:ext cx="71150" cy="20100"/>
            </a:xfrm>
            <a:custGeom>
              <a:rect b="b" l="l" r="r" t="t"/>
              <a:pathLst>
                <a:path extrusionOk="0" h="804" w="2846">
                  <a:moveTo>
                    <a:pt x="1655" y="0"/>
                  </a:moveTo>
                  <a:cubicBezTo>
                    <a:pt x="1209" y="0"/>
                    <a:pt x="766" y="124"/>
                    <a:pt x="379" y="366"/>
                  </a:cubicBezTo>
                  <a:cubicBezTo>
                    <a:pt x="144" y="525"/>
                    <a:pt x="1" y="600"/>
                    <a:pt x="92" y="749"/>
                  </a:cubicBezTo>
                  <a:cubicBezTo>
                    <a:pt x="116" y="788"/>
                    <a:pt x="173" y="804"/>
                    <a:pt x="258" y="804"/>
                  </a:cubicBezTo>
                  <a:cubicBezTo>
                    <a:pt x="494" y="804"/>
                    <a:pt x="941" y="684"/>
                    <a:pt x="1458" y="621"/>
                  </a:cubicBezTo>
                  <a:cubicBezTo>
                    <a:pt x="2160" y="536"/>
                    <a:pt x="2759" y="611"/>
                    <a:pt x="2818" y="451"/>
                  </a:cubicBezTo>
                  <a:cubicBezTo>
                    <a:pt x="2846" y="371"/>
                    <a:pt x="2702" y="244"/>
                    <a:pt x="2457" y="138"/>
                  </a:cubicBezTo>
                  <a:cubicBezTo>
                    <a:pt x="2196" y="46"/>
                    <a:pt x="1925" y="0"/>
                    <a:pt x="16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
            <p:cNvSpPr/>
            <p:nvPr/>
          </p:nvSpPr>
          <p:spPr>
            <a:xfrm>
              <a:off x="3947750" y="1340200"/>
              <a:ext cx="54400" cy="16900"/>
            </a:xfrm>
            <a:custGeom>
              <a:rect b="b" l="l" r="r" t="t"/>
              <a:pathLst>
                <a:path extrusionOk="0" h="676" w="2176">
                  <a:moveTo>
                    <a:pt x="1065" y="1"/>
                  </a:moveTo>
                  <a:cubicBezTo>
                    <a:pt x="795" y="1"/>
                    <a:pt x="531" y="79"/>
                    <a:pt x="304" y="226"/>
                  </a:cubicBezTo>
                  <a:cubicBezTo>
                    <a:pt x="97" y="359"/>
                    <a:pt x="1" y="417"/>
                    <a:pt x="97" y="560"/>
                  </a:cubicBezTo>
                  <a:cubicBezTo>
                    <a:pt x="139" y="624"/>
                    <a:pt x="249" y="642"/>
                    <a:pt x="399" y="642"/>
                  </a:cubicBezTo>
                  <a:cubicBezTo>
                    <a:pt x="588" y="642"/>
                    <a:pt x="843" y="614"/>
                    <a:pt x="1112" y="614"/>
                  </a:cubicBezTo>
                  <a:cubicBezTo>
                    <a:pt x="1435" y="614"/>
                    <a:pt x="1731" y="675"/>
                    <a:pt x="1925" y="675"/>
                  </a:cubicBezTo>
                  <a:cubicBezTo>
                    <a:pt x="2022" y="675"/>
                    <a:pt x="2093" y="660"/>
                    <a:pt x="2128" y="614"/>
                  </a:cubicBezTo>
                  <a:cubicBezTo>
                    <a:pt x="2175" y="550"/>
                    <a:pt x="2117" y="406"/>
                    <a:pt x="1942" y="278"/>
                  </a:cubicBezTo>
                  <a:cubicBezTo>
                    <a:pt x="1705" y="107"/>
                    <a:pt x="1421" y="9"/>
                    <a:pt x="1128" y="2"/>
                  </a:cubicBezTo>
                  <a:cubicBezTo>
                    <a:pt x="1107" y="1"/>
                    <a:pt x="1086" y="1"/>
                    <a:pt x="10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
            <p:cNvSpPr/>
            <p:nvPr/>
          </p:nvSpPr>
          <p:spPr>
            <a:xfrm>
              <a:off x="3632250" y="1116875"/>
              <a:ext cx="441750" cy="331750"/>
            </a:xfrm>
            <a:custGeom>
              <a:rect b="b" l="l" r="r" t="t"/>
              <a:pathLst>
                <a:path extrusionOk="0" h="13270" w="17670">
                  <a:moveTo>
                    <a:pt x="7704" y="1"/>
                  </a:moveTo>
                  <a:cubicBezTo>
                    <a:pt x="5684" y="1"/>
                    <a:pt x="3785" y="1235"/>
                    <a:pt x="3029" y="3232"/>
                  </a:cubicBezTo>
                  <a:cubicBezTo>
                    <a:pt x="2854" y="3189"/>
                    <a:pt x="2678" y="3168"/>
                    <a:pt x="2503" y="3168"/>
                  </a:cubicBezTo>
                  <a:cubicBezTo>
                    <a:pt x="1786" y="3168"/>
                    <a:pt x="1100" y="3516"/>
                    <a:pt x="679" y="4124"/>
                  </a:cubicBezTo>
                  <a:cubicBezTo>
                    <a:pt x="190" y="4882"/>
                    <a:pt x="0" y="5796"/>
                    <a:pt x="149" y="6687"/>
                  </a:cubicBezTo>
                  <a:cubicBezTo>
                    <a:pt x="230" y="7284"/>
                    <a:pt x="380" y="7872"/>
                    <a:pt x="594" y="8436"/>
                  </a:cubicBezTo>
                  <a:lnTo>
                    <a:pt x="594" y="8584"/>
                  </a:lnTo>
                  <a:cubicBezTo>
                    <a:pt x="637" y="10712"/>
                    <a:pt x="876" y="13258"/>
                    <a:pt x="1796" y="13269"/>
                  </a:cubicBezTo>
                  <a:cubicBezTo>
                    <a:pt x="1803" y="13269"/>
                    <a:pt x="1810" y="13269"/>
                    <a:pt x="1816" y="13269"/>
                  </a:cubicBezTo>
                  <a:cubicBezTo>
                    <a:pt x="3388" y="13269"/>
                    <a:pt x="3008" y="10286"/>
                    <a:pt x="3008" y="10286"/>
                  </a:cubicBezTo>
                  <a:cubicBezTo>
                    <a:pt x="4970" y="9530"/>
                    <a:pt x="4242" y="6590"/>
                    <a:pt x="4731" y="6149"/>
                  </a:cubicBezTo>
                  <a:cubicBezTo>
                    <a:pt x="4995" y="5911"/>
                    <a:pt x="5415" y="5498"/>
                    <a:pt x="6390" y="5498"/>
                  </a:cubicBezTo>
                  <a:cubicBezTo>
                    <a:pt x="7222" y="5498"/>
                    <a:pt x="8458" y="5799"/>
                    <a:pt x="10345" y="6767"/>
                  </a:cubicBezTo>
                  <a:cubicBezTo>
                    <a:pt x="11375" y="7227"/>
                    <a:pt x="12487" y="7462"/>
                    <a:pt x="13604" y="7462"/>
                  </a:cubicBezTo>
                  <a:cubicBezTo>
                    <a:pt x="14142" y="7462"/>
                    <a:pt x="14682" y="7407"/>
                    <a:pt x="15215" y="7298"/>
                  </a:cubicBezTo>
                  <a:lnTo>
                    <a:pt x="15354" y="7298"/>
                  </a:lnTo>
                  <a:cubicBezTo>
                    <a:pt x="15729" y="7205"/>
                    <a:pt x="16087" y="7055"/>
                    <a:pt x="16417" y="6851"/>
                  </a:cubicBezTo>
                  <a:cubicBezTo>
                    <a:pt x="16801" y="6630"/>
                    <a:pt x="17104" y="6294"/>
                    <a:pt x="17283" y="5889"/>
                  </a:cubicBezTo>
                  <a:cubicBezTo>
                    <a:pt x="17453" y="5473"/>
                    <a:pt x="17366" y="4996"/>
                    <a:pt x="17060" y="4667"/>
                  </a:cubicBezTo>
                  <a:cubicBezTo>
                    <a:pt x="17378" y="4279"/>
                    <a:pt x="17570" y="3804"/>
                    <a:pt x="17613" y="3305"/>
                  </a:cubicBezTo>
                  <a:cubicBezTo>
                    <a:pt x="17669" y="2813"/>
                    <a:pt x="17469" y="2328"/>
                    <a:pt x="17081" y="2018"/>
                  </a:cubicBezTo>
                  <a:cubicBezTo>
                    <a:pt x="16901" y="1885"/>
                    <a:pt x="16688" y="1819"/>
                    <a:pt x="16477" y="1819"/>
                  </a:cubicBezTo>
                  <a:cubicBezTo>
                    <a:pt x="16215" y="1819"/>
                    <a:pt x="15955" y="1919"/>
                    <a:pt x="15758" y="2114"/>
                  </a:cubicBezTo>
                  <a:cubicBezTo>
                    <a:pt x="15900" y="1470"/>
                    <a:pt x="15493" y="831"/>
                    <a:pt x="14848" y="687"/>
                  </a:cubicBezTo>
                  <a:cubicBezTo>
                    <a:pt x="14810" y="679"/>
                    <a:pt x="14771" y="673"/>
                    <a:pt x="14731" y="669"/>
                  </a:cubicBezTo>
                  <a:cubicBezTo>
                    <a:pt x="14707" y="667"/>
                    <a:pt x="14683" y="666"/>
                    <a:pt x="14659" y="666"/>
                  </a:cubicBezTo>
                  <a:cubicBezTo>
                    <a:pt x="14053" y="666"/>
                    <a:pt x="13528" y="1116"/>
                    <a:pt x="12935" y="1280"/>
                  </a:cubicBezTo>
                  <a:cubicBezTo>
                    <a:pt x="12738" y="1321"/>
                    <a:pt x="12539" y="1342"/>
                    <a:pt x="12340" y="1342"/>
                  </a:cubicBezTo>
                  <a:cubicBezTo>
                    <a:pt x="11918" y="1342"/>
                    <a:pt x="11498" y="1249"/>
                    <a:pt x="11111" y="1068"/>
                  </a:cubicBezTo>
                  <a:cubicBezTo>
                    <a:pt x="10536" y="839"/>
                    <a:pt x="9995" y="536"/>
                    <a:pt x="9410" y="302"/>
                  </a:cubicBezTo>
                  <a:cubicBezTo>
                    <a:pt x="8847" y="98"/>
                    <a:pt x="8270" y="1"/>
                    <a:pt x="77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
            <p:cNvSpPr/>
            <p:nvPr/>
          </p:nvSpPr>
          <p:spPr>
            <a:xfrm>
              <a:off x="3247425" y="1791775"/>
              <a:ext cx="989575" cy="1138550"/>
            </a:xfrm>
            <a:custGeom>
              <a:rect b="b" l="l" r="r" t="t"/>
              <a:pathLst>
                <a:path extrusionOk="0" h="45542" w="39583">
                  <a:moveTo>
                    <a:pt x="18035" y="0"/>
                  </a:moveTo>
                  <a:cubicBezTo>
                    <a:pt x="16487" y="64"/>
                    <a:pt x="15206" y="543"/>
                    <a:pt x="13893" y="792"/>
                  </a:cubicBezTo>
                  <a:cubicBezTo>
                    <a:pt x="9746" y="1589"/>
                    <a:pt x="6763" y="4604"/>
                    <a:pt x="5955" y="7385"/>
                  </a:cubicBezTo>
                  <a:cubicBezTo>
                    <a:pt x="5270" y="9676"/>
                    <a:pt x="894" y="26689"/>
                    <a:pt x="894" y="26689"/>
                  </a:cubicBezTo>
                  <a:lnTo>
                    <a:pt x="0" y="31820"/>
                  </a:lnTo>
                  <a:lnTo>
                    <a:pt x="9784" y="28269"/>
                  </a:lnTo>
                  <a:lnTo>
                    <a:pt x="9784" y="45542"/>
                  </a:lnTo>
                  <a:lnTo>
                    <a:pt x="39492" y="45542"/>
                  </a:lnTo>
                  <a:cubicBezTo>
                    <a:pt x="39582" y="42309"/>
                    <a:pt x="38519" y="22287"/>
                    <a:pt x="38519" y="22287"/>
                  </a:cubicBezTo>
                  <a:lnTo>
                    <a:pt x="38860" y="4689"/>
                  </a:lnTo>
                  <a:cubicBezTo>
                    <a:pt x="35739" y="1621"/>
                    <a:pt x="34069" y="718"/>
                    <a:pt x="29726" y="186"/>
                  </a:cubicBezTo>
                  <a:cubicBezTo>
                    <a:pt x="29013" y="107"/>
                    <a:pt x="28450" y="53"/>
                    <a:pt x="28046" y="0"/>
                  </a:cubicBezTo>
                  <a:cubicBezTo>
                    <a:pt x="26417" y="514"/>
                    <a:pt x="24729" y="772"/>
                    <a:pt x="23040" y="772"/>
                  </a:cubicBezTo>
                  <a:cubicBezTo>
                    <a:pt x="21352" y="772"/>
                    <a:pt x="19664" y="514"/>
                    <a:pt x="18035" y="0"/>
                  </a:cubicBez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
            <p:cNvSpPr/>
            <p:nvPr/>
          </p:nvSpPr>
          <p:spPr>
            <a:xfrm>
              <a:off x="3247050" y="2414350"/>
              <a:ext cx="547625" cy="291350"/>
            </a:xfrm>
            <a:custGeom>
              <a:rect b="b" l="l" r="r" t="t"/>
              <a:pathLst>
                <a:path extrusionOk="0" h="11654" w="21905">
                  <a:moveTo>
                    <a:pt x="19124" y="0"/>
                  </a:moveTo>
                  <a:lnTo>
                    <a:pt x="4477" y="2085"/>
                  </a:lnTo>
                  <a:lnTo>
                    <a:pt x="1" y="6943"/>
                  </a:lnTo>
                  <a:lnTo>
                    <a:pt x="440" y="8008"/>
                  </a:lnTo>
                  <a:cubicBezTo>
                    <a:pt x="1345" y="10213"/>
                    <a:pt x="3493" y="11654"/>
                    <a:pt x="5877" y="11654"/>
                  </a:cubicBezTo>
                  <a:cubicBezTo>
                    <a:pt x="5878" y="11654"/>
                    <a:pt x="5879" y="11654"/>
                    <a:pt x="5880" y="11654"/>
                  </a:cubicBezTo>
                  <a:cubicBezTo>
                    <a:pt x="6713" y="11650"/>
                    <a:pt x="7536" y="11470"/>
                    <a:pt x="8294" y="11123"/>
                  </a:cubicBezTo>
                  <a:lnTo>
                    <a:pt x="21905" y="4987"/>
                  </a:lnTo>
                  <a:lnTo>
                    <a:pt x="19124"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
            <p:cNvSpPr/>
            <p:nvPr/>
          </p:nvSpPr>
          <p:spPr>
            <a:xfrm>
              <a:off x="3727950" y="2311925"/>
              <a:ext cx="327375" cy="227775"/>
            </a:xfrm>
            <a:custGeom>
              <a:rect b="b" l="l" r="r" t="t"/>
              <a:pathLst>
                <a:path extrusionOk="0" h="9111" w="13095">
                  <a:moveTo>
                    <a:pt x="8371" y="1"/>
                  </a:moveTo>
                  <a:cubicBezTo>
                    <a:pt x="7913" y="1"/>
                    <a:pt x="7453" y="44"/>
                    <a:pt x="6996" y="131"/>
                  </a:cubicBezTo>
                  <a:cubicBezTo>
                    <a:pt x="5347" y="453"/>
                    <a:pt x="3804" y="1185"/>
                    <a:pt x="2510" y="2257"/>
                  </a:cubicBezTo>
                  <a:lnTo>
                    <a:pt x="0" y="4326"/>
                  </a:lnTo>
                  <a:lnTo>
                    <a:pt x="2658" y="9110"/>
                  </a:lnTo>
                  <a:lnTo>
                    <a:pt x="4477" y="6569"/>
                  </a:lnTo>
                  <a:cubicBezTo>
                    <a:pt x="4477" y="6569"/>
                    <a:pt x="6004" y="8644"/>
                    <a:pt x="6416" y="8644"/>
                  </a:cubicBezTo>
                  <a:cubicBezTo>
                    <a:pt x="6437" y="8644"/>
                    <a:pt x="6455" y="8638"/>
                    <a:pt x="6470" y="8627"/>
                  </a:cubicBezTo>
                  <a:cubicBezTo>
                    <a:pt x="6739" y="8340"/>
                    <a:pt x="6963" y="8013"/>
                    <a:pt x="7135" y="7660"/>
                  </a:cubicBezTo>
                  <a:lnTo>
                    <a:pt x="5928" y="5963"/>
                  </a:lnTo>
                  <a:lnTo>
                    <a:pt x="8842" y="6542"/>
                  </a:lnTo>
                  <a:lnTo>
                    <a:pt x="13095" y="4607"/>
                  </a:lnTo>
                  <a:lnTo>
                    <a:pt x="11260" y="2289"/>
                  </a:lnTo>
                  <a:lnTo>
                    <a:pt x="13079" y="2896"/>
                  </a:lnTo>
                  <a:lnTo>
                    <a:pt x="13078" y="1699"/>
                  </a:lnTo>
                  <a:lnTo>
                    <a:pt x="12760" y="1467"/>
                  </a:lnTo>
                  <a:cubicBezTo>
                    <a:pt x="11485" y="508"/>
                    <a:pt x="9942" y="1"/>
                    <a:pt x="837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
            <p:cNvSpPr/>
            <p:nvPr/>
          </p:nvSpPr>
          <p:spPr>
            <a:xfrm>
              <a:off x="4050650" y="1824200"/>
              <a:ext cx="344975" cy="881175"/>
            </a:xfrm>
            <a:custGeom>
              <a:rect b="b" l="l" r="r" t="t"/>
              <a:pathLst>
                <a:path extrusionOk="0" h="35247" w="13799">
                  <a:moveTo>
                    <a:pt x="2254" y="1"/>
                  </a:moveTo>
                  <a:lnTo>
                    <a:pt x="3461" y="22602"/>
                  </a:lnTo>
                  <a:lnTo>
                    <a:pt x="6120" y="27483"/>
                  </a:lnTo>
                  <a:lnTo>
                    <a:pt x="1" y="30731"/>
                  </a:lnTo>
                  <a:cubicBezTo>
                    <a:pt x="1" y="30731"/>
                    <a:pt x="1436" y="33665"/>
                    <a:pt x="2392" y="34761"/>
                  </a:cubicBezTo>
                  <a:cubicBezTo>
                    <a:pt x="2712" y="35125"/>
                    <a:pt x="3728" y="35246"/>
                    <a:pt x="4939" y="35246"/>
                  </a:cubicBezTo>
                  <a:cubicBezTo>
                    <a:pt x="5778" y="35246"/>
                    <a:pt x="6711" y="35188"/>
                    <a:pt x="7570" y="35112"/>
                  </a:cubicBezTo>
                  <a:cubicBezTo>
                    <a:pt x="9408" y="34947"/>
                    <a:pt x="11102" y="34045"/>
                    <a:pt x="12265" y="32613"/>
                  </a:cubicBezTo>
                  <a:cubicBezTo>
                    <a:pt x="13257" y="31396"/>
                    <a:pt x="13799" y="29872"/>
                    <a:pt x="13797" y="28301"/>
                  </a:cubicBezTo>
                  <a:lnTo>
                    <a:pt x="13797" y="27684"/>
                  </a:lnTo>
                  <a:cubicBezTo>
                    <a:pt x="13798" y="26589"/>
                    <a:pt x="13535" y="25510"/>
                    <a:pt x="13031" y="24537"/>
                  </a:cubicBezTo>
                  <a:lnTo>
                    <a:pt x="10931" y="20485"/>
                  </a:lnTo>
                  <a:cubicBezTo>
                    <a:pt x="10931" y="20485"/>
                    <a:pt x="9261" y="7985"/>
                    <a:pt x="8129" y="5391"/>
                  </a:cubicBezTo>
                  <a:cubicBezTo>
                    <a:pt x="6390" y="1409"/>
                    <a:pt x="2255" y="1"/>
                    <a:pt x="2254" y="1"/>
                  </a:cubicBez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8"/>
            <p:cNvSpPr/>
            <p:nvPr/>
          </p:nvSpPr>
          <p:spPr>
            <a:xfrm>
              <a:off x="3348575" y="2411150"/>
              <a:ext cx="450725" cy="269850"/>
            </a:xfrm>
            <a:custGeom>
              <a:rect b="b" l="l" r="r" t="t"/>
              <a:pathLst>
                <a:path extrusionOk="0" h="10794" w="18029">
                  <a:moveTo>
                    <a:pt x="15063" y="0"/>
                  </a:moveTo>
                  <a:lnTo>
                    <a:pt x="4344" y="1143"/>
                  </a:lnTo>
                  <a:lnTo>
                    <a:pt x="1154" y="1510"/>
                  </a:lnTo>
                  <a:lnTo>
                    <a:pt x="298" y="1622"/>
                  </a:lnTo>
                  <a:cubicBezTo>
                    <a:pt x="198" y="1627"/>
                    <a:pt x="97" y="1645"/>
                    <a:pt x="1" y="1675"/>
                  </a:cubicBezTo>
                  <a:cubicBezTo>
                    <a:pt x="51" y="1681"/>
                    <a:pt x="102" y="1684"/>
                    <a:pt x="153" y="1684"/>
                  </a:cubicBezTo>
                  <a:cubicBezTo>
                    <a:pt x="203" y="1684"/>
                    <a:pt x="254" y="1681"/>
                    <a:pt x="304" y="1675"/>
                  </a:cubicBezTo>
                  <a:lnTo>
                    <a:pt x="1165" y="1611"/>
                  </a:lnTo>
                  <a:lnTo>
                    <a:pt x="4355" y="1324"/>
                  </a:lnTo>
                  <a:lnTo>
                    <a:pt x="14995" y="270"/>
                  </a:lnTo>
                  <a:lnTo>
                    <a:pt x="14995" y="270"/>
                  </a:lnTo>
                  <a:lnTo>
                    <a:pt x="16014" y="2105"/>
                  </a:lnTo>
                  <a:lnTo>
                    <a:pt x="17666" y="5052"/>
                  </a:lnTo>
                  <a:lnTo>
                    <a:pt x="17666" y="5052"/>
                  </a:lnTo>
                  <a:lnTo>
                    <a:pt x="8815" y="9091"/>
                  </a:lnTo>
                  <a:lnTo>
                    <a:pt x="6189" y="10320"/>
                  </a:lnTo>
                  <a:lnTo>
                    <a:pt x="5488" y="10660"/>
                  </a:lnTo>
                  <a:cubicBezTo>
                    <a:pt x="5407" y="10699"/>
                    <a:pt x="5329" y="10744"/>
                    <a:pt x="5253" y="10794"/>
                  </a:cubicBezTo>
                  <a:cubicBezTo>
                    <a:pt x="5342" y="10773"/>
                    <a:pt x="5428" y="10746"/>
                    <a:pt x="5514" y="10713"/>
                  </a:cubicBezTo>
                  <a:lnTo>
                    <a:pt x="6231" y="10411"/>
                  </a:lnTo>
                  <a:lnTo>
                    <a:pt x="8890" y="9257"/>
                  </a:lnTo>
                  <a:lnTo>
                    <a:pt x="17896" y="5242"/>
                  </a:lnTo>
                  <a:lnTo>
                    <a:pt x="18029" y="5184"/>
                  </a:lnTo>
                  <a:lnTo>
                    <a:pt x="17960" y="5062"/>
                  </a:lnTo>
                  <a:lnTo>
                    <a:pt x="16243" y="1989"/>
                  </a:lnTo>
                  <a:cubicBezTo>
                    <a:pt x="15886" y="1329"/>
                    <a:pt x="15525" y="687"/>
                    <a:pt x="15179" y="75"/>
                  </a:cubicBezTo>
                  <a:lnTo>
                    <a:pt x="1513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
            <p:cNvSpPr/>
            <p:nvPr/>
          </p:nvSpPr>
          <p:spPr>
            <a:xfrm>
              <a:off x="3541450" y="2137725"/>
              <a:ext cx="6800" cy="292475"/>
            </a:xfrm>
            <a:custGeom>
              <a:rect b="b" l="l" r="r" t="t"/>
              <a:pathLst>
                <a:path extrusionOk="0" h="11699" w="272">
                  <a:moveTo>
                    <a:pt x="138" y="1"/>
                  </a:moveTo>
                  <a:cubicBezTo>
                    <a:pt x="64" y="1"/>
                    <a:pt x="0" y="2617"/>
                    <a:pt x="0" y="5850"/>
                  </a:cubicBezTo>
                  <a:cubicBezTo>
                    <a:pt x="0" y="9082"/>
                    <a:pt x="64" y="11698"/>
                    <a:pt x="138" y="11698"/>
                  </a:cubicBezTo>
                  <a:cubicBezTo>
                    <a:pt x="213" y="11698"/>
                    <a:pt x="272" y="9082"/>
                    <a:pt x="272" y="5850"/>
                  </a:cubicBezTo>
                  <a:cubicBezTo>
                    <a:pt x="272" y="2617"/>
                    <a:pt x="213" y="1"/>
                    <a:pt x="1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
            <p:cNvSpPr/>
            <p:nvPr/>
          </p:nvSpPr>
          <p:spPr>
            <a:xfrm>
              <a:off x="4085600" y="2526400"/>
              <a:ext cx="162450" cy="111825"/>
            </a:xfrm>
            <a:custGeom>
              <a:rect b="b" l="l" r="r" t="t"/>
              <a:pathLst>
                <a:path extrusionOk="0" h="4473" w="6498">
                  <a:moveTo>
                    <a:pt x="4390" y="0"/>
                  </a:moveTo>
                  <a:cubicBezTo>
                    <a:pt x="4266" y="0"/>
                    <a:pt x="4143" y="6"/>
                    <a:pt x="4019" y="17"/>
                  </a:cubicBezTo>
                  <a:cubicBezTo>
                    <a:pt x="4010" y="17"/>
                    <a:pt x="4000" y="16"/>
                    <a:pt x="3991" y="16"/>
                  </a:cubicBezTo>
                  <a:cubicBezTo>
                    <a:pt x="3849" y="16"/>
                    <a:pt x="3707" y="41"/>
                    <a:pt x="3573" y="90"/>
                  </a:cubicBezTo>
                  <a:cubicBezTo>
                    <a:pt x="3626" y="94"/>
                    <a:pt x="3679" y="97"/>
                    <a:pt x="3733" y="97"/>
                  </a:cubicBezTo>
                  <a:cubicBezTo>
                    <a:pt x="3829" y="97"/>
                    <a:pt x="3925" y="90"/>
                    <a:pt x="4020" y="76"/>
                  </a:cubicBezTo>
                  <a:cubicBezTo>
                    <a:pt x="4420" y="78"/>
                    <a:pt x="4818" y="131"/>
                    <a:pt x="5205" y="230"/>
                  </a:cubicBezTo>
                  <a:cubicBezTo>
                    <a:pt x="5458" y="294"/>
                    <a:pt x="5685" y="430"/>
                    <a:pt x="5860" y="624"/>
                  </a:cubicBezTo>
                  <a:cubicBezTo>
                    <a:pt x="6037" y="876"/>
                    <a:pt x="6151" y="1167"/>
                    <a:pt x="6189" y="1474"/>
                  </a:cubicBezTo>
                  <a:cubicBezTo>
                    <a:pt x="6305" y="2171"/>
                    <a:pt x="6011" y="2874"/>
                    <a:pt x="5433" y="3282"/>
                  </a:cubicBezTo>
                  <a:cubicBezTo>
                    <a:pt x="4817" y="3663"/>
                    <a:pt x="4133" y="3924"/>
                    <a:pt x="3418" y="4047"/>
                  </a:cubicBezTo>
                  <a:cubicBezTo>
                    <a:pt x="2835" y="4168"/>
                    <a:pt x="2243" y="4245"/>
                    <a:pt x="1648" y="4276"/>
                  </a:cubicBezTo>
                  <a:cubicBezTo>
                    <a:pt x="1540" y="4280"/>
                    <a:pt x="1433" y="4282"/>
                    <a:pt x="1325" y="4282"/>
                  </a:cubicBezTo>
                  <a:cubicBezTo>
                    <a:pt x="882" y="4282"/>
                    <a:pt x="439" y="4247"/>
                    <a:pt x="1" y="4175"/>
                  </a:cubicBezTo>
                  <a:lnTo>
                    <a:pt x="1" y="4175"/>
                  </a:lnTo>
                  <a:cubicBezTo>
                    <a:pt x="434" y="4372"/>
                    <a:pt x="903" y="4473"/>
                    <a:pt x="1376" y="4473"/>
                  </a:cubicBezTo>
                  <a:cubicBezTo>
                    <a:pt x="1467" y="4473"/>
                    <a:pt x="1557" y="4469"/>
                    <a:pt x="1648" y="4462"/>
                  </a:cubicBezTo>
                  <a:cubicBezTo>
                    <a:pt x="2258" y="4459"/>
                    <a:pt x="2867" y="4400"/>
                    <a:pt x="3467" y="4286"/>
                  </a:cubicBezTo>
                  <a:cubicBezTo>
                    <a:pt x="4220" y="4181"/>
                    <a:pt x="4944" y="3924"/>
                    <a:pt x="5593" y="3530"/>
                  </a:cubicBezTo>
                  <a:cubicBezTo>
                    <a:pt x="5928" y="3293"/>
                    <a:pt x="6185" y="2962"/>
                    <a:pt x="6332" y="2579"/>
                  </a:cubicBezTo>
                  <a:cubicBezTo>
                    <a:pt x="6463" y="2222"/>
                    <a:pt x="6497" y="1837"/>
                    <a:pt x="6433" y="1463"/>
                  </a:cubicBezTo>
                  <a:cubicBezTo>
                    <a:pt x="6379" y="1124"/>
                    <a:pt x="6240" y="804"/>
                    <a:pt x="6029" y="532"/>
                  </a:cubicBezTo>
                  <a:cubicBezTo>
                    <a:pt x="5823" y="307"/>
                    <a:pt x="5551" y="152"/>
                    <a:pt x="5253" y="90"/>
                  </a:cubicBezTo>
                  <a:cubicBezTo>
                    <a:pt x="4969" y="30"/>
                    <a:pt x="4679" y="0"/>
                    <a:pt x="43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8"/>
            <p:cNvSpPr/>
            <p:nvPr/>
          </p:nvSpPr>
          <p:spPr>
            <a:xfrm>
              <a:off x="4085600" y="2633925"/>
              <a:ext cx="150075" cy="74275"/>
            </a:xfrm>
            <a:custGeom>
              <a:rect b="b" l="l" r="r" t="t"/>
              <a:pathLst>
                <a:path extrusionOk="0" h="2971" w="6003">
                  <a:moveTo>
                    <a:pt x="1" y="1"/>
                  </a:moveTo>
                  <a:cubicBezTo>
                    <a:pt x="44" y="356"/>
                    <a:pt x="171" y="698"/>
                    <a:pt x="373" y="994"/>
                  </a:cubicBezTo>
                  <a:cubicBezTo>
                    <a:pt x="572" y="1336"/>
                    <a:pt x="835" y="1635"/>
                    <a:pt x="1149" y="1877"/>
                  </a:cubicBezTo>
                  <a:cubicBezTo>
                    <a:pt x="1540" y="2150"/>
                    <a:pt x="1963" y="2376"/>
                    <a:pt x="2409" y="2547"/>
                  </a:cubicBezTo>
                  <a:cubicBezTo>
                    <a:pt x="3163" y="2827"/>
                    <a:pt x="3960" y="2969"/>
                    <a:pt x="4763" y="2969"/>
                  </a:cubicBezTo>
                  <a:cubicBezTo>
                    <a:pt x="4822" y="2969"/>
                    <a:pt x="4881" y="2968"/>
                    <a:pt x="4940" y="2967"/>
                  </a:cubicBezTo>
                  <a:cubicBezTo>
                    <a:pt x="4992" y="2970"/>
                    <a:pt x="5044" y="2971"/>
                    <a:pt x="5096" y="2971"/>
                  </a:cubicBezTo>
                  <a:cubicBezTo>
                    <a:pt x="5403" y="2971"/>
                    <a:pt x="5708" y="2926"/>
                    <a:pt x="6003" y="2839"/>
                  </a:cubicBezTo>
                  <a:cubicBezTo>
                    <a:pt x="5711" y="2796"/>
                    <a:pt x="5417" y="2773"/>
                    <a:pt x="5122" y="2773"/>
                  </a:cubicBezTo>
                  <a:cubicBezTo>
                    <a:pt x="5063" y="2773"/>
                    <a:pt x="5004" y="2774"/>
                    <a:pt x="4945" y="2776"/>
                  </a:cubicBezTo>
                  <a:cubicBezTo>
                    <a:pt x="4113" y="2744"/>
                    <a:pt x="3292" y="2583"/>
                    <a:pt x="2510" y="2297"/>
                  </a:cubicBezTo>
                  <a:cubicBezTo>
                    <a:pt x="2083" y="2137"/>
                    <a:pt x="1676" y="1929"/>
                    <a:pt x="1297" y="1675"/>
                  </a:cubicBezTo>
                  <a:cubicBezTo>
                    <a:pt x="999" y="1462"/>
                    <a:pt x="739" y="1198"/>
                    <a:pt x="532" y="893"/>
                  </a:cubicBezTo>
                  <a:cubicBezTo>
                    <a:pt x="181" y="367"/>
                    <a:pt x="44"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8"/>
            <p:cNvSpPr/>
            <p:nvPr/>
          </p:nvSpPr>
          <p:spPr>
            <a:xfrm>
              <a:off x="4174100" y="2387775"/>
              <a:ext cx="134675" cy="138000"/>
            </a:xfrm>
            <a:custGeom>
              <a:rect b="b" l="l" r="r" t="t"/>
              <a:pathLst>
                <a:path extrusionOk="0" h="5520" w="5387">
                  <a:moveTo>
                    <a:pt x="5386" y="0"/>
                  </a:moveTo>
                  <a:lnTo>
                    <a:pt x="5386" y="0"/>
                  </a:lnTo>
                  <a:cubicBezTo>
                    <a:pt x="4392" y="816"/>
                    <a:pt x="3458" y="1705"/>
                    <a:pt x="2596" y="2658"/>
                  </a:cubicBezTo>
                  <a:cubicBezTo>
                    <a:pt x="1850" y="3424"/>
                    <a:pt x="1193" y="4110"/>
                    <a:pt x="719" y="4641"/>
                  </a:cubicBezTo>
                  <a:cubicBezTo>
                    <a:pt x="445" y="4903"/>
                    <a:pt x="203" y="5198"/>
                    <a:pt x="1" y="5519"/>
                  </a:cubicBezTo>
                  <a:cubicBezTo>
                    <a:pt x="315" y="5305"/>
                    <a:pt x="601" y="5056"/>
                    <a:pt x="856" y="4774"/>
                  </a:cubicBezTo>
                  <a:cubicBezTo>
                    <a:pt x="1362" y="4290"/>
                    <a:pt x="2042" y="3615"/>
                    <a:pt x="2786" y="2849"/>
                  </a:cubicBezTo>
                  <a:cubicBezTo>
                    <a:pt x="3531" y="2084"/>
                    <a:pt x="4195" y="1398"/>
                    <a:pt x="4664" y="867"/>
                  </a:cubicBezTo>
                  <a:cubicBezTo>
                    <a:pt x="4936" y="606"/>
                    <a:pt x="5178" y="314"/>
                    <a:pt x="538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
            <p:cNvSpPr/>
            <p:nvPr/>
          </p:nvSpPr>
          <p:spPr>
            <a:xfrm>
              <a:off x="4137775" y="2152625"/>
              <a:ext cx="9175" cy="166975"/>
            </a:xfrm>
            <a:custGeom>
              <a:rect b="b" l="l" r="r" t="t"/>
              <a:pathLst>
                <a:path extrusionOk="0" h="6679" w="367">
                  <a:moveTo>
                    <a:pt x="189" y="1"/>
                  </a:moveTo>
                  <a:cubicBezTo>
                    <a:pt x="52" y="1110"/>
                    <a:pt x="5" y="2229"/>
                    <a:pt x="50" y="3345"/>
                  </a:cubicBezTo>
                  <a:cubicBezTo>
                    <a:pt x="1" y="4458"/>
                    <a:pt x="42" y="5573"/>
                    <a:pt x="173" y="6679"/>
                  </a:cubicBezTo>
                  <a:cubicBezTo>
                    <a:pt x="311" y="5573"/>
                    <a:pt x="361" y="4459"/>
                    <a:pt x="322" y="3345"/>
                  </a:cubicBezTo>
                  <a:cubicBezTo>
                    <a:pt x="367" y="2229"/>
                    <a:pt x="322" y="111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
            <p:cNvSpPr/>
            <p:nvPr/>
          </p:nvSpPr>
          <p:spPr>
            <a:xfrm>
              <a:off x="3405475" y="1957525"/>
              <a:ext cx="837375" cy="6800"/>
            </a:xfrm>
            <a:custGeom>
              <a:rect b="b" l="l" r="r" t="t"/>
              <a:pathLst>
                <a:path extrusionOk="0" h="272" w="33495">
                  <a:moveTo>
                    <a:pt x="16748" y="0"/>
                  </a:moveTo>
                  <a:cubicBezTo>
                    <a:pt x="7497" y="0"/>
                    <a:pt x="0" y="63"/>
                    <a:pt x="0" y="138"/>
                  </a:cubicBezTo>
                  <a:cubicBezTo>
                    <a:pt x="0" y="214"/>
                    <a:pt x="7503" y="272"/>
                    <a:pt x="16748" y="272"/>
                  </a:cubicBezTo>
                  <a:cubicBezTo>
                    <a:pt x="25994" y="272"/>
                    <a:pt x="33495" y="212"/>
                    <a:pt x="33495" y="138"/>
                  </a:cubicBezTo>
                  <a:cubicBezTo>
                    <a:pt x="33495" y="64"/>
                    <a:pt x="25998" y="0"/>
                    <a:pt x="167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
            <p:cNvSpPr/>
            <p:nvPr/>
          </p:nvSpPr>
          <p:spPr>
            <a:xfrm>
              <a:off x="3381950" y="2024250"/>
              <a:ext cx="882450" cy="6800"/>
            </a:xfrm>
            <a:custGeom>
              <a:rect b="b" l="l" r="r" t="t"/>
              <a:pathLst>
                <a:path extrusionOk="0" h="272" w="35298">
                  <a:moveTo>
                    <a:pt x="17651" y="0"/>
                  </a:moveTo>
                  <a:cubicBezTo>
                    <a:pt x="7901" y="0"/>
                    <a:pt x="0" y="58"/>
                    <a:pt x="0" y="133"/>
                  </a:cubicBezTo>
                  <a:cubicBezTo>
                    <a:pt x="0" y="207"/>
                    <a:pt x="7906" y="271"/>
                    <a:pt x="17651" y="271"/>
                  </a:cubicBezTo>
                  <a:cubicBezTo>
                    <a:pt x="27397" y="271"/>
                    <a:pt x="35297" y="207"/>
                    <a:pt x="35297" y="133"/>
                  </a:cubicBezTo>
                  <a:cubicBezTo>
                    <a:pt x="35297" y="58"/>
                    <a:pt x="27403" y="0"/>
                    <a:pt x="176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
            <p:cNvSpPr/>
            <p:nvPr/>
          </p:nvSpPr>
          <p:spPr>
            <a:xfrm>
              <a:off x="3440800" y="1896800"/>
              <a:ext cx="768700" cy="6800"/>
            </a:xfrm>
            <a:custGeom>
              <a:rect b="b" l="l" r="r" t="t"/>
              <a:pathLst>
                <a:path extrusionOk="0" h="272" w="30748">
                  <a:moveTo>
                    <a:pt x="15372" y="0"/>
                  </a:moveTo>
                  <a:cubicBezTo>
                    <a:pt x="6881" y="0"/>
                    <a:pt x="1" y="59"/>
                    <a:pt x="1" y="133"/>
                  </a:cubicBezTo>
                  <a:cubicBezTo>
                    <a:pt x="1" y="207"/>
                    <a:pt x="6881" y="271"/>
                    <a:pt x="15372" y="271"/>
                  </a:cubicBezTo>
                  <a:cubicBezTo>
                    <a:pt x="23862" y="271"/>
                    <a:pt x="30747" y="207"/>
                    <a:pt x="30747" y="133"/>
                  </a:cubicBezTo>
                  <a:cubicBezTo>
                    <a:pt x="30747" y="58"/>
                    <a:pt x="23862" y="0"/>
                    <a:pt x="1537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
            <p:cNvSpPr/>
            <p:nvPr/>
          </p:nvSpPr>
          <p:spPr>
            <a:xfrm>
              <a:off x="3492925" y="2903200"/>
              <a:ext cx="752450" cy="6800"/>
            </a:xfrm>
            <a:custGeom>
              <a:rect b="b" l="l" r="r" t="t"/>
              <a:pathLst>
                <a:path extrusionOk="0" h="272" w="30098">
                  <a:moveTo>
                    <a:pt x="15047" y="0"/>
                  </a:moveTo>
                  <a:cubicBezTo>
                    <a:pt x="6737" y="0"/>
                    <a:pt x="0" y="64"/>
                    <a:pt x="0" y="139"/>
                  </a:cubicBezTo>
                  <a:cubicBezTo>
                    <a:pt x="0" y="214"/>
                    <a:pt x="6736" y="272"/>
                    <a:pt x="15047" y="272"/>
                  </a:cubicBezTo>
                  <a:cubicBezTo>
                    <a:pt x="23356" y="272"/>
                    <a:pt x="30097" y="213"/>
                    <a:pt x="30097" y="139"/>
                  </a:cubicBezTo>
                  <a:cubicBezTo>
                    <a:pt x="30097" y="64"/>
                    <a:pt x="23356" y="0"/>
                    <a:pt x="150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
            <p:cNvSpPr/>
            <p:nvPr/>
          </p:nvSpPr>
          <p:spPr>
            <a:xfrm>
              <a:off x="3497175" y="2860550"/>
              <a:ext cx="742475" cy="6675"/>
            </a:xfrm>
            <a:custGeom>
              <a:rect b="b" l="l" r="r" t="t"/>
              <a:pathLst>
                <a:path extrusionOk="0" h="267" w="29699">
                  <a:moveTo>
                    <a:pt x="14849" y="0"/>
                  </a:moveTo>
                  <a:cubicBezTo>
                    <a:pt x="6651" y="0"/>
                    <a:pt x="1" y="58"/>
                    <a:pt x="1" y="133"/>
                  </a:cubicBezTo>
                  <a:cubicBezTo>
                    <a:pt x="1" y="207"/>
                    <a:pt x="6647" y="267"/>
                    <a:pt x="14849" y="267"/>
                  </a:cubicBezTo>
                  <a:cubicBezTo>
                    <a:pt x="23053" y="267"/>
                    <a:pt x="29699" y="207"/>
                    <a:pt x="29699" y="133"/>
                  </a:cubicBezTo>
                  <a:cubicBezTo>
                    <a:pt x="29699" y="58"/>
                    <a:pt x="23048" y="0"/>
                    <a:pt x="1484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8"/>
            <p:cNvSpPr/>
            <p:nvPr/>
          </p:nvSpPr>
          <p:spPr>
            <a:xfrm>
              <a:off x="3492275" y="2805100"/>
              <a:ext cx="739825" cy="6700"/>
            </a:xfrm>
            <a:custGeom>
              <a:rect b="b" l="l" r="r" t="t"/>
              <a:pathLst>
                <a:path extrusionOk="0" h="268" w="29593">
                  <a:moveTo>
                    <a:pt x="14796" y="1"/>
                  </a:moveTo>
                  <a:cubicBezTo>
                    <a:pt x="6625" y="1"/>
                    <a:pt x="0" y="59"/>
                    <a:pt x="0" y="134"/>
                  </a:cubicBezTo>
                  <a:cubicBezTo>
                    <a:pt x="0" y="208"/>
                    <a:pt x="6625" y="268"/>
                    <a:pt x="14796" y="268"/>
                  </a:cubicBezTo>
                  <a:cubicBezTo>
                    <a:pt x="22967" y="268"/>
                    <a:pt x="29593" y="208"/>
                    <a:pt x="29593" y="134"/>
                  </a:cubicBezTo>
                  <a:cubicBezTo>
                    <a:pt x="29593" y="60"/>
                    <a:pt x="22967" y="1"/>
                    <a:pt x="1479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8"/>
            <p:cNvSpPr/>
            <p:nvPr/>
          </p:nvSpPr>
          <p:spPr>
            <a:xfrm>
              <a:off x="3632750" y="2421375"/>
              <a:ext cx="59850" cy="158075"/>
            </a:xfrm>
            <a:custGeom>
              <a:rect b="b" l="l" r="r" t="t"/>
              <a:pathLst>
                <a:path extrusionOk="0" h="6323" w="2394">
                  <a:moveTo>
                    <a:pt x="161" y="0"/>
                  </a:moveTo>
                  <a:cubicBezTo>
                    <a:pt x="49" y="327"/>
                    <a:pt x="1" y="672"/>
                    <a:pt x="17" y="1016"/>
                  </a:cubicBezTo>
                  <a:cubicBezTo>
                    <a:pt x="5" y="1849"/>
                    <a:pt x="143" y="2677"/>
                    <a:pt x="421" y="3462"/>
                  </a:cubicBezTo>
                  <a:cubicBezTo>
                    <a:pt x="700" y="4247"/>
                    <a:pt x="1113" y="4977"/>
                    <a:pt x="1643" y="5621"/>
                  </a:cubicBezTo>
                  <a:cubicBezTo>
                    <a:pt x="1843" y="5897"/>
                    <a:pt x="2092" y="6135"/>
                    <a:pt x="2378" y="6322"/>
                  </a:cubicBezTo>
                  <a:lnTo>
                    <a:pt x="2393" y="6322"/>
                  </a:lnTo>
                  <a:cubicBezTo>
                    <a:pt x="874" y="4574"/>
                    <a:pt x="75" y="2315"/>
                    <a:pt x="16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8"/>
            <p:cNvSpPr/>
            <p:nvPr/>
          </p:nvSpPr>
          <p:spPr>
            <a:xfrm>
              <a:off x="3593225" y="2427225"/>
              <a:ext cx="64525" cy="172700"/>
            </a:xfrm>
            <a:custGeom>
              <a:rect b="b" l="l" r="r" t="t"/>
              <a:pathLst>
                <a:path extrusionOk="0" h="6908" w="2581">
                  <a:moveTo>
                    <a:pt x="177" y="1"/>
                  </a:moveTo>
                  <a:lnTo>
                    <a:pt x="177" y="1"/>
                  </a:lnTo>
                  <a:cubicBezTo>
                    <a:pt x="55" y="358"/>
                    <a:pt x="1" y="734"/>
                    <a:pt x="19" y="1112"/>
                  </a:cubicBezTo>
                  <a:cubicBezTo>
                    <a:pt x="9" y="2017"/>
                    <a:pt x="154" y="2915"/>
                    <a:pt x="449" y="3770"/>
                  </a:cubicBezTo>
                  <a:cubicBezTo>
                    <a:pt x="746" y="4631"/>
                    <a:pt x="1195" y="5432"/>
                    <a:pt x="1772" y="6136"/>
                  </a:cubicBezTo>
                  <a:cubicBezTo>
                    <a:pt x="1994" y="6439"/>
                    <a:pt x="2268" y="6700"/>
                    <a:pt x="2581" y="6907"/>
                  </a:cubicBezTo>
                  <a:cubicBezTo>
                    <a:pt x="1796" y="5949"/>
                    <a:pt x="1166" y="4874"/>
                    <a:pt x="709" y="3723"/>
                  </a:cubicBezTo>
                  <a:cubicBezTo>
                    <a:pt x="335" y="2518"/>
                    <a:pt x="156" y="1262"/>
                    <a:pt x="17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8"/>
            <p:cNvSpPr/>
            <p:nvPr/>
          </p:nvSpPr>
          <p:spPr>
            <a:xfrm>
              <a:off x="3555825" y="2434150"/>
              <a:ext cx="69775" cy="182500"/>
            </a:xfrm>
            <a:custGeom>
              <a:rect b="b" l="l" r="r" t="t"/>
              <a:pathLst>
                <a:path extrusionOk="0" h="7300" w="2791">
                  <a:moveTo>
                    <a:pt x="376" y="0"/>
                  </a:moveTo>
                  <a:cubicBezTo>
                    <a:pt x="209" y="365"/>
                    <a:pt x="113" y="758"/>
                    <a:pt x="95" y="1159"/>
                  </a:cubicBezTo>
                  <a:cubicBezTo>
                    <a:pt x="0" y="2126"/>
                    <a:pt x="107" y="3101"/>
                    <a:pt x="408" y="4026"/>
                  </a:cubicBezTo>
                  <a:cubicBezTo>
                    <a:pt x="708" y="4950"/>
                    <a:pt x="1199" y="5801"/>
                    <a:pt x="1849" y="6524"/>
                  </a:cubicBezTo>
                  <a:cubicBezTo>
                    <a:pt x="2102" y="6836"/>
                    <a:pt x="2410" y="7099"/>
                    <a:pt x="2759" y="7300"/>
                  </a:cubicBezTo>
                  <a:cubicBezTo>
                    <a:pt x="2791" y="7263"/>
                    <a:pt x="2445" y="6970"/>
                    <a:pt x="1992" y="6402"/>
                  </a:cubicBezTo>
                  <a:cubicBezTo>
                    <a:pt x="1409" y="5667"/>
                    <a:pt x="959" y="4836"/>
                    <a:pt x="663" y="3945"/>
                  </a:cubicBezTo>
                  <a:cubicBezTo>
                    <a:pt x="373" y="3051"/>
                    <a:pt x="245" y="2114"/>
                    <a:pt x="286" y="1176"/>
                  </a:cubicBezTo>
                  <a:cubicBezTo>
                    <a:pt x="318" y="453"/>
                    <a:pt x="418" y="0"/>
                    <a:pt x="37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8"/>
            <p:cNvSpPr/>
            <p:nvPr/>
          </p:nvSpPr>
          <p:spPr>
            <a:xfrm>
              <a:off x="4096625" y="2495675"/>
              <a:ext cx="181375" cy="168675"/>
            </a:xfrm>
            <a:custGeom>
              <a:rect b="b" l="l" r="r" t="t"/>
              <a:pathLst>
                <a:path extrusionOk="0" h="6747" w="7255">
                  <a:moveTo>
                    <a:pt x="4302" y="0"/>
                  </a:moveTo>
                  <a:lnTo>
                    <a:pt x="4302" y="0"/>
                  </a:lnTo>
                  <a:cubicBezTo>
                    <a:pt x="4913" y="243"/>
                    <a:pt x="5470" y="605"/>
                    <a:pt x="5940" y="1063"/>
                  </a:cubicBezTo>
                  <a:cubicBezTo>
                    <a:pt x="6433" y="1567"/>
                    <a:pt x="6759" y="2212"/>
                    <a:pt x="6870" y="2908"/>
                  </a:cubicBezTo>
                  <a:cubicBezTo>
                    <a:pt x="6979" y="3763"/>
                    <a:pt x="6738" y="4627"/>
                    <a:pt x="6201" y="5301"/>
                  </a:cubicBezTo>
                  <a:cubicBezTo>
                    <a:pt x="5622" y="5943"/>
                    <a:pt x="4818" y="6335"/>
                    <a:pt x="3956" y="6396"/>
                  </a:cubicBezTo>
                  <a:cubicBezTo>
                    <a:pt x="3356" y="6491"/>
                    <a:pt x="2748" y="6539"/>
                    <a:pt x="2141" y="6539"/>
                  </a:cubicBezTo>
                  <a:cubicBezTo>
                    <a:pt x="2037" y="6539"/>
                    <a:pt x="1934" y="6537"/>
                    <a:pt x="1830" y="6535"/>
                  </a:cubicBezTo>
                  <a:cubicBezTo>
                    <a:pt x="1350" y="6524"/>
                    <a:pt x="880" y="6405"/>
                    <a:pt x="452" y="6189"/>
                  </a:cubicBezTo>
                  <a:cubicBezTo>
                    <a:pt x="155" y="6030"/>
                    <a:pt x="1" y="5908"/>
                    <a:pt x="1" y="5908"/>
                  </a:cubicBezTo>
                  <a:lnTo>
                    <a:pt x="1" y="5908"/>
                  </a:lnTo>
                  <a:cubicBezTo>
                    <a:pt x="100" y="6061"/>
                    <a:pt x="235" y="6187"/>
                    <a:pt x="394" y="6279"/>
                  </a:cubicBezTo>
                  <a:cubicBezTo>
                    <a:pt x="822" y="6542"/>
                    <a:pt x="1308" y="6695"/>
                    <a:pt x="1809" y="6725"/>
                  </a:cubicBezTo>
                  <a:cubicBezTo>
                    <a:pt x="2033" y="6739"/>
                    <a:pt x="2257" y="6746"/>
                    <a:pt x="2482" y="6746"/>
                  </a:cubicBezTo>
                  <a:cubicBezTo>
                    <a:pt x="2989" y="6746"/>
                    <a:pt x="3496" y="6711"/>
                    <a:pt x="3999" y="6640"/>
                  </a:cubicBezTo>
                  <a:cubicBezTo>
                    <a:pt x="4435" y="6593"/>
                    <a:pt x="4863" y="6486"/>
                    <a:pt x="5270" y="6321"/>
                  </a:cubicBezTo>
                  <a:cubicBezTo>
                    <a:pt x="5716" y="6139"/>
                    <a:pt x="6109" y="5846"/>
                    <a:pt x="6413" y="5470"/>
                  </a:cubicBezTo>
                  <a:cubicBezTo>
                    <a:pt x="6998" y="4742"/>
                    <a:pt x="7254" y="3802"/>
                    <a:pt x="7120" y="2876"/>
                  </a:cubicBezTo>
                  <a:cubicBezTo>
                    <a:pt x="6993" y="2133"/>
                    <a:pt x="6630" y="1451"/>
                    <a:pt x="6083" y="931"/>
                  </a:cubicBezTo>
                  <a:cubicBezTo>
                    <a:pt x="5723" y="585"/>
                    <a:pt x="5299" y="312"/>
                    <a:pt x="4834" y="127"/>
                  </a:cubicBezTo>
                  <a:cubicBezTo>
                    <a:pt x="4667" y="48"/>
                    <a:pt x="4486" y="5"/>
                    <a:pt x="430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
            <p:cNvSpPr/>
            <p:nvPr/>
          </p:nvSpPr>
          <p:spPr>
            <a:xfrm>
              <a:off x="4115225" y="2474550"/>
              <a:ext cx="198625" cy="215375"/>
            </a:xfrm>
            <a:custGeom>
              <a:rect b="b" l="l" r="r" t="t"/>
              <a:pathLst>
                <a:path extrusionOk="0" h="8615" w="7945">
                  <a:moveTo>
                    <a:pt x="4594" y="0"/>
                  </a:moveTo>
                  <a:cubicBezTo>
                    <a:pt x="4589" y="38"/>
                    <a:pt x="4818" y="38"/>
                    <a:pt x="5216" y="171"/>
                  </a:cubicBezTo>
                  <a:cubicBezTo>
                    <a:pt x="5728" y="401"/>
                    <a:pt x="6164" y="769"/>
                    <a:pt x="6476" y="1235"/>
                  </a:cubicBezTo>
                  <a:cubicBezTo>
                    <a:pt x="6956" y="1913"/>
                    <a:pt x="7316" y="2668"/>
                    <a:pt x="7540" y="3468"/>
                  </a:cubicBezTo>
                  <a:cubicBezTo>
                    <a:pt x="7672" y="3932"/>
                    <a:pt x="7720" y="4416"/>
                    <a:pt x="7683" y="4898"/>
                  </a:cubicBezTo>
                  <a:cubicBezTo>
                    <a:pt x="7626" y="5411"/>
                    <a:pt x="7444" y="5902"/>
                    <a:pt x="7151" y="6328"/>
                  </a:cubicBezTo>
                  <a:cubicBezTo>
                    <a:pt x="6573" y="7156"/>
                    <a:pt x="5738" y="7771"/>
                    <a:pt x="4775" y="8078"/>
                  </a:cubicBezTo>
                  <a:cubicBezTo>
                    <a:pt x="4044" y="8301"/>
                    <a:pt x="3283" y="8414"/>
                    <a:pt x="2518" y="8414"/>
                  </a:cubicBezTo>
                  <a:cubicBezTo>
                    <a:pt x="2451" y="8414"/>
                    <a:pt x="2385" y="8413"/>
                    <a:pt x="2319" y="8412"/>
                  </a:cubicBezTo>
                  <a:cubicBezTo>
                    <a:pt x="1092" y="8384"/>
                    <a:pt x="265" y="8275"/>
                    <a:pt x="54" y="8275"/>
                  </a:cubicBezTo>
                  <a:cubicBezTo>
                    <a:pt x="19" y="8275"/>
                    <a:pt x="1" y="8278"/>
                    <a:pt x="1" y="8285"/>
                  </a:cubicBezTo>
                  <a:cubicBezTo>
                    <a:pt x="198" y="8356"/>
                    <a:pt x="404" y="8403"/>
                    <a:pt x="612" y="8422"/>
                  </a:cubicBezTo>
                  <a:cubicBezTo>
                    <a:pt x="1175" y="8516"/>
                    <a:pt x="1743" y="8576"/>
                    <a:pt x="2314" y="8604"/>
                  </a:cubicBezTo>
                  <a:cubicBezTo>
                    <a:pt x="2451" y="8611"/>
                    <a:pt x="2588" y="8615"/>
                    <a:pt x="2725" y="8615"/>
                  </a:cubicBezTo>
                  <a:cubicBezTo>
                    <a:pt x="3443" y="8615"/>
                    <a:pt x="4158" y="8513"/>
                    <a:pt x="4850" y="8311"/>
                  </a:cubicBezTo>
                  <a:cubicBezTo>
                    <a:pt x="5874" y="8002"/>
                    <a:pt x="6764" y="7355"/>
                    <a:pt x="7375" y="6477"/>
                  </a:cubicBezTo>
                  <a:cubicBezTo>
                    <a:pt x="7680" y="6010"/>
                    <a:pt x="7862" y="5474"/>
                    <a:pt x="7906" y="4919"/>
                  </a:cubicBezTo>
                  <a:cubicBezTo>
                    <a:pt x="7944" y="4406"/>
                    <a:pt x="7886" y="3891"/>
                    <a:pt x="7737" y="3399"/>
                  </a:cubicBezTo>
                  <a:cubicBezTo>
                    <a:pt x="7501" y="2574"/>
                    <a:pt x="7112" y="1800"/>
                    <a:pt x="6593" y="1118"/>
                  </a:cubicBezTo>
                  <a:cubicBezTo>
                    <a:pt x="6249" y="644"/>
                    <a:pt x="5772" y="282"/>
                    <a:pt x="5222" y="81"/>
                  </a:cubicBezTo>
                  <a:cubicBezTo>
                    <a:pt x="5070" y="32"/>
                    <a:pt x="4913" y="5"/>
                    <a:pt x="475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8"/>
            <p:cNvSpPr/>
            <p:nvPr/>
          </p:nvSpPr>
          <p:spPr>
            <a:xfrm>
              <a:off x="3710100" y="2289525"/>
              <a:ext cx="583375" cy="355450"/>
            </a:xfrm>
            <a:custGeom>
              <a:rect b="b" l="l" r="r" t="t"/>
              <a:pathLst>
                <a:path extrusionOk="0" h="14218" w="23335">
                  <a:moveTo>
                    <a:pt x="22639" y="1"/>
                  </a:moveTo>
                  <a:lnTo>
                    <a:pt x="9321" y="2160"/>
                  </a:lnTo>
                  <a:lnTo>
                    <a:pt x="1" y="13446"/>
                  </a:lnTo>
                  <a:lnTo>
                    <a:pt x="713" y="14218"/>
                  </a:lnTo>
                  <a:lnTo>
                    <a:pt x="15839" y="11915"/>
                  </a:lnTo>
                  <a:lnTo>
                    <a:pt x="23335" y="628"/>
                  </a:lnTo>
                  <a:lnTo>
                    <a:pt x="2263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8"/>
            <p:cNvSpPr/>
            <p:nvPr/>
          </p:nvSpPr>
          <p:spPr>
            <a:xfrm>
              <a:off x="3823625" y="2417925"/>
              <a:ext cx="366575" cy="212025"/>
            </a:xfrm>
            <a:custGeom>
              <a:rect b="b" l="l" r="r" t="t"/>
              <a:pathLst>
                <a:path extrusionOk="0" h="8481" w="14663">
                  <a:moveTo>
                    <a:pt x="14660" y="1"/>
                  </a:moveTo>
                  <a:cubicBezTo>
                    <a:pt x="14066" y="1"/>
                    <a:pt x="13533" y="367"/>
                    <a:pt x="13318" y="920"/>
                  </a:cubicBezTo>
                  <a:cubicBezTo>
                    <a:pt x="13158" y="1484"/>
                    <a:pt x="12840" y="1992"/>
                    <a:pt x="12404" y="2383"/>
                  </a:cubicBezTo>
                  <a:cubicBezTo>
                    <a:pt x="11924" y="2643"/>
                    <a:pt x="11198" y="2867"/>
                    <a:pt x="10599" y="2867"/>
                  </a:cubicBezTo>
                  <a:cubicBezTo>
                    <a:pt x="10357" y="2867"/>
                    <a:pt x="10135" y="2830"/>
                    <a:pt x="9958" y="2744"/>
                  </a:cubicBezTo>
                  <a:cubicBezTo>
                    <a:pt x="9379" y="2462"/>
                    <a:pt x="7159" y="471"/>
                    <a:pt x="6560" y="471"/>
                  </a:cubicBezTo>
                  <a:cubicBezTo>
                    <a:pt x="6527" y="471"/>
                    <a:pt x="6498" y="477"/>
                    <a:pt x="6476" y="490"/>
                  </a:cubicBezTo>
                  <a:cubicBezTo>
                    <a:pt x="6046" y="734"/>
                    <a:pt x="5684" y="1288"/>
                    <a:pt x="6109" y="1771"/>
                  </a:cubicBezTo>
                  <a:cubicBezTo>
                    <a:pt x="6534" y="2255"/>
                    <a:pt x="8799" y="3728"/>
                    <a:pt x="8368" y="4217"/>
                  </a:cubicBezTo>
                  <a:cubicBezTo>
                    <a:pt x="8324" y="4267"/>
                    <a:pt x="8235" y="4290"/>
                    <a:pt x="8109" y="4290"/>
                  </a:cubicBezTo>
                  <a:cubicBezTo>
                    <a:pt x="7058" y="4290"/>
                    <a:pt x="3471" y="2732"/>
                    <a:pt x="2561" y="2732"/>
                  </a:cubicBezTo>
                  <a:cubicBezTo>
                    <a:pt x="2516" y="2732"/>
                    <a:pt x="2477" y="2736"/>
                    <a:pt x="2445" y="2744"/>
                  </a:cubicBezTo>
                  <a:cubicBezTo>
                    <a:pt x="1712" y="2936"/>
                    <a:pt x="1282" y="3388"/>
                    <a:pt x="1712" y="3680"/>
                  </a:cubicBezTo>
                  <a:cubicBezTo>
                    <a:pt x="2143" y="3972"/>
                    <a:pt x="5375" y="5195"/>
                    <a:pt x="5562" y="5620"/>
                  </a:cubicBezTo>
                  <a:cubicBezTo>
                    <a:pt x="5562" y="5620"/>
                    <a:pt x="1664" y="4599"/>
                    <a:pt x="698" y="4599"/>
                  </a:cubicBezTo>
                  <a:cubicBezTo>
                    <a:pt x="582" y="4599"/>
                    <a:pt x="508" y="4614"/>
                    <a:pt x="489" y="4647"/>
                  </a:cubicBezTo>
                  <a:cubicBezTo>
                    <a:pt x="309" y="4955"/>
                    <a:pt x="1" y="5440"/>
                    <a:pt x="489" y="5620"/>
                  </a:cubicBezTo>
                  <a:cubicBezTo>
                    <a:pt x="978" y="5802"/>
                    <a:pt x="5195" y="6907"/>
                    <a:pt x="5562" y="7087"/>
                  </a:cubicBezTo>
                  <a:cubicBezTo>
                    <a:pt x="6166" y="7335"/>
                    <a:pt x="6798" y="7514"/>
                    <a:pt x="7444" y="7619"/>
                  </a:cubicBezTo>
                  <a:cubicBezTo>
                    <a:pt x="8110" y="7794"/>
                    <a:pt x="8766" y="8001"/>
                    <a:pt x="9411" y="8241"/>
                  </a:cubicBezTo>
                  <a:cubicBezTo>
                    <a:pt x="9870" y="8401"/>
                    <a:pt x="10348" y="8480"/>
                    <a:pt x="10826" y="8480"/>
                  </a:cubicBezTo>
                  <a:cubicBezTo>
                    <a:pt x="11379" y="8480"/>
                    <a:pt x="11931" y="8374"/>
                    <a:pt x="12452" y="8162"/>
                  </a:cubicBezTo>
                  <a:lnTo>
                    <a:pt x="12946" y="7959"/>
                  </a:lnTo>
                  <a:cubicBezTo>
                    <a:pt x="13716" y="7645"/>
                    <a:pt x="14201" y="6876"/>
                    <a:pt x="14153" y="6046"/>
                  </a:cubicBezTo>
                  <a:lnTo>
                    <a:pt x="14052" y="4429"/>
                  </a:lnTo>
                  <a:lnTo>
                    <a:pt x="14584" y="3052"/>
                  </a:lnTo>
                  <a:lnTo>
                    <a:pt x="14663" y="1"/>
                  </a:lnTo>
                  <a:cubicBezTo>
                    <a:pt x="14662" y="1"/>
                    <a:pt x="14661" y="1"/>
                    <a:pt x="14660"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
            <p:cNvSpPr/>
            <p:nvPr/>
          </p:nvSpPr>
          <p:spPr>
            <a:xfrm>
              <a:off x="3729250" y="2306700"/>
              <a:ext cx="564775" cy="341075"/>
            </a:xfrm>
            <a:custGeom>
              <a:rect b="b" l="l" r="r" t="t"/>
              <a:pathLst>
                <a:path extrusionOk="0" h="13643" w="22591">
                  <a:moveTo>
                    <a:pt x="22590" y="0"/>
                  </a:moveTo>
                  <a:lnTo>
                    <a:pt x="22590" y="0"/>
                  </a:lnTo>
                  <a:cubicBezTo>
                    <a:pt x="22493" y="4"/>
                    <a:pt x="22396" y="23"/>
                    <a:pt x="22304" y="53"/>
                  </a:cubicBezTo>
                  <a:lnTo>
                    <a:pt x="21491" y="149"/>
                  </a:lnTo>
                  <a:lnTo>
                    <a:pt x="18497" y="543"/>
                  </a:lnTo>
                  <a:lnTo>
                    <a:pt x="14063" y="1165"/>
                  </a:lnTo>
                  <a:lnTo>
                    <a:pt x="11442" y="1542"/>
                  </a:lnTo>
                  <a:cubicBezTo>
                    <a:pt x="10475" y="1642"/>
                    <a:pt x="9554" y="2011"/>
                    <a:pt x="8784" y="2605"/>
                  </a:cubicBezTo>
                  <a:cubicBezTo>
                    <a:pt x="8097" y="3268"/>
                    <a:pt x="7469" y="3991"/>
                    <a:pt x="6907" y="4763"/>
                  </a:cubicBezTo>
                  <a:lnTo>
                    <a:pt x="5264" y="6836"/>
                  </a:lnTo>
                  <a:lnTo>
                    <a:pt x="2494" y="10356"/>
                  </a:lnTo>
                  <a:lnTo>
                    <a:pt x="650" y="12744"/>
                  </a:lnTo>
                  <a:lnTo>
                    <a:pt x="154" y="13403"/>
                  </a:lnTo>
                  <a:cubicBezTo>
                    <a:pt x="93" y="13475"/>
                    <a:pt x="41" y="13556"/>
                    <a:pt x="0" y="13642"/>
                  </a:cubicBezTo>
                  <a:cubicBezTo>
                    <a:pt x="74" y="13582"/>
                    <a:pt x="140" y="13512"/>
                    <a:pt x="197" y="13435"/>
                  </a:cubicBezTo>
                  <a:lnTo>
                    <a:pt x="729" y="12808"/>
                  </a:lnTo>
                  <a:lnTo>
                    <a:pt x="2643" y="10474"/>
                  </a:lnTo>
                  <a:lnTo>
                    <a:pt x="5455" y="6975"/>
                  </a:lnTo>
                  <a:cubicBezTo>
                    <a:pt x="5987" y="6309"/>
                    <a:pt x="6538" y="5621"/>
                    <a:pt x="7109" y="4912"/>
                  </a:cubicBezTo>
                  <a:cubicBezTo>
                    <a:pt x="7665" y="4155"/>
                    <a:pt x="8282" y="3444"/>
                    <a:pt x="8953" y="2786"/>
                  </a:cubicBezTo>
                  <a:cubicBezTo>
                    <a:pt x="9685" y="2215"/>
                    <a:pt x="10561" y="1859"/>
                    <a:pt x="11484" y="1760"/>
                  </a:cubicBezTo>
                  <a:lnTo>
                    <a:pt x="14095" y="1366"/>
                  </a:lnTo>
                  <a:lnTo>
                    <a:pt x="18523" y="686"/>
                  </a:lnTo>
                  <a:lnTo>
                    <a:pt x="21506" y="207"/>
                  </a:lnTo>
                  <a:lnTo>
                    <a:pt x="22314" y="64"/>
                  </a:lnTo>
                  <a:cubicBezTo>
                    <a:pt x="22408" y="52"/>
                    <a:pt x="22501" y="30"/>
                    <a:pt x="225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
            <p:cNvSpPr/>
            <p:nvPr/>
          </p:nvSpPr>
          <p:spPr>
            <a:xfrm>
              <a:off x="4104000" y="2369150"/>
              <a:ext cx="25175" cy="24200"/>
            </a:xfrm>
            <a:custGeom>
              <a:rect b="b" l="l" r="r" t="t"/>
              <a:pathLst>
                <a:path extrusionOk="0" h="968" w="1007">
                  <a:moveTo>
                    <a:pt x="529" y="0"/>
                  </a:moveTo>
                  <a:cubicBezTo>
                    <a:pt x="366" y="81"/>
                    <a:pt x="222" y="197"/>
                    <a:pt x="110" y="341"/>
                  </a:cubicBezTo>
                  <a:cubicBezTo>
                    <a:pt x="1" y="492"/>
                    <a:pt x="1" y="696"/>
                    <a:pt x="110" y="846"/>
                  </a:cubicBezTo>
                  <a:cubicBezTo>
                    <a:pt x="199" y="927"/>
                    <a:pt x="311" y="967"/>
                    <a:pt x="423" y="967"/>
                  </a:cubicBezTo>
                  <a:cubicBezTo>
                    <a:pt x="535" y="967"/>
                    <a:pt x="648" y="927"/>
                    <a:pt x="737" y="846"/>
                  </a:cubicBezTo>
                  <a:cubicBezTo>
                    <a:pt x="858" y="758"/>
                    <a:pt x="943" y="631"/>
                    <a:pt x="976" y="485"/>
                  </a:cubicBezTo>
                  <a:cubicBezTo>
                    <a:pt x="1007" y="337"/>
                    <a:pt x="958" y="184"/>
                    <a:pt x="848" y="81"/>
                  </a:cubicBezTo>
                  <a:cubicBezTo>
                    <a:pt x="788" y="33"/>
                    <a:pt x="716" y="10"/>
                    <a:pt x="644" y="10"/>
                  </a:cubicBezTo>
                  <a:cubicBezTo>
                    <a:pt x="571" y="10"/>
                    <a:pt x="499" y="33"/>
                    <a:pt x="439" y="81"/>
                  </a:cubicBezTo>
                  <a:lnTo>
                    <a:pt x="529"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8"/>
            <p:cNvSpPr/>
            <p:nvPr/>
          </p:nvSpPr>
          <p:spPr>
            <a:xfrm>
              <a:off x="1010875" y="2689475"/>
              <a:ext cx="610350" cy="1230950"/>
            </a:xfrm>
            <a:custGeom>
              <a:rect b="b" l="l" r="r" t="t"/>
              <a:pathLst>
                <a:path extrusionOk="0" h="49238" w="24414">
                  <a:moveTo>
                    <a:pt x="0" y="1"/>
                  </a:moveTo>
                  <a:lnTo>
                    <a:pt x="0" y="49237"/>
                  </a:lnTo>
                  <a:lnTo>
                    <a:pt x="24414" y="49237"/>
                  </a:lnTo>
                  <a:lnTo>
                    <a:pt x="2441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8"/>
            <p:cNvSpPr/>
            <p:nvPr/>
          </p:nvSpPr>
          <p:spPr>
            <a:xfrm>
              <a:off x="944000" y="2689475"/>
              <a:ext cx="191175" cy="1228150"/>
            </a:xfrm>
            <a:custGeom>
              <a:rect b="b" l="l" r="r" t="t"/>
              <a:pathLst>
                <a:path extrusionOk="0" h="49126" w="7647">
                  <a:moveTo>
                    <a:pt x="3836" y="1"/>
                  </a:moveTo>
                  <a:cubicBezTo>
                    <a:pt x="3827" y="1"/>
                    <a:pt x="3817" y="1"/>
                    <a:pt x="3808" y="1"/>
                  </a:cubicBezTo>
                  <a:cubicBezTo>
                    <a:pt x="1705" y="3"/>
                    <a:pt x="0" y="1710"/>
                    <a:pt x="0" y="3813"/>
                  </a:cubicBezTo>
                  <a:lnTo>
                    <a:pt x="0" y="45314"/>
                  </a:lnTo>
                  <a:cubicBezTo>
                    <a:pt x="0" y="47417"/>
                    <a:pt x="1705" y="49124"/>
                    <a:pt x="3808" y="49126"/>
                  </a:cubicBezTo>
                  <a:lnTo>
                    <a:pt x="3834" y="49126"/>
                  </a:lnTo>
                  <a:cubicBezTo>
                    <a:pt x="5939" y="49126"/>
                    <a:pt x="7646" y="47419"/>
                    <a:pt x="7646" y="45315"/>
                  </a:cubicBezTo>
                  <a:lnTo>
                    <a:pt x="7646" y="3813"/>
                  </a:lnTo>
                  <a:lnTo>
                    <a:pt x="7646" y="3786"/>
                  </a:lnTo>
                  <a:cubicBezTo>
                    <a:pt x="7631" y="1691"/>
                    <a:pt x="5928" y="1"/>
                    <a:pt x="38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8"/>
            <p:cNvSpPr/>
            <p:nvPr/>
          </p:nvSpPr>
          <p:spPr>
            <a:xfrm>
              <a:off x="1088725" y="2739050"/>
              <a:ext cx="69050" cy="1185625"/>
            </a:xfrm>
            <a:custGeom>
              <a:rect b="b" l="l" r="r" t="t"/>
              <a:pathLst>
                <a:path extrusionOk="0" h="47425" w="2762">
                  <a:moveTo>
                    <a:pt x="12" y="0"/>
                  </a:moveTo>
                  <a:cubicBezTo>
                    <a:pt x="0" y="46"/>
                    <a:pt x="0" y="94"/>
                    <a:pt x="12" y="139"/>
                  </a:cubicBezTo>
                  <a:lnTo>
                    <a:pt x="12" y="500"/>
                  </a:lnTo>
                  <a:cubicBezTo>
                    <a:pt x="28" y="830"/>
                    <a:pt x="76" y="1307"/>
                    <a:pt x="76" y="1893"/>
                  </a:cubicBezTo>
                  <a:cubicBezTo>
                    <a:pt x="145" y="3126"/>
                    <a:pt x="235" y="4875"/>
                    <a:pt x="352" y="7003"/>
                  </a:cubicBezTo>
                  <a:cubicBezTo>
                    <a:pt x="618" y="11324"/>
                    <a:pt x="970" y="17279"/>
                    <a:pt x="1374" y="23850"/>
                  </a:cubicBezTo>
                  <a:cubicBezTo>
                    <a:pt x="1777" y="30422"/>
                    <a:pt x="2161" y="36371"/>
                    <a:pt x="2437" y="40705"/>
                  </a:cubicBezTo>
                  <a:cubicBezTo>
                    <a:pt x="2579" y="42400"/>
                    <a:pt x="2399" y="44109"/>
                    <a:pt x="1905" y="45739"/>
                  </a:cubicBezTo>
                  <a:cubicBezTo>
                    <a:pt x="1693" y="46326"/>
                    <a:pt x="1422" y="46892"/>
                    <a:pt x="1096" y="47425"/>
                  </a:cubicBezTo>
                  <a:cubicBezTo>
                    <a:pt x="1127" y="47396"/>
                    <a:pt x="1155" y="47363"/>
                    <a:pt x="1176" y="47329"/>
                  </a:cubicBezTo>
                  <a:lnTo>
                    <a:pt x="1389" y="47031"/>
                  </a:lnTo>
                  <a:cubicBezTo>
                    <a:pt x="1636" y="46634"/>
                    <a:pt x="1843" y="46214"/>
                    <a:pt x="2005" y="45777"/>
                  </a:cubicBezTo>
                  <a:cubicBezTo>
                    <a:pt x="2547" y="44141"/>
                    <a:pt x="2761" y="42417"/>
                    <a:pt x="2638" y="40699"/>
                  </a:cubicBezTo>
                  <a:cubicBezTo>
                    <a:pt x="2426" y="36377"/>
                    <a:pt x="2065" y="30406"/>
                    <a:pt x="1633" y="23835"/>
                  </a:cubicBezTo>
                  <a:cubicBezTo>
                    <a:pt x="1203" y="17264"/>
                    <a:pt x="814" y="11314"/>
                    <a:pt x="528" y="6975"/>
                  </a:cubicBezTo>
                  <a:cubicBezTo>
                    <a:pt x="374" y="4839"/>
                    <a:pt x="252" y="3100"/>
                    <a:pt x="160" y="1871"/>
                  </a:cubicBezTo>
                  <a:cubicBezTo>
                    <a:pt x="113" y="1287"/>
                    <a:pt x="49" y="825"/>
                    <a:pt x="49" y="479"/>
                  </a:cubicBezTo>
                  <a:lnTo>
                    <a:pt x="12" y="124"/>
                  </a:lnTo>
                  <a:cubicBezTo>
                    <a:pt x="18" y="82"/>
                    <a:pt x="18" y="42"/>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8"/>
            <p:cNvSpPr/>
            <p:nvPr/>
          </p:nvSpPr>
          <p:spPr>
            <a:xfrm>
              <a:off x="1566450" y="4073250"/>
              <a:ext cx="98400" cy="1178875"/>
            </a:xfrm>
            <a:custGeom>
              <a:rect b="b" l="l" r="r" t="t"/>
              <a:pathLst>
                <a:path extrusionOk="0" h="47155" w="3936">
                  <a:moveTo>
                    <a:pt x="1" y="1"/>
                  </a:moveTo>
                  <a:lnTo>
                    <a:pt x="1" y="47154"/>
                  </a:lnTo>
                  <a:lnTo>
                    <a:pt x="3935" y="47154"/>
                  </a:lnTo>
                  <a:lnTo>
                    <a:pt x="39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8"/>
            <p:cNvSpPr/>
            <p:nvPr/>
          </p:nvSpPr>
          <p:spPr>
            <a:xfrm>
              <a:off x="895900" y="3920550"/>
              <a:ext cx="1407200" cy="152725"/>
            </a:xfrm>
            <a:custGeom>
              <a:rect b="b" l="l" r="r" t="t"/>
              <a:pathLst>
                <a:path extrusionOk="0" h="6109" w="56288">
                  <a:moveTo>
                    <a:pt x="6115" y="0"/>
                  </a:moveTo>
                  <a:cubicBezTo>
                    <a:pt x="2740" y="0"/>
                    <a:pt x="4" y="2734"/>
                    <a:pt x="0" y="6109"/>
                  </a:cubicBezTo>
                  <a:lnTo>
                    <a:pt x="56287" y="6109"/>
                  </a:lnTo>
                  <a:cubicBezTo>
                    <a:pt x="56287" y="2735"/>
                    <a:pt x="53552" y="0"/>
                    <a:pt x="5017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8"/>
            <p:cNvSpPr/>
            <p:nvPr/>
          </p:nvSpPr>
          <p:spPr>
            <a:xfrm>
              <a:off x="1529375" y="4072275"/>
              <a:ext cx="172675" cy="8100"/>
            </a:xfrm>
            <a:custGeom>
              <a:rect b="b" l="l" r="r" t="t"/>
              <a:pathLst>
                <a:path extrusionOk="0" h="324" w="6907">
                  <a:moveTo>
                    <a:pt x="2591" y="1"/>
                  </a:moveTo>
                  <a:cubicBezTo>
                    <a:pt x="1725" y="1"/>
                    <a:pt x="860" y="54"/>
                    <a:pt x="0" y="162"/>
                  </a:cubicBezTo>
                  <a:cubicBezTo>
                    <a:pt x="859" y="269"/>
                    <a:pt x="1723" y="324"/>
                    <a:pt x="2587" y="324"/>
                  </a:cubicBezTo>
                  <a:cubicBezTo>
                    <a:pt x="2877" y="324"/>
                    <a:pt x="3166" y="318"/>
                    <a:pt x="3456" y="305"/>
                  </a:cubicBezTo>
                  <a:cubicBezTo>
                    <a:pt x="3745" y="318"/>
                    <a:pt x="4034" y="324"/>
                    <a:pt x="4323" y="324"/>
                  </a:cubicBezTo>
                  <a:cubicBezTo>
                    <a:pt x="5186" y="324"/>
                    <a:pt x="6049" y="269"/>
                    <a:pt x="6907" y="162"/>
                  </a:cubicBezTo>
                  <a:cubicBezTo>
                    <a:pt x="6048" y="54"/>
                    <a:pt x="5183" y="1"/>
                    <a:pt x="4319" y="1"/>
                  </a:cubicBezTo>
                  <a:cubicBezTo>
                    <a:pt x="4031" y="1"/>
                    <a:pt x="3743" y="7"/>
                    <a:pt x="3456" y="19"/>
                  </a:cubicBezTo>
                  <a:cubicBezTo>
                    <a:pt x="3168" y="7"/>
                    <a:pt x="2880" y="1"/>
                    <a:pt x="25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8"/>
            <p:cNvSpPr/>
            <p:nvPr/>
          </p:nvSpPr>
          <p:spPr>
            <a:xfrm>
              <a:off x="1182075" y="4926400"/>
              <a:ext cx="865025" cy="432450"/>
            </a:xfrm>
            <a:custGeom>
              <a:rect b="b" l="l" r="r" t="t"/>
              <a:pathLst>
                <a:path extrusionOk="0" h="17298" w="34601">
                  <a:moveTo>
                    <a:pt x="17301" y="0"/>
                  </a:moveTo>
                  <a:cubicBezTo>
                    <a:pt x="7747" y="0"/>
                    <a:pt x="1" y="7744"/>
                    <a:pt x="0" y="17298"/>
                  </a:cubicBezTo>
                  <a:lnTo>
                    <a:pt x="531" y="17298"/>
                  </a:lnTo>
                  <a:cubicBezTo>
                    <a:pt x="531" y="8048"/>
                    <a:pt x="8029" y="550"/>
                    <a:pt x="17279" y="550"/>
                  </a:cubicBezTo>
                  <a:cubicBezTo>
                    <a:pt x="26528" y="550"/>
                    <a:pt x="34026" y="8048"/>
                    <a:pt x="34026" y="17298"/>
                  </a:cubicBezTo>
                  <a:lnTo>
                    <a:pt x="34601" y="17298"/>
                  </a:lnTo>
                  <a:cubicBezTo>
                    <a:pt x="34599" y="7745"/>
                    <a:pt x="26858" y="1"/>
                    <a:pt x="17303" y="0"/>
                  </a:cubicBezTo>
                  <a:cubicBezTo>
                    <a:pt x="17302" y="0"/>
                    <a:pt x="17301" y="0"/>
                    <a:pt x="173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8"/>
            <p:cNvSpPr/>
            <p:nvPr/>
          </p:nvSpPr>
          <p:spPr>
            <a:xfrm>
              <a:off x="1123025" y="5286100"/>
              <a:ext cx="129750" cy="129750"/>
            </a:xfrm>
            <a:custGeom>
              <a:rect b="b" l="l" r="r" t="t"/>
              <a:pathLst>
                <a:path extrusionOk="0" h="5190" w="5190">
                  <a:moveTo>
                    <a:pt x="2596" y="1"/>
                  </a:moveTo>
                  <a:cubicBezTo>
                    <a:pt x="1163" y="1"/>
                    <a:pt x="1" y="1163"/>
                    <a:pt x="1" y="2596"/>
                  </a:cubicBezTo>
                  <a:cubicBezTo>
                    <a:pt x="1" y="4029"/>
                    <a:pt x="1163" y="5190"/>
                    <a:pt x="2596" y="5190"/>
                  </a:cubicBezTo>
                  <a:cubicBezTo>
                    <a:pt x="4028" y="5190"/>
                    <a:pt x="5190" y="4029"/>
                    <a:pt x="5190" y="2596"/>
                  </a:cubicBezTo>
                  <a:cubicBezTo>
                    <a:pt x="5190" y="1163"/>
                    <a:pt x="4028" y="1"/>
                    <a:pt x="25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
            <p:cNvSpPr/>
            <p:nvPr/>
          </p:nvSpPr>
          <p:spPr>
            <a:xfrm>
              <a:off x="1971925" y="5289175"/>
              <a:ext cx="134850" cy="129750"/>
            </a:xfrm>
            <a:custGeom>
              <a:rect b="b" l="l" r="r" t="t"/>
              <a:pathLst>
                <a:path extrusionOk="0" h="5190" w="5394">
                  <a:moveTo>
                    <a:pt x="2799" y="1"/>
                  </a:moveTo>
                  <a:cubicBezTo>
                    <a:pt x="1749" y="1"/>
                    <a:pt x="804" y="633"/>
                    <a:pt x="402" y="1602"/>
                  </a:cubicBezTo>
                  <a:cubicBezTo>
                    <a:pt x="0" y="2571"/>
                    <a:pt x="223" y="3687"/>
                    <a:pt x="965" y="4429"/>
                  </a:cubicBezTo>
                  <a:cubicBezTo>
                    <a:pt x="1461" y="4926"/>
                    <a:pt x="2125" y="5190"/>
                    <a:pt x="2800" y="5190"/>
                  </a:cubicBezTo>
                  <a:cubicBezTo>
                    <a:pt x="3134" y="5190"/>
                    <a:pt x="3471" y="5125"/>
                    <a:pt x="3792" y="4992"/>
                  </a:cubicBezTo>
                  <a:cubicBezTo>
                    <a:pt x="4762" y="4590"/>
                    <a:pt x="5393" y="3645"/>
                    <a:pt x="5393" y="2595"/>
                  </a:cubicBezTo>
                  <a:cubicBezTo>
                    <a:pt x="5393" y="1162"/>
                    <a:pt x="4232" y="1"/>
                    <a:pt x="279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8"/>
            <p:cNvSpPr/>
            <p:nvPr/>
          </p:nvSpPr>
          <p:spPr>
            <a:xfrm>
              <a:off x="1201600" y="5248500"/>
              <a:ext cx="840325" cy="7200"/>
            </a:xfrm>
            <a:custGeom>
              <a:rect b="b" l="l" r="r" t="t"/>
              <a:pathLst>
                <a:path extrusionOk="0" h="288" w="33613">
                  <a:moveTo>
                    <a:pt x="16817" y="1"/>
                  </a:moveTo>
                  <a:cubicBezTo>
                    <a:pt x="7529" y="1"/>
                    <a:pt x="0" y="65"/>
                    <a:pt x="0" y="144"/>
                  </a:cubicBezTo>
                  <a:cubicBezTo>
                    <a:pt x="0" y="224"/>
                    <a:pt x="7507" y="288"/>
                    <a:pt x="16796" y="288"/>
                  </a:cubicBezTo>
                  <a:cubicBezTo>
                    <a:pt x="26084" y="288"/>
                    <a:pt x="33612" y="224"/>
                    <a:pt x="33612" y="144"/>
                  </a:cubicBezTo>
                  <a:cubicBezTo>
                    <a:pt x="33612" y="65"/>
                    <a:pt x="26105" y="1"/>
                    <a:pt x="168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8"/>
            <p:cNvSpPr/>
            <p:nvPr/>
          </p:nvSpPr>
          <p:spPr>
            <a:xfrm>
              <a:off x="935625" y="3916400"/>
              <a:ext cx="528250" cy="53150"/>
            </a:xfrm>
            <a:custGeom>
              <a:rect b="b" l="l" r="r" t="t"/>
              <a:pathLst>
                <a:path extrusionOk="0" h="2126" w="21130">
                  <a:moveTo>
                    <a:pt x="15771" y="1"/>
                  </a:moveTo>
                  <a:cubicBezTo>
                    <a:pt x="14169" y="1"/>
                    <a:pt x="12302" y="12"/>
                    <a:pt x="10310" y="12"/>
                  </a:cubicBezTo>
                  <a:cubicBezTo>
                    <a:pt x="8821" y="23"/>
                    <a:pt x="7391" y="28"/>
                    <a:pt x="6104" y="60"/>
                  </a:cubicBezTo>
                  <a:cubicBezTo>
                    <a:pt x="6024" y="58"/>
                    <a:pt x="5943" y="57"/>
                    <a:pt x="5863" y="57"/>
                  </a:cubicBezTo>
                  <a:cubicBezTo>
                    <a:pt x="4788" y="57"/>
                    <a:pt x="3716" y="182"/>
                    <a:pt x="2670" y="432"/>
                  </a:cubicBezTo>
                  <a:cubicBezTo>
                    <a:pt x="1912" y="632"/>
                    <a:pt x="1205" y="995"/>
                    <a:pt x="602" y="1496"/>
                  </a:cubicBezTo>
                  <a:cubicBezTo>
                    <a:pt x="441" y="1632"/>
                    <a:pt x="292" y="1781"/>
                    <a:pt x="155" y="1943"/>
                  </a:cubicBezTo>
                  <a:cubicBezTo>
                    <a:pt x="59" y="2054"/>
                    <a:pt x="0" y="2092"/>
                    <a:pt x="21" y="2123"/>
                  </a:cubicBezTo>
                  <a:cubicBezTo>
                    <a:pt x="23" y="2124"/>
                    <a:pt x="25" y="2125"/>
                    <a:pt x="27" y="2125"/>
                  </a:cubicBezTo>
                  <a:cubicBezTo>
                    <a:pt x="67" y="2125"/>
                    <a:pt x="265" y="1896"/>
                    <a:pt x="671" y="1591"/>
                  </a:cubicBezTo>
                  <a:cubicBezTo>
                    <a:pt x="1281" y="1130"/>
                    <a:pt x="1980" y="798"/>
                    <a:pt x="2723" y="613"/>
                  </a:cubicBezTo>
                  <a:cubicBezTo>
                    <a:pt x="3694" y="407"/>
                    <a:pt x="4684" y="304"/>
                    <a:pt x="5676" y="304"/>
                  </a:cubicBezTo>
                  <a:cubicBezTo>
                    <a:pt x="5821" y="304"/>
                    <a:pt x="5965" y="306"/>
                    <a:pt x="6110" y="311"/>
                  </a:cubicBezTo>
                  <a:lnTo>
                    <a:pt x="10320" y="279"/>
                  </a:lnTo>
                  <a:cubicBezTo>
                    <a:pt x="13303" y="257"/>
                    <a:pt x="16004" y="225"/>
                    <a:pt x="17960" y="183"/>
                  </a:cubicBezTo>
                  <a:lnTo>
                    <a:pt x="20278" y="124"/>
                  </a:lnTo>
                  <a:cubicBezTo>
                    <a:pt x="20287" y="124"/>
                    <a:pt x="20295" y="124"/>
                    <a:pt x="20303" y="124"/>
                  </a:cubicBezTo>
                  <a:cubicBezTo>
                    <a:pt x="20579" y="124"/>
                    <a:pt x="20855" y="105"/>
                    <a:pt x="21129" y="65"/>
                  </a:cubicBezTo>
                  <a:cubicBezTo>
                    <a:pt x="20937" y="42"/>
                    <a:pt x="20745" y="30"/>
                    <a:pt x="20552" y="30"/>
                  </a:cubicBezTo>
                  <a:cubicBezTo>
                    <a:pt x="20461" y="30"/>
                    <a:pt x="20369" y="33"/>
                    <a:pt x="20278" y="38"/>
                  </a:cubicBezTo>
                  <a:lnTo>
                    <a:pt x="17960" y="12"/>
                  </a:lnTo>
                  <a:cubicBezTo>
                    <a:pt x="17308" y="3"/>
                    <a:pt x="16573" y="1"/>
                    <a:pt x="157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8"/>
            <p:cNvSpPr/>
            <p:nvPr/>
          </p:nvSpPr>
          <p:spPr>
            <a:xfrm>
              <a:off x="1289425" y="1786525"/>
              <a:ext cx="387350" cy="844075"/>
            </a:xfrm>
            <a:custGeom>
              <a:rect b="b" l="l" r="r" t="t"/>
              <a:pathLst>
                <a:path extrusionOk="0" h="33763" w="15494">
                  <a:moveTo>
                    <a:pt x="8804" y="1"/>
                  </a:moveTo>
                  <a:cubicBezTo>
                    <a:pt x="5948" y="1"/>
                    <a:pt x="3104" y="836"/>
                    <a:pt x="650" y="2481"/>
                  </a:cubicBezTo>
                  <a:lnTo>
                    <a:pt x="1" y="2911"/>
                  </a:lnTo>
                  <a:lnTo>
                    <a:pt x="208" y="23055"/>
                  </a:lnTo>
                  <a:cubicBezTo>
                    <a:pt x="209" y="25884"/>
                    <a:pt x="2431" y="33763"/>
                    <a:pt x="5318" y="33763"/>
                  </a:cubicBezTo>
                  <a:cubicBezTo>
                    <a:pt x="8247" y="33763"/>
                    <a:pt x="10678" y="31849"/>
                    <a:pt x="10719" y="22950"/>
                  </a:cubicBezTo>
                  <a:cubicBezTo>
                    <a:pt x="10719" y="21157"/>
                    <a:pt x="10667" y="19605"/>
                    <a:pt x="10667" y="19605"/>
                  </a:cubicBezTo>
                  <a:cubicBezTo>
                    <a:pt x="10667" y="19605"/>
                    <a:pt x="14920" y="19223"/>
                    <a:pt x="15207" y="15124"/>
                  </a:cubicBezTo>
                  <a:cubicBezTo>
                    <a:pt x="15494" y="11025"/>
                    <a:pt x="15282" y="1513"/>
                    <a:pt x="15282" y="1513"/>
                  </a:cubicBezTo>
                  <a:cubicBezTo>
                    <a:pt x="13231" y="501"/>
                    <a:pt x="11014" y="1"/>
                    <a:pt x="8804"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8"/>
            <p:cNvSpPr/>
            <p:nvPr/>
          </p:nvSpPr>
          <p:spPr>
            <a:xfrm>
              <a:off x="1422375" y="2228925"/>
              <a:ext cx="134000" cy="72950"/>
            </a:xfrm>
            <a:custGeom>
              <a:rect b="b" l="l" r="r" t="t"/>
              <a:pathLst>
                <a:path extrusionOk="0" h="2918" w="5360">
                  <a:moveTo>
                    <a:pt x="0" y="0"/>
                  </a:moveTo>
                  <a:cubicBezTo>
                    <a:pt x="0" y="1"/>
                    <a:pt x="1060" y="2918"/>
                    <a:pt x="5083" y="2918"/>
                  </a:cubicBezTo>
                  <a:cubicBezTo>
                    <a:pt x="5160" y="2918"/>
                    <a:pt x="5238" y="2917"/>
                    <a:pt x="5317" y="2914"/>
                  </a:cubicBezTo>
                  <a:lnTo>
                    <a:pt x="5360" y="1850"/>
                  </a:lnTo>
                  <a:cubicBezTo>
                    <a:pt x="3431" y="1772"/>
                    <a:pt x="1567" y="1129"/>
                    <a:pt x="0"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8"/>
            <p:cNvSpPr/>
            <p:nvPr/>
          </p:nvSpPr>
          <p:spPr>
            <a:xfrm>
              <a:off x="1617100" y="1976250"/>
              <a:ext cx="29350" cy="27975"/>
            </a:xfrm>
            <a:custGeom>
              <a:rect b="b" l="l" r="r" t="t"/>
              <a:pathLst>
                <a:path extrusionOk="0" h="1119" w="1174">
                  <a:moveTo>
                    <a:pt x="639" y="1"/>
                  </a:moveTo>
                  <a:cubicBezTo>
                    <a:pt x="614" y="1"/>
                    <a:pt x="589" y="3"/>
                    <a:pt x="563" y="6"/>
                  </a:cubicBezTo>
                  <a:cubicBezTo>
                    <a:pt x="250" y="15"/>
                    <a:pt x="0" y="272"/>
                    <a:pt x="0" y="586"/>
                  </a:cubicBezTo>
                  <a:cubicBezTo>
                    <a:pt x="1" y="594"/>
                    <a:pt x="3" y="601"/>
                    <a:pt x="3" y="609"/>
                  </a:cubicBezTo>
                  <a:cubicBezTo>
                    <a:pt x="27" y="900"/>
                    <a:pt x="271" y="1119"/>
                    <a:pt x="557" y="1119"/>
                  </a:cubicBezTo>
                  <a:cubicBezTo>
                    <a:pt x="574" y="1119"/>
                    <a:pt x="590" y="1118"/>
                    <a:pt x="607" y="1117"/>
                  </a:cubicBezTo>
                  <a:cubicBezTo>
                    <a:pt x="920" y="1108"/>
                    <a:pt x="1170" y="851"/>
                    <a:pt x="1170" y="537"/>
                  </a:cubicBezTo>
                  <a:cubicBezTo>
                    <a:pt x="1173" y="238"/>
                    <a:pt x="929" y="1"/>
                    <a:pt x="6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8"/>
            <p:cNvSpPr/>
            <p:nvPr/>
          </p:nvSpPr>
          <p:spPr>
            <a:xfrm>
              <a:off x="1590250" y="1958325"/>
              <a:ext cx="60225" cy="15450"/>
            </a:xfrm>
            <a:custGeom>
              <a:rect b="b" l="l" r="r" t="t"/>
              <a:pathLst>
                <a:path extrusionOk="0" h="618" w="2409">
                  <a:moveTo>
                    <a:pt x="1228" y="0"/>
                  </a:moveTo>
                  <a:cubicBezTo>
                    <a:pt x="898" y="0"/>
                    <a:pt x="576" y="97"/>
                    <a:pt x="303" y="281"/>
                  </a:cubicBezTo>
                  <a:cubicBezTo>
                    <a:pt x="101" y="426"/>
                    <a:pt x="1" y="521"/>
                    <a:pt x="63" y="595"/>
                  </a:cubicBezTo>
                  <a:cubicBezTo>
                    <a:pt x="70" y="603"/>
                    <a:pt x="82" y="607"/>
                    <a:pt x="99" y="607"/>
                  </a:cubicBezTo>
                  <a:cubicBezTo>
                    <a:pt x="234" y="607"/>
                    <a:pt x="674" y="366"/>
                    <a:pt x="1223" y="362"/>
                  </a:cubicBezTo>
                  <a:cubicBezTo>
                    <a:pt x="1229" y="362"/>
                    <a:pt x="1235" y="362"/>
                    <a:pt x="1240" y="362"/>
                  </a:cubicBezTo>
                  <a:cubicBezTo>
                    <a:pt x="1785" y="362"/>
                    <a:pt x="2206" y="617"/>
                    <a:pt x="2338" y="617"/>
                  </a:cubicBezTo>
                  <a:cubicBezTo>
                    <a:pt x="2353" y="617"/>
                    <a:pt x="2365" y="614"/>
                    <a:pt x="2372" y="606"/>
                  </a:cubicBezTo>
                  <a:cubicBezTo>
                    <a:pt x="2408" y="574"/>
                    <a:pt x="2344" y="435"/>
                    <a:pt x="2148" y="292"/>
                  </a:cubicBezTo>
                  <a:cubicBezTo>
                    <a:pt x="1880" y="103"/>
                    <a:pt x="1561" y="2"/>
                    <a:pt x="1234" y="0"/>
                  </a:cubicBezTo>
                  <a:cubicBezTo>
                    <a:pt x="1232" y="0"/>
                    <a:pt x="1230" y="0"/>
                    <a:pt x="12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8"/>
            <p:cNvSpPr/>
            <p:nvPr/>
          </p:nvSpPr>
          <p:spPr>
            <a:xfrm>
              <a:off x="1462450" y="1979925"/>
              <a:ext cx="29325" cy="28000"/>
            </a:xfrm>
            <a:custGeom>
              <a:rect b="b" l="l" r="r" t="t"/>
              <a:pathLst>
                <a:path extrusionOk="0" h="1120" w="1173">
                  <a:moveTo>
                    <a:pt x="617" y="0"/>
                  </a:moveTo>
                  <a:cubicBezTo>
                    <a:pt x="600" y="0"/>
                    <a:pt x="584" y="1"/>
                    <a:pt x="567" y="3"/>
                  </a:cubicBezTo>
                  <a:cubicBezTo>
                    <a:pt x="253" y="11"/>
                    <a:pt x="4" y="268"/>
                    <a:pt x="4" y="582"/>
                  </a:cubicBezTo>
                  <a:cubicBezTo>
                    <a:pt x="1" y="881"/>
                    <a:pt x="244" y="1119"/>
                    <a:pt x="535" y="1119"/>
                  </a:cubicBezTo>
                  <a:cubicBezTo>
                    <a:pt x="559" y="1119"/>
                    <a:pt x="584" y="1118"/>
                    <a:pt x="609" y="1114"/>
                  </a:cubicBezTo>
                  <a:cubicBezTo>
                    <a:pt x="923" y="1105"/>
                    <a:pt x="1172" y="848"/>
                    <a:pt x="1172" y="535"/>
                  </a:cubicBezTo>
                  <a:cubicBezTo>
                    <a:pt x="1172" y="526"/>
                    <a:pt x="1172" y="518"/>
                    <a:pt x="1171" y="510"/>
                  </a:cubicBezTo>
                  <a:cubicBezTo>
                    <a:pt x="1146" y="220"/>
                    <a:pt x="903" y="0"/>
                    <a:pt x="6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8"/>
            <p:cNvSpPr/>
            <p:nvPr/>
          </p:nvSpPr>
          <p:spPr>
            <a:xfrm>
              <a:off x="1434475" y="1961250"/>
              <a:ext cx="60875" cy="15450"/>
            </a:xfrm>
            <a:custGeom>
              <a:rect b="b" l="l" r="r" t="t"/>
              <a:pathLst>
                <a:path extrusionOk="0" h="618" w="2435">
                  <a:moveTo>
                    <a:pt x="1232" y="1"/>
                  </a:moveTo>
                  <a:cubicBezTo>
                    <a:pt x="905" y="1"/>
                    <a:pt x="585" y="98"/>
                    <a:pt x="314" y="282"/>
                  </a:cubicBezTo>
                  <a:cubicBezTo>
                    <a:pt x="112" y="425"/>
                    <a:pt x="1" y="521"/>
                    <a:pt x="69" y="596"/>
                  </a:cubicBezTo>
                  <a:cubicBezTo>
                    <a:pt x="77" y="603"/>
                    <a:pt x="89" y="607"/>
                    <a:pt x="105" y="607"/>
                  </a:cubicBezTo>
                  <a:cubicBezTo>
                    <a:pt x="241" y="607"/>
                    <a:pt x="682" y="356"/>
                    <a:pt x="1233" y="356"/>
                  </a:cubicBezTo>
                  <a:cubicBezTo>
                    <a:pt x="1787" y="356"/>
                    <a:pt x="2212" y="617"/>
                    <a:pt x="2347" y="617"/>
                  </a:cubicBezTo>
                  <a:cubicBezTo>
                    <a:pt x="2362" y="617"/>
                    <a:pt x="2374" y="614"/>
                    <a:pt x="2381" y="606"/>
                  </a:cubicBezTo>
                  <a:cubicBezTo>
                    <a:pt x="2435" y="568"/>
                    <a:pt x="2381" y="436"/>
                    <a:pt x="2159" y="287"/>
                  </a:cubicBezTo>
                  <a:cubicBezTo>
                    <a:pt x="1892" y="101"/>
                    <a:pt x="1575" y="1"/>
                    <a:pt x="1249" y="1"/>
                  </a:cubicBezTo>
                  <a:cubicBezTo>
                    <a:pt x="1248" y="1"/>
                    <a:pt x="1246" y="1"/>
                    <a:pt x="1244" y="1"/>
                  </a:cubicBezTo>
                  <a:cubicBezTo>
                    <a:pt x="1240" y="1"/>
                    <a:pt x="1236" y="1"/>
                    <a:pt x="12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8"/>
            <p:cNvSpPr/>
            <p:nvPr/>
          </p:nvSpPr>
          <p:spPr>
            <a:xfrm>
              <a:off x="1544650" y="1962175"/>
              <a:ext cx="47850" cy="129675"/>
            </a:xfrm>
            <a:custGeom>
              <a:rect b="b" l="l" r="r" t="t"/>
              <a:pathLst>
                <a:path extrusionOk="0" h="5187" w="1914">
                  <a:moveTo>
                    <a:pt x="1" y="0"/>
                  </a:moveTo>
                  <a:lnTo>
                    <a:pt x="1" y="0"/>
                  </a:lnTo>
                  <a:cubicBezTo>
                    <a:pt x="267" y="1076"/>
                    <a:pt x="623" y="2130"/>
                    <a:pt x="1064" y="3148"/>
                  </a:cubicBezTo>
                  <a:cubicBezTo>
                    <a:pt x="1230" y="3567"/>
                    <a:pt x="1388" y="3967"/>
                    <a:pt x="1542" y="4349"/>
                  </a:cubicBezTo>
                  <a:cubicBezTo>
                    <a:pt x="1623" y="4490"/>
                    <a:pt x="1661" y="4654"/>
                    <a:pt x="1649" y="4816"/>
                  </a:cubicBezTo>
                  <a:cubicBezTo>
                    <a:pt x="1622" y="4929"/>
                    <a:pt x="1468" y="4976"/>
                    <a:pt x="1308" y="4976"/>
                  </a:cubicBezTo>
                  <a:cubicBezTo>
                    <a:pt x="959" y="4993"/>
                    <a:pt x="615" y="5053"/>
                    <a:pt x="283" y="5158"/>
                  </a:cubicBezTo>
                  <a:cubicBezTo>
                    <a:pt x="449" y="5177"/>
                    <a:pt x="617" y="5187"/>
                    <a:pt x="785" y="5187"/>
                  </a:cubicBezTo>
                  <a:cubicBezTo>
                    <a:pt x="965" y="5187"/>
                    <a:pt x="1145" y="5176"/>
                    <a:pt x="1323" y="5153"/>
                  </a:cubicBezTo>
                  <a:cubicBezTo>
                    <a:pt x="1330" y="5153"/>
                    <a:pt x="1338" y="5153"/>
                    <a:pt x="1345" y="5153"/>
                  </a:cubicBezTo>
                  <a:cubicBezTo>
                    <a:pt x="1431" y="5153"/>
                    <a:pt x="1517" y="5140"/>
                    <a:pt x="1601" y="5115"/>
                  </a:cubicBezTo>
                  <a:cubicBezTo>
                    <a:pt x="1719" y="5084"/>
                    <a:pt x="1817" y="5000"/>
                    <a:pt x="1867" y="4886"/>
                  </a:cubicBezTo>
                  <a:cubicBezTo>
                    <a:pt x="1913" y="4677"/>
                    <a:pt x="1884" y="4455"/>
                    <a:pt x="1782" y="4264"/>
                  </a:cubicBezTo>
                  <a:lnTo>
                    <a:pt x="1324" y="3058"/>
                  </a:lnTo>
                  <a:cubicBezTo>
                    <a:pt x="967" y="2004"/>
                    <a:pt x="523" y="98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8"/>
            <p:cNvSpPr/>
            <p:nvPr/>
          </p:nvSpPr>
          <p:spPr>
            <a:xfrm>
              <a:off x="1502125" y="2101700"/>
              <a:ext cx="53575" cy="44575"/>
            </a:xfrm>
            <a:custGeom>
              <a:rect b="b" l="l" r="r" t="t"/>
              <a:pathLst>
                <a:path extrusionOk="0" h="1783" w="2143">
                  <a:moveTo>
                    <a:pt x="120" y="1"/>
                  </a:moveTo>
                  <a:cubicBezTo>
                    <a:pt x="77" y="1"/>
                    <a:pt x="1" y="171"/>
                    <a:pt x="32" y="448"/>
                  </a:cubicBezTo>
                  <a:cubicBezTo>
                    <a:pt x="78" y="824"/>
                    <a:pt x="269" y="1167"/>
                    <a:pt x="564" y="1405"/>
                  </a:cubicBezTo>
                  <a:cubicBezTo>
                    <a:pt x="872" y="1649"/>
                    <a:pt x="1251" y="1782"/>
                    <a:pt x="1643" y="1782"/>
                  </a:cubicBezTo>
                  <a:cubicBezTo>
                    <a:pt x="1650" y="1782"/>
                    <a:pt x="1657" y="1782"/>
                    <a:pt x="1664" y="1782"/>
                  </a:cubicBezTo>
                  <a:cubicBezTo>
                    <a:pt x="1972" y="1772"/>
                    <a:pt x="2143" y="1730"/>
                    <a:pt x="2138" y="1639"/>
                  </a:cubicBezTo>
                  <a:cubicBezTo>
                    <a:pt x="2132" y="1549"/>
                    <a:pt x="1398" y="1623"/>
                    <a:pt x="814" y="1144"/>
                  </a:cubicBezTo>
                  <a:cubicBezTo>
                    <a:pt x="229" y="666"/>
                    <a:pt x="229" y="1"/>
                    <a:pt x="122" y="1"/>
                  </a:cubicBezTo>
                  <a:cubicBezTo>
                    <a:pt x="122" y="1"/>
                    <a:pt x="121"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8"/>
            <p:cNvSpPr/>
            <p:nvPr/>
          </p:nvSpPr>
          <p:spPr>
            <a:xfrm>
              <a:off x="1424075" y="1904125"/>
              <a:ext cx="75125" cy="20750"/>
            </a:xfrm>
            <a:custGeom>
              <a:rect b="b" l="l" r="r" t="t"/>
              <a:pathLst>
                <a:path extrusionOk="0" h="830" w="3005">
                  <a:moveTo>
                    <a:pt x="1744" y="1"/>
                  </a:moveTo>
                  <a:cubicBezTo>
                    <a:pt x="1277" y="1"/>
                    <a:pt x="812" y="130"/>
                    <a:pt x="405" y="381"/>
                  </a:cubicBezTo>
                  <a:cubicBezTo>
                    <a:pt x="165" y="547"/>
                    <a:pt x="1" y="627"/>
                    <a:pt x="103" y="775"/>
                  </a:cubicBezTo>
                  <a:cubicBezTo>
                    <a:pt x="129" y="814"/>
                    <a:pt x="191" y="829"/>
                    <a:pt x="280" y="829"/>
                  </a:cubicBezTo>
                  <a:cubicBezTo>
                    <a:pt x="530" y="829"/>
                    <a:pt x="999" y="708"/>
                    <a:pt x="1542" y="642"/>
                  </a:cubicBezTo>
                  <a:cubicBezTo>
                    <a:pt x="2282" y="552"/>
                    <a:pt x="2915" y="631"/>
                    <a:pt x="2979" y="467"/>
                  </a:cubicBezTo>
                  <a:cubicBezTo>
                    <a:pt x="3005" y="387"/>
                    <a:pt x="2867" y="255"/>
                    <a:pt x="2596" y="148"/>
                  </a:cubicBezTo>
                  <a:cubicBezTo>
                    <a:pt x="2319" y="49"/>
                    <a:pt x="2031" y="1"/>
                    <a:pt x="17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8"/>
            <p:cNvSpPr/>
            <p:nvPr/>
          </p:nvSpPr>
          <p:spPr>
            <a:xfrm>
              <a:off x="1589450" y="1913025"/>
              <a:ext cx="55575" cy="17250"/>
            </a:xfrm>
            <a:custGeom>
              <a:rect b="b" l="l" r="r" t="t"/>
              <a:pathLst>
                <a:path extrusionOk="0" h="690" w="2223">
                  <a:moveTo>
                    <a:pt x="1087" y="0"/>
                  </a:moveTo>
                  <a:cubicBezTo>
                    <a:pt x="804" y="0"/>
                    <a:pt x="519" y="76"/>
                    <a:pt x="266" y="228"/>
                  </a:cubicBezTo>
                  <a:cubicBezTo>
                    <a:pt x="48" y="361"/>
                    <a:pt x="1" y="504"/>
                    <a:pt x="48" y="573"/>
                  </a:cubicBezTo>
                  <a:cubicBezTo>
                    <a:pt x="90" y="638"/>
                    <a:pt x="197" y="657"/>
                    <a:pt x="349" y="657"/>
                  </a:cubicBezTo>
                  <a:cubicBezTo>
                    <a:pt x="544" y="657"/>
                    <a:pt x="812" y="626"/>
                    <a:pt x="1111" y="626"/>
                  </a:cubicBezTo>
                  <a:cubicBezTo>
                    <a:pt x="1466" y="626"/>
                    <a:pt x="1770" y="690"/>
                    <a:pt x="1967" y="690"/>
                  </a:cubicBezTo>
                  <a:cubicBezTo>
                    <a:pt x="2066" y="690"/>
                    <a:pt x="2138" y="674"/>
                    <a:pt x="2175" y="626"/>
                  </a:cubicBezTo>
                  <a:cubicBezTo>
                    <a:pt x="2222" y="557"/>
                    <a:pt x="2164" y="414"/>
                    <a:pt x="1989" y="280"/>
                  </a:cubicBezTo>
                  <a:cubicBezTo>
                    <a:pt x="1718" y="94"/>
                    <a:pt x="1403" y="0"/>
                    <a:pt x="10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
            <p:cNvSpPr/>
            <p:nvPr/>
          </p:nvSpPr>
          <p:spPr>
            <a:xfrm>
              <a:off x="1247450" y="1672450"/>
              <a:ext cx="428850" cy="367425"/>
            </a:xfrm>
            <a:custGeom>
              <a:rect b="b" l="l" r="r" t="t"/>
              <a:pathLst>
                <a:path extrusionOk="0" h="14697" w="17154">
                  <a:moveTo>
                    <a:pt x="12221" y="1"/>
                  </a:moveTo>
                  <a:cubicBezTo>
                    <a:pt x="12141" y="1"/>
                    <a:pt x="12060" y="5"/>
                    <a:pt x="11979" y="14"/>
                  </a:cubicBezTo>
                  <a:cubicBezTo>
                    <a:pt x="11032" y="14"/>
                    <a:pt x="8789" y="774"/>
                    <a:pt x="7104" y="1412"/>
                  </a:cubicBezTo>
                  <a:lnTo>
                    <a:pt x="6779" y="1471"/>
                  </a:lnTo>
                  <a:cubicBezTo>
                    <a:pt x="5364" y="1711"/>
                    <a:pt x="4027" y="2288"/>
                    <a:pt x="2883" y="3152"/>
                  </a:cubicBezTo>
                  <a:cubicBezTo>
                    <a:pt x="1654" y="4310"/>
                    <a:pt x="804" y="5814"/>
                    <a:pt x="447" y="7463"/>
                  </a:cubicBezTo>
                  <a:cubicBezTo>
                    <a:pt x="11" y="9090"/>
                    <a:pt x="1" y="10803"/>
                    <a:pt x="336" y="13572"/>
                  </a:cubicBezTo>
                  <a:cubicBezTo>
                    <a:pt x="756" y="13214"/>
                    <a:pt x="1960" y="12423"/>
                    <a:pt x="2576" y="12423"/>
                  </a:cubicBezTo>
                  <a:cubicBezTo>
                    <a:pt x="2738" y="12423"/>
                    <a:pt x="2859" y="12478"/>
                    <a:pt x="2915" y="12610"/>
                  </a:cubicBezTo>
                  <a:cubicBezTo>
                    <a:pt x="3020" y="12983"/>
                    <a:pt x="3066" y="13371"/>
                    <a:pt x="3052" y="13758"/>
                  </a:cubicBezTo>
                  <a:cubicBezTo>
                    <a:pt x="3043" y="14156"/>
                    <a:pt x="3274" y="14520"/>
                    <a:pt x="3637" y="14682"/>
                  </a:cubicBezTo>
                  <a:cubicBezTo>
                    <a:pt x="3687" y="14692"/>
                    <a:pt x="3736" y="14697"/>
                    <a:pt x="3785" y="14697"/>
                  </a:cubicBezTo>
                  <a:cubicBezTo>
                    <a:pt x="4050" y="14697"/>
                    <a:pt x="4303" y="14559"/>
                    <a:pt x="4446" y="14327"/>
                  </a:cubicBezTo>
                  <a:cubicBezTo>
                    <a:pt x="4609" y="14058"/>
                    <a:pt x="4699" y="13750"/>
                    <a:pt x="4705" y="13435"/>
                  </a:cubicBezTo>
                  <a:cubicBezTo>
                    <a:pt x="4807" y="12158"/>
                    <a:pt x="4487" y="10867"/>
                    <a:pt x="4705" y="9601"/>
                  </a:cubicBezTo>
                  <a:cubicBezTo>
                    <a:pt x="5076" y="7286"/>
                    <a:pt x="7075" y="5638"/>
                    <a:pt x="9346" y="5638"/>
                  </a:cubicBezTo>
                  <a:cubicBezTo>
                    <a:pt x="9593" y="5638"/>
                    <a:pt x="9843" y="5657"/>
                    <a:pt x="10095" y="5697"/>
                  </a:cubicBezTo>
                  <a:cubicBezTo>
                    <a:pt x="10156" y="5707"/>
                    <a:pt x="10217" y="5718"/>
                    <a:pt x="10277" y="5731"/>
                  </a:cubicBezTo>
                  <a:cubicBezTo>
                    <a:pt x="11009" y="5878"/>
                    <a:pt x="11721" y="6200"/>
                    <a:pt x="12461" y="6200"/>
                  </a:cubicBezTo>
                  <a:cubicBezTo>
                    <a:pt x="12495" y="6200"/>
                    <a:pt x="12529" y="6199"/>
                    <a:pt x="12563" y="6198"/>
                  </a:cubicBezTo>
                  <a:cubicBezTo>
                    <a:pt x="13428" y="6165"/>
                    <a:pt x="14309" y="5678"/>
                    <a:pt x="15132" y="5678"/>
                  </a:cubicBezTo>
                  <a:cubicBezTo>
                    <a:pt x="15377" y="5678"/>
                    <a:pt x="15616" y="5721"/>
                    <a:pt x="15849" y="5831"/>
                  </a:cubicBezTo>
                  <a:cubicBezTo>
                    <a:pt x="16046" y="5927"/>
                    <a:pt x="16248" y="6022"/>
                    <a:pt x="16439" y="6135"/>
                  </a:cubicBezTo>
                  <a:cubicBezTo>
                    <a:pt x="16717" y="6296"/>
                    <a:pt x="16894" y="6458"/>
                    <a:pt x="17005" y="6458"/>
                  </a:cubicBezTo>
                  <a:cubicBezTo>
                    <a:pt x="17047" y="6458"/>
                    <a:pt x="17079" y="6434"/>
                    <a:pt x="17104" y="6379"/>
                  </a:cubicBezTo>
                  <a:cubicBezTo>
                    <a:pt x="17154" y="6013"/>
                    <a:pt x="17149" y="5642"/>
                    <a:pt x="17089" y="5278"/>
                  </a:cubicBezTo>
                  <a:cubicBezTo>
                    <a:pt x="17016" y="4642"/>
                    <a:pt x="16797" y="4030"/>
                    <a:pt x="16450" y="3492"/>
                  </a:cubicBezTo>
                  <a:cubicBezTo>
                    <a:pt x="16730" y="2887"/>
                    <a:pt x="16645" y="2176"/>
                    <a:pt x="16232" y="1652"/>
                  </a:cubicBezTo>
                  <a:cubicBezTo>
                    <a:pt x="15877" y="1281"/>
                    <a:pt x="15401" y="1093"/>
                    <a:pt x="14922" y="1093"/>
                  </a:cubicBezTo>
                  <a:cubicBezTo>
                    <a:pt x="14509" y="1093"/>
                    <a:pt x="14094" y="1233"/>
                    <a:pt x="13755" y="1519"/>
                  </a:cubicBezTo>
                  <a:lnTo>
                    <a:pt x="13722" y="1519"/>
                  </a:lnTo>
                  <a:cubicBezTo>
                    <a:pt x="13906" y="1109"/>
                    <a:pt x="13782" y="627"/>
                    <a:pt x="13425" y="354"/>
                  </a:cubicBezTo>
                  <a:cubicBezTo>
                    <a:pt x="13064" y="123"/>
                    <a:pt x="12646" y="1"/>
                    <a:pt x="1222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8"/>
            <p:cNvSpPr/>
            <p:nvPr/>
          </p:nvSpPr>
          <p:spPr>
            <a:xfrm>
              <a:off x="1251175" y="1972200"/>
              <a:ext cx="85800" cy="115525"/>
            </a:xfrm>
            <a:custGeom>
              <a:rect b="b" l="l" r="r" t="t"/>
              <a:pathLst>
                <a:path extrusionOk="0" h="4621" w="3432">
                  <a:moveTo>
                    <a:pt x="2324" y="1"/>
                  </a:moveTo>
                  <a:cubicBezTo>
                    <a:pt x="1642" y="1"/>
                    <a:pt x="1" y="233"/>
                    <a:pt x="202" y="2634"/>
                  </a:cubicBezTo>
                  <a:cubicBezTo>
                    <a:pt x="337" y="4237"/>
                    <a:pt x="1263" y="4621"/>
                    <a:pt x="2089" y="4621"/>
                  </a:cubicBezTo>
                  <a:cubicBezTo>
                    <a:pt x="2798" y="4621"/>
                    <a:pt x="3432" y="4338"/>
                    <a:pt x="3429" y="4299"/>
                  </a:cubicBezTo>
                  <a:cubicBezTo>
                    <a:pt x="3424" y="4214"/>
                    <a:pt x="2610" y="14"/>
                    <a:pt x="2610" y="14"/>
                  </a:cubicBezTo>
                  <a:cubicBezTo>
                    <a:pt x="2595" y="14"/>
                    <a:pt x="2487" y="1"/>
                    <a:pt x="2324"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8"/>
            <p:cNvSpPr/>
            <p:nvPr/>
          </p:nvSpPr>
          <p:spPr>
            <a:xfrm>
              <a:off x="1274825" y="1997525"/>
              <a:ext cx="36975" cy="64875"/>
            </a:xfrm>
            <a:custGeom>
              <a:rect b="b" l="l" r="r" t="t"/>
              <a:pathLst>
                <a:path extrusionOk="0" h="2595" w="1479">
                  <a:moveTo>
                    <a:pt x="765" y="0"/>
                  </a:moveTo>
                  <a:cubicBezTo>
                    <a:pt x="737" y="0"/>
                    <a:pt x="709" y="3"/>
                    <a:pt x="681" y="10"/>
                  </a:cubicBezTo>
                  <a:cubicBezTo>
                    <a:pt x="427" y="72"/>
                    <a:pt x="225" y="264"/>
                    <a:pt x="149" y="514"/>
                  </a:cubicBezTo>
                  <a:cubicBezTo>
                    <a:pt x="41" y="782"/>
                    <a:pt x="1" y="1073"/>
                    <a:pt x="31" y="1359"/>
                  </a:cubicBezTo>
                  <a:cubicBezTo>
                    <a:pt x="52" y="1907"/>
                    <a:pt x="398" y="2388"/>
                    <a:pt x="910" y="2582"/>
                  </a:cubicBezTo>
                  <a:cubicBezTo>
                    <a:pt x="948" y="2591"/>
                    <a:pt x="988" y="2595"/>
                    <a:pt x="1027" y="2595"/>
                  </a:cubicBezTo>
                  <a:cubicBezTo>
                    <a:pt x="1157" y="2595"/>
                    <a:pt x="1284" y="2550"/>
                    <a:pt x="1387" y="2466"/>
                  </a:cubicBezTo>
                  <a:cubicBezTo>
                    <a:pt x="1468" y="2388"/>
                    <a:pt x="1478" y="2318"/>
                    <a:pt x="1468" y="2313"/>
                  </a:cubicBezTo>
                  <a:lnTo>
                    <a:pt x="1468" y="2313"/>
                  </a:lnTo>
                  <a:cubicBezTo>
                    <a:pt x="1426" y="2348"/>
                    <a:pt x="1382" y="2377"/>
                    <a:pt x="1335" y="2403"/>
                  </a:cubicBezTo>
                  <a:cubicBezTo>
                    <a:pt x="1259" y="2443"/>
                    <a:pt x="1175" y="2463"/>
                    <a:pt x="1090" y="2463"/>
                  </a:cubicBezTo>
                  <a:cubicBezTo>
                    <a:pt x="1038" y="2463"/>
                    <a:pt x="986" y="2455"/>
                    <a:pt x="936" y="2440"/>
                  </a:cubicBezTo>
                  <a:cubicBezTo>
                    <a:pt x="530" y="2221"/>
                    <a:pt x="272" y="1801"/>
                    <a:pt x="261" y="1340"/>
                  </a:cubicBezTo>
                  <a:cubicBezTo>
                    <a:pt x="230" y="1084"/>
                    <a:pt x="260" y="826"/>
                    <a:pt x="345" y="584"/>
                  </a:cubicBezTo>
                  <a:cubicBezTo>
                    <a:pt x="392" y="390"/>
                    <a:pt x="528" y="230"/>
                    <a:pt x="713" y="154"/>
                  </a:cubicBezTo>
                  <a:cubicBezTo>
                    <a:pt x="742" y="144"/>
                    <a:pt x="772" y="139"/>
                    <a:pt x="802" y="139"/>
                  </a:cubicBezTo>
                  <a:cubicBezTo>
                    <a:pt x="896" y="139"/>
                    <a:pt x="986" y="187"/>
                    <a:pt x="1037" y="270"/>
                  </a:cubicBezTo>
                  <a:cubicBezTo>
                    <a:pt x="1085" y="351"/>
                    <a:pt x="1069" y="414"/>
                    <a:pt x="1085" y="418"/>
                  </a:cubicBezTo>
                  <a:cubicBezTo>
                    <a:pt x="1085" y="419"/>
                    <a:pt x="1086" y="419"/>
                    <a:pt x="1087" y="419"/>
                  </a:cubicBezTo>
                  <a:cubicBezTo>
                    <a:pt x="1105" y="419"/>
                    <a:pt x="1148" y="356"/>
                    <a:pt x="1112" y="238"/>
                  </a:cubicBezTo>
                  <a:cubicBezTo>
                    <a:pt x="1087" y="167"/>
                    <a:pt x="1040" y="106"/>
                    <a:pt x="978" y="63"/>
                  </a:cubicBezTo>
                  <a:cubicBezTo>
                    <a:pt x="914" y="22"/>
                    <a:pt x="840" y="0"/>
                    <a:pt x="765"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
            <p:cNvSpPr/>
            <p:nvPr/>
          </p:nvSpPr>
          <p:spPr>
            <a:xfrm>
              <a:off x="1765950" y="4869150"/>
              <a:ext cx="394550" cy="398000"/>
            </a:xfrm>
            <a:custGeom>
              <a:rect b="b" l="l" r="r" t="t"/>
              <a:pathLst>
                <a:path extrusionOk="0" h="15920" w="15782">
                  <a:moveTo>
                    <a:pt x="3690" y="1"/>
                  </a:moveTo>
                  <a:lnTo>
                    <a:pt x="1" y="5014"/>
                  </a:lnTo>
                  <a:lnTo>
                    <a:pt x="532" y="5451"/>
                  </a:lnTo>
                  <a:cubicBezTo>
                    <a:pt x="2824" y="7386"/>
                    <a:pt x="12309" y="15122"/>
                    <a:pt x="14265" y="15855"/>
                  </a:cubicBezTo>
                  <a:cubicBezTo>
                    <a:pt x="14381" y="15899"/>
                    <a:pt x="14474" y="15920"/>
                    <a:pt x="14544" y="15920"/>
                  </a:cubicBezTo>
                  <a:cubicBezTo>
                    <a:pt x="15781" y="15920"/>
                    <a:pt x="10294" y="9523"/>
                    <a:pt x="10294" y="9523"/>
                  </a:cubicBezTo>
                  <a:lnTo>
                    <a:pt x="12612" y="6274"/>
                  </a:lnTo>
                  <a:lnTo>
                    <a:pt x="3690" y="1"/>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
            <p:cNvSpPr/>
            <p:nvPr/>
          </p:nvSpPr>
          <p:spPr>
            <a:xfrm>
              <a:off x="1769125" y="4931525"/>
              <a:ext cx="90850" cy="120550"/>
            </a:xfrm>
            <a:custGeom>
              <a:rect b="b" l="l" r="r" t="t"/>
              <a:pathLst>
                <a:path extrusionOk="0" h="4822" w="3634">
                  <a:moveTo>
                    <a:pt x="1756" y="0"/>
                  </a:moveTo>
                  <a:lnTo>
                    <a:pt x="1" y="2403"/>
                  </a:lnTo>
                  <a:lnTo>
                    <a:pt x="3058" y="4822"/>
                  </a:lnTo>
                  <a:cubicBezTo>
                    <a:pt x="3505" y="4011"/>
                    <a:pt x="3634" y="3065"/>
                    <a:pt x="3419" y="2164"/>
                  </a:cubicBezTo>
                  <a:cubicBezTo>
                    <a:pt x="3212" y="1233"/>
                    <a:pt x="2603" y="440"/>
                    <a:pt x="17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
            <p:cNvSpPr/>
            <p:nvPr/>
          </p:nvSpPr>
          <p:spPr>
            <a:xfrm>
              <a:off x="1765925" y="4989975"/>
              <a:ext cx="380600" cy="278575"/>
            </a:xfrm>
            <a:custGeom>
              <a:rect b="b" l="l" r="r" t="t"/>
              <a:pathLst>
                <a:path extrusionOk="0" h="11143" w="15224">
                  <a:moveTo>
                    <a:pt x="155" y="0"/>
                  </a:moveTo>
                  <a:lnTo>
                    <a:pt x="1" y="181"/>
                  </a:lnTo>
                  <a:cubicBezTo>
                    <a:pt x="4023" y="3806"/>
                    <a:pt x="13717" y="11143"/>
                    <a:pt x="14562" y="11143"/>
                  </a:cubicBezTo>
                  <a:cubicBezTo>
                    <a:pt x="14573" y="11143"/>
                    <a:pt x="14582" y="11142"/>
                    <a:pt x="14589" y="11139"/>
                  </a:cubicBezTo>
                  <a:cubicBezTo>
                    <a:pt x="15223" y="10953"/>
                    <a:pt x="13197" y="8295"/>
                    <a:pt x="13197" y="8295"/>
                  </a:cubicBezTo>
                  <a:cubicBezTo>
                    <a:pt x="13108" y="8233"/>
                    <a:pt x="13002" y="8207"/>
                    <a:pt x="12888" y="8207"/>
                  </a:cubicBezTo>
                  <a:cubicBezTo>
                    <a:pt x="12341" y="8207"/>
                    <a:pt x="11608" y="8805"/>
                    <a:pt x="11608" y="8805"/>
                  </a:cubicBezTo>
                  <a:lnTo>
                    <a:pt x="1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
            <p:cNvSpPr/>
            <p:nvPr/>
          </p:nvSpPr>
          <p:spPr>
            <a:xfrm>
              <a:off x="1766500" y="4987600"/>
              <a:ext cx="366200" cy="277675"/>
            </a:xfrm>
            <a:custGeom>
              <a:rect b="b" l="l" r="r" t="t"/>
              <a:pathLst>
                <a:path extrusionOk="0" h="11107" w="14648">
                  <a:moveTo>
                    <a:pt x="0" y="0"/>
                  </a:moveTo>
                  <a:lnTo>
                    <a:pt x="138" y="128"/>
                  </a:lnTo>
                  <a:lnTo>
                    <a:pt x="548" y="473"/>
                  </a:lnTo>
                  <a:lnTo>
                    <a:pt x="2068" y="1728"/>
                  </a:lnTo>
                  <a:cubicBezTo>
                    <a:pt x="3360" y="2791"/>
                    <a:pt x="5168" y="4211"/>
                    <a:pt x="7193" y="5742"/>
                  </a:cubicBezTo>
                  <a:cubicBezTo>
                    <a:pt x="9218" y="7274"/>
                    <a:pt x="11085" y="8630"/>
                    <a:pt x="12446" y="9586"/>
                  </a:cubicBezTo>
                  <a:lnTo>
                    <a:pt x="14042" y="10713"/>
                  </a:lnTo>
                  <a:lnTo>
                    <a:pt x="14488" y="11012"/>
                  </a:lnTo>
                  <a:cubicBezTo>
                    <a:pt x="14537" y="11050"/>
                    <a:pt x="14590" y="11082"/>
                    <a:pt x="14647" y="11106"/>
                  </a:cubicBezTo>
                  <a:cubicBezTo>
                    <a:pt x="14647" y="11106"/>
                    <a:pt x="14600" y="11064"/>
                    <a:pt x="14504" y="10990"/>
                  </a:cubicBezTo>
                  <a:lnTo>
                    <a:pt x="14074" y="10670"/>
                  </a:lnTo>
                  <a:lnTo>
                    <a:pt x="12478" y="9511"/>
                  </a:lnTo>
                  <a:cubicBezTo>
                    <a:pt x="11133" y="8534"/>
                    <a:pt x="9288" y="7178"/>
                    <a:pt x="7251" y="5641"/>
                  </a:cubicBezTo>
                  <a:cubicBezTo>
                    <a:pt x="5215" y="4104"/>
                    <a:pt x="3456" y="2658"/>
                    <a:pt x="2126" y="1649"/>
                  </a:cubicBezTo>
                  <a:lnTo>
                    <a:pt x="580" y="426"/>
                  </a:lnTo>
                  <a:lnTo>
                    <a:pt x="154" y="96"/>
                  </a:lnTo>
                  <a:cubicBezTo>
                    <a:pt x="108" y="56"/>
                    <a:pt x="56" y="2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8"/>
            <p:cNvSpPr/>
            <p:nvPr/>
          </p:nvSpPr>
          <p:spPr>
            <a:xfrm>
              <a:off x="2053600" y="5194025"/>
              <a:ext cx="45725" cy="19550"/>
            </a:xfrm>
            <a:custGeom>
              <a:rect b="b" l="l" r="r" t="t"/>
              <a:pathLst>
                <a:path extrusionOk="0" h="782" w="1829">
                  <a:moveTo>
                    <a:pt x="1390" y="1"/>
                  </a:moveTo>
                  <a:cubicBezTo>
                    <a:pt x="1187" y="1"/>
                    <a:pt x="985" y="44"/>
                    <a:pt x="798" y="129"/>
                  </a:cubicBezTo>
                  <a:cubicBezTo>
                    <a:pt x="456" y="234"/>
                    <a:pt x="171" y="469"/>
                    <a:pt x="0" y="782"/>
                  </a:cubicBezTo>
                  <a:cubicBezTo>
                    <a:pt x="259" y="569"/>
                    <a:pt x="542" y="390"/>
                    <a:pt x="845" y="249"/>
                  </a:cubicBezTo>
                  <a:cubicBezTo>
                    <a:pt x="1164" y="150"/>
                    <a:pt x="1495" y="88"/>
                    <a:pt x="1829" y="69"/>
                  </a:cubicBezTo>
                  <a:cubicBezTo>
                    <a:pt x="1686" y="23"/>
                    <a:pt x="1538" y="1"/>
                    <a:pt x="139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
            <p:cNvSpPr/>
            <p:nvPr/>
          </p:nvSpPr>
          <p:spPr>
            <a:xfrm>
              <a:off x="2013300" y="5124600"/>
              <a:ext cx="25825" cy="9575"/>
            </a:xfrm>
            <a:custGeom>
              <a:rect b="b" l="l" r="r" t="t"/>
              <a:pathLst>
                <a:path extrusionOk="0" h="383" w="1033">
                  <a:moveTo>
                    <a:pt x="979" y="1"/>
                  </a:moveTo>
                  <a:cubicBezTo>
                    <a:pt x="897" y="1"/>
                    <a:pt x="708" y="40"/>
                    <a:pt x="490" y="129"/>
                  </a:cubicBezTo>
                  <a:cubicBezTo>
                    <a:pt x="203" y="246"/>
                    <a:pt x="1" y="321"/>
                    <a:pt x="17" y="368"/>
                  </a:cubicBezTo>
                  <a:cubicBezTo>
                    <a:pt x="17" y="378"/>
                    <a:pt x="32" y="382"/>
                    <a:pt x="59" y="382"/>
                  </a:cubicBezTo>
                  <a:cubicBezTo>
                    <a:pt x="140" y="382"/>
                    <a:pt x="332" y="339"/>
                    <a:pt x="548" y="251"/>
                  </a:cubicBezTo>
                  <a:cubicBezTo>
                    <a:pt x="836" y="135"/>
                    <a:pt x="1033" y="44"/>
                    <a:pt x="1022" y="12"/>
                  </a:cubicBezTo>
                  <a:cubicBezTo>
                    <a:pt x="1020" y="4"/>
                    <a:pt x="1004" y="1"/>
                    <a:pt x="9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8"/>
            <p:cNvSpPr/>
            <p:nvPr/>
          </p:nvSpPr>
          <p:spPr>
            <a:xfrm>
              <a:off x="2002925" y="5108450"/>
              <a:ext cx="22650" cy="3675"/>
            </a:xfrm>
            <a:custGeom>
              <a:rect b="b" l="l" r="r" t="t"/>
              <a:pathLst>
                <a:path extrusionOk="0" h="147" w="906">
                  <a:moveTo>
                    <a:pt x="658" y="0"/>
                  </a:moveTo>
                  <a:cubicBezTo>
                    <a:pt x="595" y="0"/>
                    <a:pt x="523" y="3"/>
                    <a:pt x="448" y="10"/>
                  </a:cubicBezTo>
                  <a:cubicBezTo>
                    <a:pt x="198" y="31"/>
                    <a:pt x="1" y="74"/>
                    <a:pt x="7" y="106"/>
                  </a:cubicBezTo>
                  <a:cubicBezTo>
                    <a:pt x="7" y="131"/>
                    <a:pt x="108" y="147"/>
                    <a:pt x="251" y="147"/>
                  </a:cubicBezTo>
                  <a:cubicBezTo>
                    <a:pt x="314" y="147"/>
                    <a:pt x="384" y="144"/>
                    <a:pt x="458" y="138"/>
                  </a:cubicBezTo>
                  <a:cubicBezTo>
                    <a:pt x="472" y="138"/>
                    <a:pt x="486" y="138"/>
                    <a:pt x="500" y="138"/>
                  </a:cubicBezTo>
                  <a:cubicBezTo>
                    <a:pt x="641" y="138"/>
                    <a:pt x="780" y="105"/>
                    <a:pt x="905" y="42"/>
                  </a:cubicBezTo>
                  <a:cubicBezTo>
                    <a:pt x="905" y="16"/>
                    <a:pt x="804" y="0"/>
                    <a:pt x="6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8"/>
            <p:cNvSpPr/>
            <p:nvPr/>
          </p:nvSpPr>
          <p:spPr>
            <a:xfrm>
              <a:off x="2007050" y="5082675"/>
              <a:ext cx="23025" cy="17500"/>
            </a:xfrm>
            <a:custGeom>
              <a:rect b="b" l="l" r="r" t="t"/>
              <a:pathLst>
                <a:path extrusionOk="0" h="700" w="921">
                  <a:moveTo>
                    <a:pt x="10" y="0"/>
                  </a:moveTo>
                  <a:cubicBezTo>
                    <a:pt x="6" y="0"/>
                    <a:pt x="2" y="1"/>
                    <a:pt x="1" y="4"/>
                  </a:cubicBezTo>
                  <a:cubicBezTo>
                    <a:pt x="121" y="152"/>
                    <a:pt x="259" y="286"/>
                    <a:pt x="411" y="403"/>
                  </a:cubicBezTo>
                  <a:cubicBezTo>
                    <a:pt x="636" y="575"/>
                    <a:pt x="835" y="699"/>
                    <a:pt x="887" y="699"/>
                  </a:cubicBezTo>
                  <a:cubicBezTo>
                    <a:pt x="893" y="699"/>
                    <a:pt x="897" y="698"/>
                    <a:pt x="899" y="695"/>
                  </a:cubicBezTo>
                  <a:cubicBezTo>
                    <a:pt x="920" y="664"/>
                    <a:pt x="734" y="493"/>
                    <a:pt x="490" y="301"/>
                  </a:cubicBezTo>
                  <a:cubicBezTo>
                    <a:pt x="265" y="126"/>
                    <a:pt x="60"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8"/>
            <p:cNvSpPr/>
            <p:nvPr/>
          </p:nvSpPr>
          <p:spPr>
            <a:xfrm>
              <a:off x="2013175" y="5065725"/>
              <a:ext cx="25000" cy="21450"/>
            </a:xfrm>
            <a:custGeom>
              <a:rect b="b" l="l" r="r" t="t"/>
              <a:pathLst>
                <a:path extrusionOk="0" h="858" w="1000">
                  <a:moveTo>
                    <a:pt x="37" y="0"/>
                  </a:moveTo>
                  <a:cubicBezTo>
                    <a:pt x="35" y="0"/>
                    <a:pt x="34" y="1"/>
                    <a:pt x="33" y="1"/>
                  </a:cubicBezTo>
                  <a:cubicBezTo>
                    <a:pt x="1" y="1"/>
                    <a:pt x="149" y="282"/>
                    <a:pt x="426" y="534"/>
                  </a:cubicBezTo>
                  <a:cubicBezTo>
                    <a:pt x="579" y="697"/>
                    <a:pt x="779" y="811"/>
                    <a:pt x="1000" y="857"/>
                  </a:cubicBezTo>
                  <a:cubicBezTo>
                    <a:pt x="1000" y="825"/>
                    <a:pt x="771" y="666"/>
                    <a:pt x="512" y="438"/>
                  </a:cubicBezTo>
                  <a:cubicBezTo>
                    <a:pt x="262" y="218"/>
                    <a:pt x="75" y="0"/>
                    <a:pt x="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8"/>
            <p:cNvSpPr/>
            <p:nvPr/>
          </p:nvSpPr>
          <p:spPr>
            <a:xfrm>
              <a:off x="2033525" y="5115550"/>
              <a:ext cx="52500" cy="26475"/>
            </a:xfrm>
            <a:custGeom>
              <a:rect b="b" l="l" r="r" t="t"/>
              <a:pathLst>
                <a:path extrusionOk="0" h="1059" w="2100">
                  <a:moveTo>
                    <a:pt x="863" y="110"/>
                  </a:moveTo>
                  <a:cubicBezTo>
                    <a:pt x="1016" y="110"/>
                    <a:pt x="1169" y="138"/>
                    <a:pt x="1314" y="194"/>
                  </a:cubicBezTo>
                  <a:cubicBezTo>
                    <a:pt x="1585" y="280"/>
                    <a:pt x="1812" y="471"/>
                    <a:pt x="1941" y="726"/>
                  </a:cubicBezTo>
                  <a:cubicBezTo>
                    <a:pt x="1980" y="846"/>
                    <a:pt x="1891" y="919"/>
                    <a:pt x="1768" y="919"/>
                  </a:cubicBezTo>
                  <a:cubicBezTo>
                    <a:pt x="1755" y="919"/>
                    <a:pt x="1742" y="918"/>
                    <a:pt x="1729" y="916"/>
                  </a:cubicBezTo>
                  <a:cubicBezTo>
                    <a:pt x="1589" y="898"/>
                    <a:pt x="1451" y="862"/>
                    <a:pt x="1319" y="811"/>
                  </a:cubicBezTo>
                  <a:cubicBezTo>
                    <a:pt x="1083" y="733"/>
                    <a:pt x="854" y="637"/>
                    <a:pt x="634" y="523"/>
                  </a:cubicBezTo>
                  <a:cubicBezTo>
                    <a:pt x="453" y="431"/>
                    <a:pt x="310" y="348"/>
                    <a:pt x="211" y="289"/>
                  </a:cubicBezTo>
                  <a:lnTo>
                    <a:pt x="211" y="289"/>
                  </a:lnTo>
                  <a:cubicBezTo>
                    <a:pt x="338" y="223"/>
                    <a:pt x="473" y="171"/>
                    <a:pt x="612" y="136"/>
                  </a:cubicBezTo>
                  <a:cubicBezTo>
                    <a:pt x="695" y="118"/>
                    <a:pt x="779" y="110"/>
                    <a:pt x="863" y="110"/>
                  </a:cubicBezTo>
                  <a:close/>
                  <a:moveTo>
                    <a:pt x="917" y="1"/>
                  </a:moveTo>
                  <a:cubicBezTo>
                    <a:pt x="652" y="1"/>
                    <a:pt x="384" y="82"/>
                    <a:pt x="153" y="254"/>
                  </a:cubicBezTo>
                  <a:lnTo>
                    <a:pt x="153" y="254"/>
                  </a:lnTo>
                  <a:cubicBezTo>
                    <a:pt x="95" y="219"/>
                    <a:pt x="63" y="198"/>
                    <a:pt x="59" y="198"/>
                  </a:cubicBezTo>
                  <a:cubicBezTo>
                    <a:pt x="82" y="223"/>
                    <a:pt x="105" y="248"/>
                    <a:pt x="130" y="272"/>
                  </a:cubicBezTo>
                  <a:lnTo>
                    <a:pt x="130" y="272"/>
                  </a:lnTo>
                  <a:cubicBezTo>
                    <a:pt x="129" y="272"/>
                    <a:pt x="128" y="273"/>
                    <a:pt x="128" y="273"/>
                  </a:cubicBezTo>
                  <a:cubicBezTo>
                    <a:pt x="38" y="348"/>
                    <a:pt x="1" y="401"/>
                    <a:pt x="6" y="412"/>
                  </a:cubicBezTo>
                  <a:cubicBezTo>
                    <a:pt x="59" y="375"/>
                    <a:pt x="114" y="341"/>
                    <a:pt x="170" y="311"/>
                  </a:cubicBezTo>
                  <a:lnTo>
                    <a:pt x="170" y="311"/>
                  </a:lnTo>
                  <a:cubicBezTo>
                    <a:pt x="297" y="429"/>
                    <a:pt x="438" y="530"/>
                    <a:pt x="591" y="613"/>
                  </a:cubicBezTo>
                  <a:cubicBezTo>
                    <a:pt x="810" y="742"/>
                    <a:pt x="1041" y="849"/>
                    <a:pt x="1282" y="932"/>
                  </a:cubicBezTo>
                  <a:cubicBezTo>
                    <a:pt x="1424" y="990"/>
                    <a:pt x="1572" y="1031"/>
                    <a:pt x="1723" y="1055"/>
                  </a:cubicBezTo>
                  <a:cubicBezTo>
                    <a:pt x="1739" y="1057"/>
                    <a:pt x="1755" y="1058"/>
                    <a:pt x="1770" y="1058"/>
                  </a:cubicBezTo>
                  <a:cubicBezTo>
                    <a:pt x="1848" y="1058"/>
                    <a:pt x="1925" y="1034"/>
                    <a:pt x="1989" y="991"/>
                  </a:cubicBezTo>
                  <a:cubicBezTo>
                    <a:pt x="2068" y="920"/>
                    <a:pt x="2100" y="811"/>
                    <a:pt x="2069" y="709"/>
                  </a:cubicBezTo>
                  <a:cubicBezTo>
                    <a:pt x="1839" y="253"/>
                    <a:pt x="1383" y="1"/>
                    <a:pt x="9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
            <p:cNvSpPr/>
            <p:nvPr/>
          </p:nvSpPr>
          <p:spPr>
            <a:xfrm>
              <a:off x="2032400" y="5085925"/>
              <a:ext cx="18875" cy="37950"/>
            </a:xfrm>
            <a:custGeom>
              <a:rect b="b" l="l" r="r" t="t"/>
              <a:pathLst>
                <a:path extrusionOk="0" h="1518" w="755">
                  <a:moveTo>
                    <a:pt x="356" y="0"/>
                  </a:moveTo>
                  <a:cubicBezTo>
                    <a:pt x="257" y="0"/>
                    <a:pt x="161" y="55"/>
                    <a:pt x="114" y="150"/>
                  </a:cubicBezTo>
                  <a:cubicBezTo>
                    <a:pt x="60" y="247"/>
                    <a:pt x="28" y="354"/>
                    <a:pt x="23" y="464"/>
                  </a:cubicBezTo>
                  <a:cubicBezTo>
                    <a:pt x="1" y="640"/>
                    <a:pt x="1" y="819"/>
                    <a:pt x="23" y="996"/>
                  </a:cubicBezTo>
                  <a:cubicBezTo>
                    <a:pt x="33" y="1161"/>
                    <a:pt x="86" y="1321"/>
                    <a:pt x="178" y="1458"/>
                  </a:cubicBezTo>
                  <a:cubicBezTo>
                    <a:pt x="149" y="1304"/>
                    <a:pt x="129" y="1148"/>
                    <a:pt x="118" y="990"/>
                  </a:cubicBezTo>
                  <a:cubicBezTo>
                    <a:pt x="102" y="813"/>
                    <a:pt x="102" y="636"/>
                    <a:pt x="118" y="459"/>
                  </a:cubicBezTo>
                  <a:cubicBezTo>
                    <a:pt x="118" y="312"/>
                    <a:pt x="205" y="106"/>
                    <a:pt x="331" y="106"/>
                  </a:cubicBezTo>
                  <a:cubicBezTo>
                    <a:pt x="352" y="106"/>
                    <a:pt x="373" y="112"/>
                    <a:pt x="396" y="124"/>
                  </a:cubicBezTo>
                  <a:cubicBezTo>
                    <a:pt x="554" y="209"/>
                    <a:pt x="582" y="459"/>
                    <a:pt x="586" y="656"/>
                  </a:cubicBezTo>
                  <a:cubicBezTo>
                    <a:pt x="582" y="819"/>
                    <a:pt x="544" y="980"/>
                    <a:pt x="475" y="1130"/>
                  </a:cubicBezTo>
                  <a:cubicBezTo>
                    <a:pt x="405" y="1266"/>
                    <a:pt x="322" y="1396"/>
                    <a:pt x="226" y="1517"/>
                  </a:cubicBezTo>
                  <a:cubicBezTo>
                    <a:pt x="226" y="1517"/>
                    <a:pt x="417" y="1453"/>
                    <a:pt x="577" y="1187"/>
                  </a:cubicBezTo>
                  <a:cubicBezTo>
                    <a:pt x="674" y="1027"/>
                    <a:pt x="725" y="843"/>
                    <a:pt x="725" y="656"/>
                  </a:cubicBezTo>
                  <a:cubicBezTo>
                    <a:pt x="755" y="418"/>
                    <a:pt x="661" y="181"/>
                    <a:pt x="475" y="28"/>
                  </a:cubicBezTo>
                  <a:cubicBezTo>
                    <a:pt x="437" y="9"/>
                    <a:pt x="396" y="0"/>
                    <a:pt x="3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
            <p:cNvSpPr/>
            <p:nvPr/>
          </p:nvSpPr>
          <p:spPr>
            <a:xfrm>
              <a:off x="1814725" y="4932650"/>
              <a:ext cx="47275" cy="117450"/>
            </a:xfrm>
            <a:custGeom>
              <a:rect b="b" l="l" r="r" t="t"/>
              <a:pathLst>
                <a:path extrusionOk="0" h="4698" w="1891">
                  <a:moveTo>
                    <a:pt x="6" y="0"/>
                  </a:moveTo>
                  <a:cubicBezTo>
                    <a:pt x="3" y="0"/>
                    <a:pt x="1" y="1"/>
                    <a:pt x="0" y="3"/>
                  </a:cubicBezTo>
                  <a:cubicBezTo>
                    <a:pt x="0" y="3"/>
                    <a:pt x="267" y="167"/>
                    <a:pt x="623" y="507"/>
                  </a:cubicBezTo>
                  <a:cubicBezTo>
                    <a:pt x="1082" y="943"/>
                    <a:pt x="1418" y="1494"/>
                    <a:pt x="1595" y="2102"/>
                  </a:cubicBezTo>
                  <a:cubicBezTo>
                    <a:pt x="1754" y="2716"/>
                    <a:pt x="1739" y="3362"/>
                    <a:pt x="1553" y="3969"/>
                  </a:cubicBezTo>
                  <a:cubicBezTo>
                    <a:pt x="1409" y="4431"/>
                    <a:pt x="1240" y="4687"/>
                    <a:pt x="1261" y="4698"/>
                  </a:cubicBezTo>
                  <a:cubicBezTo>
                    <a:pt x="1312" y="4648"/>
                    <a:pt x="1356" y="4591"/>
                    <a:pt x="1388" y="4527"/>
                  </a:cubicBezTo>
                  <a:cubicBezTo>
                    <a:pt x="1492" y="4360"/>
                    <a:pt x="1577" y="4182"/>
                    <a:pt x="1638" y="3996"/>
                  </a:cubicBezTo>
                  <a:cubicBezTo>
                    <a:pt x="1862" y="3377"/>
                    <a:pt x="1891" y="2706"/>
                    <a:pt x="1719" y="2070"/>
                  </a:cubicBezTo>
                  <a:cubicBezTo>
                    <a:pt x="1545" y="1430"/>
                    <a:pt x="1185" y="855"/>
                    <a:pt x="687" y="417"/>
                  </a:cubicBezTo>
                  <a:cubicBezTo>
                    <a:pt x="537" y="287"/>
                    <a:pt x="375" y="171"/>
                    <a:pt x="203" y="71"/>
                  </a:cubicBezTo>
                  <a:cubicBezTo>
                    <a:pt x="97" y="30"/>
                    <a:pt x="27" y="0"/>
                    <a:pt x="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
            <p:cNvSpPr/>
            <p:nvPr/>
          </p:nvSpPr>
          <p:spPr>
            <a:xfrm>
              <a:off x="1888500" y="5051875"/>
              <a:ext cx="62750" cy="48050"/>
            </a:xfrm>
            <a:custGeom>
              <a:rect b="b" l="l" r="r" t="t"/>
              <a:pathLst>
                <a:path extrusionOk="0" h="1922" w="2510">
                  <a:moveTo>
                    <a:pt x="3" y="1"/>
                  </a:moveTo>
                  <a:cubicBezTo>
                    <a:pt x="2" y="1"/>
                    <a:pt x="1" y="1"/>
                    <a:pt x="0" y="2"/>
                  </a:cubicBezTo>
                  <a:cubicBezTo>
                    <a:pt x="341" y="407"/>
                    <a:pt x="735" y="765"/>
                    <a:pt x="1171" y="1066"/>
                  </a:cubicBezTo>
                  <a:cubicBezTo>
                    <a:pt x="1579" y="1407"/>
                    <a:pt x="2029" y="1695"/>
                    <a:pt x="2510" y="1922"/>
                  </a:cubicBezTo>
                  <a:cubicBezTo>
                    <a:pt x="2510" y="1890"/>
                    <a:pt x="1941" y="1496"/>
                    <a:pt x="1250" y="964"/>
                  </a:cubicBezTo>
                  <a:cubicBezTo>
                    <a:pt x="578" y="448"/>
                    <a:pt x="57"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
            <p:cNvSpPr/>
            <p:nvPr/>
          </p:nvSpPr>
          <p:spPr>
            <a:xfrm>
              <a:off x="1841825" y="5019875"/>
              <a:ext cx="6525" cy="16300"/>
            </a:xfrm>
            <a:custGeom>
              <a:rect b="b" l="l" r="r" t="t"/>
              <a:pathLst>
                <a:path extrusionOk="0" h="652" w="261">
                  <a:moveTo>
                    <a:pt x="173" y="1"/>
                  </a:moveTo>
                  <a:cubicBezTo>
                    <a:pt x="172" y="1"/>
                    <a:pt x="172" y="1"/>
                    <a:pt x="171" y="1"/>
                  </a:cubicBezTo>
                  <a:cubicBezTo>
                    <a:pt x="135" y="1"/>
                    <a:pt x="129" y="150"/>
                    <a:pt x="92" y="320"/>
                  </a:cubicBezTo>
                  <a:cubicBezTo>
                    <a:pt x="54" y="490"/>
                    <a:pt x="1" y="628"/>
                    <a:pt x="33" y="649"/>
                  </a:cubicBezTo>
                  <a:cubicBezTo>
                    <a:pt x="35" y="651"/>
                    <a:pt x="38" y="652"/>
                    <a:pt x="41" y="652"/>
                  </a:cubicBezTo>
                  <a:cubicBezTo>
                    <a:pt x="80" y="652"/>
                    <a:pt x="179" y="534"/>
                    <a:pt x="219" y="352"/>
                  </a:cubicBezTo>
                  <a:cubicBezTo>
                    <a:pt x="261" y="158"/>
                    <a:pt x="211" y="1"/>
                    <a:pt x="1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8"/>
            <p:cNvSpPr/>
            <p:nvPr/>
          </p:nvSpPr>
          <p:spPr>
            <a:xfrm>
              <a:off x="1843700" y="4988250"/>
              <a:ext cx="4400" cy="14250"/>
            </a:xfrm>
            <a:custGeom>
              <a:rect b="b" l="l" r="r" t="t"/>
              <a:pathLst>
                <a:path extrusionOk="0" h="570" w="176">
                  <a:moveTo>
                    <a:pt x="49" y="0"/>
                  </a:moveTo>
                  <a:cubicBezTo>
                    <a:pt x="11" y="0"/>
                    <a:pt x="0" y="139"/>
                    <a:pt x="22" y="293"/>
                  </a:cubicBezTo>
                  <a:cubicBezTo>
                    <a:pt x="43" y="444"/>
                    <a:pt x="89" y="569"/>
                    <a:pt x="126" y="569"/>
                  </a:cubicBezTo>
                  <a:cubicBezTo>
                    <a:pt x="127" y="569"/>
                    <a:pt x="128" y="569"/>
                    <a:pt x="128" y="569"/>
                  </a:cubicBezTo>
                  <a:cubicBezTo>
                    <a:pt x="165" y="564"/>
                    <a:pt x="176" y="437"/>
                    <a:pt x="128" y="278"/>
                  </a:cubicBezTo>
                  <a:cubicBezTo>
                    <a:pt x="81" y="118"/>
                    <a:pt x="81" y="0"/>
                    <a:pt x="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
            <p:cNvSpPr/>
            <p:nvPr/>
          </p:nvSpPr>
          <p:spPr>
            <a:xfrm>
              <a:off x="1828675" y="4961750"/>
              <a:ext cx="10550" cy="13775"/>
            </a:xfrm>
            <a:custGeom>
              <a:rect b="b" l="l" r="r" t="t"/>
              <a:pathLst>
                <a:path extrusionOk="0" h="551" w="422">
                  <a:moveTo>
                    <a:pt x="25" y="1"/>
                  </a:moveTo>
                  <a:cubicBezTo>
                    <a:pt x="11" y="1"/>
                    <a:pt x="3" y="5"/>
                    <a:pt x="1" y="13"/>
                  </a:cubicBezTo>
                  <a:cubicBezTo>
                    <a:pt x="1" y="51"/>
                    <a:pt x="102" y="136"/>
                    <a:pt x="197" y="274"/>
                  </a:cubicBezTo>
                  <a:cubicBezTo>
                    <a:pt x="293" y="412"/>
                    <a:pt x="331" y="551"/>
                    <a:pt x="368" y="551"/>
                  </a:cubicBezTo>
                  <a:cubicBezTo>
                    <a:pt x="405" y="551"/>
                    <a:pt x="421" y="374"/>
                    <a:pt x="304" y="205"/>
                  </a:cubicBezTo>
                  <a:cubicBezTo>
                    <a:pt x="210" y="68"/>
                    <a:pt x="78"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
            <p:cNvSpPr/>
            <p:nvPr/>
          </p:nvSpPr>
          <p:spPr>
            <a:xfrm>
              <a:off x="1814875" y="4945525"/>
              <a:ext cx="6275" cy="7600"/>
            </a:xfrm>
            <a:custGeom>
              <a:rect b="b" l="l" r="r" t="t"/>
              <a:pathLst>
                <a:path extrusionOk="0" h="304" w="251">
                  <a:moveTo>
                    <a:pt x="46" y="0"/>
                  </a:moveTo>
                  <a:cubicBezTo>
                    <a:pt x="41" y="0"/>
                    <a:pt x="36" y="1"/>
                    <a:pt x="32" y="3"/>
                  </a:cubicBezTo>
                  <a:cubicBezTo>
                    <a:pt x="0" y="3"/>
                    <a:pt x="32" y="104"/>
                    <a:pt x="69" y="184"/>
                  </a:cubicBezTo>
                  <a:cubicBezTo>
                    <a:pt x="102" y="254"/>
                    <a:pt x="167" y="303"/>
                    <a:pt x="205" y="303"/>
                  </a:cubicBezTo>
                  <a:cubicBezTo>
                    <a:pt x="210" y="303"/>
                    <a:pt x="214" y="302"/>
                    <a:pt x="218" y="300"/>
                  </a:cubicBezTo>
                  <a:cubicBezTo>
                    <a:pt x="250" y="284"/>
                    <a:pt x="218" y="200"/>
                    <a:pt x="180" y="120"/>
                  </a:cubicBezTo>
                  <a:cubicBezTo>
                    <a:pt x="148" y="49"/>
                    <a:pt x="83" y="0"/>
                    <a:pt x="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
            <p:cNvSpPr/>
            <p:nvPr/>
          </p:nvSpPr>
          <p:spPr>
            <a:xfrm>
              <a:off x="1821125" y="4901325"/>
              <a:ext cx="232075" cy="173475"/>
            </a:xfrm>
            <a:custGeom>
              <a:rect b="b" l="l" r="r" t="t"/>
              <a:pathLst>
                <a:path extrusionOk="0" h="6939" w="9283">
                  <a:moveTo>
                    <a:pt x="516" y="1"/>
                  </a:moveTo>
                  <a:lnTo>
                    <a:pt x="0" y="723"/>
                  </a:lnTo>
                  <a:lnTo>
                    <a:pt x="9017" y="6939"/>
                  </a:lnTo>
                  <a:lnTo>
                    <a:pt x="9283" y="6593"/>
                  </a:lnTo>
                  <a:lnTo>
                    <a:pt x="51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8"/>
            <p:cNvSpPr/>
            <p:nvPr/>
          </p:nvSpPr>
          <p:spPr>
            <a:xfrm>
              <a:off x="2825700" y="5268575"/>
              <a:ext cx="510300" cy="208175"/>
            </a:xfrm>
            <a:custGeom>
              <a:rect b="b" l="l" r="r" t="t"/>
              <a:pathLst>
                <a:path extrusionOk="0" h="8327" w="20412">
                  <a:moveTo>
                    <a:pt x="10368" y="0"/>
                  </a:moveTo>
                  <a:lnTo>
                    <a:pt x="0" y="2371"/>
                  </a:lnTo>
                  <a:lnTo>
                    <a:pt x="1213" y="8326"/>
                  </a:lnTo>
                  <a:lnTo>
                    <a:pt x="1867" y="8247"/>
                  </a:lnTo>
                  <a:cubicBezTo>
                    <a:pt x="4764" y="7853"/>
                    <a:pt x="16582" y="6045"/>
                    <a:pt x="18391" y="5110"/>
                  </a:cubicBezTo>
                  <a:cubicBezTo>
                    <a:pt x="20411" y="4062"/>
                    <a:pt x="11202" y="3808"/>
                    <a:pt x="11202" y="3808"/>
                  </a:cubicBezTo>
                  <a:lnTo>
                    <a:pt x="10368"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
            <p:cNvSpPr/>
            <p:nvPr/>
          </p:nvSpPr>
          <p:spPr>
            <a:xfrm>
              <a:off x="2841250" y="5396675"/>
              <a:ext cx="108750" cy="76350"/>
            </a:xfrm>
            <a:custGeom>
              <a:rect b="b" l="l" r="r" t="t"/>
              <a:pathLst>
                <a:path extrusionOk="0" h="3054" w="4350">
                  <a:moveTo>
                    <a:pt x="1122" y="1"/>
                  </a:moveTo>
                  <a:cubicBezTo>
                    <a:pt x="743" y="1"/>
                    <a:pt x="363" y="70"/>
                    <a:pt x="0" y="210"/>
                  </a:cubicBezTo>
                  <a:lnTo>
                    <a:pt x="591" y="3054"/>
                  </a:lnTo>
                  <a:lnTo>
                    <a:pt x="4349" y="2400"/>
                  </a:lnTo>
                  <a:cubicBezTo>
                    <a:pt x="4050" y="1550"/>
                    <a:pt x="3448" y="840"/>
                    <a:pt x="2658" y="407"/>
                  </a:cubicBezTo>
                  <a:cubicBezTo>
                    <a:pt x="2184" y="137"/>
                    <a:pt x="1654" y="1"/>
                    <a:pt x="11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8"/>
            <p:cNvSpPr/>
            <p:nvPr/>
          </p:nvSpPr>
          <p:spPr>
            <a:xfrm>
              <a:off x="2855325" y="5370650"/>
              <a:ext cx="445300" cy="106100"/>
            </a:xfrm>
            <a:custGeom>
              <a:rect b="b" l="l" r="r" t="t"/>
              <a:pathLst>
                <a:path extrusionOk="0" h="4244" w="17812">
                  <a:moveTo>
                    <a:pt x="14546" y="1"/>
                  </a:moveTo>
                  <a:cubicBezTo>
                    <a:pt x="13946" y="139"/>
                    <a:pt x="13877" y="1489"/>
                    <a:pt x="13877" y="1489"/>
                  </a:cubicBezTo>
                  <a:lnTo>
                    <a:pt x="0" y="4014"/>
                  </a:lnTo>
                  <a:lnTo>
                    <a:pt x="28" y="4243"/>
                  </a:lnTo>
                  <a:cubicBezTo>
                    <a:pt x="5354" y="3696"/>
                    <a:pt x="17227" y="1431"/>
                    <a:pt x="17518" y="856"/>
                  </a:cubicBezTo>
                  <a:cubicBezTo>
                    <a:pt x="17811" y="282"/>
                    <a:pt x="14546" y="1"/>
                    <a:pt x="145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8"/>
            <p:cNvSpPr/>
            <p:nvPr/>
          </p:nvSpPr>
          <p:spPr>
            <a:xfrm>
              <a:off x="2851200" y="5388600"/>
              <a:ext cx="442375" cy="82950"/>
            </a:xfrm>
            <a:custGeom>
              <a:rect b="b" l="l" r="r" t="t"/>
              <a:pathLst>
                <a:path extrusionOk="0" h="3318" w="17695">
                  <a:moveTo>
                    <a:pt x="17694" y="1"/>
                  </a:moveTo>
                  <a:lnTo>
                    <a:pt x="17694" y="1"/>
                  </a:lnTo>
                  <a:cubicBezTo>
                    <a:pt x="17634" y="3"/>
                    <a:pt x="17573" y="11"/>
                    <a:pt x="17514" y="27"/>
                  </a:cubicBezTo>
                  <a:lnTo>
                    <a:pt x="16982" y="134"/>
                  </a:lnTo>
                  <a:lnTo>
                    <a:pt x="15100" y="533"/>
                  </a:lnTo>
                  <a:cubicBezTo>
                    <a:pt x="13505" y="867"/>
                    <a:pt x="11309" y="1320"/>
                    <a:pt x="8869" y="1782"/>
                  </a:cubicBezTo>
                  <a:cubicBezTo>
                    <a:pt x="6429" y="2244"/>
                    <a:pt x="4223" y="2633"/>
                    <a:pt x="2617" y="2904"/>
                  </a:cubicBezTo>
                  <a:lnTo>
                    <a:pt x="719" y="3223"/>
                  </a:lnTo>
                  <a:lnTo>
                    <a:pt x="187" y="3313"/>
                  </a:lnTo>
                  <a:lnTo>
                    <a:pt x="1" y="3318"/>
                  </a:lnTo>
                  <a:lnTo>
                    <a:pt x="187" y="3318"/>
                  </a:lnTo>
                  <a:lnTo>
                    <a:pt x="719" y="3249"/>
                  </a:lnTo>
                  <a:lnTo>
                    <a:pt x="2628" y="2967"/>
                  </a:lnTo>
                  <a:cubicBezTo>
                    <a:pt x="4223" y="2718"/>
                    <a:pt x="6449" y="2345"/>
                    <a:pt x="8891" y="1904"/>
                  </a:cubicBezTo>
                  <a:cubicBezTo>
                    <a:pt x="11331" y="1463"/>
                    <a:pt x="13526" y="974"/>
                    <a:pt x="15111" y="617"/>
                  </a:cubicBezTo>
                  <a:lnTo>
                    <a:pt x="16988" y="181"/>
                  </a:lnTo>
                  <a:lnTo>
                    <a:pt x="17519" y="54"/>
                  </a:lnTo>
                  <a:lnTo>
                    <a:pt x="1769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8"/>
            <p:cNvSpPr/>
            <p:nvPr/>
          </p:nvSpPr>
          <p:spPr>
            <a:xfrm>
              <a:off x="3200475" y="5367200"/>
              <a:ext cx="20400" cy="44700"/>
            </a:xfrm>
            <a:custGeom>
              <a:rect b="b" l="l" r="r" t="t"/>
              <a:pathLst>
                <a:path extrusionOk="0" h="1788" w="816">
                  <a:moveTo>
                    <a:pt x="815" y="0"/>
                  </a:moveTo>
                  <a:cubicBezTo>
                    <a:pt x="520" y="180"/>
                    <a:pt x="297" y="459"/>
                    <a:pt x="188" y="787"/>
                  </a:cubicBezTo>
                  <a:cubicBezTo>
                    <a:pt x="33" y="1096"/>
                    <a:pt x="1" y="1454"/>
                    <a:pt x="98" y="1787"/>
                  </a:cubicBezTo>
                  <a:cubicBezTo>
                    <a:pt x="121" y="1462"/>
                    <a:pt x="182" y="1144"/>
                    <a:pt x="284" y="834"/>
                  </a:cubicBezTo>
                  <a:cubicBezTo>
                    <a:pt x="431" y="538"/>
                    <a:pt x="609" y="258"/>
                    <a:pt x="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8"/>
            <p:cNvSpPr/>
            <p:nvPr/>
          </p:nvSpPr>
          <p:spPr>
            <a:xfrm>
              <a:off x="3118925" y="5364550"/>
              <a:ext cx="9725" cy="23825"/>
            </a:xfrm>
            <a:custGeom>
              <a:rect b="b" l="l" r="r" t="t"/>
              <a:pathLst>
                <a:path extrusionOk="0" h="953" w="389">
                  <a:moveTo>
                    <a:pt x="388" y="1"/>
                  </a:moveTo>
                  <a:cubicBezTo>
                    <a:pt x="357" y="1"/>
                    <a:pt x="240" y="187"/>
                    <a:pt x="133" y="452"/>
                  </a:cubicBezTo>
                  <a:cubicBezTo>
                    <a:pt x="48" y="605"/>
                    <a:pt x="3" y="777"/>
                    <a:pt x="1" y="952"/>
                  </a:cubicBezTo>
                  <a:cubicBezTo>
                    <a:pt x="33" y="952"/>
                    <a:pt x="149" y="760"/>
                    <a:pt x="255" y="495"/>
                  </a:cubicBezTo>
                  <a:cubicBezTo>
                    <a:pt x="340" y="343"/>
                    <a:pt x="386" y="174"/>
                    <a:pt x="38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8"/>
            <p:cNvSpPr/>
            <p:nvPr/>
          </p:nvSpPr>
          <p:spPr>
            <a:xfrm>
              <a:off x="3095100" y="5363975"/>
              <a:ext cx="14900" cy="17450"/>
            </a:xfrm>
            <a:custGeom>
              <a:rect b="b" l="l" r="r" t="t"/>
              <a:pathLst>
                <a:path extrusionOk="0" h="698" w="596">
                  <a:moveTo>
                    <a:pt x="563" y="0"/>
                  </a:moveTo>
                  <a:cubicBezTo>
                    <a:pt x="523" y="0"/>
                    <a:pt x="384" y="132"/>
                    <a:pt x="245" y="310"/>
                  </a:cubicBezTo>
                  <a:cubicBezTo>
                    <a:pt x="97" y="501"/>
                    <a:pt x="1" y="677"/>
                    <a:pt x="27" y="698"/>
                  </a:cubicBezTo>
                  <a:cubicBezTo>
                    <a:pt x="54" y="698"/>
                    <a:pt x="198" y="582"/>
                    <a:pt x="347" y="390"/>
                  </a:cubicBezTo>
                  <a:cubicBezTo>
                    <a:pt x="495" y="199"/>
                    <a:pt x="596" y="24"/>
                    <a:pt x="570" y="2"/>
                  </a:cubicBezTo>
                  <a:cubicBezTo>
                    <a:pt x="568" y="1"/>
                    <a:pt x="565" y="0"/>
                    <a:pt x="5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8"/>
            <p:cNvSpPr/>
            <p:nvPr/>
          </p:nvSpPr>
          <p:spPr>
            <a:xfrm>
              <a:off x="3077825" y="5354550"/>
              <a:ext cx="27275" cy="5625"/>
            </a:xfrm>
            <a:custGeom>
              <a:rect b="b" l="l" r="r" t="t"/>
              <a:pathLst>
                <a:path extrusionOk="0" h="225" w="1091">
                  <a:moveTo>
                    <a:pt x="916" y="0"/>
                  </a:moveTo>
                  <a:cubicBezTo>
                    <a:pt x="796" y="0"/>
                    <a:pt x="676" y="17"/>
                    <a:pt x="559" y="49"/>
                  </a:cubicBezTo>
                  <a:cubicBezTo>
                    <a:pt x="364" y="60"/>
                    <a:pt x="173" y="115"/>
                    <a:pt x="1" y="209"/>
                  </a:cubicBezTo>
                  <a:cubicBezTo>
                    <a:pt x="66" y="219"/>
                    <a:pt x="132" y="224"/>
                    <a:pt x="198" y="224"/>
                  </a:cubicBezTo>
                  <a:cubicBezTo>
                    <a:pt x="320" y="224"/>
                    <a:pt x="441" y="207"/>
                    <a:pt x="559" y="172"/>
                  </a:cubicBezTo>
                  <a:cubicBezTo>
                    <a:pt x="746" y="160"/>
                    <a:pt x="928" y="106"/>
                    <a:pt x="1090" y="12"/>
                  </a:cubicBezTo>
                  <a:cubicBezTo>
                    <a:pt x="1032" y="4"/>
                    <a:pt x="974" y="0"/>
                    <a:pt x="91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8"/>
            <p:cNvSpPr/>
            <p:nvPr/>
          </p:nvSpPr>
          <p:spPr>
            <a:xfrm>
              <a:off x="3070125" y="5340225"/>
              <a:ext cx="31150" cy="5325"/>
            </a:xfrm>
            <a:custGeom>
              <a:rect b="b" l="l" r="r" t="t"/>
              <a:pathLst>
                <a:path extrusionOk="0" h="213" w="1246">
                  <a:moveTo>
                    <a:pt x="1245" y="1"/>
                  </a:moveTo>
                  <a:lnTo>
                    <a:pt x="1245" y="1"/>
                  </a:lnTo>
                  <a:cubicBezTo>
                    <a:pt x="1035" y="8"/>
                    <a:pt x="827" y="31"/>
                    <a:pt x="623" y="74"/>
                  </a:cubicBezTo>
                  <a:cubicBezTo>
                    <a:pt x="413" y="79"/>
                    <a:pt x="205" y="101"/>
                    <a:pt x="1" y="144"/>
                  </a:cubicBezTo>
                  <a:cubicBezTo>
                    <a:pt x="151" y="190"/>
                    <a:pt x="305" y="213"/>
                    <a:pt x="459" y="213"/>
                  </a:cubicBezTo>
                  <a:cubicBezTo>
                    <a:pt x="732" y="213"/>
                    <a:pt x="1004" y="141"/>
                    <a:pt x="1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8"/>
            <p:cNvSpPr/>
            <p:nvPr/>
          </p:nvSpPr>
          <p:spPr>
            <a:xfrm>
              <a:off x="3123500" y="5334725"/>
              <a:ext cx="46375" cy="33675"/>
            </a:xfrm>
            <a:custGeom>
              <a:rect b="b" l="l" r="r" t="t"/>
              <a:pathLst>
                <a:path extrusionOk="0" h="1347" w="1855">
                  <a:moveTo>
                    <a:pt x="1345" y="119"/>
                  </a:moveTo>
                  <a:cubicBezTo>
                    <a:pt x="1438" y="119"/>
                    <a:pt x="1532" y="131"/>
                    <a:pt x="1624" y="156"/>
                  </a:cubicBezTo>
                  <a:cubicBezTo>
                    <a:pt x="1746" y="215"/>
                    <a:pt x="1724" y="342"/>
                    <a:pt x="1624" y="436"/>
                  </a:cubicBezTo>
                  <a:cubicBezTo>
                    <a:pt x="1515" y="523"/>
                    <a:pt x="1400" y="599"/>
                    <a:pt x="1278" y="665"/>
                  </a:cubicBezTo>
                  <a:cubicBezTo>
                    <a:pt x="1067" y="785"/>
                    <a:pt x="846" y="885"/>
                    <a:pt x="619" y="968"/>
                  </a:cubicBezTo>
                  <a:cubicBezTo>
                    <a:pt x="428" y="1047"/>
                    <a:pt x="268" y="1097"/>
                    <a:pt x="159" y="1130"/>
                  </a:cubicBezTo>
                  <a:lnTo>
                    <a:pt x="159" y="1130"/>
                  </a:lnTo>
                  <a:cubicBezTo>
                    <a:pt x="194" y="991"/>
                    <a:pt x="246" y="857"/>
                    <a:pt x="315" y="730"/>
                  </a:cubicBezTo>
                  <a:cubicBezTo>
                    <a:pt x="433" y="526"/>
                    <a:pt x="606" y="362"/>
                    <a:pt x="815" y="256"/>
                  </a:cubicBezTo>
                  <a:cubicBezTo>
                    <a:pt x="979" y="166"/>
                    <a:pt x="1161" y="119"/>
                    <a:pt x="1345" y="119"/>
                  </a:cubicBezTo>
                  <a:close/>
                  <a:moveTo>
                    <a:pt x="1377" y="1"/>
                  </a:moveTo>
                  <a:cubicBezTo>
                    <a:pt x="912" y="1"/>
                    <a:pt x="473" y="258"/>
                    <a:pt x="253" y="688"/>
                  </a:cubicBezTo>
                  <a:cubicBezTo>
                    <a:pt x="177" y="829"/>
                    <a:pt x="131" y="982"/>
                    <a:pt x="120" y="1142"/>
                  </a:cubicBezTo>
                  <a:lnTo>
                    <a:pt x="120" y="1142"/>
                  </a:lnTo>
                  <a:cubicBezTo>
                    <a:pt x="43" y="1165"/>
                    <a:pt x="1" y="1179"/>
                    <a:pt x="2" y="1188"/>
                  </a:cubicBezTo>
                  <a:cubicBezTo>
                    <a:pt x="41" y="1186"/>
                    <a:pt x="80" y="1184"/>
                    <a:pt x="119" y="1180"/>
                  </a:cubicBezTo>
                  <a:lnTo>
                    <a:pt x="119" y="1180"/>
                  </a:lnTo>
                  <a:lnTo>
                    <a:pt x="119" y="1346"/>
                  </a:lnTo>
                  <a:cubicBezTo>
                    <a:pt x="125" y="1290"/>
                    <a:pt x="135" y="1233"/>
                    <a:pt x="148" y="1177"/>
                  </a:cubicBezTo>
                  <a:lnTo>
                    <a:pt x="148" y="1177"/>
                  </a:lnTo>
                  <a:cubicBezTo>
                    <a:pt x="325" y="1159"/>
                    <a:pt x="499" y="1117"/>
                    <a:pt x="667" y="1055"/>
                  </a:cubicBezTo>
                  <a:cubicBezTo>
                    <a:pt x="902" y="978"/>
                    <a:pt x="1129" y="882"/>
                    <a:pt x="1347" y="767"/>
                  </a:cubicBezTo>
                  <a:cubicBezTo>
                    <a:pt x="1481" y="699"/>
                    <a:pt x="1608" y="618"/>
                    <a:pt x="1725" y="523"/>
                  </a:cubicBezTo>
                  <a:cubicBezTo>
                    <a:pt x="1798" y="465"/>
                    <a:pt x="1844" y="381"/>
                    <a:pt x="1852" y="289"/>
                  </a:cubicBezTo>
                  <a:cubicBezTo>
                    <a:pt x="1855" y="185"/>
                    <a:pt x="1797" y="90"/>
                    <a:pt x="1704" y="44"/>
                  </a:cubicBezTo>
                  <a:cubicBezTo>
                    <a:pt x="1595" y="15"/>
                    <a:pt x="1485" y="1"/>
                    <a:pt x="13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8"/>
            <p:cNvSpPr/>
            <p:nvPr/>
          </p:nvSpPr>
          <p:spPr>
            <a:xfrm>
              <a:off x="3100675" y="5335650"/>
              <a:ext cx="28800" cy="28800"/>
            </a:xfrm>
            <a:custGeom>
              <a:rect b="b" l="l" r="r" t="t"/>
              <a:pathLst>
                <a:path extrusionOk="0" h="1152" w="1152">
                  <a:moveTo>
                    <a:pt x="301" y="0"/>
                  </a:moveTo>
                  <a:cubicBezTo>
                    <a:pt x="267" y="0"/>
                    <a:pt x="232" y="3"/>
                    <a:pt x="197" y="8"/>
                  </a:cubicBezTo>
                  <a:cubicBezTo>
                    <a:pt x="66" y="64"/>
                    <a:pt x="1" y="213"/>
                    <a:pt x="49" y="348"/>
                  </a:cubicBezTo>
                  <a:cubicBezTo>
                    <a:pt x="85" y="450"/>
                    <a:pt x="143" y="543"/>
                    <a:pt x="220" y="620"/>
                  </a:cubicBezTo>
                  <a:cubicBezTo>
                    <a:pt x="335" y="750"/>
                    <a:pt x="468" y="864"/>
                    <a:pt x="613" y="960"/>
                  </a:cubicBezTo>
                  <a:cubicBezTo>
                    <a:pt x="740" y="1057"/>
                    <a:pt x="887" y="1122"/>
                    <a:pt x="1043" y="1152"/>
                  </a:cubicBezTo>
                  <a:cubicBezTo>
                    <a:pt x="923" y="1057"/>
                    <a:pt x="797" y="968"/>
                    <a:pt x="667" y="885"/>
                  </a:cubicBezTo>
                  <a:cubicBezTo>
                    <a:pt x="536" y="786"/>
                    <a:pt x="417" y="671"/>
                    <a:pt x="310" y="545"/>
                  </a:cubicBezTo>
                  <a:cubicBezTo>
                    <a:pt x="193" y="423"/>
                    <a:pt x="81" y="190"/>
                    <a:pt x="246" y="124"/>
                  </a:cubicBezTo>
                  <a:cubicBezTo>
                    <a:pt x="273" y="114"/>
                    <a:pt x="302" y="109"/>
                    <a:pt x="331" y="109"/>
                  </a:cubicBezTo>
                  <a:cubicBezTo>
                    <a:pt x="476" y="109"/>
                    <a:pt x="634" y="228"/>
                    <a:pt x="740" y="321"/>
                  </a:cubicBezTo>
                  <a:cubicBezTo>
                    <a:pt x="857" y="430"/>
                    <a:pt x="947" y="562"/>
                    <a:pt x="1007" y="710"/>
                  </a:cubicBezTo>
                  <a:cubicBezTo>
                    <a:pt x="1052" y="853"/>
                    <a:pt x="1080" y="1001"/>
                    <a:pt x="1091" y="1151"/>
                  </a:cubicBezTo>
                  <a:cubicBezTo>
                    <a:pt x="1151" y="1000"/>
                    <a:pt x="1151" y="833"/>
                    <a:pt x="1091" y="683"/>
                  </a:cubicBezTo>
                  <a:cubicBezTo>
                    <a:pt x="1039" y="514"/>
                    <a:pt x="946" y="360"/>
                    <a:pt x="819" y="236"/>
                  </a:cubicBezTo>
                  <a:cubicBezTo>
                    <a:pt x="688" y="85"/>
                    <a:pt x="499"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
            <p:cNvSpPr/>
            <p:nvPr/>
          </p:nvSpPr>
          <p:spPr>
            <a:xfrm>
              <a:off x="2843225" y="5394800"/>
              <a:ext cx="106125" cy="60525"/>
            </a:xfrm>
            <a:custGeom>
              <a:rect b="b" l="l" r="r" t="t"/>
              <a:pathLst>
                <a:path extrusionOk="0" h="2421" w="4245">
                  <a:moveTo>
                    <a:pt x="1165" y="1"/>
                  </a:moveTo>
                  <a:cubicBezTo>
                    <a:pt x="844" y="1"/>
                    <a:pt x="518" y="50"/>
                    <a:pt x="198" y="151"/>
                  </a:cubicBezTo>
                  <a:cubicBezTo>
                    <a:pt x="129" y="174"/>
                    <a:pt x="64" y="204"/>
                    <a:pt x="1" y="241"/>
                  </a:cubicBezTo>
                  <a:cubicBezTo>
                    <a:pt x="1" y="244"/>
                    <a:pt x="4" y="245"/>
                    <a:pt x="11" y="245"/>
                  </a:cubicBezTo>
                  <a:cubicBezTo>
                    <a:pt x="66" y="245"/>
                    <a:pt x="345" y="153"/>
                    <a:pt x="777" y="125"/>
                  </a:cubicBezTo>
                  <a:cubicBezTo>
                    <a:pt x="862" y="119"/>
                    <a:pt x="948" y="115"/>
                    <a:pt x="1033" y="115"/>
                  </a:cubicBezTo>
                  <a:cubicBezTo>
                    <a:pt x="1569" y="115"/>
                    <a:pt x="2098" y="240"/>
                    <a:pt x="2579" y="480"/>
                  </a:cubicBezTo>
                  <a:cubicBezTo>
                    <a:pt x="3128" y="765"/>
                    <a:pt x="3587" y="1199"/>
                    <a:pt x="3903" y="1729"/>
                  </a:cubicBezTo>
                  <a:cubicBezTo>
                    <a:pt x="4146" y="2134"/>
                    <a:pt x="4216" y="2420"/>
                    <a:pt x="4244" y="2420"/>
                  </a:cubicBezTo>
                  <a:cubicBezTo>
                    <a:pt x="4244" y="2420"/>
                    <a:pt x="4244" y="2420"/>
                    <a:pt x="4244" y="2420"/>
                  </a:cubicBezTo>
                  <a:cubicBezTo>
                    <a:pt x="4240" y="2350"/>
                    <a:pt x="4225" y="2280"/>
                    <a:pt x="4202" y="2213"/>
                  </a:cubicBezTo>
                  <a:cubicBezTo>
                    <a:pt x="4151" y="2028"/>
                    <a:pt x="4078" y="1849"/>
                    <a:pt x="3984" y="1682"/>
                  </a:cubicBezTo>
                  <a:cubicBezTo>
                    <a:pt x="3412" y="624"/>
                    <a:pt x="2317" y="1"/>
                    <a:pt x="11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
            <p:cNvSpPr/>
            <p:nvPr/>
          </p:nvSpPr>
          <p:spPr>
            <a:xfrm>
              <a:off x="2977875" y="5412800"/>
              <a:ext cx="76200" cy="13425"/>
            </a:xfrm>
            <a:custGeom>
              <a:rect b="b" l="l" r="r" t="t"/>
              <a:pathLst>
                <a:path extrusionOk="0" h="537" w="3048">
                  <a:moveTo>
                    <a:pt x="3029" y="0"/>
                  </a:moveTo>
                  <a:cubicBezTo>
                    <a:pt x="2915" y="0"/>
                    <a:pt x="2286" y="153"/>
                    <a:pt x="1527" y="293"/>
                  </a:cubicBezTo>
                  <a:cubicBezTo>
                    <a:pt x="687" y="447"/>
                    <a:pt x="1" y="479"/>
                    <a:pt x="1" y="537"/>
                  </a:cubicBezTo>
                  <a:cubicBezTo>
                    <a:pt x="4" y="537"/>
                    <a:pt x="8" y="537"/>
                    <a:pt x="11" y="537"/>
                  </a:cubicBezTo>
                  <a:cubicBezTo>
                    <a:pt x="1046" y="537"/>
                    <a:pt x="2073" y="357"/>
                    <a:pt x="3047" y="6"/>
                  </a:cubicBezTo>
                  <a:cubicBezTo>
                    <a:pt x="3047" y="2"/>
                    <a:pt x="3041" y="0"/>
                    <a:pt x="30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8"/>
            <p:cNvSpPr/>
            <p:nvPr/>
          </p:nvSpPr>
          <p:spPr>
            <a:xfrm>
              <a:off x="2926975" y="5435100"/>
              <a:ext cx="10375" cy="13475"/>
            </a:xfrm>
            <a:custGeom>
              <a:rect b="b" l="l" r="r" t="t"/>
              <a:pathLst>
                <a:path extrusionOk="0" h="539" w="415">
                  <a:moveTo>
                    <a:pt x="17" y="0"/>
                  </a:moveTo>
                  <a:cubicBezTo>
                    <a:pt x="9" y="0"/>
                    <a:pt x="3" y="2"/>
                    <a:pt x="1" y="6"/>
                  </a:cubicBezTo>
                  <a:cubicBezTo>
                    <a:pt x="1" y="38"/>
                    <a:pt x="80" y="140"/>
                    <a:pt x="181" y="277"/>
                  </a:cubicBezTo>
                  <a:cubicBezTo>
                    <a:pt x="279" y="412"/>
                    <a:pt x="338" y="538"/>
                    <a:pt x="375" y="538"/>
                  </a:cubicBezTo>
                  <a:cubicBezTo>
                    <a:pt x="376" y="538"/>
                    <a:pt x="377" y="538"/>
                    <a:pt x="378" y="538"/>
                  </a:cubicBezTo>
                  <a:cubicBezTo>
                    <a:pt x="414" y="532"/>
                    <a:pt x="378" y="363"/>
                    <a:pt x="288" y="203"/>
                  </a:cubicBezTo>
                  <a:cubicBezTo>
                    <a:pt x="210" y="67"/>
                    <a:pt x="66"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8"/>
            <p:cNvSpPr/>
            <p:nvPr/>
          </p:nvSpPr>
          <p:spPr>
            <a:xfrm>
              <a:off x="2902900" y="5415325"/>
              <a:ext cx="12150" cy="8275"/>
            </a:xfrm>
            <a:custGeom>
              <a:rect b="b" l="l" r="r" t="t"/>
              <a:pathLst>
                <a:path extrusionOk="0" h="331" w="486">
                  <a:moveTo>
                    <a:pt x="30" y="1"/>
                  </a:moveTo>
                  <a:cubicBezTo>
                    <a:pt x="17" y="1"/>
                    <a:pt x="7" y="4"/>
                    <a:pt x="0" y="10"/>
                  </a:cubicBezTo>
                  <a:cubicBezTo>
                    <a:pt x="0" y="37"/>
                    <a:pt x="64" y="128"/>
                    <a:pt x="192" y="218"/>
                  </a:cubicBezTo>
                  <a:cubicBezTo>
                    <a:pt x="292" y="288"/>
                    <a:pt x="388" y="330"/>
                    <a:pt x="436" y="330"/>
                  </a:cubicBezTo>
                  <a:cubicBezTo>
                    <a:pt x="449" y="330"/>
                    <a:pt x="459" y="327"/>
                    <a:pt x="464" y="319"/>
                  </a:cubicBezTo>
                  <a:cubicBezTo>
                    <a:pt x="485" y="286"/>
                    <a:pt x="394" y="196"/>
                    <a:pt x="267" y="112"/>
                  </a:cubicBezTo>
                  <a:cubicBezTo>
                    <a:pt x="166" y="45"/>
                    <a:pt x="78"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8"/>
            <p:cNvSpPr/>
            <p:nvPr/>
          </p:nvSpPr>
          <p:spPr>
            <a:xfrm>
              <a:off x="2873325" y="5407650"/>
              <a:ext cx="16600" cy="4700"/>
            </a:xfrm>
            <a:custGeom>
              <a:rect b="b" l="l" r="r" t="t"/>
              <a:pathLst>
                <a:path extrusionOk="0" h="188" w="664">
                  <a:moveTo>
                    <a:pt x="285" y="1"/>
                  </a:moveTo>
                  <a:cubicBezTo>
                    <a:pt x="117" y="1"/>
                    <a:pt x="1" y="71"/>
                    <a:pt x="20" y="94"/>
                  </a:cubicBezTo>
                  <a:cubicBezTo>
                    <a:pt x="20" y="110"/>
                    <a:pt x="46" y="113"/>
                    <a:pt x="88" y="113"/>
                  </a:cubicBezTo>
                  <a:cubicBezTo>
                    <a:pt x="109" y="113"/>
                    <a:pt x="134" y="112"/>
                    <a:pt x="161" y="112"/>
                  </a:cubicBezTo>
                  <a:cubicBezTo>
                    <a:pt x="212" y="112"/>
                    <a:pt x="272" y="114"/>
                    <a:pt x="334" y="126"/>
                  </a:cubicBezTo>
                  <a:cubicBezTo>
                    <a:pt x="465" y="152"/>
                    <a:pt x="569" y="187"/>
                    <a:pt x="617" y="187"/>
                  </a:cubicBezTo>
                  <a:cubicBezTo>
                    <a:pt x="629" y="187"/>
                    <a:pt x="638" y="185"/>
                    <a:pt x="642" y="180"/>
                  </a:cubicBezTo>
                  <a:cubicBezTo>
                    <a:pt x="663" y="154"/>
                    <a:pt x="552" y="26"/>
                    <a:pt x="349" y="4"/>
                  </a:cubicBezTo>
                  <a:cubicBezTo>
                    <a:pt x="327" y="2"/>
                    <a:pt x="306" y="1"/>
                    <a:pt x="2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8"/>
            <p:cNvSpPr/>
            <p:nvPr/>
          </p:nvSpPr>
          <p:spPr>
            <a:xfrm>
              <a:off x="2853225" y="5407650"/>
              <a:ext cx="8525" cy="3600"/>
            </a:xfrm>
            <a:custGeom>
              <a:rect b="b" l="l" r="r" t="t"/>
              <a:pathLst>
                <a:path extrusionOk="0" h="144" w="341">
                  <a:moveTo>
                    <a:pt x="109" y="1"/>
                  </a:moveTo>
                  <a:cubicBezTo>
                    <a:pt x="50" y="1"/>
                    <a:pt x="4" y="19"/>
                    <a:pt x="0" y="47"/>
                  </a:cubicBezTo>
                  <a:cubicBezTo>
                    <a:pt x="0" y="79"/>
                    <a:pt x="63" y="120"/>
                    <a:pt x="154" y="137"/>
                  </a:cubicBezTo>
                  <a:cubicBezTo>
                    <a:pt x="178" y="142"/>
                    <a:pt x="202" y="144"/>
                    <a:pt x="224" y="144"/>
                  </a:cubicBezTo>
                  <a:cubicBezTo>
                    <a:pt x="284" y="144"/>
                    <a:pt x="331" y="128"/>
                    <a:pt x="334" y="105"/>
                  </a:cubicBezTo>
                  <a:cubicBezTo>
                    <a:pt x="340" y="73"/>
                    <a:pt x="270" y="30"/>
                    <a:pt x="180" y="9"/>
                  </a:cubicBezTo>
                  <a:cubicBezTo>
                    <a:pt x="156" y="3"/>
                    <a:pt x="132"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
            <p:cNvSpPr/>
            <p:nvPr/>
          </p:nvSpPr>
          <p:spPr>
            <a:xfrm>
              <a:off x="2833275" y="5315650"/>
              <a:ext cx="264800" cy="71925"/>
            </a:xfrm>
            <a:custGeom>
              <a:rect b="b" l="l" r="r" t="t"/>
              <a:pathLst>
                <a:path extrusionOk="0" h="2877" w="10592">
                  <a:moveTo>
                    <a:pt x="10511" y="0"/>
                  </a:moveTo>
                  <a:lnTo>
                    <a:pt x="1" y="2030"/>
                  </a:lnTo>
                  <a:lnTo>
                    <a:pt x="187" y="2876"/>
                  </a:lnTo>
                  <a:lnTo>
                    <a:pt x="10591" y="420"/>
                  </a:lnTo>
                  <a:lnTo>
                    <a:pt x="1051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8"/>
            <p:cNvSpPr/>
            <p:nvPr/>
          </p:nvSpPr>
          <p:spPr>
            <a:xfrm>
              <a:off x="2431050" y="2955375"/>
              <a:ext cx="320625" cy="231375"/>
            </a:xfrm>
            <a:custGeom>
              <a:rect b="b" l="l" r="r" t="t"/>
              <a:pathLst>
                <a:path extrusionOk="0" h="9255" w="12825">
                  <a:moveTo>
                    <a:pt x="7612" y="1"/>
                  </a:moveTo>
                  <a:cubicBezTo>
                    <a:pt x="7042" y="1"/>
                    <a:pt x="2352" y="1955"/>
                    <a:pt x="2074" y="2044"/>
                  </a:cubicBezTo>
                  <a:cubicBezTo>
                    <a:pt x="1293" y="2603"/>
                    <a:pt x="594" y="3269"/>
                    <a:pt x="1" y="4022"/>
                  </a:cubicBezTo>
                  <a:lnTo>
                    <a:pt x="772" y="9254"/>
                  </a:lnTo>
                  <a:lnTo>
                    <a:pt x="9592" y="8983"/>
                  </a:lnTo>
                  <a:lnTo>
                    <a:pt x="9592" y="8164"/>
                  </a:lnTo>
                  <a:lnTo>
                    <a:pt x="10172" y="8117"/>
                  </a:lnTo>
                  <a:cubicBezTo>
                    <a:pt x="10172" y="8117"/>
                    <a:pt x="10309" y="8553"/>
                    <a:pt x="10411" y="8792"/>
                  </a:cubicBezTo>
                  <a:cubicBezTo>
                    <a:pt x="10459" y="8905"/>
                    <a:pt x="10698" y="8954"/>
                    <a:pt x="10958" y="8954"/>
                  </a:cubicBezTo>
                  <a:cubicBezTo>
                    <a:pt x="11249" y="8954"/>
                    <a:pt x="11565" y="8893"/>
                    <a:pt x="11666" y="8792"/>
                  </a:cubicBezTo>
                  <a:cubicBezTo>
                    <a:pt x="11857" y="8600"/>
                    <a:pt x="11230" y="7585"/>
                    <a:pt x="11230" y="7584"/>
                  </a:cubicBezTo>
                  <a:lnTo>
                    <a:pt x="11230" y="7584"/>
                  </a:lnTo>
                  <a:cubicBezTo>
                    <a:pt x="11542" y="7955"/>
                    <a:pt x="11918" y="8267"/>
                    <a:pt x="12340" y="8505"/>
                  </a:cubicBezTo>
                  <a:cubicBezTo>
                    <a:pt x="12375" y="8517"/>
                    <a:pt x="12408" y="8522"/>
                    <a:pt x="12437" y="8522"/>
                  </a:cubicBezTo>
                  <a:cubicBezTo>
                    <a:pt x="12776" y="8522"/>
                    <a:pt x="12776" y="7830"/>
                    <a:pt x="12776" y="7830"/>
                  </a:cubicBezTo>
                  <a:cubicBezTo>
                    <a:pt x="12776" y="7830"/>
                    <a:pt x="11841" y="6117"/>
                    <a:pt x="11969" y="6117"/>
                  </a:cubicBezTo>
                  <a:cubicBezTo>
                    <a:pt x="11977" y="6117"/>
                    <a:pt x="11989" y="6124"/>
                    <a:pt x="12006" y="6139"/>
                  </a:cubicBezTo>
                  <a:cubicBezTo>
                    <a:pt x="12071" y="6194"/>
                    <a:pt x="12145" y="6220"/>
                    <a:pt x="12219" y="6220"/>
                  </a:cubicBezTo>
                  <a:cubicBezTo>
                    <a:pt x="12471" y="6220"/>
                    <a:pt x="12739" y="5927"/>
                    <a:pt x="12776" y="5517"/>
                  </a:cubicBezTo>
                  <a:cubicBezTo>
                    <a:pt x="12825" y="4985"/>
                    <a:pt x="9496" y="2529"/>
                    <a:pt x="9496" y="2529"/>
                  </a:cubicBezTo>
                  <a:lnTo>
                    <a:pt x="6509" y="2284"/>
                  </a:lnTo>
                  <a:lnTo>
                    <a:pt x="7328" y="2012"/>
                  </a:lnTo>
                  <a:cubicBezTo>
                    <a:pt x="8391" y="1450"/>
                    <a:pt x="7764" y="259"/>
                    <a:pt x="7668" y="19"/>
                  </a:cubicBezTo>
                  <a:cubicBezTo>
                    <a:pt x="7663" y="7"/>
                    <a:pt x="7644" y="1"/>
                    <a:pt x="7612" y="1"/>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8"/>
            <p:cNvSpPr/>
            <p:nvPr/>
          </p:nvSpPr>
          <p:spPr>
            <a:xfrm>
              <a:off x="1507300" y="2447450"/>
              <a:ext cx="942525" cy="812000"/>
            </a:xfrm>
            <a:custGeom>
              <a:rect b="b" l="l" r="r" t="t"/>
              <a:pathLst>
                <a:path extrusionOk="0" h="32480" w="37701">
                  <a:moveTo>
                    <a:pt x="2771" y="0"/>
                  </a:moveTo>
                  <a:lnTo>
                    <a:pt x="0" y="8033"/>
                  </a:lnTo>
                  <a:lnTo>
                    <a:pt x="13505" y="32479"/>
                  </a:lnTo>
                  <a:lnTo>
                    <a:pt x="37701" y="30193"/>
                  </a:lnTo>
                  <a:lnTo>
                    <a:pt x="37243" y="24117"/>
                  </a:lnTo>
                  <a:lnTo>
                    <a:pt x="16238" y="22038"/>
                  </a:lnTo>
                  <a:lnTo>
                    <a:pt x="5466" y="3184"/>
                  </a:lnTo>
                  <a:lnTo>
                    <a:pt x="2771"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8"/>
            <p:cNvSpPr/>
            <p:nvPr/>
          </p:nvSpPr>
          <p:spPr>
            <a:xfrm>
              <a:off x="1042100" y="2283700"/>
              <a:ext cx="862925" cy="1310150"/>
            </a:xfrm>
            <a:custGeom>
              <a:rect b="b" l="l" r="r" t="t"/>
              <a:pathLst>
                <a:path extrusionOk="0" h="52406" w="34517">
                  <a:moveTo>
                    <a:pt x="9682" y="0"/>
                  </a:moveTo>
                  <a:lnTo>
                    <a:pt x="7443" y="2803"/>
                  </a:lnTo>
                  <a:lnTo>
                    <a:pt x="7715" y="2946"/>
                  </a:lnTo>
                  <a:cubicBezTo>
                    <a:pt x="6790" y="3913"/>
                    <a:pt x="0" y="11266"/>
                    <a:pt x="389" y="16710"/>
                  </a:cubicBezTo>
                  <a:cubicBezTo>
                    <a:pt x="755" y="21601"/>
                    <a:pt x="11054" y="52406"/>
                    <a:pt x="11054" y="52406"/>
                  </a:cubicBezTo>
                  <a:lnTo>
                    <a:pt x="34516" y="45548"/>
                  </a:lnTo>
                  <a:lnTo>
                    <a:pt x="23505" y="15742"/>
                  </a:lnTo>
                  <a:lnTo>
                    <a:pt x="21421" y="7879"/>
                  </a:lnTo>
                  <a:lnTo>
                    <a:pt x="21379" y="5316"/>
                  </a:lnTo>
                  <a:lnTo>
                    <a:pt x="968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8"/>
            <p:cNvSpPr/>
            <p:nvPr/>
          </p:nvSpPr>
          <p:spPr>
            <a:xfrm>
              <a:off x="1554750" y="2483325"/>
              <a:ext cx="456600" cy="969100"/>
            </a:xfrm>
            <a:custGeom>
              <a:rect b="b" l="l" r="r" t="t"/>
              <a:pathLst>
                <a:path extrusionOk="0" h="38764" w="18264">
                  <a:moveTo>
                    <a:pt x="660" y="0"/>
                  </a:moveTo>
                  <a:lnTo>
                    <a:pt x="1" y="3222"/>
                  </a:lnTo>
                  <a:lnTo>
                    <a:pt x="1718" y="6444"/>
                  </a:lnTo>
                  <a:lnTo>
                    <a:pt x="1718" y="8831"/>
                  </a:lnTo>
                  <a:lnTo>
                    <a:pt x="14010" y="37542"/>
                  </a:lnTo>
                  <a:lnTo>
                    <a:pt x="17646" y="38763"/>
                  </a:lnTo>
                  <a:lnTo>
                    <a:pt x="18263" y="36302"/>
                  </a:lnTo>
                  <a:cubicBezTo>
                    <a:pt x="18263" y="36302"/>
                    <a:pt x="8028" y="18827"/>
                    <a:pt x="6258" y="13909"/>
                  </a:cubicBezTo>
                  <a:cubicBezTo>
                    <a:pt x="4487" y="8991"/>
                    <a:pt x="1872" y="1904"/>
                    <a:pt x="1872" y="1904"/>
                  </a:cubicBezTo>
                  <a:lnTo>
                    <a:pt x="660" y="0"/>
                  </a:lnTo>
                  <a:close/>
                </a:path>
              </a:pathLst>
            </a:custGeom>
            <a:solidFill>
              <a:srgbClr val="FF96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8"/>
            <p:cNvSpPr/>
            <p:nvPr/>
          </p:nvSpPr>
          <p:spPr>
            <a:xfrm>
              <a:off x="1104700" y="2588125"/>
              <a:ext cx="1245600" cy="776450"/>
            </a:xfrm>
            <a:custGeom>
              <a:rect b="b" l="l" r="r" t="t"/>
              <a:pathLst>
                <a:path extrusionOk="0" h="31058" w="49824">
                  <a:moveTo>
                    <a:pt x="10667" y="1"/>
                  </a:moveTo>
                  <a:cubicBezTo>
                    <a:pt x="9984" y="1"/>
                    <a:pt x="0" y="10275"/>
                    <a:pt x="0" y="10275"/>
                  </a:cubicBezTo>
                  <a:cubicBezTo>
                    <a:pt x="0" y="10583"/>
                    <a:pt x="21193" y="31058"/>
                    <a:pt x="21193" y="31058"/>
                  </a:cubicBezTo>
                  <a:lnTo>
                    <a:pt x="49823" y="25454"/>
                  </a:lnTo>
                  <a:lnTo>
                    <a:pt x="48902" y="19345"/>
                  </a:lnTo>
                  <a:lnTo>
                    <a:pt x="29359" y="19876"/>
                  </a:lnTo>
                  <a:cubicBezTo>
                    <a:pt x="29187" y="19891"/>
                    <a:pt x="29015" y="19899"/>
                    <a:pt x="28843" y="19899"/>
                  </a:cubicBezTo>
                  <a:cubicBezTo>
                    <a:pt x="27027" y="19899"/>
                    <a:pt x="25305" y="19037"/>
                    <a:pt x="24217" y="17558"/>
                  </a:cubicBezTo>
                  <a:cubicBezTo>
                    <a:pt x="20023" y="12114"/>
                    <a:pt x="10926" y="307"/>
                    <a:pt x="10697" y="14"/>
                  </a:cubicBezTo>
                  <a:cubicBezTo>
                    <a:pt x="10691" y="5"/>
                    <a:pt x="10681" y="1"/>
                    <a:pt x="10667"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8"/>
            <p:cNvSpPr/>
            <p:nvPr/>
          </p:nvSpPr>
          <p:spPr>
            <a:xfrm>
              <a:off x="1111625" y="2560500"/>
              <a:ext cx="1240125" cy="789125"/>
            </a:xfrm>
            <a:custGeom>
              <a:rect b="b" l="l" r="r" t="t"/>
              <a:pathLst>
                <a:path extrusionOk="0" h="31565" w="49605">
                  <a:moveTo>
                    <a:pt x="6828" y="1"/>
                  </a:moveTo>
                  <a:cubicBezTo>
                    <a:pt x="6638" y="1"/>
                    <a:pt x="6448" y="10"/>
                    <a:pt x="6258" y="29"/>
                  </a:cubicBezTo>
                  <a:cubicBezTo>
                    <a:pt x="5175" y="146"/>
                    <a:pt x="4132" y="504"/>
                    <a:pt x="3207" y="1076"/>
                  </a:cubicBezTo>
                  <a:cubicBezTo>
                    <a:pt x="2247" y="1633"/>
                    <a:pt x="1439" y="2416"/>
                    <a:pt x="851" y="3357"/>
                  </a:cubicBezTo>
                  <a:cubicBezTo>
                    <a:pt x="284" y="4336"/>
                    <a:pt x="0" y="5454"/>
                    <a:pt x="32" y="6584"/>
                  </a:cubicBezTo>
                  <a:cubicBezTo>
                    <a:pt x="60" y="7716"/>
                    <a:pt x="293" y="8833"/>
                    <a:pt x="723" y="9881"/>
                  </a:cubicBezTo>
                  <a:lnTo>
                    <a:pt x="809" y="10104"/>
                  </a:lnTo>
                  <a:cubicBezTo>
                    <a:pt x="5062" y="14995"/>
                    <a:pt x="9162" y="19721"/>
                    <a:pt x="13037" y="24178"/>
                  </a:cubicBezTo>
                  <a:cubicBezTo>
                    <a:pt x="14000" y="25305"/>
                    <a:pt x="14954" y="26400"/>
                    <a:pt x="15896" y="27464"/>
                  </a:cubicBezTo>
                  <a:cubicBezTo>
                    <a:pt x="16370" y="27995"/>
                    <a:pt x="16817" y="28527"/>
                    <a:pt x="17300" y="29059"/>
                  </a:cubicBezTo>
                  <a:cubicBezTo>
                    <a:pt x="18740" y="30593"/>
                    <a:pt x="20731" y="31493"/>
                    <a:pt x="22834" y="31562"/>
                  </a:cubicBezTo>
                  <a:cubicBezTo>
                    <a:pt x="22908" y="31564"/>
                    <a:pt x="22982" y="31565"/>
                    <a:pt x="23055" y="31565"/>
                  </a:cubicBezTo>
                  <a:cubicBezTo>
                    <a:pt x="23644" y="31565"/>
                    <a:pt x="24230" y="31506"/>
                    <a:pt x="24808" y="31387"/>
                  </a:cubicBezTo>
                  <a:lnTo>
                    <a:pt x="26689" y="31025"/>
                  </a:lnTo>
                  <a:lnTo>
                    <a:pt x="49551" y="26607"/>
                  </a:lnTo>
                  <a:lnTo>
                    <a:pt x="49604" y="26607"/>
                  </a:lnTo>
                  <a:lnTo>
                    <a:pt x="49604" y="26554"/>
                  </a:lnTo>
                  <a:lnTo>
                    <a:pt x="48886" y="21992"/>
                  </a:lnTo>
                  <a:cubicBezTo>
                    <a:pt x="48807" y="21487"/>
                    <a:pt x="48738" y="21094"/>
                    <a:pt x="48695" y="20833"/>
                  </a:cubicBezTo>
                  <a:cubicBezTo>
                    <a:pt x="48653" y="20572"/>
                    <a:pt x="48625" y="20450"/>
                    <a:pt x="48625" y="20450"/>
                  </a:cubicBezTo>
                  <a:lnTo>
                    <a:pt x="48625" y="20450"/>
                  </a:lnTo>
                  <a:cubicBezTo>
                    <a:pt x="48625" y="20450"/>
                    <a:pt x="48642" y="20589"/>
                    <a:pt x="48688" y="20892"/>
                  </a:cubicBezTo>
                  <a:lnTo>
                    <a:pt x="48848" y="22072"/>
                  </a:lnTo>
                  <a:cubicBezTo>
                    <a:pt x="48996" y="23100"/>
                    <a:pt x="49212" y="24602"/>
                    <a:pt x="49489" y="26554"/>
                  </a:cubicBezTo>
                  <a:lnTo>
                    <a:pt x="49489" y="26554"/>
                  </a:lnTo>
                  <a:lnTo>
                    <a:pt x="26683" y="30844"/>
                  </a:lnTo>
                  <a:lnTo>
                    <a:pt x="24800" y="31199"/>
                  </a:lnTo>
                  <a:cubicBezTo>
                    <a:pt x="24255" y="31312"/>
                    <a:pt x="23699" y="31368"/>
                    <a:pt x="23142" y="31368"/>
                  </a:cubicBezTo>
                  <a:cubicBezTo>
                    <a:pt x="23055" y="31368"/>
                    <a:pt x="22969" y="31367"/>
                    <a:pt x="22882" y="31364"/>
                  </a:cubicBezTo>
                  <a:cubicBezTo>
                    <a:pt x="20842" y="31298"/>
                    <a:pt x="18914" y="30421"/>
                    <a:pt x="17522" y="28930"/>
                  </a:cubicBezTo>
                  <a:cubicBezTo>
                    <a:pt x="17055" y="28398"/>
                    <a:pt x="16598" y="27866"/>
                    <a:pt x="16124" y="27335"/>
                  </a:cubicBezTo>
                  <a:lnTo>
                    <a:pt x="13269" y="24038"/>
                  </a:lnTo>
                  <a:lnTo>
                    <a:pt x="1041" y="9960"/>
                  </a:lnTo>
                  <a:lnTo>
                    <a:pt x="1041" y="9997"/>
                  </a:lnTo>
                  <a:cubicBezTo>
                    <a:pt x="1015" y="9928"/>
                    <a:pt x="987" y="9854"/>
                    <a:pt x="955" y="9779"/>
                  </a:cubicBezTo>
                  <a:cubicBezTo>
                    <a:pt x="541" y="8766"/>
                    <a:pt x="314" y="7685"/>
                    <a:pt x="286" y="6589"/>
                  </a:cubicBezTo>
                  <a:cubicBezTo>
                    <a:pt x="253" y="5511"/>
                    <a:pt x="524" y="4444"/>
                    <a:pt x="1068" y="3511"/>
                  </a:cubicBezTo>
                  <a:cubicBezTo>
                    <a:pt x="2221" y="1705"/>
                    <a:pt x="4140" y="530"/>
                    <a:pt x="6273" y="321"/>
                  </a:cubicBezTo>
                  <a:cubicBezTo>
                    <a:pt x="6456" y="303"/>
                    <a:pt x="6640" y="294"/>
                    <a:pt x="6824" y="294"/>
                  </a:cubicBezTo>
                  <a:cubicBezTo>
                    <a:pt x="7662" y="294"/>
                    <a:pt x="8492" y="484"/>
                    <a:pt x="9249" y="852"/>
                  </a:cubicBezTo>
                  <a:cubicBezTo>
                    <a:pt x="10151" y="1304"/>
                    <a:pt x="10956" y="1925"/>
                    <a:pt x="11621" y="2682"/>
                  </a:cubicBezTo>
                  <a:cubicBezTo>
                    <a:pt x="12276" y="3437"/>
                    <a:pt x="12886" y="4228"/>
                    <a:pt x="13450" y="5053"/>
                  </a:cubicBezTo>
                  <a:cubicBezTo>
                    <a:pt x="14030" y="5851"/>
                    <a:pt x="14599" y="6659"/>
                    <a:pt x="15167" y="7446"/>
                  </a:cubicBezTo>
                  <a:cubicBezTo>
                    <a:pt x="17453" y="10582"/>
                    <a:pt x="19718" y="13506"/>
                    <a:pt x="21909" y="16165"/>
                  </a:cubicBezTo>
                  <a:lnTo>
                    <a:pt x="23504" y="18122"/>
                  </a:lnTo>
                  <a:cubicBezTo>
                    <a:pt x="24014" y="18767"/>
                    <a:pt x="24567" y="19376"/>
                    <a:pt x="25163" y="19944"/>
                  </a:cubicBezTo>
                  <a:cubicBezTo>
                    <a:pt x="25792" y="20457"/>
                    <a:pt x="26561" y="20769"/>
                    <a:pt x="27370" y="20838"/>
                  </a:cubicBezTo>
                  <a:cubicBezTo>
                    <a:pt x="27870" y="20885"/>
                    <a:pt x="28373" y="20909"/>
                    <a:pt x="28876" y="20909"/>
                  </a:cubicBezTo>
                  <a:cubicBezTo>
                    <a:pt x="29127" y="20909"/>
                    <a:pt x="29378" y="20903"/>
                    <a:pt x="29629" y="20891"/>
                  </a:cubicBezTo>
                  <a:lnTo>
                    <a:pt x="43495" y="20577"/>
                  </a:lnTo>
                  <a:lnTo>
                    <a:pt x="47280" y="20482"/>
                  </a:lnTo>
                  <a:lnTo>
                    <a:pt x="48275" y="20450"/>
                  </a:lnTo>
                  <a:lnTo>
                    <a:pt x="47318" y="20450"/>
                  </a:lnTo>
                  <a:lnTo>
                    <a:pt x="43549" y="20497"/>
                  </a:lnTo>
                  <a:lnTo>
                    <a:pt x="29629" y="20711"/>
                  </a:lnTo>
                  <a:cubicBezTo>
                    <a:pt x="29403" y="20720"/>
                    <a:pt x="29177" y="20724"/>
                    <a:pt x="28951" y="20724"/>
                  </a:cubicBezTo>
                  <a:cubicBezTo>
                    <a:pt x="28431" y="20724"/>
                    <a:pt x="27910" y="20700"/>
                    <a:pt x="27391" y="20652"/>
                  </a:cubicBezTo>
                  <a:cubicBezTo>
                    <a:pt x="26624" y="20584"/>
                    <a:pt x="25895" y="20285"/>
                    <a:pt x="25302" y="19796"/>
                  </a:cubicBezTo>
                  <a:cubicBezTo>
                    <a:pt x="24719" y="19233"/>
                    <a:pt x="24176" y="18631"/>
                    <a:pt x="23675" y="17994"/>
                  </a:cubicBezTo>
                  <a:lnTo>
                    <a:pt x="22080" y="16038"/>
                  </a:lnTo>
                  <a:cubicBezTo>
                    <a:pt x="19900" y="13364"/>
                    <a:pt x="17646" y="10451"/>
                    <a:pt x="15365" y="7314"/>
                  </a:cubicBezTo>
                  <a:lnTo>
                    <a:pt x="13659" y="4920"/>
                  </a:lnTo>
                  <a:cubicBezTo>
                    <a:pt x="13091" y="4084"/>
                    <a:pt x="12475" y="3281"/>
                    <a:pt x="11814" y="2517"/>
                  </a:cubicBezTo>
                  <a:cubicBezTo>
                    <a:pt x="11135" y="1722"/>
                    <a:pt x="10308" y="1067"/>
                    <a:pt x="9379" y="587"/>
                  </a:cubicBezTo>
                  <a:cubicBezTo>
                    <a:pt x="8581" y="201"/>
                    <a:pt x="7709" y="1"/>
                    <a:pt x="68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8"/>
            <p:cNvSpPr/>
            <p:nvPr/>
          </p:nvSpPr>
          <p:spPr>
            <a:xfrm>
              <a:off x="1233725" y="2359025"/>
              <a:ext cx="343475" cy="192375"/>
            </a:xfrm>
            <a:custGeom>
              <a:rect b="b" l="l" r="r" t="t"/>
              <a:pathLst>
                <a:path extrusionOk="0" h="7695" w="13739">
                  <a:moveTo>
                    <a:pt x="1" y="1"/>
                  </a:moveTo>
                  <a:lnTo>
                    <a:pt x="1" y="1"/>
                  </a:lnTo>
                  <a:cubicBezTo>
                    <a:pt x="207" y="169"/>
                    <a:pt x="428" y="319"/>
                    <a:pt x="660" y="448"/>
                  </a:cubicBezTo>
                  <a:lnTo>
                    <a:pt x="2511" y="1570"/>
                  </a:lnTo>
                  <a:cubicBezTo>
                    <a:pt x="4079" y="2532"/>
                    <a:pt x="6253" y="3787"/>
                    <a:pt x="8662" y="5190"/>
                  </a:cubicBezTo>
                  <a:lnTo>
                    <a:pt x="12819" y="7610"/>
                  </a:lnTo>
                  <a:lnTo>
                    <a:pt x="12963" y="7694"/>
                  </a:lnTo>
                  <a:lnTo>
                    <a:pt x="12995" y="7535"/>
                  </a:lnTo>
                  <a:cubicBezTo>
                    <a:pt x="13351" y="5977"/>
                    <a:pt x="13420" y="4653"/>
                    <a:pt x="13527" y="3744"/>
                  </a:cubicBezTo>
                  <a:cubicBezTo>
                    <a:pt x="13633" y="2836"/>
                    <a:pt x="13739" y="2303"/>
                    <a:pt x="13713" y="2303"/>
                  </a:cubicBezTo>
                  <a:cubicBezTo>
                    <a:pt x="13661" y="2417"/>
                    <a:pt x="13622" y="2537"/>
                    <a:pt x="13597" y="2659"/>
                  </a:cubicBezTo>
                  <a:cubicBezTo>
                    <a:pt x="13533" y="2909"/>
                    <a:pt x="13463" y="3266"/>
                    <a:pt x="13389" y="3723"/>
                  </a:cubicBezTo>
                  <a:cubicBezTo>
                    <a:pt x="13230" y="4600"/>
                    <a:pt x="13140" y="5864"/>
                    <a:pt x="12824" y="7318"/>
                  </a:cubicBezTo>
                  <a:lnTo>
                    <a:pt x="12824" y="7318"/>
                  </a:lnTo>
                  <a:lnTo>
                    <a:pt x="8801" y="4961"/>
                  </a:lnTo>
                  <a:cubicBezTo>
                    <a:pt x="6393" y="3542"/>
                    <a:pt x="4202" y="2314"/>
                    <a:pt x="2607" y="1416"/>
                  </a:cubicBezTo>
                  <a:lnTo>
                    <a:pt x="714" y="353"/>
                  </a:lnTo>
                  <a:cubicBezTo>
                    <a:pt x="487" y="214"/>
                    <a:pt x="249" y="97"/>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8"/>
            <p:cNvSpPr/>
            <p:nvPr/>
          </p:nvSpPr>
          <p:spPr>
            <a:xfrm>
              <a:off x="2330450" y="3037050"/>
              <a:ext cx="402375" cy="194350"/>
            </a:xfrm>
            <a:custGeom>
              <a:rect b="b" l="l" r="r" t="t"/>
              <a:pathLst>
                <a:path extrusionOk="0" h="7774" w="16095">
                  <a:moveTo>
                    <a:pt x="7045" y="0"/>
                  </a:moveTo>
                  <a:lnTo>
                    <a:pt x="2791" y="2128"/>
                  </a:lnTo>
                  <a:lnTo>
                    <a:pt x="383" y="2128"/>
                  </a:lnTo>
                  <a:lnTo>
                    <a:pt x="0" y="2282"/>
                  </a:lnTo>
                  <a:lnTo>
                    <a:pt x="686" y="6858"/>
                  </a:lnTo>
                  <a:lnTo>
                    <a:pt x="1292" y="6943"/>
                  </a:lnTo>
                  <a:cubicBezTo>
                    <a:pt x="1915" y="7325"/>
                    <a:pt x="2604" y="7586"/>
                    <a:pt x="3323" y="7714"/>
                  </a:cubicBezTo>
                  <a:cubicBezTo>
                    <a:pt x="3517" y="7756"/>
                    <a:pt x="3724" y="7774"/>
                    <a:pt x="3936" y="7774"/>
                  </a:cubicBezTo>
                  <a:cubicBezTo>
                    <a:pt x="5200" y="7774"/>
                    <a:pt x="6646" y="7134"/>
                    <a:pt x="6646" y="7134"/>
                  </a:cubicBezTo>
                  <a:lnTo>
                    <a:pt x="9347" y="5642"/>
                  </a:lnTo>
                  <a:lnTo>
                    <a:pt x="11277" y="5110"/>
                  </a:lnTo>
                  <a:lnTo>
                    <a:pt x="12723" y="5950"/>
                  </a:lnTo>
                  <a:cubicBezTo>
                    <a:pt x="12789" y="6203"/>
                    <a:pt x="12836" y="6461"/>
                    <a:pt x="12866" y="6721"/>
                  </a:cubicBezTo>
                  <a:cubicBezTo>
                    <a:pt x="12866" y="6913"/>
                    <a:pt x="13398" y="7152"/>
                    <a:pt x="13685" y="7152"/>
                  </a:cubicBezTo>
                  <a:cubicBezTo>
                    <a:pt x="13973" y="7152"/>
                    <a:pt x="14068" y="6477"/>
                    <a:pt x="14068" y="6477"/>
                  </a:cubicBezTo>
                  <a:lnTo>
                    <a:pt x="13733" y="5036"/>
                  </a:lnTo>
                  <a:lnTo>
                    <a:pt x="14409" y="5658"/>
                  </a:lnTo>
                  <a:lnTo>
                    <a:pt x="16094" y="5658"/>
                  </a:lnTo>
                  <a:lnTo>
                    <a:pt x="16094" y="4595"/>
                  </a:lnTo>
                  <a:lnTo>
                    <a:pt x="12154" y="1399"/>
                  </a:lnTo>
                  <a:lnTo>
                    <a:pt x="7045"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8"/>
            <p:cNvSpPr/>
            <p:nvPr/>
          </p:nvSpPr>
          <p:spPr>
            <a:xfrm>
              <a:off x="1799850" y="3910825"/>
              <a:ext cx="780625" cy="1179400"/>
            </a:xfrm>
            <a:custGeom>
              <a:rect b="b" l="l" r="r" t="t"/>
              <a:pathLst>
                <a:path extrusionOk="0" h="47176" w="31225">
                  <a:moveTo>
                    <a:pt x="22017" y="1"/>
                  </a:moveTo>
                  <a:lnTo>
                    <a:pt x="1" y="39195"/>
                  </a:lnTo>
                  <a:lnTo>
                    <a:pt x="11767" y="47175"/>
                  </a:lnTo>
                  <a:lnTo>
                    <a:pt x="31225" y="12639"/>
                  </a:lnTo>
                  <a:lnTo>
                    <a:pt x="2794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8"/>
            <p:cNvSpPr/>
            <p:nvPr/>
          </p:nvSpPr>
          <p:spPr>
            <a:xfrm>
              <a:off x="1255275" y="3422250"/>
              <a:ext cx="1850075" cy="1942700"/>
            </a:xfrm>
            <a:custGeom>
              <a:rect b="b" l="l" r="r" t="t"/>
              <a:pathLst>
                <a:path extrusionOk="0" h="77708" w="74003">
                  <a:moveTo>
                    <a:pt x="24362" y="0"/>
                  </a:moveTo>
                  <a:lnTo>
                    <a:pt x="2527" y="6842"/>
                  </a:lnTo>
                  <a:cubicBezTo>
                    <a:pt x="2527" y="6842"/>
                    <a:pt x="0" y="17476"/>
                    <a:pt x="6859" y="19656"/>
                  </a:cubicBezTo>
                  <a:cubicBezTo>
                    <a:pt x="13718" y="21835"/>
                    <a:pt x="49392" y="22947"/>
                    <a:pt x="49392" y="22947"/>
                  </a:cubicBezTo>
                  <a:lnTo>
                    <a:pt x="62651" y="77708"/>
                  </a:lnTo>
                  <a:lnTo>
                    <a:pt x="74003" y="76113"/>
                  </a:lnTo>
                  <a:lnTo>
                    <a:pt x="64216" y="17422"/>
                  </a:lnTo>
                  <a:cubicBezTo>
                    <a:pt x="63493" y="13315"/>
                    <a:pt x="60283" y="10096"/>
                    <a:pt x="56176" y="9363"/>
                  </a:cubicBezTo>
                  <a:cubicBezTo>
                    <a:pt x="45597" y="7470"/>
                    <a:pt x="26430" y="3998"/>
                    <a:pt x="26169" y="3610"/>
                  </a:cubicBezTo>
                  <a:cubicBezTo>
                    <a:pt x="25808" y="3078"/>
                    <a:pt x="24362" y="0"/>
                    <a:pt x="2436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8"/>
            <p:cNvSpPr/>
            <p:nvPr/>
          </p:nvSpPr>
          <p:spPr>
            <a:xfrm>
              <a:off x="2160850" y="3972075"/>
              <a:ext cx="436400" cy="442400"/>
            </a:xfrm>
            <a:custGeom>
              <a:rect b="b" l="l" r="r" t="t"/>
              <a:pathLst>
                <a:path extrusionOk="0" h="17696" w="17456">
                  <a:moveTo>
                    <a:pt x="240" y="0"/>
                  </a:moveTo>
                  <a:cubicBezTo>
                    <a:pt x="159" y="0"/>
                    <a:pt x="79" y="10"/>
                    <a:pt x="0" y="28"/>
                  </a:cubicBezTo>
                  <a:cubicBezTo>
                    <a:pt x="50" y="35"/>
                    <a:pt x="101" y="39"/>
                    <a:pt x="152" y="39"/>
                  </a:cubicBezTo>
                  <a:cubicBezTo>
                    <a:pt x="202" y="39"/>
                    <a:pt x="253" y="35"/>
                    <a:pt x="303" y="28"/>
                  </a:cubicBezTo>
                  <a:lnTo>
                    <a:pt x="1170" y="66"/>
                  </a:lnTo>
                  <a:cubicBezTo>
                    <a:pt x="1920" y="97"/>
                    <a:pt x="3015" y="135"/>
                    <a:pt x="4360" y="220"/>
                  </a:cubicBezTo>
                  <a:cubicBezTo>
                    <a:pt x="5705" y="304"/>
                    <a:pt x="7306" y="422"/>
                    <a:pt x="9070" y="666"/>
                  </a:cubicBezTo>
                  <a:cubicBezTo>
                    <a:pt x="9987" y="779"/>
                    <a:pt x="10892" y="975"/>
                    <a:pt x="11771" y="1256"/>
                  </a:cubicBezTo>
                  <a:cubicBezTo>
                    <a:pt x="12660" y="1544"/>
                    <a:pt x="13276" y="2410"/>
                    <a:pt x="13723" y="3304"/>
                  </a:cubicBezTo>
                  <a:cubicBezTo>
                    <a:pt x="14482" y="5074"/>
                    <a:pt x="15037" y="6925"/>
                    <a:pt x="15376" y="8822"/>
                  </a:cubicBezTo>
                  <a:cubicBezTo>
                    <a:pt x="15732" y="10561"/>
                    <a:pt x="16051" y="12151"/>
                    <a:pt x="16327" y="13469"/>
                  </a:cubicBezTo>
                  <a:cubicBezTo>
                    <a:pt x="16605" y="14788"/>
                    <a:pt x="16864" y="15857"/>
                    <a:pt x="17077" y="16580"/>
                  </a:cubicBezTo>
                  <a:cubicBezTo>
                    <a:pt x="17178" y="16947"/>
                    <a:pt x="17268" y="17223"/>
                    <a:pt x="17338" y="17414"/>
                  </a:cubicBezTo>
                  <a:cubicBezTo>
                    <a:pt x="17367" y="17512"/>
                    <a:pt x="17406" y="17607"/>
                    <a:pt x="17455" y="17696"/>
                  </a:cubicBezTo>
                  <a:cubicBezTo>
                    <a:pt x="17455" y="17686"/>
                    <a:pt x="17349" y="17333"/>
                    <a:pt x="17173" y="16600"/>
                  </a:cubicBezTo>
                  <a:cubicBezTo>
                    <a:pt x="16998" y="15866"/>
                    <a:pt x="16774" y="14799"/>
                    <a:pt x="16514" y="13474"/>
                  </a:cubicBezTo>
                  <a:cubicBezTo>
                    <a:pt x="16254" y="12150"/>
                    <a:pt x="15976" y="10572"/>
                    <a:pt x="15621" y="8817"/>
                  </a:cubicBezTo>
                  <a:cubicBezTo>
                    <a:pt x="15292" y="6896"/>
                    <a:pt x="14736" y="5020"/>
                    <a:pt x="13967" y="3229"/>
                  </a:cubicBezTo>
                  <a:cubicBezTo>
                    <a:pt x="13744" y="2757"/>
                    <a:pt x="13460" y="2318"/>
                    <a:pt x="13122" y="1921"/>
                  </a:cubicBezTo>
                  <a:cubicBezTo>
                    <a:pt x="12951" y="1722"/>
                    <a:pt x="12759" y="1544"/>
                    <a:pt x="12548" y="1390"/>
                  </a:cubicBezTo>
                  <a:cubicBezTo>
                    <a:pt x="12333" y="1249"/>
                    <a:pt x="12103" y="1133"/>
                    <a:pt x="11862" y="1044"/>
                  </a:cubicBezTo>
                  <a:cubicBezTo>
                    <a:pt x="10961" y="760"/>
                    <a:pt x="10036" y="562"/>
                    <a:pt x="9097" y="454"/>
                  </a:cubicBezTo>
                  <a:cubicBezTo>
                    <a:pt x="7321" y="220"/>
                    <a:pt x="5705" y="129"/>
                    <a:pt x="4366" y="66"/>
                  </a:cubicBezTo>
                  <a:cubicBezTo>
                    <a:pt x="3025" y="2"/>
                    <a:pt x="1930" y="2"/>
                    <a:pt x="1176" y="2"/>
                  </a:cubicBezTo>
                  <a:lnTo>
                    <a:pt x="303" y="2"/>
                  </a:lnTo>
                  <a:cubicBezTo>
                    <a:pt x="282" y="1"/>
                    <a:pt x="261"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8"/>
            <p:cNvSpPr/>
            <p:nvPr/>
          </p:nvSpPr>
          <p:spPr>
            <a:xfrm>
              <a:off x="2293500" y="3254225"/>
              <a:ext cx="3542625" cy="2165525"/>
            </a:xfrm>
            <a:custGeom>
              <a:rect b="b" l="l" r="r" t="t"/>
              <a:pathLst>
                <a:path extrusionOk="0" h="86621" w="141705">
                  <a:moveTo>
                    <a:pt x="16" y="1"/>
                  </a:moveTo>
                  <a:lnTo>
                    <a:pt x="1" y="4211"/>
                  </a:lnTo>
                  <a:lnTo>
                    <a:pt x="8411" y="4238"/>
                  </a:lnTo>
                  <a:lnTo>
                    <a:pt x="8113" y="86178"/>
                  </a:lnTo>
                  <a:lnTo>
                    <a:pt x="11085" y="86189"/>
                  </a:lnTo>
                  <a:lnTo>
                    <a:pt x="11378" y="4249"/>
                  </a:lnTo>
                  <a:lnTo>
                    <a:pt x="128456" y="4669"/>
                  </a:lnTo>
                  <a:lnTo>
                    <a:pt x="128163" y="86614"/>
                  </a:lnTo>
                  <a:lnTo>
                    <a:pt x="131135" y="86620"/>
                  </a:lnTo>
                  <a:lnTo>
                    <a:pt x="131428" y="4679"/>
                  </a:lnTo>
                  <a:lnTo>
                    <a:pt x="141689" y="4717"/>
                  </a:lnTo>
                  <a:lnTo>
                    <a:pt x="141704" y="512"/>
                  </a:lnTo>
                  <a:lnTo>
                    <a:pt x="16"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8"/>
            <p:cNvSpPr/>
            <p:nvPr/>
          </p:nvSpPr>
          <p:spPr>
            <a:xfrm>
              <a:off x="4619375" y="2685475"/>
              <a:ext cx="1086200" cy="574500"/>
            </a:xfrm>
            <a:custGeom>
              <a:rect b="b" l="l" r="r" t="t"/>
              <a:pathLst>
                <a:path extrusionOk="0" h="22980" w="43448">
                  <a:moveTo>
                    <a:pt x="22166" y="1"/>
                  </a:moveTo>
                  <a:lnTo>
                    <a:pt x="0" y="11"/>
                  </a:lnTo>
                  <a:lnTo>
                    <a:pt x="7864" y="22980"/>
                  </a:lnTo>
                  <a:lnTo>
                    <a:pt x="43448" y="22980"/>
                  </a:lnTo>
                  <a:lnTo>
                    <a:pt x="43187" y="21799"/>
                  </a:lnTo>
                  <a:lnTo>
                    <a:pt x="28795" y="21353"/>
                  </a:lnTo>
                  <a:lnTo>
                    <a:pt x="2216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8"/>
            <p:cNvSpPr/>
            <p:nvPr/>
          </p:nvSpPr>
          <p:spPr>
            <a:xfrm>
              <a:off x="4941575" y="2920925"/>
              <a:ext cx="78025" cy="87025"/>
            </a:xfrm>
            <a:custGeom>
              <a:rect b="b" l="l" r="r" t="t"/>
              <a:pathLst>
                <a:path extrusionOk="0" h="3481" w="3121">
                  <a:moveTo>
                    <a:pt x="1412" y="0"/>
                  </a:moveTo>
                  <a:cubicBezTo>
                    <a:pt x="1319" y="0"/>
                    <a:pt x="1226" y="12"/>
                    <a:pt x="1134" y="36"/>
                  </a:cubicBezTo>
                  <a:cubicBezTo>
                    <a:pt x="399" y="228"/>
                    <a:pt x="1" y="1153"/>
                    <a:pt x="234" y="2094"/>
                  </a:cubicBezTo>
                  <a:cubicBezTo>
                    <a:pt x="439" y="2915"/>
                    <a:pt x="1061" y="3481"/>
                    <a:pt x="1702" y="3481"/>
                  </a:cubicBezTo>
                  <a:cubicBezTo>
                    <a:pt x="1796" y="3481"/>
                    <a:pt x="1890" y="3469"/>
                    <a:pt x="1983" y="3444"/>
                  </a:cubicBezTo>
                  <a:cubicBezTo>
                    <a:pt x="2717" y="3247"/>
                    <a:pt x="3121" y="2323"/>
                    <a:pt x="2887" y="1381"/>
                  </a:cubicBezTo>
                  <a:cubicBezTo>
                    <a:pt x="2678" y="558"/>
                    <a:pt x="2055" y="0"/>
                    <a:pt x="14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8"/>
            <p:cNvSpPr/>
            <p:nvPr/>
          </p:nvSpPr>
          <p:spPr>
            <a:xfrm>
              <a:off x="2657800" y="2669400"/>
              <a:ext cx="1086225" cy="574500"/>
            </a:xfrm>
            <a:custGeom>
              <a:rect b="b" l="l" r="r" t="t"/>
              <a:pathLst>
                <a:path extrusionOk="0" h="22980" w="43449">
                  <a:moveTo>
                    <a:pt x="21284" y="0"/>
                  </a:moveTo>
                  <a:lnTo>
                    <a:pt x="14654" y="21352"/>
                  </a:lnTo>
                  <a:lnTo>
                    <a:pt x="261" y="21799"/>
                  </a:lnTo>
                  <a:lnTo>
                    <a:pt x="1" y="22979"/>
                  </a:lnTo>
                  <a:lnTo>
                    <a:pt x="35586" y="22979"/>
                  </a:lnTo>
                  <a:lnTo>
                    <a:pt x="43448" y="11"/>
                  </a:lnTo>
                  <a:lnTo>
                    <a:pt x="21284"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8"/>
            <p:cNvSpPr/>
            <p:nvPr/>
          </p:nvSpPr>
          <p:spPr>
            <a:xfrm>
              <a:off x="3343775" y="2904675"/>
              <a:ext cx="78075" cy="87050"/>
            </a:xfrm>
            <a:custGeom>
              <a:rect b="b" l="l" r="r" t="t"/>
              <a:pathLst>
                <a:path extrusionOk="0" h="3482" w="3123">
                  <a:moveTo>
                    <a:pt x="1710" y="0"/>
                  </a:moveTo>
                  <a:cubicBezTo>
                    <a:pt x="1069" y="0"/>
                    <a:pt x="444" y="566"/>
                    <a:pt x="236" y="1388"/>
                  </a:cubicBezTo>
                  <a:cubicBezTo>
                    <a:pt x="1" y="2329"/>
                    <a:pt x="405" y="3255"/>
                    <a:pt x="1139" y="3446"/>
                  </a:cubicBezTo>
                  <a:cubicBezTo>
                    <a:pt x="1231" y="3470"/>
                    <a:pt x="1324" y="3481"/>
                    <a:pt x="1417" y="3481"/>
                  </a:cubicBezTo>
                  <a:cubicBezTo>
                    <a:pt x="2060" y="3481"/>
                    <a:pt x="2684" y="2923"/>
                    <a:pt x="2888" y="2101"/>
                  </a:cubicBezTo>
                  <a:cubicBezTo>
                    <a:pt x="3122" y="1160"/>
                    <a:pt x="2718" y="234"/>
                    <a:pt x="1989" y="37"/>
                  </a:cubicBezTo>
                  <a:cubicBezTo>
                    <a:pt x="1897" y="12"/>
                    <a:pt x="1803" y="0"/>
                    <a:pt x="17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8"/>
            <p:cNvSpPr/>
            <p:nvPr/>
          </p:nvSpPr>
          <p:spPr>
            <a:xfrm>
              <a:off x="3996000" y="2933975"/>
              <a:ext cx="217725" cy="217750"/>
            </a:xfrm>
            <a:custGeom>
              <a:rect b="b" l="l" r="r" t="t"/>
              <a:pathLst>
                <a:path extrusionOk="0" h="8710" w="8709">
                  <a:moveTo>
                    <a:pt x="4354" y="1"/>
                  </a:moveTo>
                  <a:cubicBezTo>
                    <a:pt x="1950" y="1"/>
                    <a:pt x="0" y="1950"/>
                    <a:pt x="0" y="4355"/>
                  </a:cubicBezTo>
                  <a:cubicBezTo>
                    <a:pt x="0" y="6760"/>
                    <a:pt x="1950" y="8709"/>
                    <a:pt x="4354" y="8709"/>
                  </a:cubicBezTo>
                  <a:cubicBezTo>
                    <a:pt x="6760" y="8709"/>
                    <a:pt x="8709" y="6760"/>
                    <a:pt x="8709" y="4355"/>
                  </a:cubicBezTo>
                  <a:cubicBezTo>
                    <a:pt x="8709" y="1950"/>
                    <a:pt x="6760" y="1"/>
                    <a:pt x="435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8"/>
            <p:cNvSpPr/>
            <p:nvPr/>
          </p:nvSpPr>
          <p:spPr>
            <a:xfrm>
              <a:off x="3749325" y="2999950"/>
              <a:ext cx="711400" cy="260025"/>
            </a:xfrm>
            <a:custGeom>
              <a:rect b="b" l="l" r="r" t="t"/>
              <a:pathLst>
                <a:path extrusionOk="0" h="10401" w="28456">
                  <a:moveTo>
                    <a:pt x="1" y="1"/>
                  </a:moveTo>
                  <a:lnTo>
                    <a:pt x="1" y="10401"/>
                  </a:lnTo>
                  <a:lnTo>
                    <a:pt x="28455" y="10401"/>
                  </a:lnTo>
                  <a:lnTo>
                    <a:pt x="2845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8"/>
            <p:cNvSpPr/>
            <p:nvPr/>
          </p:nvSpPr>
          <p:spPr>
            <a:xfrm>
              <a:off x="3790650" y="3067825"/>
              <a:ext cx="232100" cy="7825"/>
            </a:xfrm>
            <a:custGeom>
              <a:rect b="b" l="l" r="r" t="t"/>
              <a:pathLst>
                <a:path extrusionOk="0" h="313" w="9284">
                  <a:moveTo>
                    <a:pt x="3466" y="0"/>
                  </a:moveTo>
                  <a:cubicBezTo>
                    <a:pt x="2309" y="0"/>
                    <a:pt x="1153" y="53"/>
                    <a:pt x="1" y="157"/>
                  </a:cubicBezTo>
                  <a:cubicBezTo>
                    <a:pt x="1163" y="261"/>
                    <a:pt x="2329" y="312"/>
                    <a:pt x="3496" y="312"/>
                  </a:cubicBezTo>
                  <a:cubicBezTo>
                    <a:pt x="3878" y="312"/>
                    <a:pt x="4260" y="307"/>
                    <a:pt x="4643" y="296"/>
                  </a:cubicBezTo>
                  <a:cubicBezTo>
                    <a:pt x="5024" y="307"/>
                    <a:pt x="5406" y="312"/>
                    <a:pt x="5788" y="312"/>
                  </a:cubicBezTo>
                  <a:cubicBezTo>
                    <a:pt x="6955" y="312"/>
                    <a:pt x="8121" y="261"/>
                    <a:pt x="9283" y="157"/>
                  </a:cubicBezTo>
                  <a:cubicBezTo>
                    <a:pt x="8131" y="53"/>
                    <a:pt x="6975" y="0"/>
                    <a:pt x="5818" y="0"/>
                  </a:cubicBezTo>
                  <a:cubicBezTo>
                    <a:pt x="5426" y="0"/>
                    <a:pt x="5034" y="6"/>
                    <a:pt x="4643" y="18"/>
                  </a:cubicBezTo>
                  <a:cubicBezTo>
                    <a:pt x="4250" y="6"/>
                    <a:pt x="3858" y="0"/>
                    <a:pt x="34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8"/>
            <p:cNvSpPr/>
            <p:nvPr/>
          </p:nvSpPr>
          <p:spPr>
            <a:xfrm>
              <a:off x="3790675" y="3105050"/>
              <a:ext cx="232075" cy="7950"/>
            </a:xfrm>
            <a:custGeom>
              <a:rect b="b" l="l" r="r" t="t"/>
              <a:pathLst>
                <a:path extrusionOk="0" h="318" w="9283">
                  <a:moveTo>
                    <a:pt x="3476" y="1"/>
                  </a:moveTo>
                  <a:cubicBezTo>
                    <a:pt x="2316" y="1"/>
                    <a:pt x="1156" y="55"/>
                    <a:pt x="1" y="162"/>
                  </a:cubicBezTo>
                  <a:cubicBezTo>
                    <a:pt x="1167" y="266"/>
                    <a:pt x="2339" y="317"/>
                    <a:pt x="3510" y="317"/>
                  </a:cubicBezTo>
                  <a:cubicBezTo>
                    <a:pt x="3887" y="317"/>
                    <a:pt x="4264" y="312"/>
                    <a:pt x="4642" y="301"/>
                  </a:cubicBezTo>
                  <a:cubicBezTo>
                    <a:pt x="5018" y="312"/>
                    <a:pt x="5395" y="317"/>
                    <a:pt x="5772" y="317"/>
                  </a:cubicBezTo>
                  <a:cubicBezTo>
                    <a:pt x="6943" y="317"/>
                    <a:pt x="8115" y="266"/>
                    <a:pt x="9282" y="162"/>
                  </a:cubicBezTo>
                  <a:cubicBezTo>
                    <a:pt x="8127" y="55"/>
                    <a:pt x="6967" y="1"/>
                    <a:pt x="5807" y="1"/>
                  </a:cubicBezTo>
                  <a:cubicBezTo>
                    <a:pt x="5418" y="1"/>
                    <a:pt x="5030" y="7"/>
                    <a:pt x="4642" y="19"/>
                  </a:cubicBezTo>
                  <a:cubicBezTo>
                    <a:pt x="4253" y="7"/>
                    <a:pt x="3865" y="1"/>
                    <a:pt x="34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8"/>
            <p:cNvSpPr/>
            <p:nvPr/>
          </p:nvSpPr>
          <p:spPr>
            <a:xfrm>
              <a:off x="3790675" y="3142450"/>
              <a:ext cx="232075" cy="7800"/>
            </a:xfrm>
            <a:custGeom>
              <a:rect b="b" l="l" r="r" t="t"/>
              <a:pathLst>
                <a:path extrusionOk="0" h="312" w="9283">
                  <a:moveTo>
                    <a:pt x="3511" y="0"/>
                  </a:moveTo>
                  <a:cubicBezTo>
                    <a:pt x="2340" y="0"/>
                    <a:pt x="1168" y="52"/>
                    <a:pt x="1" y="155"/>
                  </a:cubicBezTo>
                  <a:cubicBezTo>
                    <a:pt x="1152" y="259"/>
                    <a:pt x="2308" y="311"/>
                    <a:pt x="3465" y="311"/>
                  </a:cubicBezTo>
                  <a:cubicBezTo>
                    <a:pt x="3857" y="311"/>
                    <a:pt x="4249" y="305"/>
                    <a:pt x="4642" y="293"/>
                  </a:cubicBezTo>
                  <a:cubicBezTo>
                    <a:pt x="5033" y="305"/>
                    <a:pt x="5425" y="311"/>
                    <a:pt x="5817" y="311"/>
                  </a:cubicBezTo>
                  <a:cubicBezTo>
                    <a:pt x="6974" y="311"/>
                    <a:pt x="8130" y="259"/>
                    <a:pt x="9282" y="155"/>
                  </a:cubicBezTo>
                  <a:cubicBezTo>
                    <a:pt x="8115" y="52"/>
                    <a:pt x="6944" y="0"/>
                    <a:pt x="5772" y="0"/>
                  </a:cubicBezTo>
                  <a:cubicBezTo>
                    <a:pt x="5396" y="0"/>
                    <a:pt x="5019" y="5"/>
                    <a:pt x="4642" y="16"/>
                  </a:cubicBezTo>
                  <a:cubicBezTo>
                    <a:pt x="4265" y="5"/>
                    <a:pt x="3888" y="0"/>
                    <a:pt x="35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8"/>
            <p:cNvSpPr/>
            <p:nvPr/>
          </p:nvSpPr>
          <p:spPr>
            <a:xfrm>
              <a:off x="3790650" y="3179775"/>
              <a:ext cx="232100" cy="7825"/>
            </a:xfrm>
            <a:custGeom>
              <a:rect b="b" l="l" r="r" t="t"/>
              <a:pathLst>
                <a:path extrusionOk="0" h="313" w="9284">
                  <a:moveTo>
                    <a:pt x="3496" y="1"/>
                  </a:moveTo>
                  <a:cubicBezTo>
                    <a:pt x="2329" y="1"/>
                    <a:pt x="1163" y="53"/>
                    <a:pt x="1" y="156"/>
                  </a:cubicBezTo>
                  <a:cubicBezTo>
                    <a:pt x="1148" y="260"/>
                    <a:pt x="2298" y="312"/>
                    <a:pt x="3450" y="312"/>
                  </a:cubicBezTo>
                  <a:cubicBezTo>
                    <a:pt x="3847" y="312"/>
                    <a:pt x="4245" y="306"/>
                    <a:pt x="4643" y="294"/>
                  </a:cubicBezTo>
                  <a:cubicBezTo>
                    <a:pt x="5040" y="306"/>
                    <a:pt x="5437" y="312"/>
                    <a:pt x="5834" y="312"/>
                  </a:cubicBezTo>
                  <a:cubicBezTo>
                    <a:pt x="6985" y="312"/>
                    <a:pt x="8136" y="260"/>
                    <a:pt x="9283" y="156"/>
                  </a:cubicBezTo>
                  <a:cubicBezTo>
                    <a:pt x="8121" y="53"/>
                    <a:pt x="6955" y="1"/>
                    <a:pt x="5788" y="1"/>
                  </a:cubicBezTo>
                  <a:cubicBezTo>
                    <a:pt x="5406" y="1"/>
                    <a:pt x="5024" y="6"/>
                    <a:pt x="4643" y="17"/>
                  </a:cubicBezTo>
                  <a:cubicBezTo>
                    <a:pt x="4260" y="6"/>
                    <a:pt x="3878" y="1"/>
                    <a:pt x="34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8"/>
            <p:cNvSpPr/>
            <p:nvPr/>
          </p:nvSpPr>
          <p:spPr>
            <a:xfrm>
              <a:off x="4147650" y="3004100"/>
              <a:ext cx="9250" cy="249775"/>
            </a:xfrm>
            <a:custGeom>
              <a:rect b="b" l="l" r="r" t="t"/>
              <a:pathLst>
                <a:path extrusionOk="0" h="9991" w="370">
                  <a:moveTo>
                    <a:pt x="188" y="1"/>
                  </a:moveTo>
                  <a:cubicBezTo>
                    <a:pt x="47" y="1662"/>
                    <a:pt x="1" y="3331"/>
                    <a:pt x="49" y="4998"/>
                  </a:cubicBezTo>
                  <a:cubicBezTo>
                    <a:pt x="0" y="6663"/>
                    <a:pt x="47" y="8330"/>
                    <a:pt x="188" y="9990"/>
                  </a:cubicBezTo>
                  <a:cubicBezTo>
                    <a:pt x="324" y="8330"/>
                    <a:pt x="370" y="6663"/>
                    <a:pt x="325" y="4998"/>
                  </a:cubicBezTo>
                  <a:cubicBezTo>
                    <a:pt x="370" y="3331"/>
                    <a:pt x="324" y="1662"/>
                    <a:pt x="18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d2ceb591be_0_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Sample - many events, or none</a:t>
            </a:r>
            <a:endParaRPr/>
          </a:p>
        </p:txBody>
      </p:sp>
      <p:sp>
        <p:nvSpPr>
          <p:cNvPr id="471" name="Google Shape;471;gd2ceb591be_0_8"/>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800"/>
              <a:buNone/>
            </a:pPr>
            <a:fld id="{00000000-1234-1234-1234-123412341234}" type="slidenum">
              <a:rPr lang="en-US"/>
              <a:t>‹#›</a:t>
            </a:fld>
            <a:endParaRPr/>
          </a:p>
        </p:txBody>
      </p:sp>
      <p:grpSp>
        <p:nvGrpSpPr>
          <p:cNvPr id="472" name="Google Shape;472;gd2ceb591be_0_8"/>
          <p:cNvGrpSpPr/>
          <p:nvPr/>
        </p:nvGrpSpPr>
        <p:grpSpPr>
          <a:xfrm>
            <a:off x="742887" y="1959725"/>
            <a:ext cx="10853888" cy="4407700"/>
            <a:chOff x="742887" y="1959725"/>
            <a:chExt cx="10853888" cy="4407700"/>
          </a:xfrm>
        </p:grpSpPr>
        <p:pic>
          <p:nvPicPr>
            <p:cNvPr id="473" name="Google Shape;473;gd2ceb591be_0_8" title="Chart"/>
            <p:cNvPicPr preferRelativeResize="0"/>
            <p:nvPr/>
          </p:nvPicPr>
          <p:blipFill rotWithShape="1">
            <a:blip r:embed="rId3">
              <a:alphaModFix/>
            </a:blip>
            <a:srcRect b="0" l="0" r="0" t="0"/>
            <a:stretch/>
          </p:blipFill>
          <p:spPr>
            <a:xfrm>
              <a:off x="742887" y="1959725"/>
              <a:ext cx="10767175" cy="4407700"/>
            </a:xfrm>
            <a:prstGeom prst="rect">
              <a:avLst/>
            </a:prstGeom>
            <a:noFill/>
            <a:ln>
              <a:noFill/>
            </a:ln>
          </p:spPr>
        </p:pic>
        <p:sp>
          <p:nvSpPr>
            <p:cNvPr id="474" name="Google Shape;474;gd2ceb591be_0_8"/>
            <p:cNvSpPr txBox="1"/>
            <p:nvPr/>
          </p:nvSpPr>
          <p:spPr>
            <a:xfrm>
              <a:off x="1580775" y="2771775"/>
              <a:ext cx="1874100" cy="2715300"/>
            </a:xfrm>
            <a:prstGeom prst="rect">
              <a:avLst/>
            </a:prstGeom>
            <a:solidFill>
              <a:srgbClr val="E3DEDE">
                <a:alpha val="47058"/>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Recessions of post WWII, Korean War, interest rate spike</a:t>
              </a:r>
              <a:endParaRPr b="0" i="0" sz="1400" u="none" cap="none" strike="noStrike">
                <a:solidFill>
                  <a:srgbClr val="000000"/>
                </a:solidFill>
                <a:latin typeface="Libre Franklin"/>
                <a:ea typeface="Libre Franklin"/>
                <a:cs typeface="Libre Franklin"/>
                <a:sym typeface="Libre Franklin"/>
              </a:endParaRPr>
            </a:p>
          </p:txBody>
        </p:sp>
        <p:sp>
          <p:nvSpPr>
            <p:cNvPr id="475" name="Google Shape;475;gd2ceb591be_0_8"/>
            <p:cNvSpPr txBox="1"/>
            <p:nvPr/>
          </p:nvSpPr>
          <p:spPr>
            <a:xfrm>
              <a:off x="4919850" y="2771675"/>
              <a:ext cx="1629000" cy="2715300"/>
            </a:xfrm>
            <a:prstGeom prst="rect">
              <a:avLst/>
            </a:prstGeom>
            <a:solidFill>
              <a:srgbClr val="E3DEDE">
                <a:alpha val="47058"/>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Oil Embargo, </a:t>
              </a:r>
              <a:endParaRPr b="0" i="0" sz="1400" u="none" cap="none" strike="noStrike">
                <a:solidFill>
                  <a:srgbClr val="0000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Energy Crisis of 1980s</a:t>
              </a:r>
              <a:endParaRPr b="0" i="0" sz="1400" u="none" cap="none" strike="noStrike">
                <a:solidFill>
                  <a:srgbClr val="000000"/>
                </a:solidFill>
                <a:latin typeface="Libre Franklin"/>
                <a:ea typeface="Libre Franklin"/>
                <a:cs typeface="Libre Franklin"/>
                <a:sym typeface="Libre Franklin"/>
              </a:endParaRPr>
            </a:p>
          </p:txBody>
        </p:sp>
        <p:sp>
          <p:nvSpPr>
            <p:cNvPr id="476" name="Google Shape;476;gd2ceb591be_0_8"/>
            <p:cNvSpPr txBox="1"/>
            <p:nvPr/>
          </p:nvSpPr>
          <p:spPr>
            <a:xfrm>
              <a:off x="7021225" y="2771775"/>
              <a:ext cx="633300" cy="2715300"/>
            </a:xfrm>
            <a:prstGeom prst="rect">
              <a:avLst/>
            </a:prstGeom>
            <a:solidFill>
              <a:srgbClr val="E3DEDE">
                <a:alpha val="47058"/>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Gulf War</a:t>
              </a:r>
              <a:endParaRPr b="0" i="0" sz="1400" u="none" cap="none" strike="noStrike">
                <a:solidFill>
                  <a:srgbClr val="000000"/>
                </a:solidFill>
                <a:latin typeface="Libre Franklin"/>
                <a:ea typeface="Libre Franklin"/>
                <a:cs typeface="Libre Franklin"/>
                <a:sym typeface="Libre Franklin"/>
              </a:endParaRPr>
            </a:p>
          </p:txBody>
        </p:sp>
        <p:sp>
          <p:nvSpPr>
            <p:cNvPr id="477" name="Google Shape;477;gd2ceb591be_0_8"/>
            <p:cNvSpPr txBox="1"/>
            <p:nvPr/>
          </p:nvSpPr>
          <p:spPr>
            <a:xfrm>
              <a:off x="9318100" y="2771775"/>
              <a:ext cx="1075200" cy="2715300"/>
            </a:xfrm>
            <a:prstGeom prst="rect">
              <a:avLst/>
            </a:prstGeom>
            <a:solidFill>
              <a:srgbClr val="E3DEDE">
                <a:alpha val="47058"/>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Great Recession</a:t>
              </a:r>
              <a:endParaRPr b="0" i="0" sz="1400" u="none" cap="none" strike="noStrike">
                <a:solidFill>
                  <a:srgbClr val="000000"/>
                </a:solidFill>
                <a:latin typeface="Libre Franklin"/>
                <a:ea typeface="Libre Franklin"/>
                <a:cs typeface="Libre Franklin"/>
                <a:sym typeface="Libre Franklin"/>
              </a:endParaRPr>
            </a:p>
          </p:txBody>
        </p:sp>
        <p:sp>
          <p:nvSpPr>
            <p:cNvPr id="478" name="Google Shape;478;gd2ceb591be_0_8"/>
            <p:cNvSpPr txBox="1"/>
            <p:nvPr/>
          </p:nvSpPr>
          <p:spPr>
            <a:xfrm>
              <a:off x="10816775" y="2771675"/>
              <a:ext cx="780000" cy="2715300"/>
            </a:xfrm>
            <a:prstGeom prst="rect">
              <a:avLst/>
            </a:prstGeom>
            <a:solidFill>
              <a:srgbClr val="E3DEDE">
                <a:alpha val="47058"/>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COVID</a:t>
              </a:r>
              <a:endParaRPr b="0" i="0" sz="1400" u="none" cap="none" strike="noStrike">
                <a:solidFill>
                  <a:srgbClr val="000000"/>
                </a:solidFill>
                <a:latin typeface="Libre Franklin"/>
                <a:ea typeface="Libre Franklin"/>
                <a:cs typeface="Libre Franklin"/>
                <a:sym typeface="Libre Frankli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2021-04-01T04:18:59Z</dcterms:created>
  <dc:creator>Usman, Shaista</dc:creator>
</cp:coreProperties>
</file>