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svg"/><Relationship Id="rId1"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svg"/><Relationship Id="rId1" Type="http://schemas.openxmlformats.org/officeDocument/2006/relationships/image" Target="../media/image14.png"/><Relationship Id="rId6" Type="http://schemas.openxmlformats.org/officeDocument/2006/relationships/image" Target="../media/image20.svg"/><Relationship Id="rId5" Type="http://schemas.openxmlformats.org/officeDocument/2006/relationships/image" Target="../media/image22.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69D8E16-A52A-44CD-BBD1-B8C46E7CEF9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B728D4-9738-4DF2-9442-C39E502D2E2A}">
      <dgm:prSet/>
      <dgm:spPr/>
      <dgm:t>
        <a:bodyPr/>
        <a:lstStyle/>
        <a:p>
          <a:r>
            <a:rPr lang="en-US" b="1" dirty="0"/>
            <a:t>Business Problem</a:t>
          </a:r>
        </a:p>
        <a:p>
          <a:r>
            <a:rPr lang="en-US" dirty="0"/>
            <a:t>A recent graduate is offered a job by Google, but he/she must pick between various Google Office Branches. I will use my own personal experience as well as supervised machine learning to develop a decision tree to help people select which location they are suited for.</a:t>
          </a:r>
        </a:p>
      </dgm:t>
    </dgm:pt>
    <dgm:pt modelId="{C8265950-F710-4A31-9D48-FB30E2082570}" type="parTrans" cxnId="{4DDDE22E-93AE-4FA2-9E42-2985CA078EC2}">
      <dgm:prSet/>
      <dgm:spPr/>
      <dgm:t>
        <a:bodyPr/>
        <a:lstStyle/>
        <a:p>
          <a:endParaRPr lang="en-US"/>
        </a:p>
      </dgm:t>
    </dgm:pt>
    <dgm:pt modelId="{FEB2B975-5148-4BA5-83F8-BB3AF1E6DDD5}" type="sibTrans" cxnId="{4DDDE22E-93AE-4FA2-9E42-2985CA078EC2}">
      <dgm:prSet/>
      <dgm:spPr/>
      <dgm:t>
        <a:bodyPr/>
        <a:lstStyle/>
        <a:p>
          <a:endParaRPr lang="en-US"/>
        </a:p>
      </dgm:t>
    </dgm:pt>
    <dgm:pt modelId="{7FB74349-2A3A-4D59-A6BD-9376D4F5F71D}">
      <dgm:prSet/>
      <dgm:spPr/>
      <dgm:t>
        <a:bodyPr/>
        <a:lstStyle/>
        <a:p>
          <a:r>
            <a:rPr lang="en-US" b="1" dirty="0"/>
            <a:t>Target Audience</a:t>
          </a:r>
        </a:p>
        <a:p>
          <a:r>
            <a:rPr lang="en-US" dirty="0"/>
            <a:t>Recent graduates and anyone that is offered a job by Google.</a:t>
          </a:r>
        </a:p>
      </dgm:t>
    </dgm:pt>
    <dgm:pt modelId="{3060EC8A-EC36-456D-8269-ABB2245099F7}" type="parTrans" cxnId="{5770915A-2722-47B6-8840-D2ECDA4B35B8}">
      <dgm:prSet/>
      <dgm:spPr/>
      <dgm:t>
        <a:bodyPr/>
        <a:lstStyle/>
        <a:p>
          <a:endParaRPr lang="en-US"/>
        </a:p>
      </dgm:t>
    </dgm:pt>
    <dgm:pt modelId="{E9D47E1F-E0EB-4B94-91FC-7F0DB84D42B0}" type="sibTrans" cxnId="{5770915A-2722-47B6-8840-D2ECDA4B35B8}">
      <dgm:prSet/>
      <dgm:spPr/>
      <dgm:t>
        <a:bodyPr/>
        <a:lstStyle/>
        <a:p>
          <a:endParaRPr lang="en-US"/>
        </a:p>
      </dgm:t>
    </dgm:pt>
    <dgm:pt modelId="{3D22DBC2-7E9E-4262-8BE1-0EEA0AF2CB77}" type="pres">
      <dgm:prSet presAssocID="{569D8E16-A52A-44CD-BBD1-B8C46E7CEF9F}" presName="root" presStyleCnt="0">
        <dgm:presLayoutVars>
          <dgm:dir/>
          <dgm:resizeHandles val="exact"/>
        </dgm:presLayoutVars>
      </dgm:prSet>
      <dgm:spPr/>
    </dgm:pt>
    <dgm:pt modelId="{526BEFE7-E584-4310-8A4D-5CBCB0BFDFA7}" type="pres">
      <dgm:prSet presAssocID="{17B728D4-9738-4DF2-9442-C39E502D2E2A}" presName="compNode" presStyleCnt="0"/>
      <dgm:spPr/>
    </dgm:pt>
    <dgm:pt modelId="{D007771C-02AB-4400-B69B-8CDB710CF959}" type="pres">
      <dgm:prSet presAssocID="{17B728D4-9738-4DF2-9442-C39E502D2E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C15FDCA-8E5F-4AE2-9800-565FC0700AC8}" type="pres">
      <dgm:prSet presAssocID="{17B728D4-9738-4DF2-9442-C39E502D2E2A}" presName="spaceRect" presStyleCnt="0"/>
      <dgm:spPr/>
    </dgm:pt>
    <dgm:pt modelId="{AF50C1B1-6404-4FA4-8F8B-562494DD4807}" type="pres">
      <dgm:prSet presAssocID="{17B728D4-9738-4DF2-9442-C39E502D2E2A}" presName="textRect" presStyleLbl="revTx" presStyleIdx="0" presStyleCnt="2" custScaleX="143409" custScaleY="252966" custLinFactNeighborX="-48" custLinFactNeighborY="46291">
        <dgm:presLayoutVars>
          <dgm:chMax val="1"/>
          <dgm:chPref val="1"/>
        </dgm:presLayoutVars>
      </dgm:prSet>
      <dgm:spPr/>
    </dgm:pt>
    <dgm:pt modelId="{B616148D-EF28-4634-BEA8-272FC563572B}" type="pres">
      <dgm:prSet presAssocID="{FEB2B975-5148-4BA5-83F8-BB3AF1E6DDD5}" presName="sibTrans" presStyleCnt="0"/>
      <dgm:spPr/>
    </dgm:pt>
    <dgm:pt modelId="{187DE89C-ED80-46B0-A6D2-52CA3FBE5DD9}" type="pres">
      <dgm:prSet presAssocID="{7FB74349-2A3A-4D59-A6BD-9376D4F5F71D}" presName="compNode" presStyleCnt="0"/>
      <dgm:spPr/>
    </dgm:pt>
    <dgm:pt modelId="{FD0921F7-F10E-43F4-B15B-C9516FA143BB}" type="pres">
      <dgm:prSet presAssocID="{7FB74349-2A3A-4D59-A6BD-9376D4F5F7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F69AC0E-2430-483D-8290-A51368254A22}" type="pres">
      <dgm:prSet presAssocID="{7FB74349-2A3A-4D59-A6BD-9376D4F5F71D}" presName="spaceRect" presStyleCnt="0"/>
      <dgm:spPr/>
    </dgm:pt>
    <dgm:pt modelId="{54588C22-C087-458C-B2EF-D9611664EA5C}" type="pres">
      <dgm:prSet presAssocID="{7FB74349-2A3A-4D59-A6BD-9376D4F5F71D}" presName="textRect" presStyleLbl="revTx" presStyleIdx="1" presStyleCnt="2" custScaleX="137022" custScaleY="167531" custLinFactNeighborX="3010" custLinFactNeighborY="-21756">
        <dgm:presLayoutVars>
          <dgm:chMax val="1"/>
          <dgm:chPref val="1"/>
        </dgm:presLayoutVars>
      </dgm:prSet>
      <dgm:spPr/>
    </dgm:pt>
  </dgm:ptLst>
  <dgm:cxnLst>
    <dgm:cxn modelId="{F6D0E601-9A87-4CDE-862F-22F5F2A1B83A}" type="presOf" srcId="{569D8E16-A52A-44CD-BBD1-B8C46E7CEF9F}" destId="{3D22DBC2-7E9E-4262-8BE1-0EEA0AF2CB77}" srcOrd="0" destOrd="0" presId="urn:microsoft.com/office/officeart/2018/2/layout/IconLabelList"/>
    <dgm:cxn modelId="{5BE86709-7BCC-4FD3-947A-32FE4351E9B6}" type="presOf" srcId="{17B728D4-9738-4DF2-9442-C39E502D2E2A}" destId="{AF50C1B1-6404-4FA4-8F8B-562494DD4807}" srcOrd="0" destOrd="0" presId="urn:microsoft.com/office/officeart/2018/2/layout/IconLabelList"/>
    <dgm:cxn modelId="{4DDDE22E-93AE-4FA2-9E42-2985CA078EC2}" srcId="{569D8E16-A52A-44CD-BBD1-B8C46E7CEF9F}" destId="{17B728D4-9738-4DF2-9442-C39E502D2E2A}" srcOrd="0" destOrd="0" parTransId="{C8265950-F710-4A31-9D48-FB30E2082570}" sibTransId="{FEB2B975-5148-4BA5-83F8-BB3AF1E6DDD5}"/>
    <dgm:cxn modelId="{5770915A-2722-47B6-8840-D2ECDA4B35B8}" srcId="{569D8E16-A52A-44CD-BBD1-B8C46E7CEF9F}" destId="{7FB74349-2A3A-4D59-A6BD-9376D4F5F71D}" srcOrd="1" destOrd="0" parTransId="{3060EC8A-EC36-456D-8269-ABB2245099F7}" sibTransId="{E9D47E1F-E0EB-4B94-91FC-7F0DB84D42B0}"/>
    <dgm:cxn modelId="{0B7C60F6-B2A1-4B1E-89C6-E6344D513E12}" type="presOf" srcId="{7FB74349-2A3A-4D59-A6BD-9376D4F5F71D}" destId="{54588C22-C087-458C-B2EF-D9611664EA5C}" srcOrd="0" destOrd="0" presId="urn:microsoft.com/office/officeart/2018/2/layout/IconLabelList"/>
    <dgm:cxn modelId="{1E605EEA-6340-4D99-AD3C-534AAB93E47D}" type="presParOf" srcId="{3D22DBC2-7E9E-4262-8BE1-0EEA0AF2CB77}" destId="{526BEFE7-E584-4310-8A4D-5CBCB0BFDFA7}" srcOrd="0" destOrd="0" presId="urn:microsoft.com/office/officeart/2018/2/layout/IconLabelList"/>
    <dgm:cxn modelId="{FEFE3BA8-C1BD-4297-AB19-CF4F7E2BC850}" type="presParOf" srcId="{526BEFE7-E584-4310-8A4D-5CBCB0BFDFA7}" destId="{D007771C-02AB-4400-B69B-8CDB710CF959}" srcOrd="0" destOrd="0" presId="urn:microsoft.com/office/officeart/2018/2/layout/IconLabelList"/>
    <dgm:cxn modelId="{86F7DF5A-9FC7-4BD9-B1C8-A40FC876BEB2}" type="presParOf" srcId="{526BEFE7-E584-4310-8A4D-5CBCB0BFDFA7}" destId="{AC15FDCA-8E5F-4AE2-9800-565FC0700AC8}" srcOrd="1" destOrd="0" presId="urn:microsoft.com/office/officeart/2018/2/layout/IconLabelList"/>
    <dgm:cxn modelId="{00334EEF-C00A-4E60-BCF9-44B4C603E9FC}" type="presParOf" srcId="{526BEFE7-E584-4310-8A4D-5CBCB0BFDFA7}" destId="{AF50C1B1-6404-4FA4-8F8B-562494DD4807}" srcOrd="2" destOrd="0" presId="urn:microsoft.com/office/officeart/2018/2/layout/IconLabelList"/>
    <dgm:cxn modelId="{18D0E989-B7A1-4317-AFD8-B44631918BB7}" type="presParOf" srcId="{3D22DBC2-7E9E-4262-8BE1-0EEA0AF2CB77}" destId="{B616148D-EF28-4634-BEA8-272FC563572B}" srcOrd="1" destOrd="0" presId="urn:microsoft.com/office/officeart/2018/2/layout/IconLabelList"/>
    <dgm:cxn modelId="{36DDC15E-A585-4D71-91A6-DB6CCEF8647B}" type="presParOf" srcId="{3D22DBC2-7E9E-4262-8BE1-0EEA0AF2CB77}" destId="{187DE89C-ED80-46B0-A6D2-52CA3FBE5DD9}" srcOrd="2" destOrd="0" presId="urn:microsoft.com/office/officeart/2018/2/layout/IconLabelList"/>
    <dgm:cxn modelId="{3E13C52D-BB77-4709-81D1-3C955674ACF1}" type="presParOf" srcId="{187DE89C-ED80-46B0-A6D2-52CA3FBE5DD9}" destId="{FD0921F7-F10E-43F4-B15B-C9516FA143BB}" srcOrd="0" destOrd="0" presId="urn:microsoft.com/office/officeart/2018/2/layout/IconLabelList"/>
    <dgm:cxn modelId="{568BA2E9-4F72-4757-80B1-3A436949A538}" type="presParOf" srcId="{187DE89C-ED80-46B0-A6D2-52CA3FBE5DD9}" destId="{1F69AC0E-2430-483D-8290-A51368254A22}" srcOrd="1" destOrd="0" presId="urn:microsoft.com/office/officeart/2018/2/layout/IconLabelList"/>
    <dgm:cxn modelId="{F6366572-3C41-4815-9F19-03E977F1CAB2}" type="presParOf" srcId="{187DE89C-ED80-46B0-A6D2-52CA3FBE5DD9}" destId="{54588C22-C087-458C-B2EF-D9611664EA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57044D-9CEF-4B05-8979-BCE60522256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D1A195-34E2-4446-A5CF-A47A5E38CA42}">
      <dgm:prSet/>
      <dgm:spPr/>
      <dgm:t>
        <a:bodyPr/>
        <a:lstStyle/>
        <a:p>
          <a:r>
            <a:rPr lang="en-US"/>
            <a:t>Foursquare location data will be used, as well as online data sets that contain data about all cities such as crime rate, cost of living, and average salary. Online data will be captured manually, and Foursquare location data will be captured using the Foursquare API.</a:t>
          </a:r>
        </a:p>
      </dgm:t>
    </dgm:pt>
    <dgm:pt modelId="{BD56AF0B-A6DA-49A2-98A5-CC9CC3FCE213}" type="parTrans" cxnId="{4FBC8A2F-0A39-40F8-8FBE-4A0DD2D33238}">
      <dgm:prSet/>
      <dgm:spPr/>
      <dgm:t>
        <a:bodyPr/>
        <a:lstStyle/>
        <a:p>
          <a:endParaRPr lang="en-US"/>
        </a:p>
      </dgm:t>
    </dgm:pt>
    <dgm:pt modelId="{0083D294-B737-4EEA-B291-DE465453C54E}" type="sibTrans" cxnId="{4FBC8A2F-0A39-40F8-8FBE-4A0DD2D33238}">
      <dgm:prSet/>
      <dgm:spPr/>
      <dgm:t>
        <a:bodyPr/>
        <a:lstStyle/>
        <a:p>
          <a:endParaRPr lang="en-US"/>
        </a:p>
      </dgm:t>
    </dgm:pt>
    <dgm:pt modelId="{19264A27-7F02-42DF-8193-233BBB15744A}">
      <dgm:prSet/>
      <dgm:spPr/>
      <dgm:t>
        <a:bodyPr/>
        <a:lstStyle/>
        <a:p>
          <a:r>
            <a:rPr lang="en-US"/>
            <a:t>From the Foursquare API, I will limit my search to 100 locations and 500 meters around all buildings, which is a very walkable distance. This data should be relatively clean and does not require too much data processing.</a:t>
          </a:r>
        </a:p>
      </dgm:t>
    </dgm:pt>
    <dgm:pt modelId="{E24BE197-033A-4F5A-AD07-F4FFA5066A7C}" type="parTrans" cxnId="{C65874D7-1A99-4C4C-A557-6FC44ABEE6D6}">
      <dgm:prSet/>
      <dgm:spPr/>
      <dgm:t>
        <a:bodyPr/>
        <a:lstStyle/>
        <a:p>
          <a:endParaRPr lang="en-US"/>
        </a:p>
      </dgm:t>
    </dgm:pt>
    <dgm:pt modelId="{EA8298E7-D97B-4B53-B3CA-4C35E55B6EB5}" type="sibTrans" cxnId="{C65874D7-1A99-4C4C-A557-6FC44ABEE6D6}">
      <dgm:prSet/>
      <dgm:spPr/>
      <dgm:t>
        <a:bodyPr/>
        <a:lstStyle/>
        <a:p>
          <a:endParaRPr lang="en-US"/>
        </a:p>
      </dgm:t>
    </dgm:pt>
    <dgm:pt modelId="{61D7DD96-A560-4CB2-84C1-DE22ABC46B24}" type="pres">
      <dgm:prSet presAssocID="{EA57044D-9CEF-4B05-8979-BCE60522256F}" presName="root" presStyleCnt="0">
        <dgm:presLayoutVars>
          <dgm:dir/>
          <dgm:resizeHandles val="exact"/>
        </dgm:presLayoutVars>
      </dgm:prSet>
      <dgm:spPr/>
    </dgm:pt>
    <dgm:pt modelId="{6DCA0057-E073-4FF2-976C-F6BAB828FE1C}" type="pres">
      <dgm:prSet presAssocID="{7AD1A195-34E2-4446-A5CF-A47A5E38CA42}" presName="compNode" presStyleCnt="0"/>
      <dgm:spPr/>
    </dgm:pt>
    <dgm:pt modelId="{9351907E-2EFA-489B-BD56-E0F6ED6DB9BF}" type="pres">
      <dgm:prSet presAssocID="{7AD1A195-34E2-4446-A5CF-A47A5E38CA42}" presName="bgRect" presStyleLbl="bgShp" presStyleIdx="0" presStyleCnt="2"/>
      <dgm:spPr/>
    </dgm:pt>
    <dgm:pt modelId="{95126443-5F73-4541-93D2-8350473A87B5}" type="pres">
      <dgm:prSet presAssocID="{7AD1A195-34E2-4446-A5CF-A47A5E38CA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3107D11-2906-4272-8C86-510D0744100E}" type="pres">
      <dgm:prSet presAssocID="{7AD1A195-34E2-4446-A5CF-A47A5E38CA42}" presName="spaceRect" presStyleCnt="0"/>
      <dgm:spPr/>
    </dgm:pt>
    <dgm:pt modelId="{D63C02DD-A827-4B89-ABA4-441B226177B6}" type="pres">
      <dgm:prSet presAssocID="{7AD1A195-34E2-4446-A5CF-A47A5E38CA42}" presName="parTx" presStyleLbl="revTx" presStyleIdx="0" presStyleCnt="2">
        <dgm:presLayoutVars>
          <dgm:chMax val="0"/>
          <dgm:chPref val="0"/>
        </dgm:presLayoutVars>
      </dgm:prSet>
      <dgm:spPr/>
    </dgm:pt>
    <dgm:pt modelId="{B3DE8F35-7805-4B0E-94D5-7467731CF968}" type="pres">
      <dgm:prSet presAssocID="{0083D294-B737-4EEA-B291-DE465453C54E}" presName="sibTrans" presStyleCnt="0"/>
      <dgm:spPr/>
    </dgm:pt>
    <dgm:pt modelId="{9054891B-837D-4905-AE44-29FB83E5EB7C}" type="pres">
      <dgm:prSet presAssocID="{19264A27-7F02-42DF-8193-233BBB15744A}" presName="compNode" presStyleCnt="0"/>
      <dgm:spPr/>
    </dgm:pt>
    <dgm:pt modelId="{E429ACC5-D853-4B78-A098-42B856345C0A}" type="pres">
      <dgm:prSet presAssocID="{19264A27-7F02-42DF-8193-233BBB15744A}" presName="bgRect" presStyleLbl="bgShp" presStyleIdx="1" presStyleCnt="2"/>
      <dgm:spPr/>
    </dgm:pt>
    <dgm:pt modelId="{F94BC5BD-078D-4856-94B0-3E42F5ABD755}" type="pres">
      <dgm:prSet presAssocID="{19264A27-7F02-42DF-8193-233BBB1574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104024DE-F113-46F0-9F82-825DC41D8A60}" type="pres">
      <dgm:prSet presAssocID="{19264A27-7F02-42DF-8193-233BBB15744A}" presName="spaceRect" presStyleCnt="0"/>
      <dgm:spPr/>
    </dgm:pt>
    <dgm:pt modelId="{3ED5129D-15DE-4DF2-9027-9BB5B2E81D6E}" type="pres">
      <dgm:prSet presAssocID="{19264A27-7F02-42DF-8193-233BBB15744A}" presName="parTx" presStyleLbl="revTx" presStyleIdx="1" presStyleCnt="2">
        <dgm:presLayoutVars>
          <dgm:chMax val="0"/>
          <dgm:chPref val="0"/>
        </dgm:presLayoutVars>
      </dgm:prSet>
      <dgm:spPr/>
    </dgm:pt>
  </dgm:ptLst>
  <dgm:cxnLst>
    <dgm:cxn modelId="{4FBC8A2F-0A39-40F8-8FBE-4A0DD2D33238}" srcId="{EA57044D-9CEF-4B05-8979-BCE60522256F}" destId="{7AD1A195-34E2-4446-A5CF-A47A5E38CA42}" srcOrd="0" destOrd="0" parTransId="{BD56AF0B-A6DA-49A2-98A5-CC9CC3FCE213}" sibTransId="{0083D294-B737-4EEA-B291-DE465453C54E}"/>
    <dgm:cxn modelId="{25B9E37A-66EB-4439-93A7-D4DF33622B6C}" type="presOf" srcId="{EA57044D-9CEF-4B05-8979-BCE60522256F}" destId="{61D7DD96-A560-4CB2-84C1-DE22ABC46B24}" srcOrd="0" destOrd="0" presId="urn:microsoft.com/office/officeart/2018/2/layout/IconVerticalSolidList"/>
    <dgm:cxn modelId="{87B9DA98-E2CD-4EAF-8FA8-02793294380F}" type="presOf" srcId="{19264A27-7F02-42DF-8193-233BBB15744A}" destId="{3ED5129D-15DE-4DF2-9027-9BB5B2E81D6E}" srcOrd="0" destOrd="0" presId="urn:microsoft.com/office/officeart/2018/2/layout/IconVerticalSolidList"/>
    <dgm:cxn modelId="{C65874D7-1A99-4C4C-A557-6FC44ABEE6D6}" srcId="{EA57044D-9CEF-4B05-8979-BCE60522256F}" destId="{19264A27-7F02-42DF-8193-233BBB15744A}" srcOrd="1" destOrd="0" parTransId="{E24BE197-033A-4F5A-AD07-F4FFA5066A7C}" sibTransId="{EA8298E7-D97B-4B53-B3CA-4C35E55B6EB5}"/>
    <dgm:cxn modelId="{AB3C60E2-D715-4714-B6AC-DF88830438FC}" type="presOf" srcId="{7AD1A195-34E2-4446-A5CF-A47A5E38CA42}" destId="{D63C02DD-A827-4B89-ABA4-441B226177B6}" srcOrd="0" destOrd="0" presId="urn:microsoft.com/office/officeart/2018/2/layout/IconVerticalSolidList"/>
    <dgm:cxn modelId="{4DBAFAFA-F4B8-4F12-AFBA-9E56E1B25CE4}" type="presParOf" srcId="{61D7DD96-A560-4CB2-84C1-DE22ABC46B24}" destId="{6DCA0057-E073-4FF2-976C-F6BAB828FE1C}" srcOrd="0" destOrd="0" presId="urn:microsoft.com/office/officeart/2018/2/layout/IconVerticalSolidList"/>
    <dgm:cxn modelId="{221679F0-2C12-49B3-8B1E-2B04F048B028}" type="presParOf" srcId="{6DCA0057-E073-4FF2-976C-F6BAB828FE1C}" destId="{9351907E-2EFA-489B-BD56-E0F6ED6DB9BF}" srcOrd="0" destOrd="0" presId="urn:microsoft.com/office/officeart/2018/2/layout/IconVerticalSolidList"/>
    <dgm:cxn modelId="{ACA61DB7-C815-4234-9AAE-762666717BE8}" type="presParOf" srcId="{6DCA0057-E073-4FF2-976C-F6BAB828FE1C}" destId="{95126443-5F73-4541-93D2-8350473A87B5}" srcOrd="1" destOrd="0" presId="urn:microsoft.com/office/officeart/2018/2/layout/IconVerticalSolidList"/>
    <dgm:cxn modelId="{02F9BF1B-C6CC-4F5E-8F15-31FA4536787E}" type="presParOf" srcId="{6DCA0057-E073-4FF2-976C-F6BAB828FE1C}" destId="{33107D11-2906-4272-8C86-510D0744100E}" srcOrd="2" destOrd="0" presId="urn:microsoft.com/office/officeart/2018/2/layout/IconVerticalSolidList"/>
    <dgm:cxn modelId="{A7521D21-2FAB-4F1F-ACB1-6608AAAEB6C3}" type="presParOf" srcId="{6DCA0057-E073-4FF2-976C-F6BAB828FE1C}" destId="{D63C02DD-A827-4B89-ABA4-441B226177B6}" srcOrd="3" destOrd="0" presId="urn:microsoft.com/office/officeart/2018/2/layout/IconVerticalSolidList"/>
    <dgm:cxn modelId="{0984D238-9E0D-4208-9659-581793E0EA63}" type="presParOf" srcId="{61D7DD96-A560-4CB2-84C1-DE22ABC46B24}" destId="{B3DE8F35-7805-4B0E-94D5-7467731CF968}" srcOrd="1" destOrd="0" presId="urn:microsoft.com/office/officeart/2018/2/layout/IconVerticalSolidList"/>
    <dgm:cxn modelId="{88BD5D87-7086-4B63-894F-FB05F606849C}" type="presParOf" srcId="{61D7DD96-A560-4CB2-84C1-DE22ABC46B24}" destId="{9054891B-837D-4905-AE44-29FB83E5EB7C}" srcOrd="2" destOrd="0" presId="urn:microsoft.com/office/officeart/2018/2/layout/IconVerticalSolidList"/>
    <dgm:cxn modelId="{BB1875D8-AF03-4BE6-B29D-D0C8970E2BE1}" type="presParOf" srcId="{9054891B-837D-4905-AE44-29FB83E5EB7C}" destId="{E429ACC5-D853-4B78-A098-42B856345C0A}" srcOrd="0" destOrd="0" presId="urn:microsoft.com/office/officeart/2018/2/layout/IconVerticalSolidList"/>
    <dgm:cxn modelId="{6111DD5D-A543-4D7D-BE78-585D739705BC}" type="presParOf" srcId="{9054891B-837D-4905-AE44-29FB83E5EB7C}" destId="{F94BC5BD-078D-4856-94B0-3E42F5ABD755}" srcOrd="1" destOrd="0" presId="urn:microsoft.com/office/officeart/2018/2/layout/IconVerticalSolidList"/>
    <dgm:cxn modelId="{424120AC-BB2C-4A57-8378-FA49AE231D7E}" type="presParOf" srcId="{9054891B-837D-4905-AE44-29FB83E5EB7C}" destId="{104024DE-F113-46F0-9F82-825DC41D8A60}" srcOrd="2" destOrd="0" presId="urn:microsoft.com/office/officeart/2018/2/layout/IconVerticalSolidList"/>
    <dgm:cxn modelId="{B8093E3A-AD54-4369-A4A0-16B1D0B3D354}" type="presParOf" srcId="{9054891B-837D-4905-AE44-29FB83E5EB7C}" destId="{3ED5129D-15DE-4DF2-9027-9BB5B2E81D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8D49B-0E9F-400B-BAC3-B80BB9ADC5B0}"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647A4B68-5FC1-4CFC-A19F-652E4016CAC7}">
      <dgm:prSet/>
      <dgm:spPr/>
      <dgm:t>
        <a:bodyPr/>
        <a:lstStyle/>
        <a:p>
          <a:r>
            <a:rPr lang="en-US"/>
            <a:t>I used a supervised machine learning technique, Decision Trees, to build my classifier. I am assuming that recent graduates will have similar tastes to myself (as I am also a recent graduate), which is why they will be able to use my Decision Tree.</a:t>
          </a:r>
        </a:p>
      </dgm:t>
    </dgm:pt>
    <dgm:pt modelId="{EA97D5FA-1972-4579-A69A-5DCB04BA3E52}" type="parTrans" cxnId="{733407FD-5CBB-4A06-B827-5696F57C7F52}">
      <dgm:prSet/>
      <dgm:spPr/>
      <dgm:t>
        <a:bodyPr/>
        <a:lstStyle/>
        <a:p>
          <a:endParaRPr lang="en-US"/>
        </a:p>
      </dgm:t>
    </dgm:pt>
    <dgm:pt modelId="{343CFFD4-640C-4363-B60E-9D59DDFFF180}" type="sibTrans" cxnId="{733407FD-5CBB-4A06-B827-5696F57C7F52}">
      <dgm:prSet/>
      <dgm:spPr/>
      <dgm:t>
        <a:bodyPr/>
        <a:lstStyle/>
        <a:p>
          <a:endParaRPr lang="en-US"/>
        </a:p>
      </dgm:t>
    </dgm:pt>
    <dgm:pt modelId="{BD835548-A234-4AC1-BB42-9D45334D76AE}">
      <dgm:prSet/>
      <dgm:spPr/>
      <dgm:t>
        <a:bodyPr/>
        <a:lstStyle/>
        <a:p>
          <a:r>
            <a:rPr lang="en-US" dirty="0"/>
            <a:t>A Decision Tree Classifier was used due to its simplicity and ease of use when explaining to individuals not familiar with machine learning or data science.</a:t>
          </a:r>
        </a:p>
      </dgm:t>
    </dgm:pt>
    <dgm:pt modelId="{DB68FBAD-9BB5-4B43-8EDE-CC06F163815E}" type="parTrans" cxnId="{3A8ED194-80CB-4015-8108-DC2C93C85222}">
      <dgm:prSet/>
      <dgm:spPr/>
      <dgm:t>
        <a:bodyPr/>
        <a:lstStyle/>
        <a:p>
          <a:endParaRPr lang="en-US"/>
        </a:p>
      </dgm:t>
    </dgm:pt>
    <dgm:pt modelId="{75491821-025A-4804-A2ED-81DF8AB10433}" type="sibTrans" cxnId="{3A8ED194-80CB-4015-8108-DC2C93C85222}">
      <dgm:prSet/>
      <dgm:spPr/>
      <dgm:t>
        <a:bodyPr/>
        <a:lstStyle/>
        <a:p>
          <a:endParaRPr lang="en-US"/>
        </a:p>
      </dgm:t>
    </dgm:pt>
    <dgm:pt modelId="{845BE213-0A4D-4E6F-AF5C-D239D62D6A14}" type="pres">
      <dgm:prSet presAssocID="{55C8D49B-0E9F-400B-BAC3-B80BB9ADC5B0}" presName="vert0" presStyleCnt="0">
        <dgm:presLayoutVars>
          <dgm:dir/>
          <dgm:animOne val="branch"/>
          <dgm:animLvl val="lvl"/>
        </dgm:presLayoutVars>
      </dgm:prSet>
      <dgm:spPr/>
    </dgm:pt>
    <dgm:pt modelId="{02E5680D-F201-447E-8F6A-AF5A42B8C3B0}" type="pres">
      <dgm:prSet presAssocID="{647A4B68-5FC1-4CFC-A19F-652E4016CAC7}" presName="thickLine" presStyleLbl="alignNode1" presStyleIdx="0" presStyleCnt="2"/>
      <dgm:spPr/>
    </dgm:pt>
    <dgm:pt modelId="{A535857C-1542-4400-94FA-25DA54045F23}" type="pres">
      <dgm:prSet presAssocID="{647A4B68-5FC1-4CFC-A19F-652E4016CAC7}" presName="horz1" presStyleCnt="0"/>
      <dgm:spPr/>
    </dgm:pt>
    <dgm:pt modelId="{A4449760-7C01-4821-800F-CAE19455E91E}" type="pres">
      <dgm:prSet presAssocID="{647A4B68-5FC1-4CFC-A19F-652E4016CAC7}" presName="tx1" presStyleLbl="revTx" presStyleIdx="0" presStyleCnt="2"/>
      <dgm:spPr/>
    </dgm:pt>
    <dgm:pt modelId="{0999CDCE-232B-4736-B885-F92ED9D05B5B}" type="pres">
      <dgm:prSet presAssocID="{647A4B68-5FC1-4CFC-A19F-652E4016CAC7}" presName="vert1" presStyleCnt="0"/>
      <dgm:spPr/>
    </dgm:pt>
    <dgm:pt modelId="{9B19BFC0-B392-40DE-9195-6097C1BB95C3}" type="pres">
      <dgm:prSet presAssocID="{BD835548-A234-4AC1-BB42-9D45334D76AE}" presName="thickLine" presStyleLbl="alignNode1" presStyleIdx="1" presStyleCnt="2"/>
      <dgm:spPr/>
    </dgm:pt>
    <dgm:pt modelId="{826BE4DB-680B-478F-BEC5-B4D876B18C24}" type="pres">
      <dgm:prSet presAssocID="{BD835548-A234-4AC1-BB42-9D45334D76AE}" presName="horz1" presStyleCnt="0"/>
      <dgm:spPr/>
    </dgm:pt>
    <dgm:pt modelId="{8375BE6C-8325-4BBE-84F7-7F01C1658827}" type="pres">
      <dgm:prSet presAssocID="{BD835548-A234-4AC1-BB42-9D45334D76AE}" presName="tx1" presStyleLbl="revTx" presStyleIdx="1" presStyleCnt="2"/>
      <dgm:spPr/>
    </dgm:pt>
    <dgm:pt modelId="{7D53E233-5498-4D3A-BD15-E813392C4460}" type="pres">
      <dgm:prSet presAssocID="{BD835548-A234-4AC1-BB42-9D45334D76AE}" presName="vert1" presStyleCnt="0"/>
      <dgm:spPr/>
    </dgm:pt>
  </dgm:ptLst>
  <dgm:cxnLst>
    <dgm:cxn modelId="{7DE2CB14-F043-40CF-A458-FBDB489EE191}" type="presOf" srcId="{BD835548-A234-4AC1-BB42-9D45334D76AE}" destId="{8375BE6C-8325-4BBE-84F7-7F01C1658827}" srcOrd="0" destOrd="0" presId="urn:microsoft.com/office/officeart/2008/layout/LinedList"/>
    <dgm:cxn modelId="{B1581C5D-CD60-4EE7-B8C7-12D1393C7F13}" type="presOf" srcId="{647A4B68-5FC1-4CFC-A19F-652E4016CAC7}" destId="{A4449760-7C01-4821-800F-CAE19455E91E}" srcOrd="0" destOrd="0" presId="urn:microsoft.com/office/officeart/2008/layout/LinedList"/>
    <dgm:cxn modelId="{3A8ED194-80CB-4015-8108-DC2C93C85222}" srcId="{55C8D49B-0E9F-400B-BAC3-B80BB9ADC5B0}" destId="{BD835548-A234-4AC1-BB42-9D45334D76AE}" srcOrd="1" destOrd="0" parTransId="{DB68FBAD-9BB5-4B43-8EDE-CC06F163815E}" sibTransId="{75491821-025A-4804-A2ED-81DF8AB10433}"/>
    <dgm:cxn modelId="{C8EE09AA-8E52-4684-8153-A4B509CBC50A}" type="presOf" srcId="{55C8D49B-0E9F-400B-BAC3-B80BB9ADC5B0}" destId="{845BE213-0A4D-4E6F-AF5C-D239D62D6A14}" srcOrd="0" destOrd="0" presId="urn:microsoft.com/office/officeart/2008/layout/LinedList"/>
    <dgm:cxn modelId="{733407FD-5CBB-4A06-B827-5696F57C7F52}" srcId="{55C8D49B-0E9F-400B-BAC3-B80BB9ADC5B0}" destId="{647A4B68-5FC1-4CFC-A19F-652E4016CAC7}" srcOrd="0" destOrd="0" parTransId="{EA97D5FA-1972-4579-A69A-5DCB04BA3E52}" sibTransId="{343CFFD4-640C-4363-B60E-9D59DDFFF180}"/>
    <dgm:cxn modelId="{F6682F5B-FA74-4C33-B7D3-766239079156}" type="presParOf" srcId="{845BE213-0A4D-4E6F-AF5C-D239D62D6A14}" destId="{02E5680D-F201-447E-8F6A-AF5A42B8C3B0}" srcOrd="0" destOrd="0" presId="urn:microsoft.com/office/officeart/2008/layout/LinedList"/>
    <dgm:cxn modelId="{BC6494BB-EF0C-4BAB-9CAB-41B41AD9B872}" type="presParOf" srcId="{845BE213-0A4D-4E6F-AF5C-D239D62D6A14}" destId="{A535857C-1542-4400-94FA-25DA54045F23}" srcOrd="1" destOrd="0" presId="urn:microsoft.com/office/officeart/2008/layout/LinedList"/>
    <dgm:cxn modelId="{75E78173-7EA2-4670-BF19-F0C18F9924E2}" type="presParOf" srcId="{A535857C-1542-4400-94FA-25DA54045F23}" destId="{A4449760-7C01-4821-800F-CAE19455E91E}" srcOrd="0" destOrd="0" presId="urn:microsoft.com/office/officeart/2008/layout/LinedList"/>
    <dgm:cxn modelId="{05ADE644-D493-4BAD-8E23-0AA086EE6E81}" type="presParOf" srcId="{A535857C-1542-4400-94FA-25DA54045F23}" destId="{0999CDCE-232B-4736-B885-F92ED9D05B5B}" srcOrd="1" destOrd="0" presId="urn:microsoft.com/office/officeart/2008/layout/LinedList"/>
    <dgm:cxn modelId="{A7096039-1D00-43CC-94A7-2ADDDB3B5BEF}" type="presParOf" srcId="{845BE213-0A4D-4E6F-AF5C-D239D62D6A14}" destId="{9B19BFC0-B392-40DE-9195-6097C1BB95C3}" srcOrd="2" destOrd="0" presId="urn:microsoft.com/office/officeart/2008/layout/LinedList"/>
    <dgm:cxn modelId="{80C28D35-A31E-47D3-8DF6-631736C1054B}" type="presParOf" srcId="{845BE213-0A4D-4E6F-AF5C-D239D62D6A14}" destId="{826BE4DB-680B-478F-BEC5-B4D876B18C24}" srcOrd="3" destOrd="0" presId="urn:microsoft.com/office/officeart/2008/layout/LinedList"/>
    <dgm:cxn modelId="{541E5C9B-5AB4-473F-A025-416D3E093D51}" type="presParOf" srcId="{826BE4DB-680B-478F-BEC5-B4D876B18C24}" destId="{8375BE6C-8325-4BBE-84F7-7F01C1658827}" srcOrd="0" destOrd="0" presId="urn:microsoft.com/office/officeart/2008/layout/LinedList"/>
    <dgm:cxn modelId="{406225BF-8909-4FC7-B21E-1F980DBCDCA4}" type="presParOf" srcId="{826BE4DB-680B-478F-BEC5-B4D876B18C24}" destId="{7D53E233-5498-4D3A-BD15-E813392C44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D54B04-1F8A-46C9-A06D-556F5BD2F46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E1EDB9F-1727-4C9B-AAF1-77E0CCD5FDE2}">
      <dgm:prSet/>
      <dgm:spPr/>
      <dgm:t>
        <a:bodyPr/>
        <a:lstStyle/>
        <a:p>
          <a:r>
            <a:rPr lang="en-US"/>
            <a:t>If someone my age and is a recent graduate is deciding between various Google office locations, then I would recommend them to look at the median rent as well as the presence of a Skating Rink.</a:t>
          </a:r>
        </a:p>
      </dgm:t>
    </dgm:pt>
    <dgm:pt modelId="{879070F1-ABB0-4285-9592-C38B99E8DD02}" type="parTrans" cxnId="{98F3AA87-C70A-44AE-98F9-D4B508DDECF7}">
      <dgm:prSet/>
      <dgm:spPr/>
      <dgm:t>
        <a:bodyPr/>
        <a:lstStyle/>
        <a:p>
          <a:endParaRPr lang="en-US"/>
        </a:p>
      </dgm:t>
    </dgm:pt>
    <dgm:pt modelId="{F9371F33-79D0-49EF-AC53-E00427BE711A}" type="sibTrans" cxnId="{98F3AA87-C70A-44AE-98F9-D4B508DDECF7}">
      <dgm:prSet/>
      <dgm:spPr/>
      <dgm:t>
        <a:bodyPr/>
        <a:lstStyle/>
        <a:p>
          <a:endParaRPr lang="en-US"/>
        </a:p>
      </dgm:t>
    </dgm:pt>
    <dgm:pt modelId="{2A43E29C-BDA3-44EE-A331-D65907271B9D}">
      <dgm:prSet/>
      <dgm:spPr/>
      <dgm:t>
        <a:bodyPr/>
        <a:lstStyle/>
        <a:p>
          <a:r>
            <a:rPr lang="en-US"/>
            <a:t>Possible explanations for the tree:</a:t>
          </a:r>
        </a:p>
      </dgm:t>
    </dgm:pt>
    <dgm:pt modelId="{722BA36F-7DFC-40F7-839B-13B93CE609B7}" type="parTrans" cxnId="{55058A80-EBDA-475B-A472-F607FD2DE1D4}">
      <dgm:prSet/>
      <dgm:spPr/>
      <dgm:t>
        <a:bodyPr/>
        <a:lstStyle/>
        <a:p>
          <a:endParaRPr lang="en-US"/>
        </a:p>
      </dgm:t>
    </dgm:pt>
    <dgm:pt modelId="{18EE806F-65DA-4CDD-A8AB-082ED370EE8D}" type="sibTrans" cxnId="{55058A80-EBDA-475B-A472-F607FD2DE1D4}">
      <dgm:prSet/>
      <dgm:spPr/>
      <dgm:t>
        <a:bodyPr/>
        <a:lstStyle/>
        <a:p>
          <a:endParaRPr lang="en-US"/>
        </a:p>
      </dgm:t>
    </dgm:pt>
    <dgm:pt modelId="{300C1C6B-891D-46FE-A749-FB6A8C2CE06C}">
      <dgm:prSet/>
      <dgm:spPr/>
      <dgm:t>
        <a:bodyPr/>
        <a:lstStyle/>
        <a:p>
          <a:r>
            <a:rPr lang="en-US"/>
            <a:t>I prefer high-rent areas due to the increased safety and quality of goods and services. </a:t>
          </a:r>
        </a:p>
      </dgm:t>
    </dgm:pt>
    <dgm:pt modelId="{BADF6D18-6D76-4CE6-AEA3-304CC4D0FDD9}" type="parTrans" cxnId="{EAF2D35F-8814-4426-9819-AFF1AD0FBBBA}">
      <dgm:prSet/>
      <dgm:spPr/>
      <dgm:t>
        <a:bodyPr/>
        <a:lstStyle/>
        <a:p>
          <a:endParaRPr lang="en-US"/>
        </a:p>
      </dgm:t>
    </dgm:pt>
    <dgm:pt modelId="{57274928-FBC7-49EF-AD8A-87D542381E1A}" type="sibTrans" cxnId="{EAF2D35F-8814-4426-9819-AFF1AD0FBBBA}">
      <dgm:prSet/>
      <dgm:spPr/>
      <dgm:t>
        <a:bodyPr/>
        <a:lstStyle/>
        <a:p>
          <a:endParaRPr lang="en-US"/>
        </a:p>
      </dgm:t>
    </dgm:pt>
    <dgm:pt modelId="{4161A752-90C7-470F-8E1A-180AEAAEFCC6}">
      <dgm:prSet/>
      <dgm:spPr/>
      <dgm:t>
        <a:bodyPr/>
        <a:lstStyle/>
        <a:p>
          <a:r>
            <a:rPr lang="en-US"/>
            <a:t>I do not prefer Skating Rinks due to the crowd they typically attract (Skating Rinks are known to attract families and older individuals).</a:t>
          </a:r>
        </a:p>
      </dgm:t>
    </dgm:pt>
    <dgm:pt modelId="{48614826-54A3-46F0-B6A1-53FFD75A9C73}" type="parTrans" cxnId="{6FD8FE1C-CC3F-45A4-B64F-BB88D68885F2}">
      <dgm:prSet/>
      <dgm:spPr/>
      <dgm:t>
        <a:bodyPr/>
        <a:lstStyle/>
        <a:p>
          <a:endParaRPr lang="en-US"/>
        </a:p>
      </dgm:t>
    </dgm:pt>
    <dgm:pt modelId="{CCFADA4C-269E-4C78-A74A-6C180484F041}" type="sibTrans" cxnId="{6FD8FE1C-CC3F-45A4-B64F-BB88D68885F2}">
      <dgm:prSet/>
      <dgm:spPr/>
      <dgm:t>
        <a:bodyPr/>
        <a:lstStyle/>
        <a:p>
          <a:endParaRPr lang="en-US"/>
        </a:p>
      </dgm:t>
    </dgm:pt>
    <dgm:pt modelId="{B5654852-4B20-4749-A3F8-2367AFEAC4F6}" type="pres">
      <dgm:prSet presAssocID="{85D54B04-1F8A-46C9-A06D-556F5BD2F466}" presName="Name0" presStyleCnt="0">
        <dgm:presLayoutVars>
          <dgm:dir/>
          <dgm:animLvl val="lvl"/>
          <dgm:resizeHandles val="exact"/>
        </dgm:presLayoutVars>
      </dgm:prSet>
      <dgm:spPr/>
    </dgm:pt>
    <dgm:pt modelId="{D893C660-5E15-452A-B1A7-C571F242C63D}" type="pres">
      <dgm:prSet presAssocID="{2A43E29C-BDA3-44EE-A331-D65907271B9D}" presName="boxAndChildren" presStyleCnt="0"/>
      <dgm:spPr/>
    </dgm:pt>
    <dgm:pt modelId="{C8486F59-08CA-4330-B95B-8586EEBF4C0D}" type="pres">
      <dgm:prSet presAssocID="{2A43E29C-BDA3-44EE-A331-D65907271B9D}" presName="parentTextBox" presStyleLbl="node1" presStyleIdx="0" presStyleCnt="2"/>
      <dgm:spPr/>
    </dgm:pt>
    <dgm:pt modelId="{D7523DA4-A915-49BE-A4B2-868CA48F6E83}" type="pres">
      <dgm:prSet presAssocID="{2A43E29C-BDA3-44EE-A331-D65907271B9D}" presName="entireBox" presStyleLbl="node1" presStyleIdx="0" presStyleCnt="2"/>
      <dgm:spPr/>
    </dgm:pt>
    <dgm:pt modelId="{535D9AFD-5F17-4812-84C5-9121A6477BA2}" type="pres">
      <dgm:prSet presAssocID="{2A43E29C-BDA3-44EE-A331-D65907271B9D}" presName="descendantBox" presStyleCnt="0"/>
      <dgm:spPr/>
    </dgm:pt>
    <dgm:pt modelId="{7BCC7045-9B47-4F9D-A73D-FCDC0710C49C}" type="pres">
      <dgm:prSet presAssocID="{300C1C6B-891D-46FE-A749-FB6A8C2CE06C}" presName="childTextBox" presStyleLbl="fgAccFollowNode1" presStyleIdx="0" presStyleCnt="2">
        <dgm:presLayoutVars>
          <dgm:bulletEnabled val="1"/>
        </dgm:presLayoutVars>
      </dgm:prSet>
      <dgm:spPr/>
    </dgm:pt>
    <dgm:pt modelId="{33475ECA-D6EB-4546-924F-85EECE6B8EA6}" type="pres">
      <dgm:prSet presAssocID="{4161A752-90C7-470F-8E1A-180AEAAEFCC6}" presName="childTextBox" presStyleLbl="fgAccFollowNode1" presStyleIdx="1" presStyleCnt="2">
        <dgm:presLayoutVars>
          <dgm:bulletEnabled val="1"/>
        </dgm:presLayoutVars>
      </dgm:prSet>
      <dgm:spPr/>
    </dgm:pt>
    <dgm:pt modelId="{18E03B20-33B8-4098-8E40-F55701579174}" type="pres">
      <dgm:prSet presAssocID="{F9371F33-79D0-49EF-AC53-E00427BE711A}" presName="sp" presStyleCnt="0"/>
      <dgm:spPr/>
    </dgm:pt>
    <dgm:pt modelId="{3309B1D6-FDA5-44C2-8208-F8D069899582}" type="pres">
      <dgm:prSet presAssocID="{EE1EDB9F-1727-4C9B-AAF1-77E0CCD5FDE2}" presName="arrowAndChildren" presStyleCnt="0"/>
      <dgm:spPr/>
    </dgm:pt>
    <dgm:pt modelId="{CAF175BE-F300-4086-907A-A220B653845E}" type="pres">
      <dgm:prSet presAssocID="{EE1EDB9F-1727-4C9B-AAF1-77E0CCD5FDE2}" presName="parentTextArrow" presStyleLbl="node1" presStyleIdx="1" presStyleCnt="2"/>
      <dgm:spPr/>
    </dgm:pt>
  </dgm:ptLst>
  <dgm:cxnLst>
    <dgm:cxn modelId="{3536250E-E664-48E9-A78B-D74FBBD7D85B}" type="presOf" srcId="{2A43E29C-BDA3-44EE-A331-D65907271B9D}" destId="{D7523DA4-A915-49BE-A4B2-868CA48F6E83}" srcOrd="1" destOrd="0" presId="urn:microsoft.com/office/officeart/2005/8/layout/process4"/>
    <dgm:cxn modelId="{6FD8FE1C-CC3F-45A4-B64F-BB88D68885F2}" srcId="{2A43E29C-BDA3-44EE-A331-D65907271B9D}" destId="{4161A752-90C7-470F-8E1A-180AEAAEFCC6}" srcOrd="1" destOrd="0" parTransId="{48614826-54A3-46F0-B6A1-53FFD75A9C73}" sibTransId="{CCFADA4C-269E-4C78-A74A-6C180484F041}"/>
    <dgm:cxn modelId="{A08A4B40-0803-48E5-843F-F81619C500C4}" type="presOf" srcId="{300C1C6B-891D-46FE-A749-FB6A8C2CE06C}" destId="{7BCC7045-9B47-4F9D-A73D-FCDC0710C49C}" srcOrd="0" destOrd="0" presId="urn:microsoft.com/office/officeart/2005/8/layout/process4"/>
    <dgm:cxn modelId="{EAF2D35F-8814-4426-9819-AFF1AD0FBBBA}" srcId="{2A43E29C-BDA3-44EE-A331-D65907271B9D}" destId="{300C1C6B-891D-46FE-A749-FB6A8C2CE06C}" srcOrd="0" destOrd="0" parTransId="{BADF6D18-6D76-4CE6-AEA3-304CC4D0FDD9}" sibTransId="{57274928-FBC7-49EF-AD8A-87D542381E1A}"/>
    <dgm:cxn modelId="{41E87C51-617F-484F-9149-543946C910A3}" type="presOf" srcId="{EE1EDB9F-1727-4C9B-AAF1-77E0CCD5FDE2}" destId="{CAF175BE-F300-4086-907A-A220B653845E}" srcOrd="0" destOrd="0" presId="urn:microsoft.com/office/officeart/2005/8/layout/process4"/>
    <dgm:cxn modelId="{7BF59276-BD94-4EC0-959B-30E1C51F763B}" type="presOf" srcId="{2A43E29C-BDA3-44EE-A331-D65907271B9D}" destId="{C8486F59-08CA-4330-B95B-8586EEBF4C0D}" srcOrd="0" destOrd="0" presId="urn:microsoft.com/office/officeart/2005/8/layout/process4"/>
    <dgm:cxn modelId="{55058A80-EBDA-475B-A472-F607FD2DE1D4}" srcId="{85D54B04-1F8A-46C9-A06D-556F5BD2F466}" destId="{2A43E29C-BDA3-44EE-A331-D65907271B9D}" srcOrd="1" destOrd="0" parTransId="{722BA36F-7DFC-40F7-839B-13B93CE609B7}" sibTransId="{18EE806F-65DA-4CDD-A8AB-082ED370EE8D}"/>
    <dgm:cxn modelId="{88695586-67B4-4FAB-890B-E66EDC7BB8F5}" type="presOf" srcId="{4161A752-90C7-470F-8E1A-180AEAAEFCC6}" destId="{33475ECA-D6EB-4546-924F-85EECE6B8EA6}" srcOrd="0" destOrd="0" presId="urn:microsoft.com/office/officeart/2005/8/layout/process4"/>
    <dgm:cxn modelId="{98F3AA87-C70A-44AE-98F9-D4B508DDECF7}" srcId="{85D54B04-1F8A-46C9-A06D-556F5BD2F466}" destId="{EE1EDB9F-1727-4C9B-AAF1-77E0CCD5FDE2}" srcOrd="0" destOrd="0" parTransId="{879070F1-ABB0-4285-9592-C38B99E8DD02}" sibTransId="{F9371F33-79D0-49EF-AC53-E00427BE711A}"/>
    <dgm:cxn modelId="{67A09EC7-ED13-41F9-BFA6-EFC59390AC91}" type="presOf" srcId="{85D54B04-1F8A-46C9-A06D-556F5BD2F466}" destId="{B5654852-4B20-4749-A3F8-2367AFEAC4F6}" srcOrd="0" destOrd="0" presId="urn:microsoft.com/office/officeart/2005/8/layout/process4"/>
    <dgm:cxn modelId="{A29C478F-AB92-4E94-BC51-796073F80E04}" type="presParOf" srcId="{B5654852-4B20-4749-A3F8-2367AFEAC4F6}" destId="{D893C660-5E15-452A-B1A7-C571F242C63D}" srcOrd="0" destOrd="0" presId="urn:microsoft.com/office/officeart/2005/8/layout/process4"/>
    <dgm:cxn modelId="{683B03FB-E4FB-4CFC-9041-3055D299DE71}" type="presParOf" srcId="{D893C660-5E15-452A-B1A7-C571F242C63D}" destId="{C8486F59-08CA-4330-B95B-8586EEBF4C0D}" srcOrd="0" destOrd="0" presId="urn:microsoft.com/office/officeart/2005/8/layout/process4"/>
    <dgm:cxn modelId="{A14BCC62-D61E-4174-9BC1-B6DB871AD818}" type="presParOf" srcId="{D893C660-5E15-452A-B1A7-C571F242C63D}" destId="{D7523DA4-A915-49BE-A4B2-868CA48F6E83}" srcOrd="1" destOrd="0" presId="urn:microsoft.com/office/officeart/2005/8/layout/process4"/>
    <dgm:cxn modelId="{CCA38AD2-145C-4B3D-B9E6-442F7457C9F5}" type="presParOf" srcId="{D893C660-5E15-452A-B1A7-C571F242C63D}" destId="{535D9AFD-5F17-4812-84C5-9121A6477BA2}" srcOrd="2" destOrd="0" presId="urn:microsoft.com/office/officeart/2005/8/layout/process4"/>
    <dgm:cxn modelId="{03337CEE-F4B0-45E2-B332-1EB8D918672C}" type="presParOf" srcId="{535D9AFD-5F17-4812-84C5-9121A6477BA2}" destId="{7BCC7045-9B47-4F9D-A73D-FCDC0710C49C}" srcOrd="0" destOrd="0" presId="urn:microsoft.com/office/officeart/2005/8/layout/process4"/>
    <dgm:cxn modelId="{D3CFE12C-6E46-4265-900A-E68E9EA9138A}" type="presParOf" srcId="{535D9AFD-5F17-4812-84C5-9121A6477BA2}" destId="{33475ECA-D6EB-4546-924F-85EECE6B8EA6}" srcOrd="1" destOrd="0" presId="urn:microsoft.com/office/officeart/2005/8/layout/process4"/>
    <dgm:cxn modelId="{C31DC6E5-A325-429F-91FC-EF258AD283AD}" type="presParOf" srcId="{B5654852-4B20-4749-A3F8-2367AFEAC4F6}" destId="{18E03B20-33B8-4098-8E40-F55701579174}" srcOrd="1" destOrd="0" presId="urn:microsoft.com/office/officeart/2005/8/layout/process4"/>
    <dgm:cxn modelId="{A4524352-0D3F-4E15-81EE-3844D4DF5B30}" type="presParOf" srcId="{B5654852-4B20-4749-A3F8-2367AFEAC4F6}" destId="{3309B1D6-FDA5-44C2-8208-F8D069899582}" srcOrd="2" destOrd="0" presId="urn:microsoft.com/office/officeart/2005/8/layout/process4"/>
    <dgm:cxn modelId="{885361B5-358C-40E7-A9DC-9C157F5AA2E9}" type="presParOf" srcId="{3309B1D6-FDA5-44C2-8208-F8D069899582}" destId="{CAF175BE-F300-4086-907A-A220B653845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F65FC7-ABD0-4622-B1E3-FF4FE26092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AEFAF7-3C07-463B-8BE3-5E97544FE3FB}">
      <dgm:prSet/>
      <dgm:spPr/>
      <dgm:t>
        <a:bodyPr/>
        <a:lstStyle/>
        <a:p>
          <a:r>
            <a:rPr lang="en-US"/>
            <a:t>In conclusion I have used personal experience, Foursquare location data, online sources, and supervised machine learning to create a Decision Tree Classifier to help recent graduates select a Google location to work for.</a:t>
          </a:r>
        </a:p>
      </dgm:t>
    </dgm:pt>
    <dgm:pt modelId="{03FA9827-BCFA-40C0-A2C1-C1E06CF42D67}" type="parTrans" cxnId="{DD9E049A-61D6-497C-AE31-8EB4C1EFD372}">
      <dgm:prSet/>
      <dgm:spPr/>
      <dgm:t>
        <a:bodyPr/>
        <a:lstStyle/>
        <a:p>
          <a:endParaRPr lang="en-US"/>
        </a:p>
      </dgm:t>
    </dgm:pt>
    <dgm:pt modelId="{D5189C73-96CC-4E9D-A522-7B998DDAD206}" type="sibTrans" cxnId="{DD9E049A-61D6-497C-AE31-8EB4C1EFD372}">
      <dgm:prSet/>
      <dgm:spPr/>
      <dgm:t>
        <a:bodyPr/>
        <a:lstStyle/>
        <a:p>
          <a:endParaRPr lang="en-US"/>
        </a:p>
      </dgm:t>
    </dgm:pt>
    <dgm:pt modelId="{5D165991-01DB-4AF7-932C-E1A67B162536}">
      <dgm:prSet/>
      <dgm:spPr/>
      <dgm:t>
        <a:bodyPr/>
        <a:lstStyle/>
        <a:p>
          <a:r>
            <a:rPr lang="en-US"/>
            <a:t>This classifier has concluded that to find the best location, one must look at the median rent and the presence of a Skating Rink.</a:t>
          </a:r>
        </a:p>
      </dgm:t>
    </dgm:pt>
    <dgm:pt modelId="{DE54606C-8EC2-4D95-AA6E-8E884BD6305E}" type="parTrans" cxnId="{964BC727-FF7C-4470-A30E-B6FA2A162FCE}">
      <dgm:prSet/>
      <dgm:spPr/>
      <dgm:t>
        <a:bodyPr/>
        <a:lstStyle/>
        <a:p>
          <a:endParaRPr lang="en-US"/>
        </a:p>
      </dgm:t>
    </dgm:pt>
    <dgm:pt modelId="{96F9E4E7-4EF8-40C5-9B02-434E63DF1C08}" type="sibTrans" cxnId="{964BC727-FF7C-4470-A30E-B6FA2A162FCE}">
      <dgm:prSet/>
      <dgm:spPr/>
      <dgm:t>
        <a:bodyPr/>
        <a:lstStyle/>
        <a:p>
          <a:endParaRPr lang="en-US"/>
        </a:p>
      </dgm:t>
    </dgm:pt>
    <dgm:pt modelId="{93B79C2D-595E-4FBF-A601-575A78B156D8}">
      <dgm:prSet/>
      <dgm:spPr/>
      <dgm:t>
        <a:bodyPr/>
        <a:lstStyle/>
        <a:p>
          <a:r>
            <a:rPr lang="en-US" dirty="0"/>
            <a:t>Future Work</a:t>
          </a:r>
        </a:p>
      </dgm:t>
    </dgm:pt>
    <dgm:pt modelId="{E56BAC7D-B8E8-4748-930B-138B02796131}" type="parTrans" cxnId="{50B3A581-837D-449E-B122-4085AF34D473}">
      <dgm:prSet/>
      <dgm:spPr/>
      <dgm:t>
        <a:bodyPr/>
        <a:lstStyle/>
        <a:p>
          <a:endParaRPr lang="en-US"/>
        </a:p>
      </dgm:t>
    </dgm:pt>
    <dgm:pt modelId="{91CDC64B-C92D-41D6-B9B3-C1881F1AC3FD}" type="sibTrans" cxnId="{50B3A581-837D-449E-B122-4085AF34D473}">
      <dgm:prSet/>
      <dgm:spPr/>
      <dgm:t>
        <a:bodyPr/>
        <a:lstStyle/>
        <a:p>
          <a:endParaRPr lang="en-US"/>
        </a:p>
      </dgm:t>
    </dgm:pt>
    <dgm:pt modelId="{5C8A0850-FD84-4A1B-A84C-2F70A4EEA8DB}">
      <dgm:prSet/>
      <dgm:spPr/>
      <dgm:t>
        <a:bodyPr/>
        <a:lstStyle/>
        <a:p>
          <a:r>
            <a:rPr lang="en-US" dirty="0"/>
            <a:t>to make the classifier more robust, I should visit more Google office locations, as well as add additional online data from various other online sources / API's.</a:t>
          </a:r>
        </a:p>
      </dgm:t>
    </dgm:pt>
    <dgm:pt modelId="{E5113ABE-A03F-4585-9CB0-BFCA1B89898C}" type="parTrans" cxnId="{767AE60A-B2D4-45A7-B8EE-F1DFC607A565}">
      <dgm:prSet/>
      <dgm:spPr/>
      <dgm:t>
        <a:bodyPr/>
        <a:lstStyle/>
        <a:p>
          <a:endParaRPr lang="en-US"/>
        </a:p>
      </dgm:t>
    </dgm:pt>
    <dgm:pt modelId="{1476A700-A9B3-41C8-80EE-743438BF0789}" type="sibTrans" cxnId="{767AE60A-B2D4-45A7-B8EE-F1DFC607A565}">
      <dgm:prSet/>
      <dgm:spPr/>
      <dgm:t>
        <a:bodyPr/>
        <a:lstStyle/>
        <a:p>
          <a:endParaRPr lang="en-US"/>
        </a:p>
      </dgm:t>
    </dgm:pt>
    <dgm:pt modelId="{D10116C1-6C04-481C-97B4-5193FDC8E8B5}" type="pres">
      <dgm:prSet presAssocID="{A4F65FC7-ABD0-4622-B1E3-FF4FE2609239}" presName="root" presStyleCnt="0">
        <dgm:presLayoutVars>
          <dgm:dir/>
          <dgm:resizeHandles val="exact"/>
        </dgm:presLayoutVars>
      </dgm:prSet>
      <dgm:spPr/>
    </dgm:pt>
    <dgm:pt modelId="{22A63FDE-9C5F-4C1F-BC6D-195B13966F18}" type="pres">
      <dgm:prSet presAssocID="{29AEFAF7-3C07-463B-8BE3-5E97544FE3FB}" presName="compNode" presStyleCnt="0"/>
      <dgm:spPr/>
    </dgm:pt>
    <dgm:pt modelId="{930931B0-1A72-4FF6-B9FA-3D98F01388B6}" type="pres">
      <dgm:prSet presAssocID="{29AEFAF7-3C07-463B-8BE3-5E97544FE3FB}" presName="bgRect" presStyleLbl="bgShp" presStyleIdx="0" presStyleCnt="3"/>
      <dgm:spPr/>
    </dgm:pt>
    <dgm:pt modelId="{4852BAA3-936F-4C52-B7DE-234C36C4CCED}" type="pres">
      <dgm:prSet presAssocID="{29AEFAF7-3C07-463B-8BE3-5E97544FE3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D597C2F-A580-41BD-A2F1-C425D0344153}" type="pres">
      <dgm:prSet presAssocID="{29AEFAF7-3C07-463B-8BE3-5E97544FE3FB}" presName="spaceRect" presStyleCnt="0"/>
      <dgm:spPr/>
    </dgm:pt>
    <dgm:pt modelId="{14F49C38-1756-4BE4-B790-2EBCC2FF822D}" type="pres">
      <dgm:prSet presAssocID="{29AEFAF7-3C07-463B-8BE3-5E97544FE3FB}" presName="parTx" presStyleLbl="revTx" presStyleIdx="0" presStyleCnt="4">
        <dgm:presLayoutVars>
          <dgm:chMax val="0"/>
          <dgm:chPref val="0"/>
        </dgm:presLayoutVars>
      </dgm:prSet>
      <dgm:spPr/>
    </dgm:pt>
    <dgm:pt modelId="{D1DBDDAC-2907-40B8-B17A-0D75C884290C}" type="pres">
      <dgm:prSet presAssocID="{D5189C73-96CC-4E9D-A522-7B998DDAD206}" presName="sibTrans" presStyleCnt="0"/>
      <dgm:spPr/>
    </dgm:pt>
    <dgm:pt modelId="{6F27EF1E-6CD1-4F28-82AE-51E883DCE167}" type="pres">
      <dgm:prSet presAssocID="{5D165991-01DB-4AF7-932C-E1A67B162536}" presName="compNode" presStyleCnt="0"/>
      <dgm:spPr/>
    </dgm:pt>
    <dgm:pt modelId="{4215C881-7380-4936-8AF6-DAF2A1AF4F2D}" type="pres">
      <dgm:prSet presAssocID="{5D165991-01DB-4AF7-932C-E1A67B162536}" presName="bgRect" presStyleLbl="bgShp" presStyleIdx="1" presStyleCnt="3"/>
      <dgm:spPr/>
    </dgm:pt>
    <dgm:pt modelId="{0E240D7C-BBA1-41EB-9686-91F134C13813}" type="pres">
      <dgm:prSet presAssocID="{5D165991-01DB-4AF7-932C-E1A67B1625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house scene"/>
        </a:ext>
      </dgm:extLst>
    </dgm:pt>
    <dgm:pt modelId="{A71D4C7D-284D-4CDE-BEE3-979CC47C7400}" type="pres">
      <dgm:prSet presAssocID="{5D165991-01DB-4AF7-932C-E1A67B162536}" presName="spaceRect" presStyleCnt="0"/>
      <dgm:spPr/>
    </dgm:pt>
    <dgm:pt modelId="{E4146610-EADC-47DF-8379-EF27485BD348}" type="pres">
      <dgm:prSet presAssocID="{5D165991-01DB-4AF7-932C-E1A67B162536}" presName="parTx" presStyleLbl="revTx" presStyleIdx="1" presStyleCnt="4">
        <dgm:presLayoutVars>
          <dgm:chMax val="0"/>
          <dgm:chPref val="0"/>
        </dgm:presLayoutVars>
      </dgm:prSet>
      <dgm:spPr/>
    </dgm:pt>
    <dgm:pt modelId="{2D4CB835-AB6F-4FDC-9BD0-DA1FE0AE604D}" type="pres">
      <dgm:prSet presAssocID="{96F9E4E7-4EF8-40C5-9B02-434E63DF1C08}" presName="sibTrans" presStyleCnt="0"/>
      <dgm:spPr/>
    </dgm:pt>
    <dgm:pt modelId="{5E887A48-6643-41FF-8276-D26F6C66C12D}" type="pres">
      <dgm:prSet presAssocID="{93B79C2D-595E-4FBF-A601-575A78B156D8}" presName="compNode" presStyleCnt="0"/>
      <dgm:spPr/>
    </dgm:pt>
    <dgm:pt modelId="{CCCAF9DB-D209-4B7C-9215-0FE6BA14AC3B}" type="pres">
      <dgm:prSet presAssocID="{93B79C2D-595E-4FBF-A601-575A78B156D8}" presName="bgRect" presStyleLbl="bgShp" presStyleIdx="2" presStyleCnt="3"/>
      <dgm:spPr/>
    </dgm:pt>
    <dgm:pt modelId="{198A6A57-55D7-439A-9ACC-5D626E2A852A}" type="pres">
      <dgm:prSet presAssocID="{93B79C2D-595E-4FBF-A601-575A78B156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A12D558-458D-4BCD-9CA7-623CF0F77945}" type="pres">
      <dgm:prSet presAssocID="{93B79C2D-595E-4FBF-A601-575A78B156D8}" presName="spaceRect" presStyleCnt="0"/>
      <dgm:spPr/>
    </dgm:pt>
    <dgm:pt modelId="{0DE7F45B-22B6-453E-9E4B-7609EC2B987C}" type="pres">
      <dgm:prSet presAssocID="{93B79C2D-595E-4FBF-A601-575A78B156D8}" presName="parTx" presStyleLbl="revTx" presStyleIdx="2" presStyleCnt="4" custLinFactNeighborX="-16027" custLinFactNeighborY="-1689">
        <dgm:presLayoutVars>
          <dgm:chMax val="0"/>
          <dgm:chPref val="0"/>
        </dgm:presLayoutVars>
      </dgm:prSet>
      <dgm:spPr/>
    </dgm:pt>
    <dgm:pt modelId="{A2085BE7-DA42-4E43-B5FC-08D530DE3400}" type="pres">
      <dgm:prSet presAssocID="{93B79C2D-595E-4FBF-A601-575A78B156D8}" presName="desTx" presStyleLbl="revTx" presStyleIdx="3" presStyleCnt="4" custScaleX="236743" custLinFactNeighborX="-52546" custLinFactNeighborY="557">
        <dgm:presLayoutVars/>
      </dgm:prSet>
      <dgm:spPr/>
    </dgm:pt>
  </dgm:ptLst>
  <dgm:cxnLst>
    <dgm:cxn modelId="{767AE60A-B2D4-45A7-B8EE-F1DFC607A565}" srcId="{93B79C2D-595E-4FBF-A601-575A78B156D8}" destId="{5C8A0850-FD84-4A1B-A84C-2F70A4EEA8DB}" srcOrd="0" destOrd="0" parTransId="{E5113ABE-A03F-4585-9CB0-BFCA1B89898C}" sibTransId="{1476A700-A9B3-41C8-80EE-743438BF0789}"/>
    <dgm:cxn modelId="{964BC727-FF7C-4470-A30E-B6FA2A162FCE}" srcId="{A4F65FC7-ABD0-4622-B1E3-FF4FE2609239}" destId="{5D165991-01DB-4AF7-932C-E1A67B162536}" srcOrd="1" destOrd="0" parTransId="{DE54606C-8EC2-4D95-AA6E-8E884BD6305E}" sibTransId="{96F9E4E7-4EF8-40C5-9B02-434E63DF1C08}"/>
    <dgm:cxn modelId="{BCB0C131-8416-454B-A25E-AED24806DD00}" type="presOf" srcId="{A4F65FC7-ABD0-4622-B1E3-FF4FE2609239}" destId="{D10116C1-6C04-481C-97B4-5193FDC8E8B5}" srcOrd="0" destOrd="0" presId="urn:microsoft.com/office/officeart/2018/2/layout/IconVerticalSolidList"/>
    <dgm:cxn modelId="{3C7A5E3D-6A0D-41B1-8A24-298425A61436}" type="presOf" srcId="{93B79C2D-595E-4FBF-A601-575A78B156D8}" destId="{0DE7F45B-22B6-453E-9E4B-7609EC2B987C}" srcOrd="0" destOrd="0" presId="urn:microsoft.com/office/officeart/2018/2/layout/IconVerticalSolidList"/>
    <dgm:cxn modelId="{50B3A581-837D-449E-B122-4085AF34D473}" srcId="{A4F65FC7-ABD0-4622-B1E3-FF4FE2609239}" destId="{93B79C2D-595E-4FBF-A601-575A78B156D8}" srcOrd="2" destOrd="0" parTransId="{E56BAC7D-B8E8-4748-930B-138B02796131}" sibTransId="{91CDC64B-C92D-41D6-B9B3-C1881F1AC3FD}"/>
    <dgm:cxn modelId="{DD9E049A-61D6-497C-AE31-8EB4C1EFD372}" srcId="{A4F65FC7-ABD0-4622-B1E3-FF4FE2609239}" destId="{29AEFAF7-3C07-463B-8BE3-5E97544FE3FB}" srcOrd="0" destOrd="0" parTransId="{03FA9827-BCFA-40C0-A2C1-C1E06CF42D67}" sibTransId="{D5189C73-96CC-4E9D-A522-7B998DDAD206}"/>
    <dgm:cxn modelId="{063562AD-AAAA-40D9-B649-7E5CE96407AD}" type="presOf" srcId="{5D165991-01DB-4AF7-932C-E1A67B162536}" destId="{E4146610-EADC-47DF-8379-EF27485BD348}" srcOrd="0" destOrd="0" presId="urn:microsoft.com/office/officeart/2018/2/layout/IconVerticalSolidList"/>
    <dgm:cxn modelId="{267097C7-07F0-4864-BDD0-0353436CD57B}" type="presOf" srcId="{5C8A0850-FD84-4A1B-A84C-2F70A4EEA8DB}" destId="{A2085BE7-DA42-4E43-B5FC-08D530DE3400}" srcOrd="0" destOrd="0" presId="urn:microsoft.com/office/officeart/2018/2/layout/IconVerticalSolidList"/>
    <dgm:cxn modelId="{72A696F9-D179-43C4-8DA1-C1386D856425}" type="presOf" srcId="{29AEFAF7-3C07-463B-8BE3-5E97544FE3FB}" destId="{14F49C38-1756-4BE4-B790-2EBCC2FF822D}" srcOrd="0" destOrd="0" presId="urn:microsoft.com/office/officeart/2018/2/layout/IconVerticalSolidList"/>
    <dgm:cxn modelId="{18751189-B73E-4745-BD73-3B42FF0E6535}" type="presParOf" srcId="{D10116C1-6C04-481C-97B4-5193FDC8E8B5}" destId="{22A63FDE-9C5F-4C1F-BC6D-195B13966F18}" srcOrd="0" destOrd="0" presId="urn:microsoft.com/office/officeart/2018/2/layout/IconVerticalSolidList"/>
    <dgm:cxn modelId="{A3DF2BF8-4D02-48F1-ABB5-25ADD1F4DDA8}" type="presParOf" srcId="{22A63FDE-9C5F-4C1F-BC6D-195B13966F18}" destId="{930931B0-1A72-4FF6-B9FA-3D98F01388B6}" srcOrd="0" destOrd="0" presId="urn:microsoft.com/office/officeart/2018/2/layout/IconVerticalSolidList"/>
    <dgm:cxn modelId="{454FEE85-0461-4255-8E69-BD1AD7B77959}" type="presParOf" srcId="{22A63FDE-9C5F-4C1F-BC6D-195B13966F18}" destId="{4852BAA3-936F-4C52-B7DE-234C36C4CCED}" srcOrd="1" destOrd="0" presId="urn:microsoft.com/office/officeart/2018/2/layout/IconVerticalSolidList"/>
    <dgm:cxn modelId="{0D0C0E4E-2B83-45C3-B785-D8959A01948F}" type="presParOf" srcId="{22A63FDE-9C5F-4C1F-BC6D-195B13966F18}" destId="{3D597C2F-A580-41BD-A2F1-C425D0344153}" srcOrd="2" destOrd="0" presId="urn:microsoft.com/office/officeart/2018/2/layout/IconVerticalSolidList"/>
    <dgm:cxn modelId="{E8C4588D-9F25-495E-BD6A-80AF836BB4E6}" type="presParOf" srcId="{22A63FDE-9C5F-4C1F-BC6D-195B13966F18}" destId="{14F49C38-1756-4BE4-B790-2EBCC2FF822D}" srcOrd="3" destOrd="0" presId="urn:microsoft.com/office/officeart/2018/2/layout/IconVerticalSolidList"/>
    <dgm:cxn modelId="{2E4F2648-0ECD-4A21-B10B-BF85750C5C6F}" type="presParOf" srcId="{D10116C1-6C04-481C-97B4-5193FDC8E8B5}" destId="{D1DBDDAC-2907-40B8-B17A-0D75C884290C}" srcOrd="1" destOrd="0" presId="urn:microsoft.com/office/officeart/2018/2/layout/IconVerticalSolidList"/>
    <dgm:cxn modelId="{14F21448-A3B2-4B6F-A22D-3003D2D6E2DD}" type="presParOf" srcId="{D10116C1-6C04-481C-97B4-5193FDC8E8B5}" destId="{6F27EF1E-6CD1-4F28-82AE-51E883DCE167}" srcOrd="2" destOrd="0" presId="urn:microsoft.com/office/officeart/2018/2/layout/IconVerticalSolidList"/>
    <dgm:cxn modelId="{1DA8DE81-60F2-4358-9A40-A9DCEF7DA07F}" type="presParOf" srcId="{6F27EF1E-6CD1-4F28-82AE-51E883DCE167}" destId="{4215C881-7380-4936-8AF6-DAF2A1AF4F2D}" srcOrd="0" destOrd="0" presId="urn:microsoft.com/office/officeart/2018/2/layout/IconVerticalSolidList"/>
    <dgm:cxn modelId="{79246903-58F1-4438-8A83-E418D52A0414}" type="presParOf" srcId="{6F27EF1E-6CD1-4F28-82AE-51E883DCE167}" destId="{0E240D7C-BBA1-41EB-9686-91F134C13813}" srcOrd="1" destOrd="0" presId="urn:microsoft.com/office/officeart/2018/2/layout/IconVerticalSolidList"/>
    <dgm:cxn modelId="{7FC8D22B-81B5-409F-AD3E-6FDA264AF2DD}" type="presParOf" srcId="{6F27EF1E-6CD1-4F28-82AE-51E883DCE167}" destId="{A71D4C7D-284D-4CDE-BEE3-979CC47C7400}" srcOrd="2" destOrd="0" presId="urn:microsoft.com/office/officeart/2018/2/layout/IconVerticalSolidList"/>
    <dgm:cxn modelId="{580561D3-80AC-400E-92AC-1987A9E1ADB6}" type="presParOf" srcId="{6F27EF1E-6CD1-4F28-82AE-51E883DCE167}" destId="{E4146610-EADC-47DF-8379-EF27485BD348}" srcOrd="3" destOrd="0" presId="urn:microsoft.com/office/officeart/2018/2/layout/IconVerticalSolidList"/>
    <dgm:cxn modelId="{E0A69145-FE56-49E8-BA42-7AFA7B9F2384}" type="presParOf" srcId="{D10116C1-6C04-481C-97B4-5193FDC8E8B5}" destId="{2D4CB835-AB6F-4FDC-9BD0-DA1FE0AE604D}" srcOrd="3" destOrd="0" presId="urn:microsoft.com/office/officeart/2018/2/layout/IconVerticalSolidList"/>
    <dgm:cxn modelId="{41185628-57E8-49CB-9B68-63DC74DCBC5E}" type="presParOf" srcId="{D10116C1-6C04-481C-97B4-5193FDC8E8B5}" destId="{5E887A48-6643-41FF-8276-D26F6C66C12D}" srcOrd="4" destOrd="0" presId="urn:microsoft.com/office/officeart/2018/2/layout/IconVerticalSolidList"/>
    <dgm:cxn modelId="{A1B9DD81-E555-424F-91B4-0A72F75BB914}" type="presParOf" srcId="{5E887A48-6643-41FF-8276-D26F6C66C12D}" destId="{CCCAF9DB-D209-4B7C-9215-0FE6BA14AC3B}" srcOrd="0" destOrd="0" presId="urn:microsoft.com/office/officeart/2018/2/layout/IconVerticalSolidList"/>
    <dgm:cxn modelId="{CF3E2AAE-1508-461F-9BEE-E3E702AD7E19}" type="presParOf" srcId="{5E887A48-6643-41FF-8276-D26F6C66C12D}" destId="{198A6A57-55D7-439A-9ACC-5D626E2A852A}" srcOrd="1" destOrd="0" presId="urn:microsoft.com/office/officeart/2018/2/layout/IconVerticalSolidList"/>
    <dgm:cxn modelId="{C6E09F46-9B5B-4BC7-9475-F7BD346A381B}" type="presParOf" srcId="{5E887A48-6643-41FF-8276-D26F6C66C12D}" destId="{0A12D558-458D-4BCD-9CA7-623CF0F77945}" srcOrd="2" destOrd="0" presId="urn:microsoft.com/office/officeart/2018/2/layout/IconVerticalSolidList"/>
    <dgm:cxn modelId="{83F098CA-FB1E-4F52-A44E-DE22BEB77E82}" type="presParOf" srcId="{5E887A48-6643-41FF-8276-D26F6C66C12D}" destId="{0DE7F45B-22B6-453E-9E4B-7609EC2B987C}" srcOrd="3" destOrd="0" presId="urn:microsoft.com/office/officeart/2018/2/layout/IconVerticalSolidList"/>
    <dgm:cxn modelId="{F34E973E-D3E7-4464-843B-AD8FCB3BEB35}" type="presParOf" srcId="{5E887A48-6643-41FF-8276-D26F6C66C12D}" destId="{A2085BE7-DA42-4E43-B5FC-08D530DE340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7771C-02AB-4400-B69B-8CDB710CF959}">
      <dsp:nvSpPr>
        <dsp:cNvPr id="0" name=""/>
        <dsp:cNvSpPr/>
      </dsp:nvSpPr>
      <dsp:spPr>
        <a:xfrm>
          <a:off x="1937515" y="1453551"/>
          <a:ext cx="1731375" cy="1731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50C1B1-6404-4FA4-8F8B-562494DD4807}">
      <dsp:nvSpPr>
        <dsp:cNvPr id="0" name=""/>
        <dsp:cNvSpPr/>
      </dsp:nvSpPr>
      <dsp:spPr>
        <a:xfrm>
          <a:off x="42525" y="3400464"/>
          <a:ext cx="5517661" cy="182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dirty="0"/>
            <a:t>Business Problem</a:t>
          </a:r>
        </a:p>
        <a:p>
          <a:pPr marL="0" lvl="0" indent="0" algn="ctr" defTabSz="577850">
            <a:lnSpc>
              <a:spcPct val="90000"/>
            </a:lnSpc>
            <a:spcBef>
              <a:spcPct val="0"/>
            </a:spcBef>
            <a:spcAft>
              <a:spcPct val="35000"/>
            </a:spcAft>
            <a:buNone/>
          </a:pPr>
          <a:r>
            <a:rPr lang="en-US" sz="1300" kern="1200" dirty="0"/>
            <a:t>A recent graduate is offered a job by Google, but he/she must pick between various Google Office Branches. I will use my own personal experience as well as supervised machine learning to develop a decision tree to help people select which location they are suited for.</a:t>
          </a:r>
        </a:p>
      </dsp:txBody>
      <dsp:txXfrm>
        <a:off x="42525" y="3400464"/>
        <a:ext cx="5517661" cy="1821355"/>
      </dsp:txXfrm>
    </dsp:sp>
    <dsp:sp modelId="{FD0921F7-F10E-43F4-B15B-C9516FA143BB}">
      <dsp:nvSpPr>
        <dsp:cNvPr id="0" name=""/>
        <dsp:cNvSpPr/>
      </dsp:nvSpPr>
      <dsp:spPr>
        <a:xfrm>
          <a:off x="8005619" y="1607334"/>
          <a:ext cx="1731375" cy="1731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588C22-C087-458C-B2EF-D9611664EA5C}">
      <dsp:nvSpPr>
        <dsp:cNvPr id="0" name=""/>
        <dsp:cNvSpPr/>
      </dsp:nvSpPr>
      <dsp:spPr>
        <a:xfrm>
          <a:off x="6279718" y="3371875"/>
          <a:ext cx="5271921" cy="120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dirty="0"/>
            <a:t>Target Audience</a:t>
          </a:r>
        </a:p>
        <a:p>
          <a:pPr marL="0" lvl="0" indent="0" algn="ctr" defTabSz="577850">
            <a:lnSpc>
              <a:spcPct val="90000"/>
            </a:lnSpc>
            <a:spcBef>
              <a:spcPct val="0"/>
            </a:spcBef>
            <a:spcAft>
              <a:spcPct val="35000"/>
            </a:spcAft>
            <a:buNone/>
          </a:pPr>
          <a:r>
            <a:rPr lang="en-US" sz="1300" kern="1200" dirty="0"/>
            <a:t>Recent graduates and anyone that is offered a job by Google.</a:t>
          </a:r>
        </a:p>
      </dsp:txBody>
      <dsp:txXfrm>
        <a:off x="6279718" y="3371875"/>
        <a:ext cx="5271921" cy="1206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1907E-2EFA-489B-BD56-E0F6ED6DB9BF}">
      <dsp:nvSpPr>
        <dsp:cNvPr id="0" name=""/>
        <dsp:cNvSpPr/>
      </dsp:nvSpPr>
      <dsp:spPr>
        <a:xfrm>
          <a:off x="0" y="653839"/>
          <a:ext cx="5906181" cy="176536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26443-5F73-4541-93D2-8350473A87B5}">
      <dsp:nvSpPr>
        <dsp:cNvPr id="0" name=""/>
        <dsp:cNvSpPr/>
      </dsp:nvSpPr>
      <dsp:spPr>
        <a:xfrm>
          <a:off x="534023" y="1051047"/>
          <a:ext cx="970952" cy="970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3C02DD-A827-4B89-ABA4-441B226177B6}">
      <dsp:nvSpPr>
        <dsp:cNvPr id="0" name=""/>
        <dsp:cNvSpPr/>
      </dsp:nvSpPr>
      <dsp:spPr>
        <a:xfrm>
          <a:off x="2038999" y="653839"/>
          <a:ext cx="3867181" cy="1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35" tIns="186835" rIns="186835" bIns="186835" numCol="1" spcCol="1270" anchor="ctr" anchorCtr="0">
          <a:noAutofit/>
        </a:bodyPr>
        <a:lstStyle/>
        <a:p>
          <a:pPr marL="0" lvl="0" indent="0" algn="l" defTabSz="622300">
            <a:lnSpc>
              <a:spcPct val="90000"/>
            </a:lnSpc>
            <a:spcBef>
              <a:spcPct val="0"/>
            </a:spcBef>
            <a:spcAft>
              <a:spcPct val="35000"/>
            </a:spcAft>
            <a:buNone/>
          </a:pPr>
          <a:r>
            <a:rPr lang="en-US" sz="1400" kern="1200"/>
            <a:t>Foursquare location data will be used, as well as online data sets that contain data about all cities such as crime rate, cost of living, and average salary. Online data will be captured manually, and Foursquare location data will be captured using the Foursquare API.</a:t>
          </a:r>
        </a:p>
      </dsp:txBody>
      <dsp:txXfrm>
        <a:off x="2038999" y="653839"/>
        <a:ext cx="3867181" cy="1765367"/>
      </dsp:txXfrm>
    </dsp:sp>
    <dsp:sp modelId="{E429ACC5-D853-4B78-A098-42B856345C0A}">
      <dsp:nvSpPr>
        <dsp:cNvPr id="0" name=""/>
        <dsp:cNvSpPr/>
      </dsp:nvSpPr>
      <dsp:spPr>
        <a:xfrm>
          <a:off x="0" y="2811510"/>
          <a:ext cx="5906181" cy="176536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BC5BD-078D-4856-94B0-3E42F5ABD755}">
      <dsp:nvSpPr>
        <dsp:cNvPr id="0" name=""/>
        <dsp:cNvSpPr/>
      </dsp:nvSpPr>
      <dsp:spPr>
        <a:xfrm>
          <a:off x="534023" y="3208718"/>
          <a:ext cx="970952" cy="970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D5129D-15DE-4DF2-9027-9BB5B2E81D6E}">
      <dsp:nvSpPr>
        <dsp:cNvPr id="0" name=""/>
        <dsp:cNvSpPr/>
      </dsp:nvSpPr>
      <dsp:spPr>
        <a:xfrm>
          <a:off x="2038999" y="2811510"/>
          <a:ext cx="3867181" cy="1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35" tIns="186835" rIns="186835" bIns="186835" numCol="1" spcCol="1270" anchor="ctr" anchorCtr="0">
          <a:noAutofit/>
        </a:bodyPr>
        <a:lstStyle/>
        <a:p>
          <a:pPr marL="0" lvl="0" indent="0" algn="l" defTabSz="622300">
            <a:lnSpc>
              <a:spcPct val="90000"/>
            </a:lnSpc>
            <a:spcBef>
              <a:spcPct val="0"/>
            </a:spcBef>
            <a:spcAft>
              <a:spcPct val="35000"/>
            </a:spcAft>
            <a:buNone/>
          </a:pPr>
          <a:r>
            <a:rPr lang="en-US" sz="1400" kern="1200"/>
            <a:t>From the Foursquare API, I will limit my search to 100 locations and 500 meters around all buildings, which is a very walkable distance. This data should be relatively clean and does not require too much data processing.</a:t>
          </a:r>
        </a:p>
      </dsp:txBody>
      <dsp:txXfrm>
        <a:off x="2038999" y="2811510"/>
        <a:ext cx="3867181" cy="1765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5680D-F201-447E-8F6A-AF5A42B8C3B0}">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49760-7C01-4821-800F-CAE19455E91E}">
      <dsp:nvSpPr>
        <dsp:cNvPr id="0" name=""/>
        <dsp:cNvSpPr/>
      </dsp:nvSpPr>
      <dsp:spPr>
        <a:xfrm>
          <a:off x="0" y="0"/>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 used a supervised machine learning technique, Decision Trees, to build my classifier. I am assuming that recent graduates will have similar tastes to myself (as I am also a recent graduate), which is why they will be able to use my Decision Tree.</a:t>
          </a:r>
        </a:p>
      </dsp:txBody>
      <dsp:txXfrm>
        <a:off x="0" y="0"/>
        <a:ext cx="5906181" cy="2615359"/>
      </dsp:txXfrm>
    </dsp:sp>
    <dsp:sp modelId="{9B19BFC0-B392-40DE-9195-6097C1BB95C3}">
      <dsp:nvSpPr>
        <dsp:cNvPr id="0" name=""/>
        <dsp:cNvSpPr/>
      </dsp:nvSpPr>
      <dsp:spPr>
        <a:xfrm>
          <a:off x="0" y="2615359"/>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75BE6C-8325-4BBE-84F7-7F01C1658827}">
      <dsp:nvSpPr>
        <dsp:cNvPr id="0" name=""/>
        <dsp:cNvSpPr/>
      </dsp:nvSpPr>
      <dsp:spPr>
        <a:xfrm>
          <a:off x="0" y="2615359"/>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 Decision Tree Classifier was used due to its simplicity and ease of use when explaining to individuals not familiar with machine learning or data science.</a:t>
          </a:r>
        </a:p>
      </dsp:txBody>
      <dsp:txXfrm>
        <a:off x="0" y="2615359"/>
        <a:ext cx="5906181" cy="2615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23DA4-A915-49BE-A4B2-868CA48F6E83}">
      <dsp:nvSpPr>
        <dsp:cNvPr id="0" name=""/>
        <dsp:cNvSpPr/>
      </dsp:nvSpPr>
      <dsp:spPr>
        <a:xfrm>
          <a:off x="0" y="3157015"/>
          <a:ext cx="5906181" cy="20713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Possible explanations for the tree:</a:t>
          </a:r>
        </a:p>
      </dsp:txBody>
      <dsp:txXfrm>
        <a:off x="0" y="3157015"/>
        <a:ext cx="5906181" cy="1118525"/>
      </dsp:txXfrm>
    </dsp:sp>
    <dsp:sp modelId="{7BCC7045-9B47-4F9D-A73D-FCDC0710C49C}">
      <dsp:nvSpPr>
        <dsp:cNvPr id="0" name=""/>
        <dsp:cNvSpPr/>
      </dsp:nvSpPr>
      <dsp:spPr>
        <a:xfrm>
          <a:off x="0" y="4234114"/>
          <a:ext cx="2953090" cy="95281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I prefer high-rent areas due to the increased safety and quality of goods and services. </a:t>
          </a:r>
        </a:p>
      </dsp:txBody>
      <dsp:txXfrm>
        <a:off x="0" y="4234114"/>
        <a:ext cx="2953090" cy="952818"/>
      </dsp:txXfrm>
    </dsp:sp>
    <dsp:sp modelId="{33475ECA-D6EB-4546-924F-85EECE6B8EA6}">
      <dsp:nvSpPr>
        <dsp:cNvPr id="0" name=""/>
        <dsp:cNvSpPr/>
      </dsp:nvSpPr>
      <dsp:spPr>
        <a:xfrm>
          <a:off x="2953090" y="4234114"/>
          <a:ext cx="2953090" cy="952818"/>
        </a:xfrm>
        <a:prstGeom prst="rect">
          <a:avLst/>
        </a:prstGeom>
        <a:solidFill>
          <a:schemeClr val="accent2">
            <a:tint val="40000"/>
            <a:alpha val="90000"/>
            <a:hueOff val="-1841865"/>
            <a:satOff val="12270"/>
            <a:lumOff val="1122"/>
            <a:alphaOff val="0"/>
          </a:schemeClr>
        </a:solidFill>
        <a:ln w="12700"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I do not prefer Skating Rinks due to the crowd they typically attract (Skating Rinks are known to attract families and older individuals).</a:t>
          </a:r>
        </a:p>
      </dsp:txBody>
      <dsp:txXfrm>
        <a:off x="2953090" y="4234114"/>
        <a:ext cx="2953090" cy="952818"/>
      </dsp:txXfrm>
    </dsp:sp>
    <dsp:sp modelId="{CAF175BE-F300-4086-907A-A220B653845E}">
      <dsp:nvSpPr>
        <dsp:cNvPr id="0" name=""/>
        <dsp:cNvSpPr/>
      </dsp:nvSpPr>
      <dsp:spPr>
        <a:xfrm rot="10800000">
          <a:off x="0" y="2358"/>
          <a:ext cx="5906181" cy="3185726"/>
        </a:xfrm>
        <a:prstGeom prst="upArrowCallou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If someone my age and is a recent graduate is deciding between various Google office locations, then I would recommend them to look at the median rent as well as the presence of a Skating Rink.</a:t>
          </a:r>
        </a:p>
      </dsp:txBody>
      <dsp:txXfrm rot="10800000">
        <a:off x="0" y="2358"/>
        <a:ext cx="5906181" cy="2069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931B0-1A72-4FF6-B9FA-3D98F01388B6}">
      <dsp:nvSpPr>
        <dsp:cNvPr id="0" name=""/>
        <dsp:cNvSpPr/>
      </dsp:nvSpPr>
      <dsp:spPr>
        <a:xfrm>
          <a:off x="-517178" y="8291"/>
          <a:ext cx="5906181" cy="14446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2BAA3-936F-4C52-B7DE-234C36C4CCED}">
      <dsp:nvSpPr>
        <dsp:cNvPr id="0" name=""/>
        <dsp:cNvSpPr/>
      </dsp:nvSpPr>
      <dsp:spPr>
        <a:xfrm>
          <a:off x="-80184" y="333328"/>
          <a:ext cx="796089" cy="7945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49C38-1756-4BE4-B790-2EBCC2FF822D}">
      <dsp:nvSpPr>
        <dsp:cNvPr id="0" name=""/>
        <dsp:cNvSpPr/>
      </dsp:nvSpPr>
      <dsp:spPr>
        <a:xfrm>
          <a:off x="1152898" y="8291"/>
          <a:ext cx="4209516" cy="1489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66" tIns="157666" rIns="157666" bIns="157666" numCol="1" spcCol="1270" anchor="ctr" anchorCtr="0">
          <a:noAutofit/>
        </a:bodyPr>
        <a:lstStyle/>
        <a:p>
          <a:pPr marL="0" lvl="0" indent="0" algn="l" defTabSz="622300">
            <a:lnSpc>
              <a:spcPct val="90000"/>
            </a:lnSpc>
            <a:spcBef>
              <a:spcPct val="0"/>
            </a:spcBef>
            <a:spcAft>
              <a:spcPct val="35000"/>
            </a:spcAft>
            <a:buNone/>
          </a:pPr>
          <a:r>
            <a:rPr lang="en-US" sz="1400" kern="1200"/>
            <a:t>In conclusion I have used personal experience, Foursquare location data, online sources, and supervised machine learning to create a Decision Tree Classifier to help recent graduates select a Google location to work for.</a:t>
          </a:r>
        </a:p>
      </dsp:txBody>
      <dsp:txXfrm>
        <a:off x="1152898" y="8291"/>
        <a:ext cx="4209516" cy="1489752"/>
      </dsp:txXfrm>
    </dsp:sp>
    <dsp:sp modelId="{4215C881-7380-4936-8AF6-DAF2A1AF4F2D}">
      <dsp:nvSpPr>
        <dsp:cNvPr id="0" name=""/>
        <dsp:cNvSpPr/>
      </dsp:nvSpPr>
      <dsp:spPr>
        <a:xfrm>
          <a:off x="-517178" y="1870482"/>
          <a:ext cx="5906181" cy="14446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40D7C-BBA1-41EB-9686-91F134C13813}">
      <dsp:nvSpPr>
        <dsp:cNvPr id="0" name=""/>
        <dsp:cNvSpPr/>
      </dsp:nvSpPr>
      <dsp:spPr>
        <a:xfrm>
          <a:off x="-80184" y="2195519"/>
          <a:ext cx="796089" cy="7945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146610-EADC-47DF-8379-EF27485BD348}">
      <dsp:nvSpPr>
        <dsp:cNvPr id="0" name=""/>
        <dsp:cNvSpPr/>
      </dsp:nvSpPr>
      <dsp:spPr>
        <a:xfrm>
          <a:off x="1152898" y="1870482"/>
          <a:ext cx="4209516" cy="1489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66" tIns="157666" rIns="157666" bIns="157666" numCol="1" spcCol="1270" anchor="ctr" anchorCtr="0">
          <a:noAutofit/>
        </a:bodyPr>
        <a:lstStyle/>
        <a:p>
          <a:pPr marL="0" lvl="0" indent="0" algn="l" defTabSz="622300">
            <a:lnSpc>
              <a:spcPct val="90000"/>
            </a:lnSpc>
            <a:spcBef>
              <a:spcPct val="0"/>
            </a:spcBef>
            <a:spcAft>
              <a:spcPct val="35000"/>
            </a:spcAft>
            <a:buNone/>
          </a:pPr>
          <a:r>
            <a:rPr lang="en-US" sz="1400" kern="1200"/>
            <a:t>This classifier has concluded that to find the best location, one must look at the median rent and the presence of a Skating Rink.</a:t>
          </a:r>
        </a:p>
      </dsp:txBody>
      <dsp:txXfrm>
        <a:off x="1152898" y="1870482"/>
        <a:ext cx="4209516" cy="1489752"/>
      </dsp:txXfrm>
    </dsp:sp>
    <dsp:sp modelId="{CCCAF9DB-D209-4B7C-9215-0FE6BA14AC3B}">
      <dsp:nvSpPr>
        <dsp:cNvPr id="0" name=""/>
        <dsp:cNvSpPr/>
      </dsp:nvSpPr>
      <dsp:spPr>
        <a:xfrm>
          <a:off x="-517178" y="3732673"/>
          <a:ext cx="5906181" cy="14446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A6A57-55D7-439A-9ACC-5D626E2A852A}">
      <dsp:nvSpPr>
        <dsp:cNvPr id="0" name=""/>
        <dsp:cNvSpPr/>
      </dsp:nvSpPr>
      <dsp:spPr>
        <a:xfrm>
          <a:off x="-80184" y="4057710"/>
          <a:ext cx="796089" cy="7945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7F45B-22B6-453E-9E4B-7609EC2B987C}">
      <dsp:nvSpPr>
        <dsp:cNvPr id="0" name=""/>
        <dsp:cNvSpPr/>
      </dsp:nvSpPr>
      <dsp:spPr>
        <a:xfrm>
          <a:off x="726936" y="3707511"/>
          <a:ext cx="2657781" cy="1489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66" tIns="157666" rIns="157666" bIns="157666" numCol="1" spcCol="1270" anchor="ctr" anchorCtr="0">
          <a:noAutofit/>
        </a:bodyPr>
        <a:lstStyle/>
        <a:p>
          <a:pPr marL="0" lvl="0" indent="0" algn="l" defTabSz="622300">
            <a:lnSpc>
              <a:spcPct val="90000"/>
            </a:lnSpc>
            <a:spcBef>
              <a:spcPct val="0"/>
            </a:spcBef>
            <a:spcAft>
              <a:spcPct val="35000"/>
            </a:spcAft>
            <a:buNone/>
          </a:pPr>
          <a:r>
            <a:rPr lang="en-US" sz="1400" kern="1200" dirty="0"/>
            <a:t>Future Work</a:t>
          </a:r>
        </a:p>
      </dsp:txBody>
      <dsp:txXfrm>
        <a:off x="726936" y="3707511"/>
        <a:ext cx="2657781" cy="1489752"/>
      </dsp:txXfrm>
    </dsp:sp>
    <dsp:sp modelId="{A2085BE7-DA42-4E43-B5FC-08D530DE3400}">
      <dsp:nvSpPr>
        <dsp:cNvPr id="0" name=""/>
        <dsp:cNvSpPr/>
      </dsp:nvSpPr>
      <dsp:spPr>
        <a:xfrm>
          <a:off x="1934361" y="3740965"/>
          <a:ext cx="3673623" cy="1489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66" tIns="157666" rIns="157666" bIns="157666" numCol="1" spcCol="1270" anchor="ctr" anchorCtr="0">
          <a:noAutofit/>
        </a:bodyPr>
        <a:lstStyle/>
        <a:p>
          <a:pPr marL="0" lvl="0" indent="0" algn="l" defTabSz="488950">
            <a:lnSpc>
              <a:spcPct val="90000"/>
            </a:lnSpc>
            <a:spcBef>
              <a:spcPct val="0"/>
            </a:spcBef>
            <a:spcAft>
              <a:spcPct val="35000"/>
            </a:spcAft>
            <a:buNone/>
          </a:pPr>
          <a:r>
            <a:rPr lang="en-US" sz="1100" kern="1200" dirty="0"/>
            <a:t>to make the classifier more robust, I should visit more Google office locations, as well as add additional online data from various other online sources / API's.</a:t>
          </a:r>
        </a:p>
      </dsp:txBody>
      <dsp:txXfrm>
        <a:off x="1934361" y="3740965"/>
        <a:ext cx="3673623" cy="14897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1/3/2020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1/3/2020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1/3/2020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1/3/2020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1/3/2020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20E7-686A-47C0-BB41-7339E6DB7D99}"/>
              </a:ext>
            </a:extLst>
          </p:cNvPr>
          <p:cNvSpPr>
            <a:spLocks noGrp="1"/>
          </p:cNvSpPr>
          <p:nvPr>
            <p:ph type="ctrTitle"/>
          </p:nvPr>
        </p:nvSpPr>
        <p:spPr>
          <a:xfrm>
            <a:off x="1559052" y="3014052"/>
            <a:ext cx="9068586" cy="2590800"/>
          </a:xfrm>
        </p:spPr>
        <p:txBody>
          <a:bodyPr/>
          <a:lstStyle/>
          <a:p>
            <a:r>
              <a:rPr lang="en-US" b="1" dirty="0"/>
              <a:t>Picking the Best   			Office</a:t>
            </a:r>
            <a:br>
              <a:rPr lang="en-US" dirty="0"/>
            </a:br>
            <a:br>
              <a:rPr lang="en-US" dirty="0"/>
            </a:br>
            <a:endParaRPr lang="en-US" dirty="0"/>
          </a:p>
        </p:txBody>
      </p:sp>
      <p:sp>
        <p:nvSpPr>
          <p:cNvPr id="3" name="Subtitle 2">
            <a:extLst>
              <a:ext uri="{FF2B5EF4-FFF2-40B4-BE49-F238E27FC236}">
                <a16:creationId xmlns:a16="http://schemas.microsoft.com/office/drawing/2014/main" id="{66B82BBC-54C3-4E0A-AABC-F359919054AE}"/>
              </a:ext>
            </a:extLst>
          </p:cNvPr>
          <p:cNvSpPr>
            <a:spLocks noGrp="1"/>
          </p:cNvSpPr>
          <p:nvPr>
            <p:ph type="subTitle" idx="1"/>
          </p:nvPr>
        </p:nvSpPr>
        <p:spPr/>
        <p:txBody>
          <a:bodyPr>
            <a:normAutofit fontScale="92500" lnSpcReduction="20000"/>
          </a:bodyPr>
          <a:lstStyle/>
          <a:p>
            <a:r>
              <a:rPr lang="en-US" dirty="0"/>
              <a:t>Abhinav Dulur</a:t>
            </a:r>
            <a:br>
              <a:rPr lang="en-US" dirty="0"/>
            </a:br>
            <a:r>
              <a:rPr lang="en-US" dirty="0"/>
              <a:t>January 1</a:t>
            </a:r>
            <a:r>
              <a:rPr lang="en-US" baseline="30000" dirty="0"/>
              <a:t>st</a:t>
            </a:r>
            <a:r>
              <a:rPr lang="en-US" dirty="0"/>
              <a:t>, 2019</a:t>
            </a:r>
          </a:p>
        </p:txBody>
      </p:sp>
      <p:pic>
        <p:nvPicPr>
          <p:cNvPr id="1026" name="Picture 2" descr="Image result for google logo">
            <a:extLst>
              <a:ext uri="{FF2B5EF4-FFF2-40B4-BE49-F238E27FC236}">
                <a16:creationId xmlns:a16="http://schemas.microsoft.com/office/drawing/2014/main" id="{BDB9E785-4631-42BC-9A51-706BBEB6CBF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43403" y="3228326"/>
            <a:ext cx="3405673" cy="123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09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2AC93BF0-5ACF-405B-8CE2-AC35070F4555}"/>
              </a:ext>
            </a:extLst>
          </p:cNvPr>
          <p:cNvGraphicFramePr>
            <a:graphicFrameLocks noGrp="1"/>
          </p:cNvGraphicFramePr>
          <p:nvPr>
            <p:ph idx="1"/>
            <p:extLst>
              <p:ext uri="{D42A27DB-BD31-4B8C-83A1-F6EECF244321}">
                <p14:modId xmlns:p14="http://schemas.microsoft.com/office/powerpoint/2010/main" val="1662730681"/>
              </p:ext>
            </p:extLst>
          </p:nvPr>
        </p:nvGraphicFramePr>
        <p:xfrm>
          <a:off x="318782" y="218115"/>
          <a:ext cx="11551640" cy="6342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09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7DAE5A8D-E6D8-4AAF-B8F4-7D3E120D6B67}"/>
              </a:ext>
            </a:extLst>
          </p:cNvPr>
          <p:cNvSpPr>
            <a:spLocks noGrp="1"/>
          </p:cNvSpPr>
          <p:nvPr>
            <p:ph type="title"/>
          </p:nvPr>
        </p:nvSpPr>
        <p:spPr>
          <a:xfrm>
            <a:off x="573409" y="559477"/>
            <a:ext cx="3765200" cy="5709931"/>
          </a:xfrm>
        </p:spPr>
        <p:txBody>
          <a:bodyPr>
            <a:normAutofit/>
          </a:bodyPr>
          <a:lstStyle/>
          <a:p>
            <a:pPr algn="ctr"/>
            <a:r>
              <a:rPr lang="en-US" sz="4400" b="1" dirty="0"/>
              <a:t>Objective:</a:t>
            </a:r>
            <a:endParaRPr lang="en-US" sz="4400" dirty="0"/>
          </a:p>
        </p:txBody>
      </p:sp>
      <p:sp>
        <p:nvSpPr>
          <p:cNvPr id="3" name="Content Placeholder 2">
            <a:extLst>
              <a:ext uri="{FF2B5EF4-FFF2-40B4-BE49-F238E27FC236}">
                <a16:creationId xmlns:a16="http://schemas.microsoft.com/office/drawing/2014/main" id="{6A0CE7F3-0FA0-4C72-98B6-754BF34098F7}"/>
              </a:ext>
            </a:extLst>
          </p:cNvPr>
          <p:cNvSpPr>
            <a:spLocks noGrp="1"/>
          </p:cNvSpPr>
          <p:nvPr>
            <p:ph idx="1"/>
          </p:nvPr>
        </p:nvSpPr>
        <p:spPr>
          <a:xfrm>
            <a:off x="5478124" y="559477"/>
            <a:ext cx="5647076" cy="5475563"/>
          </a:xfrm>
        </p:spPr>
        <p:txBody>
          <a:bodyPr anchor="ctr">
            <a:normAutofit/>
          </a:bodyPr>
          <a:lstStyle/>
          <a:p>
            <a:pPr marL="0" indent="0">
              <a:buNone/>
            </a:pPr>
            <a:r>
              <a:rPr lang="en-US" dirty="0"/>
              <a:t>Use machine learning to help newly employed Googlers pick the best office location.</a:t>
            </a:r>
          </a:p>
          <a:p>
            <a:endParaRPr lang="en-US" dirty="0"/>
          </a:p>
        </p:txBody>
      </p:sp>
    </p:spTree>
    <p:extLst>
      <p:ext uri="{BB962C8B-B14F-4D97-AF65-F5344CB8AC3E}">
        <p14:creationId xmlns:p14="http://schemas.microsoft.com/office/powerpoint/2010/main" val="266036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E362E599-771E-454C-857C-9BCC8BFBF639}"/>
              </a:ext>
            </a:extLst>
          </p:cNvPr>
          <p:cNvSpPr>
            <a:spLocks noGrp="1"/>
          </p:cNvSpPr>
          <p:nvPr>
            <p:ph type="title"/>
          </p:nvPr>
        </p:nvSpPr>
        <p:spPr>
          <a:xfrm>
            <a:off x="573409" y="559477"/>
            <a:ext cx="3765200" cy="5709931"/>
          </a:xfrm>
        </p:spPr>
        <p:txBody>
          <a:bodyPr>
            <a:normAutofit/>
          </a:bodyPr>
          <a:lstStyle/>
          <a:p>
            <a:pPr algn="ctr"/>
            <a:r>
              <a:rPr lang="en-US" b="1" dirty="0"/>
              <a:t>Data</a:t>
            </a:r>
            <a:br>
              <a:rPr lang="en-US" dirty="0"/>
            </a:br>
            <a:endParaRPr lang="en-US"/>
          </a:p>
        </p:txBody>
      </p:sp>
      <p:graphicFrame>
        <p:nvGraphicFramePr>
          <p:cNvPr id="5" name="Content Placeholder 2">
            <a:extLst>
              <a:ext uri="{FF2B5EF4-FFF2-40B4-BE49-F238E27FC236}">
                <a16:creationId xmlns:a16="http://schemas.microsoft.com/office/drawing/2014/main" id="{98AF5425-FA56-4E12-AEEB-7244E211E533}"/>
              </a:ext>
            </a:extLst>
          </p:cNvPr>
          <p:cNvGraphicFramePr>
            <a:graphicFrameLocks noGrp="1"/>
          </p:cNvGraphicFramePr>
          <p:nvPr>
            <p:ph idx="1"/>
            <p:extLst>
              <p:ext uri="{D42A27DB-BD31-4B8C-83A1-F6EECF244321}">
                <p14:modId xmlns:p14="http://schemas.microsoft.com/office/powerpoint/2010/main" val="183636666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4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7FE0A7C-3F28-4696-83C8-B834A50B3B57}"/>
              </a:ext>
            </a:extLst>
          </p:cNvPr>
          <p:cNvSpPr>
            <a:spLocks noGrp="1"/>
          </p:cNvSpPr>
          <p:nvPr>
            <p:ph type="title"/>
          </p:nvPr>
        </p:nvSpPr>
        <p:spPr>
          <a:xfrm>
            <a:off x="573409" y="559477"/>
            <a:ext cx="3765200" cy="5709931"/>
          </a:xfrm>
        </p:spPr>
        <p:txBody>
          <a:bodyPr>
            <a:normAutofit/>
          </a:bodyPr>
          <a:lstStyle/>
          <a:p>
            <a:pPr algn="ctr"/>
            <a:r>
              <a:rPr lang="en-US" sz="4100" b="1"/>
              <a:t>Methodology</a:t>
            </a:r>
            <a:br>
              <a:rPr lang="en-US" sz="4100"/>
            </a:br>
            <a:endParaRPr lang="en-US" sz="4100"/>
          </a:p>
        </p:txBody>
      </p:sp>
      <p:graphicFrame>
        <p:nvGraphicFramePr>
          <p:cNvPr id="5" name="Content Placeholder 2">
            <a:extLst>
              <a:ext uri="{FF2B5EF4-FFF2-40B4-BE49-F238E27FC236}">
                <a16:creationId xmlns:a16="http://schemas.microsoft.com/office/drawing/2014/main" id="{4AA913B1-B459-4D12-96A5-00CF255CC320}"/>
              </a:ext>
            </a:extLst>
          </p:cNvPr>
          <p:cNvGraphicFramePr>
            <a:graphicFrameLocks noGrp="1"/>
          </p:cNvGraphicFramePr>
          <p:nvPr>
            <p:ph idx="1"/>
            <p:extLst>
              <p:ext uri="{D42A27DB-BD31-4B8C-83A1-F6EECF244321}">
                <p14:modId xmlns:p14="http://schemas.microsoft.com/office/powerpoint/2010/main" val="75841034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1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7FE0A7C-3F28-4696-83C8-B834A50B3B57}"/>
              </a:ext>
            </a:extLst>
          </p:cNvPr>
          <p:cNvSpPr>
            <a:spLocks noGrp="1"/>
          </p:cNvSpPr>
          <p:nvPr>
            <p:ph type="title"/>
          </p:nvPr>
        </p:nvSpPr>
        <p:spPr>
          <a:xfrm>
            <a:off x="573409" y="559477"/>
            <a:ext cx="3765200" cy="5709931"/>
          </a:xfrm>
        </p:spPr>
        <p:txBody>
          <a:bodyPr>
            <a:normAutofit/>
          </a:bodyPr>
          <a:lstStyle/>
          <a:p>
            <a:pPr algn="ctr"/>
            <a:r>
              <a:rPr lang="en-US" sz="4400" b="1" dirty="0"/>
              <a:t>Results</a:t>
            </a:r>
            <a:br>
              <a:rPr lang="en-US" sz="4100" dirty="0"/>
            </a:br>
            <a:endParaRPr lang="en-US" sz="4100" dirty="0"/>
          </a:p>
        </p:txBody>
      </p:sp>
      <p:pic>
        <p:nvPicPr>
          <p:cNvPr id="8" name="Picture 7">
            <a:extLst>
              <a:ext uri="{FF2B5EF4-FFF2-40B4-BE49-F238E27FC236}">
                <a16:creationId xmlns:a16="http://schemas.microsoft.com/office/drawing/2014/main" id="{C3DD4D21-A9DA-4602-A6E0-8D6B400FC928}"/>
              </a:ext>
            </a:extLst>
          </p:cNvPr>
          <p:cNvPicPr/>
          <p:nvPr/>
        </p:nvPicPr>
        <p:blipFill>
          <a:blip r:embed="rId2"/>
          <a:stretch>
            <a:fillRect/>
          </a:stretch>
        </p:blipFill>
        <p:spPr>
          <a:xfrm>
            <a:off x="4993007" y="372614"/>
            <a:ext cx="6782225" cy="6247642"/>
          </a:xfrm>
          <a:prstGeom prst="rect">
            <a:avLst/>
          </a:prstGeom>
        </p:spPr>
      </p:pic>
      <p:sp>
        <p:nvSpPr>
          <p:cNvPr id="6" name="TextBox 5">
            <a:extLst>
              <a:ext uri="{FF2B5EF4-FFF2-40B4-BE49-F238E27FC236}">
                <a16:creationId xmlns:a16="http://schemas.microsoft.com/office/drawing/2014/main" id="{660DCCEC-CE92-43C5-8787-12FD5BA5EB82}"/>
              </a:ext>
            </a:extLst>
          </p:cNvPr>
          <p:cNvSpPr txBox="1"/>
          <p:nvPr/>
        </p:nvSpPr>
        <p:spPr>
          <a:xfrm>
            <a:off x="6662057" y="2090058"/>
            <a:ext cx="643125" cy="369332"/>
          </a:xfrm>
          <a:prstGeom prst="rect">
            <a:avLst/>
          </a:prstGeom>
          <a:noFill/>
        </p:spPr>
        <p:txBody>
          <a:bodyPr wrap="none" rtlCol="0">
            <a:spAutoFit/>
          </a:bodyPr>
          <a:lstStyle/>
          <a:p>
            <a:r>
              <a:rPr lang="en-US" dirty="0"/>
              <a:t>True</a:t>
            </a:r>
          </a:p>
        </p:txBody>
      </p:sp>
      <p:sp>
        <p:nvSpPr>
          <p:cNvPr id="11" name="TextBox 10">
            <a:extLst>
              <a:ext uri="{FF2B5EF4-FFF2-40B4-BE49-F238E27FC236}">
                <a16:creationId xmlns:a16="http://schemas.microsoft.com/office/drawing/2014/main" id="{E2158AF6-0BA0-4FA1-AC71-237B2FDCE944}"/>
              </a:ext>
            </a:extLst>
          </p:cNvPr>
          <p:cNvSpPr txBox="1"/>
          <p:nvPr/>
        </p:nvSpPr>
        <p:spPr>
          <a:xfrm>
            <a:off x="7780022" y="4444482"/>
            <a:ext cx="643125" cy="369332"/>
          </a:xfrm>
          <a:prstGeom prst="rect">
            <a:avLst/>
          </a:prstGeom>
          <a:noFill/>
        </p:spPr>
        <p:txBody>
          <a:bodyPr wrap="none" rtlCol="0">
            <a:spAutoFit/>
          </a:bodyPr>
          <a:lstStyle/>
          <a:p>
            <a:r>
              <a:rPr lang="en-US" dirty="0"/>
              <a:t>True</a:t>
            </a:r>
          </a:p>
        </p:txBody>
      </p:sp>
      <p:sp>
        <p:nvSpPr>
          <p:cNvPr id="13" name="TextBox 12">
            <a:extLst>
              <a:ext uri="{FF2B5EF4-FFF2-40B4-BE49-F238E27FC236}">
                <a16:creationId xmlns:a16="http://schemas.microsoft.com/office/drawing/2014/main" id="{7CE56FA5-04F5-43D4-BDA8-E01567627808}"/>
              </a:ext>
            </a:extLst>
          </p:cNvPr>
          <p:cNvSpPr txBox="1"/>
          <p:nvPr/>
        </p:nvSpPr>
        <p:spPr>
          <a:xfrm>
            <a:off x="8652669" y="2090058"/>
            <a:ext cx="740908" cy="369332"/>
          </a:xfrm>
          <a:prstGeom prst="rect">
            <a:avLst/>
          </a:prstGeom>
          <a:noFill/>
        </p:spPr>
        <p:txBody>
          <a:bodyPr wrap="none" rtlCol="0">
            <a:spAutoFit/>
          </a:bodyPr>
          <a:lstStyle/>
          <a:p>
            <a:r>
              <a:rPr lang="en-US" dirty="0"/>
              <a:t>False</a:t>
            </a:r>
          </a:p>
        </p:txBody>
      </p:sp>
      <p:sp>
        <p:nvSpPr>
          <p:cNvPr id="14" name="TextBox 13">
            <a:extLst>
              <a:ext uri="{FF2B5EF4-FFF2-40B4-BE49-F238E27FC236}">
                <a16:creationId xmlns:a16="http://schemas.microsoft.com/office/drawing/2014/main" id="{F76722E7-4DDE-4DC9-AE39-C9BAEA13555E}"/>
              </a:ext>
            </a:extLst>
          </p:cNvPr>
          <p:cNvSpPr txBox="1"/>
          <p:nvPr/>
        </p:nvSpPr>
        <p:spPr>
          <a:xfrm>
            <a:off x="9962065" y="4444482"/>
            <a:ext cx="740908"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113962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959708DF-9973-4979-B9D8-5C84CC8F1712}"/>
              </a:ext>
            </a:extLst>
          </p:cNvPr>
          <p:cNvSpPr>
            <a:spLocks noGrp="1"/>
          </p:cNvSpPr>
          <p:nvPr>
            <p:ph type="title"/>
          </p:nvPr>
        </p:nvSpPr>
        <p:spPr>
          <a:xfrm>
            <a:off x="573409" y="559477"/>
            <a:ext cx="3765200" cy="5709931"/>
          </a:xfrm>
        </p:spPr>
        <p:txBody>
          <a:bodyPr>
            <a:normAutofit/>
          </a:bodyPr>
          <a:lstStyle/>
          <a:p>
            <a:pPr algn="ctr"/>
            <a:r>
              <a:rPr lang="en-US" dirty="0"/>
              <a:t>Discussion</a:t>
            </a:r>
            <a:endParaRPr lang="en-US"/>
          </a:p>
        </p:txBody>
      </p:sp>
      <p:graphicFrame>
        <p:nvGraphicFramePr>
          <p:cNvPr id="5" name="Content Placeholder 2">
            <a:extLst>
              <a:ext uri="{FF2B5EF4-FFF2-40B4-BE49-F238E27FC236}">
                <a16:creationId xmlns:a16="http://schemas.microsoft.com/office/drawing/2014/main" id="{99BD34A1-1CD1-465C-A0B6-440461AB9201}"/>
              </a:ext>
            </a:extLst>
          </p:cNvPr>
          <p:cNvGraphicFramePr>
            <a:graphicFrameLocks noGrp="1"/>
          </p:cNvGraphicFramePr>
          <p:nvPr>
            <p:ph idx="1"/>
            <p:extLst>
              <p:ext uri="{D42A27DB-BD31-4B8C-83A1-F6EECF244321}">
                <p14:modId xmlns:p14="http://schemas.microsoft.com/office/powerpoint/2010/main" val="65328308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30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7260C55E-765C-44E0-B387-C4D59F858FCA}"/>
              </a:ext>
            </a:extLst>
          </p:cNvPr>
          <p:cNvSpPr>
            <a:spLocks noGrp="1"/>
          </p:cNvSpPr>
          <p:nvPr>
            <p:ph type="title"/>
          </p:nvPr>
        </p:nvSpPr>
        <p:spPr>
          <a:xfrm>
            <a:off x="573409" y="559477"/>
            <a:ext cx="3765200" cy="5709931"/>
          </a:xfrm>
        </p:spPr>
        <p:txBody>
          <a:bodyPr>
            <a:normAutofit/>
          </a:bodyPr>
          <a:lstStyle/>
          <a:p>
            <a:pPr algn="ctr"/>
            <a:r>
              <a:rPr lang="en-US" b="1" dirty="0"/>
              <a:t>Conclusion</a:t>
            </a:r>
            <a:br>
              <a:rPr lang="en-US" dirty="0"/>
            </a:br>
            <a:endParaRPr lang="en-US"/>
          </a:p>
        </p:txBody>
      </p:sp>
      <p:graphicFrame>
        <p:nvGraphicFramePr>
          <p:cNvPr id="5" name="Content Placeholder 2">
            <a:extLst>
              <a:ext uri="{FF2B5EF4-FFF2-40B4-BE49-F238E27FC236}">
                <a16:creationId xmlns:a16="http://schemas.microsoft.com/office/drawing/2014/main" id="{0EE88E77-C97E-4747-94E9-23821305B980}"/>
              </a:ext>
            </a:extLst>
          </p:cNvPr>
          <p:cNvGraphicFramePr>
            <a:graphicFrameLocks noGrp="1"/>
          </p:cNvGraphicFramePr>
          <p:nvPr>
            <p:ph idx="1"/>
            <p:extLst>
              <p:ext uri="{D42A27DB-BD31-4B8C-83A1-F6EECF244321}">
                <p14:modId xmlns:p14="http://schemas.microsoft.com/office/powerpoint/2010/main" val="434521337"/>
              </p:ext>
            </p:extLst>
          </p:nvPr>
        </p:nvGraphicFramePr>
        <p:xfrm>
          <a:off x="5712410" y="813641"/>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8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otalTime>1</TotalTime>
  <Words>462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Garamond</vt:lpstr>
      <vt:lpstr>Savon</vt:lpstr>
      <vt:lpstr>Picking the Best      Office  </vt:lpstr>
      <vt:lpstr>PowerPoint Presentation</vt:lpstr>
      <vt:lpstr>Objective:</vt:lpstr>
      <vt:lpstr>Data </vt:lpstr>
      <vt:lpstr>Methodology </vt:lpstr>
      <vt:lpstr>Results </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Picking the Best      Office</dc:title>
  <dc:creator>Abhinav Dulur</dc:creator>
  <cp:lastModifiedBy>Abhinav Dulur</cp:lastModifiedBy>
  <cp:revision>2</cp:revision>
  <dcterms:created xsi:type="dcterms:W3CDTF">2020-01-03T16:29:20Z</dcterms:created>
  <dcterms:modified xsi:type="dcterms:W3CDTF">2020-01-03T16:30:20Z</dcterms:modified>
</cp:coreProperties>
</file>