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Roboto Medium"/>
      <p:regular r:id="rId23"/>
      <p:bold r:id="rId24"/>
      <p:italic r:id="rId25"/>
      <p:boldItalic r:id="rId26"/>
    </p:embeddedFon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Medium-bold.fntdata"/><Relationship Id="rId23" Type="http://schemas.openxmlformats.org/officeDocument/2006/relationships/font" Target="fonts/Roboto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boldItalic.fntdata"/><Relationship Id="rId25" Type="http://schemas.openxmlformats.org/officeDocument/2006/relationships/font" Target="fonts/RobotoMedium-italic.fntdata"/><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ca639cde4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ca639cde4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a639cde4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a639cde4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b1cc8da99_3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b1cc8da99_3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b1cc8da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b1cc8da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b1cc8da99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b1cc8da99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a639cde4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a639cde4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b1cc8da9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b1cc8da9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b1cc8da99_3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b1cc8da99_3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a639cde4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a639cde4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b1cc8da99_3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b1cc8da99_3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a639cde4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a639cde4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b1cc8da99_3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b1cc8da99_3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a639cde4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a639cde4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35550" y="1737550"/>
            <a:ext cx="8472900" cy="2287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400"/>
              <a:t>UNDERSTANDING </a:t>
            </a:r>
            <a:r>
              <a:rPr lang="en" sz="4400"/>
              <a:t>LLM’S SYMBOLIC REASONING THROUGH COMPARATIVE ANALYSIS OF DSR METHODOLOGY</a:t>
            </a:r>
            <a:endParaRPr sz="4400"/>
          </a:p>
        </p:txBody>
      </p:sp>
      <p:sp>
        <p:nvSpPr>
          <p:cNvPr id="60" name="Google Shape;60;p13"/>
          <p:cNvSpPr txBox="1"/>
          <p:nvPr>
            <p:ph idx="4294967295" type="subTitle"/>
          </p:nvPr>
        </p:nvSpPr>
        <p:spPr>
          <a:xfrm>
            <a:off x="335700" y="3904950"/>
            <a:ext cx="7801500" cy="4311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t>GROUP - 23</a:t>
            </a:r>
            <a:endParaRPr sz="1600"/>
          </a:p>
        </p:txBody>
      </p:sp>
      <p:sp>
        <p:nvSpPr>
          <p:cNvPr id="61" name="Google Shape;61;p13"/>
          <p:cNvSpPr txBox="1"/>
          <p:nvPr>
            <p:ph idx="4294967295" type="subTitle"/>
          </p:nvPr>
        </p:nvSpPr>
        <p:spPr>
          <a:xfrm>
            <a:off x="335700" y="4242100"/>
            <a:ext cx="7801500" cy="3693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200"/>
              <a:t>Abhinav Gupta, </a:t>
            </a:r>
            <a:r>
              <a:rPr lang="en" sz="1200"/>
              <a:t>Akshita Kapur, </a:t>
            </a:r>
            <a:r>
              <a:rPr lang="en" sz="1200"/>
              <a:t>Dhruvam Zaveri, Hrishikesh Thakur, Shreyas Shrawage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11700" y="408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a:t>
            </a:r>
            <a:r>
              <a:rPr lang="en"/>
              <a:t>NS -</a:t>
            </a:r>
            <a:r>
              <a:rPr lang="en"/>
              <a:t> COMPARISON OF DSR MODELS</a:t>
            </a:r>
            <a:endParaRPr/>
          </a:p>
        </p:txBody>
      </p:sp>
      <p:sp>
        <p:nvSpPr>
          <p:cNvPr id="168" name="Google Shape;168;p22"/>
          <p:cNvSpPr txBox="1"/>
          <p:nvPr>
            <p:ph idx="1" type="body"/>
          </p:nvPr>
        </p:nvSpPr>
        <p:spPr>
          <a:xfrm>
            <a:off x="3928150" y="1448175"/>
            <a:ext cx="4794300" cy="2696700"/>
          </a:xfrm>
          <a:prstGeom prst="rect">
            <a:avLst/>
          </a:prstGeom>
        </p:spPr>
        <p:txBody>
          <a:bodyPr anchorCtr="0" anchor="t" bIns="91425" lIns="91425" spcFirstLastPara="1" rIns="91425" wrap="square" tIns="91425">
            <a:spAutoFit/>
          </a:bodyPr>
          <a:lstStyle/>
          <a:p>
            <a:pPr indent="-330200" lvl="0" marL="406400" rtl="0" algn="just">
              <a:spcBef>
                <a:spcPts val="0"/>
              </a:spcBef>
              <a:spcAft>
                <a:spcPts val="0"/>
              </a:spcAft>
              <a:buClr>
                <a:srgbClr val="CACACA"/>
              </a:buClr>
              <a:buSzPts val="1600"/>
              <a:buFont typeface="Average"/>
              <a:buChar char="●"/>
            </a:pPr>
            <a:r>
              <a:rPr lang="en" sz="1600"/>
              <a:t>Since each model has a unique architecture or is trained on different set of parameters pairing it with DSR results in varied performance.</a:t>
            </a:r>
            <a:endParaRPr sz="1600"/>
          </a:p>
          <a:p>
            <a:pPr indent="-330200" lvl="0" marL="406400" rtl="0" algn="just">
              <a:spcBef>
                <a:spcPts val="0"/>
              </a:spcBef>
              <a:spcAft>
                <a:spcPts val="0"/>
              </a:spcAft>
              <a:buClr>
                <a:srgbClr val="CACACA"/>
              </a:buClr>
              <a:buSzPts val="1600"/>
              <a:buFont typeface="Average"/>
              <a:buChar char="●"/>
            </a:pPr>
            <a:r>
              <a:rPr lang="en" sz="1600"/>
              <a:t>It is clearly observable that ALBERT, RoBERTa and ELECTRA are best suited to be paired with DSR. </a:t>
            </a:r>
            <a:endParaRPr sz="1600"/>
          </a:p>
          <a:p>
            <a:pPr indent="-330200" lvl="0" marL="406400" rtl="0" algn="just">
              <a:spcBef>
                <a:spcPts val="0"/>
              </a:spcBef>
              <a:spcAft>
                <a:spcPts val="0"/>
              </a:spcAft>
              <a:buClr>
                <a:srgbClr val="CACACA"/>
              </a:buClr>
              <a:buSzPts val="1600"/>
              <a:buFont typeface="Average"/>
              <a:buChar char="●"/>
            </a:pPr>
            <a:r>
              <a:rPr lang="en" sz="1600"/>
              <a:t>XLNet, when augmented with the DSR layer, does not achieve results on par with those of other models enhanced by DSR.</a:t>
            </a:r>
            <a:endParaRPr sz="1600"/>
          </a:p>
        </p:txBody>
      </p:sp>
      <p:pic>
        <p:nvPicPr>
          <p:cNvPr id="169" name="Google Shape;169;p22"/>
          <p:cNvPicPr preferRelativeResize="0"/>
          <p:nvPr/>
        </p:nvPicPr>
        <p:blipFill>
          <a:blip r:embed="rId3">
            <a:alphaModFix/>
          </a:blip>
          <a:stretch>
            <a:fillRect/>
          </a:stretch>
        </p:blipFill>
        <p:spPr>
          <a:xfrm>
            <a:off x="425300" y="1548050"/>
            <a:ext cx="3337726" cy="2696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3" name="Shape 173"/>
        <p:cNvGrpSpPr/>
        <p:nvPr/>
      </p:nvGrpSpPr>
      <p:grpSpPr>
        <a:xfrm>
          <a:off x="0" y="0"/>
          <a:ext cx="0" cy="0"/>
          <a:chOff x="0" y="0"/>
          <a:chExt cx="0" cy="0"/>
        </a:xfrm>
      </p:grpSpPr>
      <p:sp>
        <p:nvSpPr>
          <p:cNvPr id="174" name="Google Shape;174;p23"/>
          <p:cNvSpPr/>
          <p:nvPr/>
        </p:nvSpPr>
        <p:spPr>
          <a:xfrm>
            <a:off x="3335000" y="1079020"/>
            <a:ext cx="2025900" cy="40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Average"/>
                <a:ea typeface="Average"/>
                <a:cs typeface="Average"/>
                <a:sym typeface="Average"/>
              </a:rPr>
              <a:t>Performance without DSR</a:t>
            </a:r>
            <a:endParaRPr b="1" sz="1200">
              <a:solidFill>
                <a:srgbClr val="FFFFFF"/>
              </a:solidFill>
              <a:latin typeface="Average"/>
              <a:ea typeface="Average"/>
              <a:cs typeface="Average"/>
              <a:sym typeface="Average"/>
            </a:endParaRPr>
          </a:p>
        </p:txBody>
      </p:sp>
      <p:sp>
        <p:nvSpPr>
          <p:cNvPr id="175" name="Google Shape;175;p23"/>
          <p:cNvSpPr/>
          <p:nvPr/>
        </p:nvSpPr>
        <p:spPr>
          <a:xfrm>
            <a:off x="5372925" y="1079036"/>
            <a:ext cx="2827800" cy="40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Average"/>
                <a:ea typeface="Average"/>
                <a:cs typeface="Average"/>
                <a:sym typeface="Average"/>
              </a:rPr>
              <a:t>Performance with DSR</a:t>
            </a:r>
            <a:endParaRPr b="1" sz="1200">
              <a:solidFill>
                <a:srgbClr val="FFFFFF"/>
              </a:solidFill>
              <a:latin typeface="Average"/>
              <a:ea typeface="Average"/>
              <a:cs typeface="Average"/>
              <a:sym typeface="Average"/>
            </a:endParaRPr>
          </a:p>
        </p:txBody>
      </p:sp>
      <p:sp>
        <p:nvSpPr>
          <p:cNvPr id="176" name="Google Shape;176;p23"/>
          <p:cNvSpPr/>
          <p:nvPr/>
        </p:nvSpPr>
        <p:spPr>
          <a:xfrm>
            <a:off x="942313" y="1178937"/>
            <a:ext cx="2380800" cy="30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grpSp>
        <p:nvGrpSpPr>
          <p:cNvPr id="177" name="Google Shape;177;p23"/>
          <p:cNvGrpSpPr/>
          <p:nvPr/>
        </p:nvGrpSpPr>
        <p:grpSpPr>
          <a:xfrm>
            <a:off x="943248" y="1490075"/>
            <a:ext cx="7257489" cy="674450"/>
            <a:chOff x="943723" y="3098500"/>
            <a:chExt cx="7257489" cy="674450"/>
          </a:xfrm>
        </p:grpSpPr>
        <p:sp>
          <p:nvSpPr>
            <p:cNvPr id="178" name="Google Shape;178;p23"/>
            <p:cNvSpPr/>
            <p:nvPr/>
          </p:nvSpPr>
          <p:spPr>
            <a:xfrm>
              <a:off x="5373412" y="3098513"/>
              <a:ext cx="28278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Average"/>
                  <a:ea typeface="Average"/>
                  <a:cs typeface="Average"/>
                  <a:sym typeface="Average"/>
                </a:rPr>
                <a:t>37%</a:t>
              </a:r>
              <a:endParaRPr sz="2000">
                <a:solidFill>
                  <a:schemeClr val="lt2"/>
                </a:solidFill>
                <a:latin typeface="Average"/>
                <a:ea typeface="Average"/>
                <a:cs typeface="Average"/>
                <a:sym typeface="Average"/>
              </a:endParaRPr>
            </a:p>
          </p:txBody>
        </p:sp>
        <p:sp>
          <p:nvSpPr>
            <p:cNvPr id="179" name="Google Shape;179;p23"/>
            <p:cNvSpPr/>
            <p:nvPr/>
          </p:nvSpPr>
          <p:spPr>
            <a:xfrm>
              <a:off x="943723" y="3098500"/>
              <a:ext cx="23799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0" name="Google Shape;180;p23"/>
            <p:cNvSpPr/>
            <p:nvPr/>
          </p:nvSpPr>
          <p:spPr>
            <a:xfrm>
              <a:off x="1632122" y="3098513"/>
              <a:ext cx="674400" cy="674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1" name="Google Shape;181;p23"/>
            <p:cNvSpPr/>
            <p:nvPr/>
          </p:nvSpPr>
          <p:spPr>
            <a:xfrm>
              <a:off x="943723" y="3098513"/>
              <a:ext cx="687600" cy="674400"/>
            </a:xfrm>
            <a:prstGeom prst="rtTriangle">
              <a:avLst/>
            </a:prstGeom>
            <a:solidFill>
              <a:srgbClr val="576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2" name="Google Shape;182;p23"/>
            <p:cNvSpPr/>
            <p:nvPr/>
          </p:nvSpPr>
          <p:spPr>
            <a:xfrm>
              <a:off x="3335487" y="3098500"/>
              <a:ext cx="20262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Average"/>
                  <a:ea typeface="Average"/>
                  <a:cs typeface="Average"/>
                  <a:sym typeface="Average"/>
                </a:rPr>
                <a:t>19.125%</a:t>
              </a:r>
              <a:endParaRPr sz="2000">
                <a:solidFill>
                  <a:schemeClr val="lt2"/>
                </a:solidFill>
                <a:latin typeface="Average"/>
                <a:ea typeface="Average"/>
                <a:cs typeface="Average"/>
                <a:sym typeface="Average"/>
              </a:endParaRPr>
            </a:p>
          </p:txBody>
        </p:sp>
        <p:sp>
          <p:nvSpPr>
            <p:cNvPr id="183" name="Google Shape;183;p23"/>
            <p:cNvSpPr/>
            <p:nvPr/>
          </p:nvSpPr>
          <p:spPr>
            <a:xfrm>
              <a:off x="4354429" y="3098513"/>
              <a:ext cx="10071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4" name="Google Shape;184;p23"/>
            <p:cNvSpPr/>
            <p:nvPr/>
          </p:nvSpPr>
          <p:spPr>
            <a:xfrm>
              <a:off x="1210848" y="309855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Average"/>
                  <a:ea typeface="Average"/>
                  <a:cs typeface="Average"/>
                  <a:sym typeface="Average"/>
                </a:rPr>
                <a:t>1</a:t>
              </a:r>
              <a:endParaRPr sz="1600">
                <a:solidFill>
                  <a:srgbClr val="FFFFFF"/>
                </a:solidFill>
                <a:latin typeface="Average"/>
                <a:ea typeface="Average"/>
                <a:cs typeface="Average"/>
                <a:sym typeface="Average"/>
              </a:endParaRPr>
            </a:p>
          </p:txBody>
        </p:sp>
        <p:sp>
          <p:nvSpPr>
            <p:cNvPr id="185" name="Google Shape;185;p23"/>
            <p:cNvSpPr/>
            <p:nvPr/>
          </p:nvSpPr>
          <p:spPr>
            <a:xfrm rot="-2700000">
              <a:off x="4705031" y="3336392"/>
              <a:ext cx="305894" cy="116673"/>
            </a:xfrm>
            <a:prstGeom prst="corner">
              <a:avLst>
                <a:gd fmla="val 18804" name="adj1"/>
                <a:gd fmla="val 18145"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86" name="Google Shape;186;p23"/>
            <p:cNvSpPr/>
            <p:nvPr/>
          </p:nvSpPr>
          <p:spPr>
            <a:xfrm>
              <a:off x="1704725" y="3098550"/>
              <a:ext cx="1488600" cy="674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Average"/>
                  <a:ea typeface="Average"/>
                  <a:cs typeface="Average"/>
                  <a:sym typeface="Average"/>
                </a:rPr>
                <a:t>ALBERT</a:t>
              </a:r>
              <a:endParaRPr sz="1500">
                <a:solidFill>
                  <a:srgbClr val="FFFFFF"/>
                </a:solidFill>
                <a:latin typeface="Average"/>
                <a:ea typeface="Average"/>
                <a:cs typeface="Average"/>
                <a:sym typeface="Average"/>
              </a:endParaRPr>
            </a:p>
          </p:txBody>
        </p:sp>
      </p:grpSp>
      <p:grpSp>
        <p:nvGrpSpPr>
          <p:cNvPr id="187" name="Google Shape;187;p23"/>
          <p:cNvGrpSpPr/>
          <p:nvPr/>
        </p:nvGrpSpPr>
        <p:grpSpPr>
          <a:xfrm>
            <a:off x="943248" y="2175350"/>
            <a:ext cx="7257489" cy="674450"/>
            <a:chOff x="943723" y="3783775"/>
            <a:chExt cx="7257489" cy="674450"/>
          </a:xfrm>
        </p:grpSpPr>
        <p:sp>
          <p:nvSpPr>
            <p:cNvPr id="188" name="Google Shape;188;p23"/>
            <p:cNvSpPr/>
            <p:nvPr/>
          </p:nvSpPr>
          <p:spPr>
            <a:xfrm>
              <a:off x="5373412" y="3783788"/>
              <a:ext cx="28278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Average"/>
                  <a:ea typeface="Average"/>
                  <a:cs typeface="Average"/>
                  <a:sym typeface="Average"/>
                </a:rPr>
                <a:t>35.6%</a:t>
              </a:r>
              <a:endParaRPr sz="2000">
                <a:solidFill>
                  <a:srgbClr val="FFFFFF"/>
                </a:solidFill>
                <a:latin typeface="Average"/>
                <a:ea typeface="Average"/>
                <a:cs typeface="Average"/>
                <a:sym typeface="Average"/>
              </a:endParaRPr>
            </a:p>
          </p:txBody>
        </p:sp>
        <p:sp>
          <p:nvSpPr>
            <p:cNvPr id="189" name="Google Shape;189;p23"/>
            <p:cNvSpPr/>
            <p:nvPr/>
          </p:nvSpPr>
          <p:spPr>
            <a:xfrm>
              <a:off x="943723" y="3783775"/>
              <a:ext cx="23799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0" name="Google Shape;190;p23"/>
            <p:cNvSpPr/>
            <p:nvPr/>
          </p:nvSpPr>
          <p:spPr>
            <a:xfrm>
              <a:off x="1632122" y="3783788"/>
              <a:ext cx="674400" cy="674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1" name="Google Shape;191;p23"/>
            <p:cNvSpPr/>
            <p:nvPr/>
          </p:nvSpPr>
          <p:spPr>
            <a:xfrm>
              <a:off x="943723" y="3783788"/>
              <a:ext cx="687600" cy="674400"/>
            </a:xfrm>
            <a:prstGeom prst="rtTriangle">
              <a:avLst/>
            </a:prstGeom>
            <a:solidFill>
              <a:srgbClr val="576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2" name="Google Shape;192;p23"/>
            <p:cNvSpPr/>
            <p:nvPr/>
          </p:nvSpPr>
          <p:spPr>
            <a:xfrm>
              <a:off x="3335487" y="3783775"/>
              <a:ext cx="20259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Average"/>
                  <a:ea typeface="Average"/>
                  <a:cs typeface="Average"/>
                  <a:sym typeface="Average"/>
                </a:rPr>
                <a:t>23.6%</a:t>
              </a:r>
              <a:endParaRPr>
                <a:latin typeface="Average"/>
                <a:ea typeface="Average"/>
                <a:cs typeface="Average"/>
                <a:sym typeface="Average"/>
              </a:endParaRPr>
            </a:p>
          </p:txBody>
        </p:sp>
        <p:sp>
          <p:nvSpPr>
            <p:cNvPr id="193" name="Google Shape;193;p23"/>
            <p:cNvSpPr/>
            <p:nvPr/>
          </p:nvSpPr>
          <p:spPr>
            <a:xfrm>
              <a:off x="4354429" y="3783788"/>
              <a:ext cx="10071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4" name="Google Shape;194;p23"/>
            <p:cNvSpPr/>
            <p:nvPr/>
          </p:nvSpPr>
          <p:spPr>
            <a:xfrm>
              <a:off x="1210848" y="3783832"/>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Average"/>
                  <a:ea typeface="Average"/>
                  <a:cs typeface="Average"/>
                  <a:sym typeface="Average"/>
                </a:rPr>
                <a:t>2</a:t>
              </a:r>
              <a:endParaRPr sz="1600">
                <a:solidFill>
                  <a:srgbClr val="FFFFFF"/>
                </a:solidFill>
                <a:latin typeface="Average"/>
                <a:ea typeface="Average"/>
                <a:cs typeface="Average"/>
                <a:sym typeface="Average"/>
              </a:endParaRPr>
            </a:p>
          </p:txBody>
        </p:sp>
        <p:sp>
          <p:nvSpPr>
            <p:cNvPr id="195" name="Google Shape;195;p23"/>
            <p:cNvSpPr/>
            <p:nvPr/>
          </p:nvSpPr>
          <p:spPr>
            <a:xfrm rot="-2700000">
              <a:off x="4705031" y="4021667"/>
              <a:ext cx="305894" cy="116673"/>
            </a:xfrm>
            <a:prstGeom prst="corner">
              <a:avLst>
                <a:gd fmla="val 18804" name="adj1"/>
                <a:gd fmla="val 18145"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96" name="Google Shape;196;p23"/>
            <p:cNvSpPr/>
            <p:nvPr/>
          </p:nvSpPr>
          <p:spPr>
            <a:xfrm>
              <a:off x="1704725" y="3783825"/>
              <a:ext cx="1488600" cy="674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Average"/>
                  <a:ea typeface="Average"/>
                  <a:cs typeface="Average"/>
                  <a:sym typeface="Average"/>
                </a:rPr>
                <a:t>RoBERTa</a:t>
              </a:r>
              <a:endParaRPr sz="1500">
                <a:solidFill>
                  <a:srgbClr val="FFFFFF"/>
                </a:solidFill>
                <a:latin typeface="Average"/>
                <a:ea typeface="Average"/>
                <a:cs typeface="Average"/>
                <a:sym typeface="Average"/>
              </a:endParaRPr>
            </a:p>
          </p:txBody>
        </p:sp>
      </p:grpSp>
      <p:grpSp>
        <p:nvGrpSpPr>
          <p:cNvPr id="197" name="Google Shape;197;p23"/>
          <p:cNvGrpSpPr/>
          <p:nvPr/>
        </p:nvGrpSpPr>
        <p:grpSpPr>
          <a:xfrm>
            <a:off x="943248" y="2860625"/>
            <a:ext cx="7257489" cy="674450"/>
            <a:chOff x="943723" y="4469050"/>
            <a:chExt cx="7257489" cy="674450"/>
          </a:xfrm>
        </p:grpSpPr>
        <p:sp>
          <p:nvSpPr>
            <p:cNvPr id="198" name="Google Shape;198;p23"/>
            <p:cNvSpPr/>
            <p:nvPr/>
          </p:nvSpPr>
          <p:spPr>
            <a:xfrm>
              <a:off x="5373412" y="4469063"/>
              <a:ext cx="28278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Average"/>
                  <a:ea typeface="Average"/>
                  <a:cs typeface="Average"/>
                  <a:sym typeface="Average"/>
                </a:rPr>
                <a:t>21.5%</a:t>
              </a:r>
              <a:endParaRPr sz="800">
                <a:solidFill>
                  <a:srgbClr val="FFFFFF"/>
                </a:solidFill>
                <a:latin typeface="Average"/>
                <a:ea typeface="Average"/>
                <a:cs typeface="Average"/>
                <a:sym typeface="Average"/>
              </a:endParaRPr>
            </a:p>
          </p:txBody>
        </p:sp>
        <p:sp>
          <p:nvSpPr>
            <p:cNvPr id="199" name="Google Shape;199;p23"/>
            <p:cNvSpPr/>
            <p:nvPr/>
          </p:nvSpPr>
          <p:spPr>
            <a:xfrm>
              <a:off x="943723" y="4469050"/>
              <a:ext cx="23799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0" name="Google Shape;200;p23"/>
            <p:cNvSpPr/>
            <p:nvPr/>
          </p:nvSpPr>
          <p:spPr>
            <a:xfrm>
              <a:off x="1632122" y="4469063"/>
              <a:ext cx="674400" cy="674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1" name="Google Shape;201;p23"/>
            <p:cNvSpPr/>
            <p:nvPr/>
          </p:nvSpPr>
          <p:spPr>
            <a:xfrm>
              <a:off x="943723" y="4469063"/>
              <a:ext cx="687600" cy="674400"/>
            </a:xfrm>
            <a:prstGeom prst="rtTriangle">
              <a:avLst/>
            </a:prstGeom>
            <a:solidFill>
              <a:srgbClr val="576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2" name="Google Shape;202;p23"/>
            <p:cNvSpPr/>
            <p:nvPr/>
          </p:nvSpPr>
          <p:spPr>
            <a:xfrm>
              <a:off x="3335487" y="4469050"/>
              <a:ext cx="20259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Average"/>
                  <a:ea typeface="Average"/>
                  <a:cs typeface="Average"/>
                  <a:sym typeface="Average"/>
                </a:rPr>
                <a:t>13</a:t>
              </a:r>
              <a:r>
                <a:rPr lang="en" sz="2000">
                  <a:solidFill>
                    <a:schemeClr val="lt2"/>
                  </a:solidFill>
                  <a:latin typeface="Average"/>
                  <a:ea typeface="Average"/>
                  <a:cs typeface="Average"/>
                  <a:sym typeface="Average"/>
                </a:rPr>
                <a:t>.75%</a:t>
              </a:r>
              <a:endParaRPr>
                <a:latin typeface="Average"/>
                <a:ea typeface="Average"/>
                <a:cs typeface="Average"/>
                <a:sym typeface="Average"/>
              </a:endParaRPr>
            </a:p>
          </p:txBody>
        </p:sp>
        <p:sp>
          <p:nvSpPr>
            <p:cNvPr id="203" name="Google Shape;203;p23"/>
            <p:cNvSpPr/>
            <p:nvPr/>
          </p:nvSpPr>
          <p:spPr>
            <a:xfrm>
              <a:off x="4354429" y="4469063"/>
              <a:ext cx="10071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4" name="Google Shape;204;p23"/>
            <p:cNvSpPr/>
            <p:nvPr/>
          </p:nvSpPr>
          <p:spPr>
            <a:xfrm>
              <a:off x="1210848" y="446910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Average"/>
                  <a:ea typeface="Average"/>
                  <a:cs typeface="Average"/>
                  <a:sym typeface="Average"/>
                </a:rPr>
                <a:t>3</a:t>
              </a:r>
              <a:endParaRPr sz="1600">
                <a:solidFill>
                  <a:srgbClr val="FFFFFF"/>
                </a:solidFill>
                <a:latin typeface="Average"/>
                <a:ea typeface="Average"/>
                <a:cs typeface="Average"/>
                <a:sym typeface="Average"/>
              </a:endParaRPr>
            </a:p>
          </p:txBody>
        </p:sp>
        <p:sp>
          <p:nvSpPr>
            <p:cNvPr id="205" name="Google Shape;205;p23"/>
            <p:cNvSpPr/>
            <p:nvPr/>
          </p:nvSpPr>
          <p:spPr>
            <a:xfrm rot="-2700000">
              <a:off x="4705031" y="4706942"/>
              <a:ext cx="305894" cy="116673"/>
            </a:xfrm>
            <a:prstGeom prst="corner">
              <a:avLst>
                <a:gd fmla="val 18804" name="adj1"/>
                <a:gd fmla="val 18145"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06" name="Google Shape;206;p23"/>
            <p:cNvSpPr/>
            <p:nvPr/>
          </p:nvSpPr>
          <p:spPr>
            <a:xfrm>
              <a:off x="1704725" y="4469100"/>
              <a:ext cx="1488600" cy="674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Average"/>
                  <a:ea typeface="Average"/>
                  <a:cs typeface="Average"/>
                  <a:sym typeface="Average"/>
                </a:rPr>
                <a:t>XLNET</a:t>
              </a:r>
              <a:endParaRPr sz="1500">
                <a:solidFill>
                  <a:srgbClr val="FFFFFF"/>
                </a:solidFill>
                <a:latin typeface="Average"/>
                <a:ea typeface="Average"/>
                <a:cs typeface="Average"/>
                <a:sym typeface="Average"/>
              </a:endParaRPr>
            </a:p>
          </p:txBody>
        </p:sp>
      </p:grpSp>
      <p:grpSp>
        <p:nvGrpSpPr>
          <p:cNvPr id="207" name="Google Shape;207;p23"/>
          <p:cNvGrpSpPr/>
          <p:nvPr/>
        </p:nvGrpSpPr>
        <p:grpSpPr>
          <a:xfrm>
            <a:off x="943248" y="3545900"/>
            <a:ext cx="7257489" cy="674450"/>
            <a:chOff x="943723" y="4469050"/>
            <a:chExt cx="7257489" cy="674450"/>
          </a:xfrm>
        </p:grpSpPr>
        <p:sp>
          <p:nvSpPr>
            <p:cNvPr id="208" name="Google Shape;208;p23"/>
            <p:cNvSpPr/>
            <p:nvPr/>
          </p:nvSpPr>
          <p:spPr>
            <a:xfrm>
              <a:off x="5373412" y="4469063"/>
              <a:ext cx="28278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Average"/>
                  <a:ea typeface="Average"/>
                  <a:cs typeface="Average"/>
                  <a:sym typeface="Average"/>
                </a:rPr>
                <a:t>37.5%</a:t>
              </a:r>
              <a:endParaRPr sz="800">
                <a:solidFill>
                  <a:srgbClr val="FFFFFF"/>
                </a:solidFill>
                <a:latin typeface="Average"/>
                <a:ea typeface="Average"/>
                <a:cs typeface="Average"/>
                <a:sym typeface="Average"/>
              </a:endParaRPr>
            </a:p>
          </p:txBody>
        </p:sp>
        <p:sp>
          <p:nvSpPr>
            <p:cNvPr id="209" name="Google Shape;209;p23"/>
            <p:cNvSpPr/>
            <p:nvPr/>
          </p:nvSpPr>
          <p:spPr>
            <a:xfrm>
              <a:off x="943723" y="4469050"/>
              <a:ext cx="23799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10" name="Google Shape;210;p23"/>
            <p:cNvSpPr/>
            <p:nvPr/>
          </p:nvSpPr>
          <p:spPr>
            <a:xfrm>
              <a:off x="1632122" y="4469063"/>
              <a:ext cx="674400" cy="674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11" name="Google Shape;211;p23"/>
            <p:cNvSpPr/>
            <p:nvPr/>
          </p:nvSpPr>
          <p:spPr>
            <a:xfrm>
              <a:off x="943723" y="4469063"/>
              <a:ext cx="687600" cy="674400"/>
            </a:xfrm>
            <a:prstGeom prst="rtTriangle">
              <a:avLst/>
            </a:prstGeom>
            <a:solidFill>
              <a:srgbClr val="5763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12" name="Google Shape;212;p23"/>
            <p:cNvSpPr/>
            <p:nvPr/>
          </p:nvSpPr>
          <p:spPr>
            <a:xfrm>
              <a:off x="3335487" y="4469050"/>
              <a:ext cx="20259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2"/>
                  </a:solidFill>
                  <a:latin typeface="Average"/>
                  <a:ea typeface="Average"/>
                  <a:cs typeface="Average"/>
                  <a:sym typeface="Average"/>
                </a:rPr>
                <a:t>18.75</a:t>
              </a:r>
              <a:r>
                <a:rPr lang="en" sz="2000">
                  <a:solidFill>
                    <a:schemeClr val="lt2"/>
                  </a:solidFill>
                  <a:latin typeface="Average"/>
                  <a:ea typeface="Average"/>
                  <a:cs typeface="Average"/>
                  <a:sym typeface="Average"/>
                </a:rPr>
                <a:t>%</a:t>
              </a:r>
              <a:endParaRPr>
                <a:latin typeface="Average"/>
                <a:ea typeface="Average"/>
                <a:cs typeface="Average"/>
                <a:sym typeface="Average"/>
              </a:endParaRPr>
            </a:p>
          </p:txBody>
        </p:sp>
        <p:sp>
          <p:nvSpPr>
            <p:cNvPr id="213" name="Google Shape;213;p23"/>
            <p:cNvSpPr/>
            <p:nvPr/>
          </p:nvSpPr>
          <p:spPr>
            <a:xfrm>
              <a:off x="4354429" y="4469063"/>
              <a:ext cx="1007100" cy="67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14" name="Google Shape;214;p23"/>
            <p:cNvSpPr/>
            <p:nvPr/>
          </p:nvSpPr>
          <p:spPr>
            <a:xfrm>
              <a:off x="1210848" y="4469107"/>
              <a:ext cx="425700" cy="409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Average"/>
                  <a:ea typeface="Average"/>
                  <a:cs typeface="Average"/>
                  <a:sym typeface="Average"/>
                </a:rPr>
                <a:t>4</a:t>
              </a:r>
              <a:endParaRPr sz="1600">
                <a:solidFill>
                  <a:srgbClr val="FFFFFF"/>
                </a:solidFill>
                <a:latin typeface="Average"/>
                <a:ea typeface="Average"/>
                <a:cs typeface="Average"/>
                <a:sym typeface="Average"/>
              </a:endParaRPr>
            </a:p>
          </p:txBody>
        </p:sp>
        <p:sp>
          <p:nvSpPr>
            <p:cNvPr id="215" name="Google Shape;215;p23"/>
            <p:cNvSpPr/>
            <p:nvPr/>
          </p:nvSpPr>
          <p:spPr>
            <a:xfrm rot="-2700000">
              <a:off x="4705031" y="4706942"/>
              <a:ext cx="305894" cy="116673"/>
            </a:xfrm>
            <a:prstGeom prst="corner">
              <a:avLst>
                <a:gd fmla="val 18804" name="adj1"/>
                <a:gd fmla="val 18145"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216" name="Google Shape;216;p23"/>
            <p:cNvSpPr/>
            <p:nvPr/>
          </p:nvSpPr>
          <p:spPr>
            <a:xfrm>
              <a:off x="1704725" y="4469100"/>
              <a:ext cx="1488600" cy="674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Average"/>
                  <a:ea typeface="Average"/>
                  <a:cs typeface="Average"/>
                  <a:sym typeface="Average"/>
                </a:rPr>
                <a:t>ELECTRA</a:t>
              </a:r>
              <a:endParaRPr sz="1500">
                <a:solidFill>
                  <a:srgbClr val="FFFFFF"/>
                </a:solidFill>
                <a:latin typeface="Average"/>
                <a:ea typeface="Average"/>
                <a:cs typeface="Average"/>
                <a:sym typeface="Average"/>
              </a:endParaRPr>
            </a:p>
          </p:txBody>
        </p:sp>
      </p:grpSp>
      <p:sp>
        <p:nvSpPr>
          <p:cNvPr id="217" name="Google Shape;217;p23"/>
          <p:cNvSpPr txBox="1"/>
          <p:nvPr>
            <p:ph type="title"/>
          </p:nvPr>
        </p:nvSpPr>
        <p:spPr>
          <a:xfrm>
            <a:off x="311700" y="437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RESULTS</a:t>
            </a:r>
            <a:endParaRPr>
              <a:solidFill>
                <a:schemeClr val="lt1"/>
              </a:solidFill>
            </a:endParaRPr>
          </a:p>
        </p:txBody>
      </p:sp>
      <p:sp>
        <p:nvSpPr>
          <p:cNvPr id="218" name="Google Shape;218;p23"/>
          <p:cNvSpPr txBox="1"/>
          <p:nvPr>
            <p:ph idx="1" type="body"/>
          </p:nvPr>
        </p:nvSpPr>
        <p:spPr>
          <a:xfrm>
            <a:off x="311688" y="4301300"/>
            <a:ext cx="8520600" cy="400200"/>
          </a:xfrm>
          <a:prstGeom prst="rect">
            <a:avLst/>
          </a:prstGeom>
          <a:ln>
            <a:noFill/>
          </a:ln>
        </p:spPr>
        <p:txBody>
          <a:bodyPr anchorCtr="0" anchor="t" bIns="91425" lIns="91425" spcFirstLastPara="1" rIns="91425" wrap="square" tIns="91425">
            <a:spAutoFit/>
          </a:bodyPr>
          <a:lstStyle/>
          <a:p>
            <a:pPr indent="0" lvl="0" marL="0" rtl="0" algn="ctr">
              <a:spcBef>
                <a:spcPts val="0"/>
              </a:spcBef>
              <a:spcAft>
                <a:spcPts val="1200"/>
              </a:spcAft>
              <a:buNone/>
            </a:pPr>
            <a:r>
              <a:rPr lang="en" sz="1400">
                <a:solidFill>
                  <a:schemeClr val="lt1"/>
                </a:solidFill>
              </a:rPr>
              <a:t>Accuracies obtained after training on 2000 </a:t>
            </a:r>
            <a:r>
              <a:rPr lang="en" sz="1400">
                <a:solidFill>
                  <a:schemeClr val="lt1"/>
                </a:solidFill>
              </a:rPr>
              <a:t>data points</a:t>
            </a:r>
            <a:endParaRPr sz="14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239700" y="2248500"/>
            <a:ext cx="2658600" cy="6465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CONCLUSION</a:t>
            </a:r>
            <a:endParaRPr/>
          </a:p>
        </p:txBody>
      </p:sp>
      <p:sp>
        <p:nvSpPr>
          <p:cNvPr id="224" name="Google Shape;224;p24"/>
          <p:cNvSpPr txBox="1"/>
          <p:nvPr>
            <p:ph idx="1" type="body"/>
          </p:nvPr>
        </p:nvSpPr>
        <p:spPr>
          <a:xfrm>
            <a:off x="2359625" y="433200"/>
            <a:ext cx="6546300" cy="4277100"/>
          </a:xfrm>
          <a:prstGeom prst="rect">
            <a:avLst/>
          </a:prstGeom>
          <a:ln>
            <a:noFill/>
          </a:ln>
        </p:spPr>
        <p:txBody>
          <a:bodyPr anchorCtr="0" anchor="t" bIns="91425" lIns="91425" spcFirstLastPara="1" rIns="91425" wrap="square" tIns="91425">
            <a:spAutoFit/>
          </a:bodyPr>
          <a:lstStyle/>
          <a:p>
            <a:pPr indent="-317500" lvl="0" marL="457200" rtl="0" algn="l">
              <a:lnSpc>
                <a:spcPct val="120000"/>
              </a:lnSpc>
              <a:spcBef>
                <a:spcPts val="0"/>
              </a:spcBef>
              <a:spcAft>
                <a:spcPts val="0"/>
              </a:spcAft>
              <a:buSzPts val="1400"/>
              <a:buChar char="●"/>
            </a:pPr>
            <a:r>
              <a:rPr lang="en" sz="1400"/>
              <a:t>XLNet is designed to handle longer sequences effectively, thanks to the Transformer-XL architecture. However, this advantage might not translate into better performance for complex tasks where the input sequences are relatively short (evident from our observations from kinship reasoning), and the ability to model long-range dependencies is less critical.</a:t>
            </a:r>
            <a:endParaRPr sz="1400"/>
          </a:p>
          <a:p>
            <a:pPr indent="-317500" lvl="0" marL="457200" rtl="0" algn="l">
              <a:lnSpc>
                <a:spcPct val="120000"/>
              </a:lnSpc>
              <a:spcBef>
                <a:spcPts val="1000"/>
              </a:spcBef>
              <a:spcAft>
                <a:spcPts val="0"/>
              </a:spcAft>
              <a:buSzPts val="1400"/>
              <a:buChar char="●"/>
            </a:pPr>
            <a:r>
              <a:rPr lang="en" sz="1400"/>
              <a:t>The queries in the CLUTRR dataset involve name pairs and require the model to understand specific relationships within the story. Models that are better at capturing local context and relationships between entities might perform better on this task. XLNet's focus on capturing global context and long-range dependencies might not align as well with the requirements of the query structure in this dataset.</a:t>
            </a:r>
            <a:endParaRPr sz="1400"/>
          </a:p>
          <a:p>
            <a:pPr indent="-317500" lvl="0" marL="457200" rtl="0" algn="l">
              <a:lnSpc>
                <a:spcPct val="120000"/>
              </a:lnSpc>
              <a:spcBef>
                <a:spcPts val="1000"/>
              </a:spcBef>
              <a:spcAft>
                <a:spcPts val="1000"/>
              </a:spcAft>
              <a:buSzPts val="1400"/>
              <a:buChar char="●"/>
            </a:pPr>
            <a:r>
              <a:rPr lang="en" sz="1400"/>
              <a:t>After incorporating the DSR layer into each model, the improvement in performance is directly proportional to the baseline performance of the models without DSR. This suggests that while DSR contributes to enhanced performance, choosing a right base model still plays a </a:t>
            </a:r>
            <a:r>
              <a:rPr lang="en" sz="1400"/>
              <a:t>crucial</a:t>
            </a:r>
            <a:r>
              <a:rPr lang="en" sz="1400"/>
              <a:t> role.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1458450" y="526350"/>
            <a:ext cx="62271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PROBLEM DESCRIPTION</a:t>
            </a:r>
            <a:endParaRPr>
              <a:solidFill>
                <a:schemeClr val="lt1"/>
              </a:solidFill>
            </a:endParaRPr>
          </a:p>
        </p:txBody>
      </p:sp>
      <p:sp>
        <p:nvSpPr>
          <p:cNvPr id="67" name="Google Shape;67;p14"/>
          <p:cNvSpPr/>
          <p:nvPr/>
        </p:nvSpPr>
        <p:spPr>
          <a:xfrm flipH="1" rot="10800000">
            <a:off x="2569035" y="1404627"/>
            <a:ext cx="2758610" cy="2682446"/>
          </a:xfrm>
          <a:prstGeom prst="round2DiagRect">
            <a:avLst>
              <a:gd fmla="val 0" name="adj1"/>
              <a:gd fmla="val 17764" name="adj2"/>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nvSpPr>
        <p:spPr>
          <a:xfrm>
            <a:off x="2918571" y="1580116"/>
            <a:ext cx="2059382" cy="43118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latin typeface="Roboto"/>
                <a:ea typeface="Roboto"/>
                <a:cs typeface="Roboto"/>
                <a:sym typeface="Roboto"/>
              </a:rPr>
              <a:t>Complex Tasks</a:t>
            </a:r>
            <a:endParaRPr sz="1600">
              <a:solidFill>
                <a:srgbClr val="FFFFFF"/>
              </a:solidFill>
              <a:latin typeface="Roboto"/>
              <a:ea typeface="Roboto"/>
              <a:cs typeface="Roboto"/>
              <a:sym typeface="Roboto"/>
            </a:endParaRPr>
          </a:p>
        </p:txBody>
      </p:sp>
      <p:sp>
        <p:nvSpPr>
          <p:cNvPr id="69" name="Google Shape;69;p14"/>
          <p:cNvSpPr txBox="1"/>
          <p:nvPr/>
        </p:nvSpPr>
        <p:spPr>
          <a:xfrm>
            <a:off x="2916271" y="2185085"/>
            <a:ext cx="2222804" cy="1431458"/>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200">
                <a:solidFill>
                  <a:srgbClr val="FFFFFF"/>
                </a:solidFill>
                <a:latin typeface="Roboto"/>
                <a:ea typeface="Roboto"/>
                <a:cs typeface="Roboto"/>
                <a:sym typeface="Roboto"/>
              </a:rPr>
              <a:t>Employing logical connectives, navigating lengthy reasoning chains, harnessing domain specific knowledge to derive logical conclusions, etc.</a:t>
            </a:r>
            <a:endParaRPr sz="1200">
              <a:solidFill>
                <a:srgbClr val="FFFFFF"/>
              </a:solidFill>
              <a:latin typeface="Roboto"/>
              <a:ea typeface="Roboto"/>
              <a:cs typeface="Roboto"/>
              <a:sym typeface="Roboto"/>
            </a:endParaRPr>
          </a:p>
        </p:txBody>
      </p:sp>
      <p:sp>
        <p:nvSpPr>
          <p:cNvPr id="70" name="Google Shape;70;p14"/>
          <p:cNvSpPr/>
          <p:nvPr/>
        </p:nvSpPr>
        <p:spPr>
          <a:xfrm>
            <a:off x="282182" y="1404627"/>
            <a:ext cx="2289767" cy="2682446"/>
          </a:xfrm>
          <a:prstGeom prst="round2DiagRect">
            <a:avLst>
              <a:gd fmla="val 0" name="adj1"/>
              <a:gd fmla="val 17764" name="adj2"/>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546843" y="1597206"/>
            <a:ext cx="1709377" cy="43118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latin typeface="Roboto"/>
                <a:ea typeface="Roboto"/>
                <a:cs typeface="Roboto"/>
                <a:sym typeface="Roboto"/>
              </a:rPr>
              <a:t>LLM Drawbacks</a:t>
            </a:r>
            <a:endParaRPr sz="1600">
              <a:solidFill>
                <a:srgbClr val="FFFFFF"/>
              </a:solidFill>
              <a:latin typeface="Roboto"/>
              <a:ea typeface="Roboto"/>
              <a:cs typeface="Roboto"/>
              <a:sym typeface="Roboto"/>
            </a:endParaRPr>
          </a:p>
        </p:txBody>
      </p:sp>
      <p:sp>
        <p:nvSpPr>
          <p:cNvPr id="72" name="Google Shape;72;p14"/>
          <p:cNvSpPr txBox="1"/>
          <p:nvPr/>
        </p:nvSpPr>
        <p:spPr>
          <a:xfrm>
            <a:off x="546950" y="2185013"/>
            <a:ext cx="1751400" cy="143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200">
                <a:solidFill>
                  <a:srgbClr val="FFFFFF"/>
                </a:solidFill>
                <a:latin typeface="Roboto"/>
                <a:ea typeface="Roboto"/>
                <a:cs typeface="Roboto"/>
                <a:sym typeface="Roboto"/>
              </a:rPr>
              <a:t>Excellent at solving dynamic user problems in real time. But, show inaccuracy when asked to perform complex tasks.</a:t>
            </a:r>
            <a:endParaRPr sz="1200">
              <a:solidFill>
                <a:srgbClr val="FFFFFF"/>
              </a:solidFill>
              <a:latin typeface="Roboto"/>
              <a:ea typeface="Roboto"/>
              <a:cs typeface="Roboto"/>
              <a:sym typeface="Roboto"/>
            </a:endParaRPr>
          </a:p>
        </p:txBody>
      </p:sp>
      <p:sp>
        <p:nvSpPr>
          <p:cNvPr id="73" name="Google Shape;73;p14"/>
          <p:cNvSpPr/>
          <p:nvPr/>
        </p:nvSpPr>
        <p:spPr>
          <a:xfrm>
            <a:off x="5327900" y="1404627"/>
            <a:ext cx="3533913" cy="2682446"/>
          </a:xfrm>
          <a:prstGeom prst="round2DiagRect">
            <a:avLst>
              <a:gd fmla="val 0" name="adj1"/>
              <a:gd fmla="val 17764" name="adj2"/>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4" name="Google Shape;74;p14"/>
          <p:cNvSpPr txBox="1"/>
          <p:nvPr/>
        </p:nvSpPr>
        <p:spPr>
          <a:xfrm>
            <a:off x="5480650" y="1581375"/>
            <a:ext cx="3234004" cy="43118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latin typeface="Roboto"/>
                <a:ea typeface="Roboto"/>
                <a:cs typeface="Roboto"/>
                <a:sym typeface="Roboto"/>
              </a:rPr>
              <a:t>Add Symbolic Reasoning to LMs</a:t>
            </a:r>
            <a:endParaRPr sz="1600">
              <a:solidFill>
                <a:srgbClr val="FFFFFF"/>
              </a:solidFill>
              <a:latin typeface="Roboto"/>
              <a:ea typeface="Roboto"/>
              <a:cs typeface="Roboto"/>
              <a:sym typeface="Roboto"/>
            </a:endParaRPr>
          </a:p>
        </p:txBody>
      </p:sp>
      <p:sp>
        <p:nvSpPr>
          <p:cNvPr id="75" name="Google Shape;75;p14"/>
          <p:cNvSpPr txBox="1"/>
          <p:nvPr/>
        </p:nvSpPr>
        <p:spPr>
          <a:xfrm>
            <a:off x="5598313" y="2236270"/>
            <a:ext cx="29931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200">
                <a:solidFill>
                  <a:srgbClr val="FFFFFF"/>
                </a:solidFill>
                <a:latin typeface="Roboto"/>
                <a:ea typeface="Roboto"/>
                <a:cs typeface="Roboto"/>
                <a:sym typeface="Roboto"/>
              </a:rPr>
              <a:t>A framework to efficiently learn weighted rules and apply semantic loss through the use of a </a:t>
            </a:r>
            <a:r>
              <a:rPr lang="en" sz="1200">
                <a:solidFill>
                  <a:srgbClr val="FFFFFF"/>
                </a:solidFill>
                <a:latin typeface="Roboto"/>
                <a:ea typeface="Roboto"/>
                <a:cs typeface="Roboto"/>
                <a:sym typeface="Roboto"/>
              </a:rPr>
              <a:t>Neuro Symbolic</a:t>
            </a:r>
            <a:r>
              <a:rPr lang="en" sz="1200">
                <a:solidFill>
                  <a:srgbClr val="FFFFFF"/>
                </a:solidFill>
                <a:latin typeface="Roboto"/>
                <a:ea typeface="Roboto"/>
                <a:cs typeface="Roboto"/>
                <a:sym typeface="Roboto"/>
              </a:rPr>
              <a:t> Reasoning. Complimenting an existing model architecture.</a:t>
            </a:r>
            <a:endParaRPr sz="1200">
              <a:solidFill>
                <a:srgbClr val="FFFFFF"/>
              </a:solidFill>
              <a:latin typeface="Roboto"/>
              <a:ea typeface="Roboto"/>
              <a:cs typeface="Roboto"/>
              <a:sym typeface="Roboto"/>
            </a:endParaRPr>
          </a:p>
        </p:txBody>
      </p:sp>
      <p:grpSp>
        <p:nvGrpSpPr>
          <p:cNvPr id="76" name="Google Shape;76;p14"/>
          <p:cNvGrpSpPr/>
          <p:nvPr/>
        </p:nvGrpSpPr>
        <p:grpSpPr>
          <a:xfrm>
            <a:off x="5168899" y="2576200"/>
            <a:ext cx="399602" cy="431172"/>
            <a:chOff x="4858109" y="2631368"/>
            <a:chExt cx="316442" cy="315000"/>
          </a:xfrm>
        </p:grpSpPr>
        <p:sp>
          <p:nvSpPr>
            <p:cNvPr id="77" name="Google Shape;77;p14"/>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4858109" y="2739300"/>
              <a:ext cx="239100" cy="99000"/>
            </a:xfrm>
            <a:prstGeom prst="rightArrow">
              <a:avLst>
                <a:gd fmla="val 32020" name="adj1"/>
                <a:gd fmla="val 66970" name="adj2"/>
              </a:avLst>
            </a:prstGeom>
            <a:solidFill>
              <a:srgbClr val="414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grpSp>
        <p:nvGrpSpPr>
          <p:cNvPr id="79" name="Google Shape;79;p14"/>
          <p:cNvGrpSpPr/>
          <p:nvPr/>
        </p:nvGrpSpPr>
        <p:grpSpPr>
          <a:xfrm>
            <a:off x="2386470" y="2586112"/>
            <a:ext cx="399605" cy="431169"/>
            <a:chOff x="3157188" y="909150"/>
            <a:chExt cx="470400" cy="470400"/>
          </a:xfrm>
        </p:grpSpPr>
        <p:sp>
          <p:nvSpPr>
            <p:cNvPr id="80" name="Google Shape;80;p14"/>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3243138" y="995100"/>
              <a:ext cx="298500" cy="298500"/>
            </a:xfrm>
            <a:prstGeom prst="mathPlus">
              <a:avLst>
                <a:gd fmla="val 9900" name="adj1"/>
              </a:avLst>
            </a:prstGeom>
            <a:solidFill>
              <a:srgbClr val="505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770288" y="459675"/>
            <a:ext cx="7603426" cy="4224150"/>
          </a:xfrm>
          <a:prstGeom prst="rect">
            <a:avLst/>
          </a:prstGeom>
          <a:noFill/>
          <a:ln>
            <a:noFill/>
          </a:ln>
          <a:effectLst>
            <a:outerShdw blurRad="142875" rotWithShape="0" algn="bl" dir="6780000" dist="7620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0" name="Shape 90"/>
        <p:cNvGrpSpPr/>
        <p:nvPr/>
      </p:nvGrpSpPr>
      <p:grpSpPr>
        <a:xfrm>
          <a:off x="0" y="0"/>
          <a:ext cx="0" cy="0"/>
          <a:chOff x="0" y="0"/>
          <a:chExt cx="0" cy="0"/>
        </a:xfrm>
      </p:grpSpPr>
      <p:grpSp>
        <p:nvGrpSpPr>
          <p:cNvPr id="91" name="Google Shape;91;p16"/>
          <p:cNvGrpSpPr/>
          <p:nvPr/>
        </p:nvGrpSpPr>
        <p:grpSpPr>
          <a:xfrm>
            <a:off x="4349976" y="705302"/>
            <a:ext cx="3570059" cy="3717977"/>
            <a:chOff x="2902488" y="902232"/>
            <a:chExt cx="3339000" cy="3339000"/>
          </a:xfrm>
        </p:grpSpPr>
        <p:sp>
          <p:nvSpPr>
            <p:cNvPr id="92" name="Google Shape;92;p16"/>
            <p:cNvSpPr/>
            <p:nvPr/>
          </p:nvSpPr>
          <p:spPr>
            <a:xfrm rot="-5400000">
              <a:off x="2902488" y="902232"/>
              <a:ext cx="3339000" cy="3339000"/>
            </a:xfrm>
            <a:prstGeom prst="ellipse">
              <a:avLst/>
            </a:prstGeom>
            <a:noFill/>
            <a:ln cap="flat" cmpd="sng" w="19050">
              <a:solidFill>
                <a:srgbClr val="BABFC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3123875" y="1123625"/>
              <a:ext cx="2896500" cy="2896200"/>
            </a:xfrm>
            <a:prstGeom prst="pie">
              <a:avLst>
                <a:gd fmla="val 2689583" name="adj1"/>
                <a:gd fmla="val 13510993" name="adj2"/>
              </a:avLst>
            </a:prstGeom>
            <a:solidFill>
              <a:srgbClr val="BABFC8"/>
            </a:solidFill>
            <a:ln cap="flat" cmpd="sng" w="9525">
              <a:solidFill>
                <a:srgbClr val="BABFC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16"/>
          <p:cNvGrpSpPr/>
          <p:nvPr/>
        </p:nvGrpSpPr>
        <p:grpSpPr>
          <a:xfrm>
            <a:off x="5164225" y="1553288"/>
            <a:ext cx="1941560" cy="2022005"/>
            <a:chOff x="3664038" y="1663782"/>
            <a:chExt cx="1815900" cy="1815900"/>
          </a:xfrm>
        </p:grpSpPr>
        <p:sp>
          <p:nvSpPr>
            <p:cNvPr id="95" name="Google Shape;95;p16"/>
            <p:cNvSpPr/>
            <p:nvPr/>
          </p:nvSpPr>
          <p:spPr>
            <a:xfrm>
              <a:off x="3664038" y="1663782"/>
              <a:ext cx="1815900" cy="1815900"/>
            </a:xfrm>
            <a:prstGeom prst="ellipse">
              <a:avLst/>
            </a:prstGeom>
            <a:solidFill>
              <a:srgbClr val="576369"/>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nvSpPr>
          <p:spPr>
            <a:xfrm>
              <a:off x="3899988" y="2158482"/>
              <a:ext cx="1344000" cy="826500"/>
            </a:xfrm>
            <a:prstGeom prst="rect">
              <a:avLst/>
            </a:prstGeom>
            <a:solidFill>
              <a:srgbClr val="576369"/>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Average"/>
                  <a:ea typeface="Average"/>
                  <a:cs typeface="Average"/>
                  <a:sym typeface="Average"/>
                </a:rPr>
                <a:t>Differentiable Symbolic Reasoning (DSR)</a:t>
              </a:r>
              <a:endParaRPr b="1">
                <a:solidFill>
                  <a:srgbClr val="FFFFFF"/>
                </a:solidFill>
                <a:latin typeface="Average"/>
                <a:ea typeface="Average"/>
                <a:cs typeface="Average"/>
                <a:sym typeface="Average"/>
              </a:endParaRPr>
            </a:p>
          </p:txBody>
        </p:sp>
      </p:grpSp>
      <p:grpSp>
        <p:nvGrpSpPr>
          <p:cNvPr id="97" name="Google Shape;97;p16"/>
          <p:cNvGrpSpPr/>
          <p:nvPr/>
        </p:nvGrpSpPr>
        <p:grpSpPr>
          <a:xfrm>
            <a:off x="4304412" y="651564"/>
            <a:ext cx="1142547" cy="1189886"/>
            <a:chOff x="2859873" y="853971"/>
            <a:chExt cx="1068600" cy="1068600"/>
          </a:xfrm>
        </p:grpSpPr>
        <p:sp>
          <p:nvSpPr>
            <p:cNvPr id="98" name="Google Shape;98;p16"/>
            <p:cNvSpPr/>
            <p:nvPr/>
          </p:nvSpPr>
          <p:spPr>
            <a:xfrm>
              <a:off x="2859873" y="853971"/>
              <a:ext cx="1068600" cy="1068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txBox="1"/>
            <p:nvPr/>
          </p:nvSpPr>
          <p:spPr>
            <a:xfrm>
              <a:off x="2994110" y="1022123"/>
              <a:ext cx="800100" cy="732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FFFFFF"/>
                  </a:solidFill>
                  <a:latin typeface="Roboto"/>
                  <a:ea typeface="Roboto"/>
                  <a:cs typeface="Roboto"/>
                  <a:sym typeface="Roboto"/>
                </a:rPr>
                <a:t>Combines pre-trained LMs </a:t>
              </a:r>
              <a:endParaRPr sz="1100">
                <a:solidFill>
                  <a:srgbClr val="FFFFFF"/>
                </a:solidFill>
                <a:latin typeface="Roboto"/>
                <a:ea typeface="Roboto"/>
                <a:cs typeface="Roboto"/>
                <a:sym typeface="Roboto"/>
              </a:endParaRPr>
            </a:p>
          </p:txBody>
        </p:sp>
      </p:grpSp>
      <p:grpSp>
        <p:nvGrpSpPr>
          <p:cNvPr id="100" name="Google Shape;100;p16"/>
          <p:cNvGrpSpPr/>
          <p:nvPr/>
        </p:nvGrpSpPr>
        <p:grpSpPr>
          <a:xfrm>
            <a:off x="6821923" y="3302035"/>
            <a:ext cx="1142547" cy="1189886"/>
            <a:chOff x="5214448" y="3234278"/>
            <a:chExt cx="1068600" cy="1068600"/>
          </a:xfrm>
        </p:grpSpPr>
        <p:sp>
          <p:nvSpPr>
            <p:cNvPr id="101" name="Google Shape;101;p16"/>
            <p:cNvSpPr/>
            <p:nvPr/>
          </p:nvSpPr>
          <p:spPr>
            <a:xfrm>
              <a:off x="5214448" y="3234278"/>
              <a:ext cx="1068600" cy="1068600"/>
            </a:xfrm>
            <a:prstGeom prst="ellipse">
              <a:avLst/>
            </a:prstGeom>
            <a:solidFill>
              <a:srgbClr val="3B4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nvSpPr>
          <p:spPr>
            <a:xfrm>
              <a:off x="5340455" y="3402421"/>
              <a:ext cx="816600" cy="732300"/>
            </a:xfrm>
            <a:prstGeom prst="rect">
              <a:avLst/>
            </a:prstGeom>
            <a:solidFill>
              <a:srgbClr val="3B484E"/>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Roboto"/>
                  <a:ea typeface="Roboto"/>
                  <a:cs typeface="Roboto"/>
                  <a:sym typeface="Roboto"/>
                </a:rPr>
                <a:t>S</a:t>
              </a:r>
              <a:r>
                <a:rPr lang="en" sz="1100">
                  <a:solidFill>
                    <a:schemeClr val="dk1"/>
                  </a:solidFill>
                  <a:latin typeface="Roboto"/>
                  <a:ea typeface="Roboto"/>
                  <a:cs typeface="Roboto"/>
                  <a:sym typeface="Roboto"/>
                </a:rPr>
                <a:t>ymbolic Reasoning</a:t>
              </a:r>
              <a:endParaRPr sz="1100">
                <a:solidFill>
                  <a:srgbClr val="FFFFFF"/>
                </a:solidFill>
                <a:latin typeface="Roboto"/>
                <a:ea typeface="Roboto"/>
                <a:cs typeface="Roboto"/>
                <a:sym typeface="Roboto"/>
              </a:endParaRPr>
            </a:p>
          </p:txBody>
        </p:sp>
      </p:grpSp>
      <p:sp>
        <p:nvSpPr>
          <p:cNvPr id="103" name="Google Shape;103;p16"/>
          <p:cNvSpPr txBox="1"/>
          <p:nvPr>
            <p:ph type="title"/>
          </p:nvPr>
        </p:nvSpPr>
        <p:spPr>
          <a:xfrm>
            <a:off x="311700" y="2241025"/>
            <a:ext cx="4260300" cy="646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EXISTING RESEARCH</a:t>
            </a:r>
            <a:endParaRPr>
              <a:solidFill>
                <a:schemeClr val="lt1"/>
              </a:solidFill>
            </a:endParaRPr>
          </a:p>
        </p:txBody>
      </p:sp>
      <p:grpSp>
        <p:nvGrpSpPr>
          <p:cNvPr id="104" name="Google Shape;104;p16"/>
          <p:cNvGrpSpPr/>
          <p:nvPr/>
        </p:nvGrpSpPr>
        <p:grpSpPr>
          <a:xfrm>
            <a:off x="7033023" y="878210"/>
            <a:ext cx="1142547" cy="1189886"/>
            <a:chOff x="5214448" y="3234278"/>
            <a:chExt cx="1068600" cy="1068600"/>
          </a:xfrm>
        </p:grpSpPr>
        <p:sp>
          <p:nvSpPr>
            <p:cNvPr id="105" name="Google Shape;105;p16"/>
            <p:cNvSpPr/>
            <p:nvPr/>
          </p:nvSpPr>
          <p:spPr>
            <a:xfrm>
              <a:off x="5214448" y="3234278"/>
              <a:ext cx="1068600" cy="1068600"/>
            </a:xfrm>
            <a:prstGeom prst="ellipse">
              <a:avLst/>
            </a:prstGeom>
            <a:solidFill>
              <a:srgbClr val="666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nvSpPr>
          <p:spPr>
            <a:xfrm>
              <a:off x="5367375" y="3402503"/>
              <a:ext cx="762600" cy="732300"/>
            </a:xfrm>
            <a:prstGeom prst="rect">
              <a:avLst/>
            </a:prstGeom>
            <a:solidFill>
              <a:srgbClr val="666F7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200">
                  <a:solidFill>
                    <a:srgbClr val="FFFFFF"/>
                  </a:solidFill>
                  <a:latin typeface="Roboto"/>
                  <a:ea typeface="Roboto"/>
                  <a:cs typeface="Roboto"/>
                  <a:sym typeface="Roboto"/>
                </a:rPr>
                <a:t>RoBERTa</a:t>
              </a:r>
              <a:endParaRPr sz="1200">
                <a:solidFill>
                  <a:srgbClr val="FFFFFF"/>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56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NOVELTY</a:t>
            </a:r>
            <a:endParaRPr>
              <a:solidFill>
                <a:schemeClr val="lt1"/>
              </a:solidFill>
            </a:endParaRPr>
          </a:p>
        </p:txBody>
      </p:sp>
      <p:sp>
        <p:nvSpPr>
          <p:cNvPr id="112" name="Google Shape;112;p17"/>
          <p:cNvSpPr txBox="1"/>
          <p:nvPr>
            <p:ph idx="1" type="body"/>
          </p:nvPr>
        </p:nvSpPr>
        <p:spPr>
          <a:xfrm>
            <a:off x="311700" y="1390350"/>
            <a:ext cx="8520600" cy="27276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Clr>
                <a:srgbClr val="666666"/>
              </a:buClr>
              <a:buSzPts val="1800"/>
              <a:buChar char="●"/>
            </a:pPr>
            <a:r>
              <a:rPr lang="en">
                <a:solidFill>
                  <a:srgbClr val="666666"/>
                </a:solidFill>
              </a:rPr>
              <a:t>Various state-of-the-art models work well on different tasks</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In this project, we </a:t>
            </a:r>
            <a:r>
              <a:rPr lang="en">
                <a:solidFill>
                  <a:srgbClr val="666666"/>
                </a:solidFill>
              </a:rPr>
              <a:t>designed 4 models implementing </a:t>
            </a:r>
            <a:r>
              <a:rPr lang="en">
                <a:solidFill>
                  <a:srgbClr val="666666"/>
                </a:solidFill>
              </a:rPr>
              <a:t>the DSR framework using different text classifiers </a:t>
            </a:r>
            <a:endParaRPr>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RoBERTa</a:t>
            </a:r>
            <a:endParaRPr>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XLNet</a:t>
            </a:r>
            <a:endParaRPr>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ELECTRA</a:t>
            </a:r>
            <a:endParaRPr>
              <a:solidFill>
                <a:srgbClr val="666666"/>
              </a:solidFill>
            </a:endParaRPr>
          </a:p>
          <a:p>
            <a:pPr indent="-317500" lvl="1" marL="914400" rtl="0" algn="l">
              <a:spcBef>
                <a:spcPts val="0"/>
              </a:spcBef>
              <a:spcAft>
                <a:spcPts val="0"/>
              </a:spcAft>
              <a:buClr>
                <a:srgbClr val="666666"/>
              </a:buClr>
              <a:buSzPts val="1400"/>
              <a:buChar char="○"/>
            </a:pPr>
            <a:r>
              <a:rPr lang="en">
                <a:solidFill>
                  <a:srgbClr val="666666"/>
                </a:solidFill>
              </a:rPr>
              <a:t>ALBERT</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For a fair comparison, we developed baseline models of the classifiers that perform the same task without neuro-symbolic reasoning.</a:t>
            </a:r>
            <a:endParaRPr>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6" name="Shape 116"/>
        <p:cNvGrpSpPr/>
        <p:nvPr/>
      </p:nvGrpSpPr>
      <p:grpSpPr>
        <a:xfrm>
          <a:off x="0" y="0"/>
          <a:ext cx="0" cy="0"/>
          <a:chOff x="0" y="0"/>
          <a:chExt cx="0" cy="0"/>
        </a:xfrm>
      </p:grpSpPr>
      <p:sp>
        <p:nvSpPr>
          <p:cNvPr id="117" name="Google Shape;117;p18"/>
          <p:cNvSpPr/>
          <p:nvPr/>
        </p:nvSpPr>
        <p:spPr>
          <a:xfrm>
            <a:off x="2636054" y="865559"/>
            <a:ext cx="3879300" cy="3879300"/>
          </a:xfrm>
          <a:prstGeom prst="ellipse">
            <a:avLst/>
          </a:pr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grpSp>
        <p:nvGrpSpPr>
          <p:cNvPr id="118" name="Google Shape;118;p18"/>
          <p:cNvGrpSpPr/>
          <p:nvPr/>
        </p:nvGrpSpPr>
        <p:grpSpPr>
          <a:xfrm>
            <a:off x="3492673" y="656688"/>
            <a:ext cx="2166000" cy="2166000"/>
            <a:chOff x="3614360" y="410488"/>
            <a:chExt cx="2166000" cy="2166000"/>
          </a:xfrm>
        </p:grpSpPr>
        <p:sp>
          <p:nvSpPr>
            <p:cNvPr id="119" name="Google Shape;119;p18"/>
            <p:cNvSpPr/>
            <p:nvPr/>
          </p:nvSpPr>
          <p:spPr>
            <a:xfrm>
              <a:off x="3614360" y="410488"/>
              <a:ext cx="2166000" cy="2166000"/>
            </a:xfrm>
            <a:prstGeom prst="ellipse">
              <a:avLst/>
            </a:prstGeom>
            <a:gradFill>
              <a:gsLst>
                <a:gs pos="0">
                  <a:schemeClr val="lt1"/>
                </a:gs>
                <a:gs pos="100000">
                  <a:srgbClr val="737373"/>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20" name="Google Shape;120;p18"/>
            <p:cNvSpPr txBox="1"/>
            <p:nvPr/>
          </p:nvSpPr>
          <p:spPr>
            <a:xfrm>
              <a:off x="3961563" y="924350"/>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Semi-synthetic Stories</a:t>
              </a:r>
              <a:endParaRPr sz="1200">
                <a:solidFill>
                  <a:srgbClr val="FFFFFF"/>
                </a:solidFill>
                <a:latin typeface="Roboto"/>
                <a:ea typeface="Roboto"/>
                <a:cs typeface="Roboto"/>
                <a:sym typeface="Roboto"/>
              </a:endParaRPr>
            </a:p>
          </p:txBody>
        </p:sp>
      </p:grpSp>
      <p:grpSp>
        <p:nvGrpSpPr>
          <p:cNvPr id="121" name="Google Shape;121;p18"/>
          <p:cNvGrpSpPr/>
          <p:nvPr/>
        </p:nvGrpSpPr>
        <p:grpSpPr>
          <a:xfrm>
            <a:off x="2397778" y="1740108"/>
            <a:ext cx="2166000" cy="2166000"/>
            <a:chOff x="2519466" y="1493908"/>
            <a:chExt cx="2166000" cy="2166000"/>
          </a:xfrm>
        </p:grpSpPr>
        <p:sp>
          <p:nvSpPr>
            <p:cNvPr id="122" name="Google Shape;122;p18"/>
            <p:cNvSpPr/>
            <p:nvPr/>
          </p:nvSpPr>
          <p:spPr>
            <a:xfrm>
              <a:off x="2519466" y="1493908"/>
              <a:ext cx="2166000" cy="2166000"/>
            </a:xfrm>
            <a:prstGeom prst="ellipse">
              <a:avLst/>
            </a:prstGeom>
            <a:gradFill>
              <a:gsLst>
                <a:gs pos="0">
                  <a:schemeClr val="lt1"/>
                </a:gs>
                <a:gs pos="100000">
                  <a:srgbClr val="73737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23" name="Google Shape;123;p18"/>
            <p:cNvSpPr txBox="1"/>
            <p:nvPr/>
          </p:nvSpPr>
          <p:spPr>
            <a:xfrm>
              <a:off x="2601163" y="2232100"/>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92 manually crafted composition rules</a:t>
              </a:r>
              <a:endParaRPr sz="1200">
                <a:solidFill>
                  <a:srgbClr val="FFFFFF"/>
                </a:solidFill>
                <a:latin typeface="Roboto"/>
                <a:ea typeface="Roboto"/>
                <a:cs typeface="Roboto"/>
                <a:sym typeface="Roboto"/>
              </a:endParaRPr>
            </a:p>
          </p:txBody>
        </p:sp>
      </p:grpSp>
      <p:grpSp>
        <p:nvGrpSpPr>
          <p:cNvPr id="124" name="Google Shape;124;p18"/>
          <p:cNvGrpSpPr/>
          <p:nvPr/>
        </p:nvGrpSpPr>
        <p:grpSpPr>
          <a:xfrm>
            <a:off x="3492668" y="2813108"/>
            <a:ext cx="2166000" cy="2166000"/>
            <a:chOff x="3614356" y="2566908"/>
            <a:chExt cx="2166000" cy="2166000"/>
          </a:xfrm>
        </p:grpSpPr>
        <p:sp>
          <p:nvSpPr>
            <p:cNvPr id="125" name="Google Shape;125;p18"/>
            <p:cNvSpPr/>
            <p:nvPr/>
          </p:nvSpPr>
          <p:spPr>
            <a:xfrm>
              <a:off x="3614356" y="2566908"/>
              <a:ext cx="2166000" cy="2166000"/>
            </a:xfrm>
            <a:prstGeom prst="ellipse">
              <a:avLst/>
            </a:prstGeom>
            <a:gradFill>
              <a:gsLst>
                <a:gs pos="0">
                  <a:schemeClr val="lt1"/>
                </a:gs>
                <a:gs pos="100000">
                  <a:srgbClr val="73737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26" name="Google Shape;126;p18"/>
            <p:cNvSpPr txBox="1"/>
            <p:nvPr/>
          </p:nvSpPr>
          <p:spPr>
            <a:xfrm>
              <a:off x="3961563" y="3539875"/>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Queries for each data point</a:t>
              </a:r>
              <a:endParaRPr sz="1200">
                <a:solidFill>
                  <a:srgbClr val="FFFFFF"/>
                </a:solidFill>
                <a:latin typeface="Roboto"/>
                <a:ea typeface="Roboto"/>
                <a:cs typeface="Roboto"/>
                <a:sym typeface="Roboto"/>
              </a:endParaRPr>
            </a:p>
          </p:txBody>
        </p:sp>
      </p:grpSp>
      <p:grpSp>
        <p:nvGrpSpPr>
          <p:cNvPr id="127" name="Google Shape;127;p18"/>
          <p:cNvGrpSpPr/>
          <p:nvPr/>
        </p:nvGrpSpPr>
        <p:grpSpPr>
          <a:xfrm>
            <a:off x="4580207" y="1740074"/>
            <a:ext cx="2166000" cy="2166000"/>
            <a:chOff x="4701894" y="1493874"/>
            <a:chExt cx="2166000" cy="2166000"/>
          </a:xfrm>
        </p:grpSpPr>
        <p:sp>
          <p:nvSpPr>
            <p:cNvPr id="128" name="Google Shape;128;p18"/>
            <p:cNvSpPr/>
            <p:nvPr/>
          </p:nvSpPr>
          <p:spPr>
            <a:xfrm>
              <a:off x="4701894" y="1493874"/>
              <a:ext cx="2166000" cy="2166000"/>
            </a:xfrm>
            <a:prstGeom prst="ellipse">
              <a:avLst/>
            </a:prstGeom>
            <a:gradFill>
              <a:gsLst>
                <a:gs pos="0">
                  <a:schemeClr val="lt1"/>
                </a:gs>
                <a:gs pos="100000">
                  <a:srgbClr val="73737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29" name="Google Shape;129;p18"/>
            <p:cNvSpPr txBox="1"/>
            <p:nvPr/>
          </p:nvSpPr>
          <p:spPr>
            <a:xfrm>
              <a:off x="5260438" y="2220300"/>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Complex relationships</a:t>
              </a:r>
              <a:endParaRPr sz="1200">
                <a:solidFill>
                  <a:srgbClr val="FFFFFF"/>
                </a:solidFill>
                <a:latin typeface="Roboto"/>
                <a:ea typeface="Roboto"/>
                <a:cs typeface="Roboto"/>
                <a:sym typeface="Roboto"/>
              </a:endParaRPr>
            </a:p>
          </p:txBody>
        </p:sp>
      </p:grpSp>
      <p:sp>
        <p:nvSpPr>
          <p:cNvPr id="130" name="Google Shape;130;p18"/>
          <p:cNvSpPr/>
          <p:nvPr/>
        </p:nvSpPr>
        <p:spPr>
          <a:xfrm>
            <a:off x="3962992" y="2192441"/>
            <a:ext cx="1225800" cy="1225800"/>
          </a:xfrm>
          <a:prstGeom prst="ellipse">
            <a:avLst/>
          </a:pr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p:txBody>
      </p:sp>
      <p:sp>
        <p:nvSpPr>
          <p:cNvPr id="131" name="Google Shape;131;p18"/>
          <p:cNvSpPr txBox="1"/>
          <p:nvPr/>
        </p:nvSpPr>
        <p:spPr>
          <a:xfrm>
            <a:off x="3962862" y="2471650"/>
            <a:ext cx="12258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CLUTRR</a:t>
            </a:r>
            <a:endParaRPr b="1" sz="1800">
              <a:solidFill>
                <a:srgbClr val="FFFFFF"/>
              </a:solidFill>
              <a:latin typeface="Roboto"/>
              <a:ea typeface="Roboto"/>
              <a:cs typeface="Roboto"/>
              <a:sym typeface="Roboto"/>
            </a:endParaRPr>
          </a:p>
        </p:txBody>
      </p:sp>
      <p:sp>
        <p:nvSpPr>
          <p:cNvPr id="132" name="Google Shape;13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DATASET</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262025" y="36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EXPERIMENTATION METHODOLOGY - ARCHITECTURE</a:t>
            </a:r>
            <a:endParaRPr/>
          </a:p>
        </p:txBody>
      </p:sp>
      <p:pic>
        <p:nvPicPr>
          <p:cNvPr id="138" name="Google Shape;138;p19"/>
          <p:cNvPicPr preferRelativeResize="0"/>
          <p:nvPr/>
        </p:nvPicPr>
        <p:blipFill>
          <a:blip r:embed="rId3">
            <a:alphaModFix/>
          </a:blip>
          <a:stretch>
            <a:fillRect/>
          </a:stretch>
        </p:blipFill>
        <p:spPr>
          <a:xfrm>
            <a:off x="262013" y="1383150"/>
            <a:ext cx="8619975" cy="28765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2" name="Shape 142"/>
        <p:cNvGrpSpPr/>
        <p:nvPr/>
      </p:nvGrpSpPr>
      <p:grpSpPr>
        <a:xfrm>
          <a:off x="0" y="0"/>
          <a:ext cx="0" cy="0"/>
          <a:chOff x="0" y="0"/>
          <a:chExt cx="0" cy="0"/>
        </a:xfrm>
      </p:grpSpPr>
      <p:grpSp>
        <p:nvGrpSpPr>
          <p:cNvPr id="143" name="Google Shape;143;p20"/>
          <p:cNvGrpSpPr/>
          <p:nvPr/>
        </p:nvGrpSpPr>
        <p:grpSpPr>
          <a:xfrm>
            <a:off x="656143" y="1134271"/>
            <a:ext cx="8102569" cy="1063233"/>
            <a:chOff x="354650" y="1323164"/>
            <a:chExt cx="7656935" cy="731700"/>
          </a:xfrm>
        </p:grpSpPr>
        <p:sp>
          <p:nvSpPr>
            <p:cNvPr id="144" name="Google Shape;144;p20"/>
            <p:cNvSpPr txBox="1"/>
            <p:nvPr/>
          </p:nvSpPr>
          <p:spPr>
            <a:xfrm>
              <a:off x="354650" y="1373350"/>
              <a:ext cx="23604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2600">
                  <a:solidFill>
                    <a:srgbClr val="37474F"/>
                  </a:solidFill>
                  <a:latin typeface="Roboto Medium"/>
                  <a:ea typeface="Roboto Medium"/>
                  <a:cs typeface="Roboto Medium"/>
                  <a:sym typeface="Roboto Medium"/>
                </a:rPr>
                <a:t>Pre-process Dataset</a:t>
              </a:r>
              <a:r>
                <a:rPr lang="en" sz="2600">
                  <a:solidFill>
                    <a:schemeClr val="lt1"/>
                  </a:solidFill>
                  <a:latin typeface="Roboto Medium"/>
                  <a:ea typeface="Roboto Medium"/>
                  <a:cs typeface="Roboto Medium"/>
                  <a:sym typeface="Roboto Medium"/>
                </a:rPr>
                <a:t> </a:t>
              </a:r>
              <a:endParaRPr sz="2600">
                <a:solidFill>
                  <a:schemeClr val="lt1"/>
                </a:solidFill>
                <a:latin typeface="Roboto Medium"/>
                <a:ea typeface="Roboto Medium"/>
                <a:cs typeface="Roboto Medium"/>
                <a:sym typeface="Roboto Medium"/>
              </a:endParaRPr>
            </a:p>
          </p:txBody>
        </p:sp>
        <p:sp>
          <p:nvSpPr>
            <p:cNvPr id="145" name="Google Shape;145;p20"/>
            <p:cNvSpPr/>
            <p:nvPr/>
          </p:nvSpPr>
          <p:spPr>
            <a:xfrm>
              <a:off x="2789785" y="1323164"/>
              <a:ext cx="5221800" cy="7317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20"/>
            <p:cNvSpPr txBox="1"/>
            <p:nvPr/>
          </p:nvSpPr>
          <p:spPr>
            <a:xfrm>
              <a:off x="2914389" y="1407440"/>
              <a:ext cx="4765800" cy="575400"/>
            </a:xfrm>
            <a:prstGeom prst="rect">
              <a:avLst/>
            </a:prstGeom>
            <a:solidFill>
              <a:schemeClr val="lt1"/>
            </a:solidFill>
            <a:ln>
              <a:noFill/>
            </a:ln>
          </p:spPr>
          <p:txBody>
            <a:bodyPr anchorCtr="0" anchor="ctr" bIns="45700" lIns="91425" spcFirstLastPara="1" rIns="91425" wrap="square" tIns="45700">
              <a:noAutofit/>
            </a:bodyPr>
            <a:lstStyle/>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Cleaning the provided Context (Input text) by picking the statements having either of the names in the query</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Creating a dictionary for all the name pairs using this cleaned text</a:t>
              </a:r>
              <a:endParaRPr sz="1200">
                <a:solidFill>
                  <a:srgbClr val="FFFFFF"/>
                </a:solidFill>
                <a:latin typeface="Roboto"/>
                <a:ea typeface="Roboto"/>
                <a:cs typeface="Roboto"/>
                <a:sym typeface="Roboto"/>
              </a:endParaRPr>
            </a:p>
          </p:txBody>
        </p:sp>
      </p:grpSp>
      <p:grpSp>
        <p:nvGrpSpPr>
          <p:cNvPr id="147" name="Google Shape;147;p20"/>
          <p:cNvGrpSpPr/>
          <p:nvPr/>
        </p:nvGrpSpPr>
        <p:grpSpPr>
          <a:xfrm>
            <a:off x="288075" y="2349201"/>
            <a:ext cx="8102200" cy="1063233"/>
            <a:chOff x="7" y="2207525"/>
            <a:chExt cx="7650080" cy="731700"/>
          </a:xfrm>
        </p:grpSpPr>
        <p:sp>
          <p:nvSpPr>
            <p:cNvPr id="148" name="Google Shape;148;p20"/>
            <p:cNvSpPr txBox="1"/>
            <p:nvPr/>
          </p:nvSpPr>
          <p:spPr>
            <a:xfrm>
              <a:off x="7" y="2257725"/>
              <a:ext cx="2715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2600">
                  <a:solidFill>
                    <a:srgbClr val="576369"/>
                  </a:solidFill>
                  <a:latin typeface="Roboto Medium"/>
                  <a:ea typeface="Roboto Medium"/>
                  <a:cs typeface="Roboto Medium"/>
                  <a:sym typeface="Roboto Medium"/>
                </a:rPr>
                <a:t>Extract </a:t>
              </a:r>
              <a:endParaRPr sz="2600">
                <a:solidFill>
                  <a:srgbClr val="576369"/>
                </a:solidFill>
                <a:latin typeface="Roboto Medium"/>
                <a:ea typeface="Roboto Medium"/>
                <a:cs typeface="Roboto Medium"/>
                <a:sym typeface="Roboto Medium"/>
              </a:endParaRPr>
            </a:p>
            <a:p>
              <a:pPr indent="0" lvl="0" marL="0" rtl="0" algn="r">
                <a:lnSpc>
                  <a:spcPct val="90000"/>
                </a:lnSpc>
                <a:spcBef>
                  <a:spcPts val="0"/>
                </a:spcBef>
                <a:spcAft>
                  <a:spcPts val="0"/>
                </a:spcAft>
                <a:buNone/>
              </a:pPr>
              <a:r>
                <a:rPr lang="en" sz="2600">
                  <a:solidFill>
                    <a:srgbClr val="576369"/>
                  </a:solidFill>
                  <a:latin typeface="Roboto Medium"/>
                  <a:ea typeface="Roboto Medium"/>
                  <a:cs typeface="Roboto Medium"/>
                  <a:sym typeface="Roboto Medium"/>
                </a:rPr>
                <a:t>Relations</a:t>
              </a:r>
              <a:endParaRPr sz="2600">
                <a:solidFill>
                  <a:srgbClr val="576369"/>
                </a:solidFill>
                <a:latin typeface="Roboto Medium"/>
                <a:ea typeface="Roboto Medium"/>
                <a:cs typeface="Roboto Medium"/>
                <a:sym typeface="Roboto Medium"/>
              </a:endParaRPr>
            </a:p>
          </p:txBody>
        </p:sp>
        <p:sp>
          <p:nvSpPr>
            <p:cNvPr id="149" name="Google Shape;149;p20"/>
            <p:cNvSpPr/>
            <p:nvPr/>
          </p:nvSpPr>
          <p:spPr>
            <a:xfrm>
              <a:off x="2789787" y="2207525"/>
              <a:ext cx="4860300" cy="731700"/>
            </a:xfrm>
            <a:prstGeom prst="rect">
              <a:avLst/>
            </a:prstGeom>
            <a:solidFill>
              <a:srgbClr val="576369"/>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20"/>
            <p:cNvSpPr txBox="1"/>
            <p:nvPr/>
          </p:nvSpPr>
          <p:spPr>
            <a:xfrm>
              <a:off x="2914387" y="2414096"/>
              <a:ext cx="4373100" cy="330600"/>
            </a:xfrm>
            <a:prstGeom prst="rect">
              <a:avLst/>
            </a:prstGeom>
            <a:noFill/>
            <a:ln>
              <a:noFill/>
            </a:ln>
          </p:spPr>
          <p:txBody>
            <a:bodyPr anchorCtr="0" anchor="ctr" bIns="45700" lIns="91425" spcFirstLastPara="1" rIns="91425" wrap="square" tIns="45700">
              <a:noAutofit/>
            </a:bodyPr>
            <a:lstStyle/>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Acquiring the word embeddings of the Input text (context) using a pre-trained LLM</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Feeding these embeddings into the classifier (MLP) to get the relationship of the provided name-pair.</a:t>
              </a:r>
              <a:endParaRPr sz="1200">
                <a:solidFill>
                  <a:srgbClr val="FFFFFF"/>
                </a:solidFill>
                <a:latin typeface="Roboto"/>
                <a:ea typeface="Roboto"/>
                <a:cs typeface="Roboto"/>
                <a:sym typeface="Roboto"/>
              </a:endParaRPr>
            </a:p>
          </p:txBody>
        </p:sp>
      </p:grpSp>
      <p:grpSp>
        <p:nvGrpSpPr>
          <p:cNvPr id="151" name="Google Shape;151;p20"/>
          <p:cNvGrpSpPr/>
          <p:nvPr/>
        </p:nvGrpSpPr>
        <p:grpSpPr>
          <a:xfrm>
            <a:off x="1083201" y="3564236"/>
            <a:ext cx="6916381" cy="1122940"/>
            <a:chOff x="755105" y="3088625"/>
            <a:chExt cx="6532283" cy="731700"/>
          </a:xfrm>
        </p:grpSpPr>
        <p:sp>
          <p:nvSpPr>
            <p:cNvPr id="152" name="Google Shape;152;p20"/>
            <p:cNvSpPr/>
            <p:nvPr/>
          </p:nvSpPr>
          <p:spPr>
            <a:xfrm>
              <a:off x="2789787" y="3088625"/>
              <a:ext cx="4497600" cy="731700"/>
            </a:xfrm>
            <a:prstGeom prst="rect">
              <a:avLst/>
            </a:prstGeom>
            <a:solidFill>
              <a:srgbClr val="6A777D"/>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6A777D"/>
                </a:solidFill>
              </a:endParaRPr>
            </a:p>
          </p:txBody>
        </p:sp>
        <p:sp>
          <p:nvSpPr>
            <p:cNvPr id="153" name="Google Shape;153;p20"/>
            <p:cNvSpPr txBox="1"/>
            <p:nvPr/>
          </p:nvSpPr>
          <p:spPr>
            <a:xfrm>
              <a:off x="2914376" y="3295177"/>
              <a:ext cx="4118100" cy="330600"/>
            </a:xfrm>
            <a:prstGeom prst="rect">
              <a:avLst/>
            </a:prstGeom>
            <a:noFill/>
            <a:ln>
              <a:noFill/>
            </a:ln>
          </p:spPr>
          <p:txBody>
            <a:bodyPr anchorCtr="0" anchor="ctr" bIns="45700" lIns="91425" spcFirstLastPara="1" rIns="91425" wrap="square" tIns="45700">
              <a:noAutofit/>
            </a:bodyPr>
            <a:lstStyle/>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Acquiring the word embeddings of the Input text (context) using a pre-trained LLM</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Feeding these embeddings into the classifier (MLP) to get the relationship of the provided name-pair.</a:t>
              </a:r>
              <a:endParaRPr sz="1200">
                <a:solidFill>
                  <a:srgbClr val="FFFFFF"/>
                </a:solidFill>
                <a:latin typeface="Roboto"/>
                <a:ea typeface="Roboto"/>
                <a:cs typeface="Roboto"/>
                <a:sym typeface="Roboto"/>
              </a:endParaRPr>
            </a:p>
          </p:txBody>
        </p:sp>
        <p:sp>
          <p:nvSpPr>
            <p:cNvPr id="154" name="Google Shape;154;p20"/>
            <p:cNvSpPr txBox="1"/>
            <p:nvPr/>
          </p:nvSpPr>
          <p:spPr>
            <a:xfrm>
              <a:off x="755105" y="3138825"/>
              <a:ext cx="19599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2600">
                  <a:solidFill>
                    <a:srgbClr val="6A777D"/>
                  </a:solidFill>
                  <a:latin typeface="Roboto Medium"/>
                  <a:ea typeface="Roboto Medium"/>
                  <a:cs typeface="Roboto Medium"/>
                  <a:sym typeface="Roboto Medium"/>
                </a:rPr>
                <a:t>Extract Facts</a:t>
              </a:r>
              <a:endParaRPr sz="2600">
                <a:solidFill>
                  <a:srgbClr val="6A777D"/>
                </a:solidFill>
                <a:latin typeface="Roboto Medium"/>
                <a:ea typeface="Roboto Medium"/>
                <a:cs typeface="Roboto Medium"/>
                <a:sym typeface="Roboto Medium"/>
              </a:endParaRPr>
            </a:p>
          </p:txBody>
        </p:sp>
      </p:grpSp>
      <p:sp>
        <p:nvSpPr>
          <p:cNvPr id="155" name="Google Shape;155;p20"/>
          <p:cNvSpPr txBox="1"/>
          <p:nvPr>
            <p:ph type="title"/>
          </p:nvPr>
        </p:nvSpPr>
        <p:spPr>
          <a:xfrm>
            <a:off x="432572" y="460874"/>
            <a:ext cx="8549700" cy="52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EXPERIMENTATION METHODOLOGY - MODEL</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311700" y="393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a:t>
            </a:r>
            <a:r>
              <a:rPr lang="en"/>
              <a:t> - PERFORMANCE OF NEURO-SYMBOLIC REASONING</a:t>
            </a:r>
            <a:endParaRPr/>
          </a:p>
        </p:txBody>
      </p:sp>
      <p:sp>
        <p:nvSpPr>
          <p:cNvPr id="161" name="Google Shape;161;p21"/>
          <p:cNvSpPr txBox="1"/>
          <p:nvPr>
            <p:ph idx="1" type="body"/>
          </p:nvPr>
        </p:nvSpPr>
        <p:spPr>
          <a:xfrm>
            <a:off x="311700" y="1275875"/>
            <a:ext cx="4930500" cy="30369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lang="en" sz="1600"/>
              <a:t>State-of-the-art LLMs:</a:t>
            </a:r>
            <a:r>
              <a:rPr lang="en" sz="1600"/>
              <a:t> </a:t>
            </a:r>
            <a:endParaRPr sz="1600"/>
          </a:p>
          <a:p>
            <a:pPr indent="-323850" lvl="0" marL="457200" rtl="0" algn="just">
              <a:spcBef>
                <a:spcPts val="1200"/>
              </a:spcBef>
              <a:spcAft>
                <a:spcPts val="0"/>
              </a:spcAft>
              <a:buSzPts val="1500"/>
              <a:buChar char="●"/>
            </a:pPr>
            <a:r>
              <a:rPr lang="en" sz="1500"/>
              <a:t>Perform well for text and sequence classification</a:t>
            </a:r>
            <a:endParaRPr sz="1500"/>
          </a:p>
          <a:p>
            <a:pPr indent="-323850" lvl="0" marL="457200" rtl="0" algn="just">
              <a:spcBef>
                <a:spcPts val="0"/>
              </a:spcBef>
              <a:spcAft>
                <a:spcPts val="0"/>
              </a:spcAft>
              <a:buSzPts val="1500"/>
              <a:buChar char="●"/>
            </a:pPr>
            <a:r>
              <a:rPr lang="en" sz="1500"/>
              <a:t>Not effective in logical reasoning tasks (Learning via examples)</a:t>
            </a:r>
            <a:endParaRPr sz="1500"/>
          </a:p>
          <a:p>
            <a:pPr indent="0" lvl="0" marL="0" rtl="0" algn="just">
              <a:spcBef>
                <a:spcPts val="1200"/>
              </a:spcBef>
              <a:spcAft>
                <a:spcPts val="0"/>
              </a:spcAft>
              <a:buNone/>
            </a:pPr>
            <a:r>
              <a:rPr lang="en" sz="1600"/>
              <a:t>Utilizing Neuro-symbolic reasoning:</a:t>
            </a:r>
            <a:endParaRPr sz="1600"/>
          </a:p>
          <a:p>
            <a:pPr indent="-323850" lvl="0" marL="457200" rtl="0" algn="just">
              <a:spcBef>
                <a:spcPts val="1200"/>
              </a:spcBef>
              <a:spcAft>
                <a:spcPts val="0"/>
              </a:spcAft>
              <a:buSzPts val="1500"/>
              <a:buChar char="●"/>
            </a:pPr>
            <a:r>
              <a:rPr lang="en" sz="1500"/>
              <a:t>Promotes learning via rules</a:t>
            </a:r>
            <a:endParaRPr sz="1500"/>
          </a:p>
          <a:p>
            <a:pPr indent="-323850" lvl="0" marL="457200" rtl="0" algn="just">
              <a:spcBef>
                <a:spcPts val="0"/>
              </a:spcBef>
              <a:spcAft>
                <a:spcPts val="0"/>
              </a:spcAft>
              <a:buSzPts val="1500"/>
              <a:buChar char="●"/>
            </a:pPr>
            <a:r>
              <a:rPr lang="en" sz="1500"/>
              <a:t>Represents kinship in the form of operations</a:t>
            </a:r>
            <a:endParaRPr sz="1500"/>
          </a:p>
          <a:p>
            <a:pPr indent="-323850" lvl="0" marL="457200" rtl="0" algn="just">
              <a:spcBef>
                <a:spcPts val="0"/>
              </a:spcBef>
              <a:spcAft>
                <a:spcPts val="0"/>
              </a:spcAft>
              <a:buSzPts val="1500"/>
              <a:buChar char="●"/>
            </a:pPr>
            <a:r>
              <a:rPr i="1" lang="en" sz="1500"/>
              <a:t>composite(brother, daughter) = niece</a:t>
            </a:r>
            <a:r>
              <a:rPr lang="en" sz="1500"/>
              <a:t>, </a:t>
            </a:r>
            <a:endParaRPr sz="1500"/>
          </a:p>
          <a:p>
            <a:pPr indent="-323850" lvl="0" marL="457200" rtl="0" algn="just">
              <a:spcBef>
                <a:spcPts val="0"/>
              </a:spcBef>
              <a:spcAft>
                <a:spcPts val="0"/>
              </a:spcAft>
              <a:buSzPts val="1500"/>
              <a:buChar char="●"/>
            </a:pPr>
            <a:r>
              <a:rPr lang="en" sz="1500"/>
              <a:t>Comprehensible to the model </a:t>
            </a:r>
            <a:endParaRPr sz="1500"/>
          </a:p>
        </p:txBody>
      </p:sp>
      <p:pic>
        <p:nvPicPr>
          <p:cNvPr id="162" name="Google Shape;162;p21"/>
          <p:cNvPicPr preferRelativeResize="0"/>
          <p:nvPr/>
        </p:nvPicPr>
        <p:blipFill>
          <a:blip r:embed="rId3">
            <a:alphaModFix/>
          </a:blip>
          <a:stretch>
            <a:fillRect/>
          </a:stretch>
        </p:blipFill>
        <p:spPr>
          <a:xfrm>
            <a:off x="5461425" y="1603750"/>
            <a:ext cx="3370875" cy="2576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