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gCAB5rn08dsr/Gkk6gFuIi62Dr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0622C7-A937-4DDB-BAD2-2A5656751161}">
  <a:tblStyle styleId="{0F0622C7-A937-4DDB-BAD2-2A565675116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7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7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7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7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7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jpg"/><Relationship Id="rId10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59.png"/><Relationship Id="rId9" Type="http://schemas.openxmlformats.org/officeDocument/2006/relationships/image" Target="../media/image86.png"/><Relationship Id="rId5" Type="http://schemas.openxmlformats.org/officeDocument/2006/relationships/image" Target="../media/image62.png"/><Relationship Id="rId6" Type="http://schemas.openxmlformats.org/officeDocument/2006/relationships/image" Target="../media/image73.png"/><Relationship Id="rId7" Type="http://schemas.openxmlformats.org/officeDocument/2006/relationships/image" Target="../media/image66.png"/><Relationship Id="rId8" Type="http://schemas.openxmlformats.org/officeDocument/2006/relationships/image" Target="../media/image65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72.png"/><Relationship Id="rId10" Type="http://schemas.openxmlformats.org/officeDocument/2006/relationships/image" Target="../media/image75.png"/><Relationship Id="rId13" Type="http://schemas.openxmlformats.org/officeDocument/2006/relationships/image" Target="../media/image82.png"/><Relationship Id="rId1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70.png"/><Relationship Id="rId9" Type="http://schemas.openxmlformats.org/officeDocument/2006/relationships/image" Target="../media/image83.png"/><Relationship Id="rId15" Type="http://schemas.openxmlformats.org/officeDocument/2006/relationships/image" Target="../media/image69.png"/><Relationship Id="rId14" Type="http://schemas.openxmlformats.org/officeDocument/2006/relationships/image" Target="../media/image77.png"/><Relationship Id="rId17" Type="http://schemas.openxmlformats.org/officeDocument/2006/relationships/image" Target="../media/image89.png"/><Relationship Id="rId16" Type="http://schemas.openxmlformats.org/officeDocument/2006/relationships/image" Target="../media/image79.png"/><Relationship Id="rId5" Type="http://schemas.openxmlformats.org/officeDocument/2006/relationships/image" Target="../media/image33.png"/><Relationship Id="rId6" Type="http://schemas.openxmlformats.org/officeDocument/2006/relationships/image" Target="../media/image23.png"/><Relationship Id="rId7" Type="http://schemas.openxmlformats.org/officeDocument/2006/relationships/image" Target="../media/image78.png"/><Relationship Id="rId8" Type="http://schemas.openxmlformats.org/officeDocument/2006/relationships/image" Target="../media/image74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96.png"/><Relationship Id="rId10" Type="http://schemas.openxmlformats.org/officeDocument/2006/relationships/image" Target="../media/image80.png"/><Relationship Id="rId13" Type="http://schemas.openxmlformats.org/officeDocument/2006/relationships/image" Target="../media/image87.png"/><Relationship Id="rId1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03.png"/><Relationship Id="rId9" Type="http://schemas.openxmlformats.org/officeDocument/2006/relationships/image" Target="../media/image92.png"/><Relationship Id="rId15" Type="http://schemas.openxmlformats.org/officeDocument/2006/relationships/image" Target="../media/image85.png"/><Relationship Id="rId14" Type="http://schemas.openxmlformats.org/officeDocument/2006/relationships/image" Target="../media/image84.png"/><Relationship Id="rId16" Type="http://schemas.openxmlformats.org/officeDocument/2006/relationships/image" Target="../media/image13.jpg"/><Relationship Id="rId5" Type="http://schemas.openxmlformats.org/officeDocument/2006/relationships/image" Target="../media/image81.png"/><Relationship Id="rId6" Type="http://schemas.openxmlformats.org/officeDocument/2006/relationships/image" Target="../media/image88.png"/><Relationship Id="rId7" Type="http://schemas.openxmlformats.org/officeDocument/2006/relationships/image" Target="../media/image93.png"/><Relationship Id="rId8" Type="http://schemas.openxmlformats.org/officeDocument/2006/relationships/image" Target="../media/image9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95.png"/><Relationship Id="rId5" Type="http://schemas.openxmlformats.org/officeDocument/2006/relationships/image" Target="../media/image99.png"/><Relationship Id="rId6" Type="http://schemas.openxmlformats.org/officeDocument/2006/relationships/image" Target="../media/image90.png"/><Relationship Id="rId7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00.png"/><Relationship Id="rId9" Type="http://schemas.openxmlformats.org/officeDocument/2006/relationships/image" Target="../media/image13.jpg"/><Relationship Id="rId5" Type="http://schemas.openxmlformats.org/officeDocument/2006/relationships/image" Target="../media/image102.png"/><Relationship Id="rId6" Type="http://schemas.openxmlformats.org/officeDocument/2006/relationships/image" Target="../media/image101.png"/><Relationship Id="rId7" Type="http://schemas.openxmlformats.org/officeDocument/2006/relationships/image" Target="../media/image97.png"/><Relationship Id="rId8" Type="http://schemas.openxmlformats.org/officeDocument/2006/relationships/image" Target="../media/image9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8.jpg"/><Relationship Id="rId5" Type="http://schemas.openxmlformats.org/officeDocument/2006/relationships/image" Target="../media/image14.png"/><Relationship Id="rId6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18.png"/><Relationship Id="rId11" Type="http://schemas.openxmlformats.org/officeDocument/2006/relationships/image" Target="../media/image11.png"/><Relationship Id="rId22" Type="http://schemas.openxmlformats.org/officeDocument/2006/relationships/image" Target="../media/image39.png"/><Relationship Id="rId10" Type="http://schemas.openxmlformats.org/officeDocument/2006/relationships/image" Target="../media/image12.png"/><Relationship Id="rId21" Type="http://schemas.openxmlformats.org/officeDocument/2006/relationships/image" Target="../media/image22.png"/><Relationship Id="rId13" Type="http://schemas.openxmlformats.org/officeDocument/2006/relationships/image" Target="../media/image17.png"/><Relationship Id="rId12" Type="http://schemas.openxmlformats.org/officeDocument/2006/relationships/image" Target="../media/image4.png"/><Relationship Id="rId23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9.jpg"/><Relationship Id="rId4" Type="http://schemas.openxmlformats.org/officeDocument/2006/relationships/image" Target="../media/image7.png"/><Relationship Id="rId9" Type="http://schemas.openxmlformats.org/officeDocument/2006/relationships/image" Target="../media/image1.png"/><Relationship Id="rId15" Type="http://schemas.openxmlformats.org/officeDocument/2006/relationships/image" Target="../media/image26.png"/><Relationship Id="rId14" Type="http://schemas.openxmlformats.org/officeDocument/2006/relationships/image" Target="../media/image3.png"/><Relationship Id="rId17" Type="http://schemas.openxmlformats.org/officeDocument/2006/relationships/image" Target="../media/image6.png"/><Relationship Id="rId16" Type="http://schemas.openxmlformats.org/officeDocument/2006/relationships/image" Target="../media/image31.png"/><Relationship Id="rId5" Type="http://schemas.openxmlformats.org/officeDocument/2006/relationships/image" Target="../media/image25.jpg"/><Relationship Id="rId19" Type="http://schemas.openxmlformats.org/officeDocument/2006/relationships/image" Target="../media/image24.png"/><Relationship Id="rId6" Type="http://schemas.openxmlformats.org/officeDocument/2006/relationships/image" Target="../media/image5.png"/><Relationship Id="rId18" Type="http://schemas.openxmlformats.org/officeDocument/2006/relationships/image" Target="../media/image32.png"/><Relationship Id="rId7" Type="http://schemas.openxmlformats.org/officeDocument/2006/relationships/image" Target="../media/image2.png"/><Relationship Id="rId8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jpg"/><Relationship Id="rId4" Type="http://schemas.openxmlformats.org/officeDocument/2006/relationships/image" Target="../media/image21.jpg"/><Relationship Id="rId9" Type="http://schemas.openxmlformats.org/officeDocument/2006/relationships/image" Target="../media/image13.jpg"/><Relationship Id="rId5" Type="http://schemas.openxmlformats.org/officeDocument/2006/relationships/image" Target="../media/image25.jpg"/><Relationship Id="rId6" Type="http://schemas.openxmlformats.org/officeDocument/2006/relationships/image" Target="../media/image15.png"/><Relationship Id="rId7" Type="http://schemas.openxmlformats.org/officeDocument/2006/relationships/image" Target="../media/image35.png"/><Relationship Id="rId8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7.png"/><Relationship Id="rId10" Type="http://schemas.openxmlformats.org/officeDocument/2006/relationships/image" Target="../media/image51.png"/><Relationship Id="rId13" Type="http://schemas.openxmlformats.org/officeDocument/2006/relationships/image" Target="../media/image45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13.jpg"/><Relationship Id="rId5" Type="http://schemas.openxmlformats.org/officeDocument/2006/relationships/image" Target="../media/image23.png"/><Relationship Id="rId6" Type="http://schemas.openxmlformats.org/officeDocument/2006/relationships/image" Target="../media/image28.png"/><Relationship Id="rId7" Type="http://schemas.openxmlformats.org/officeDocument/2006/relationships/image" Target="../media/image34.png"/><Relationship Id="rId8" Type="http://schemas.openxmlformats.org/officeDocument/2006/relationships/image" Target="../media/image4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2.png"/><Relationship Id="rId5" Type="http://schemas.openxmlformats.org/officeDocument/2006/relationships/image" Target="../media/image36.png"/><Relationship Id="rId6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jpg"/><Relationship Id="rId10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68.png"/><Relationship Id="rId9" Type="http://schemas.openxmlformats.org/officeDocument/2006/relationships/image" Target="../media/image60.png"/><Relationship Id="rId5" Type="http://schemas.openxmlformats.org/officeDocument/2006/relationships/image" Target="../media/image42.png"/><Relationship Id="rId6" Type="http://schemas.openxmlformats.org/officeDocument/2006/relationships/image" Target="../media/image46.png"/><Relationship Id="rId7" Type="http://schemas.openxmlformats.org/officeDocument/2006/relationships/image" Target="../media/image48.png"/><Relationship Id="rId8" Type="http://schemas.openxmlformats.org/officeDocument/2006/relationships/image" Target="../media/image4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50.png"/><Relationship Id="rId9" Type="http://schemas.openxmlformats.org/officeDocument/2006/relationships/image" Target="../media/image13.jpg"/><Relationship Id="rId5" Type="http://schemas.openxmlformats.org/officeDocument/2006/relationships/image" Target="../media/image58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63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jpg"/><Relationship Id="rId10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49.png"/><Relationship Id="rId9" Type="http://schemas.openxmlformats.org/officeDocument/2006/relationships/image" Target="../media/image55.png"/><Relationship Id="rId5" Type="http://schemas.openxmlformats.org/officeDocument/2006/relationships/image" Target="../media/image71.png"/><Relationship Id="rId6" Type="http://schemas.openxmlformats.org/officeDocument/2006/relationships/image" Target="../media/image57.png"/><Relationship Id="rId7" Type="http://schemas.openxmlformats.org/officeDocument/2006/relationships/image" Target="../media/image56.png"/><Relationship Id="rId8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07577" y="548805"/>
            <a:ext cx="1197684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Frequency Agnostic Tissue Characterization in Ultrasound Imaging  using Backscattered Signal Statistics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3569370" y="1689924"/>
            <a:ext cx="505325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Presented By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Gadge Abhinav Narayan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21MM62R03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(Biomedical Engineering 2</a:t>
            </a:r>
            <a:r>
              <a:rPr b="1" baseline="3000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year)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3569370" y="2731414"/>
            <a:ext cx="505325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 the supervision of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Dr. Debdoot Sheet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(Department of Electrical Engineering)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                        </a:t>
            </a:r>
            <a:endParaRPr/>
          </a:p>
        </p:txBody>
      </p:sp>
      <p:pic>
        <p:nvPicPr>
          <p:cNvPr descr="Logo&#10;&#10;Description automatically generated"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562" y="4046048"/>
            <a:ext cx="1405965" cy="120032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2246493" y="5293532"/>
            <a:ext cx="783010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 OF MEDICAL SCIENCE AND TECHNOLOGY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TECHNOLOGY, KHARAGPUR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APRIL 2023</a:t>
            </a:r>
            <a:endParaRPr/>
          </a:p>
        </p:txBody>
      </p:sp>
      <p:sp>
        <p:nvSpPr>
          <p:cNvPr id="93" name="Google Shape;93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 May 2023</a:t>
            </a:r>
            <a:endParaRPr/>
          </a:p>
        </p:txBody>
      </p:sp>
      <p:sp>
        <p:nvSpPr>
          <p:cNvPr id="94" name="Google Shape;94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M.TECH Thesis Presentation April 2023</a:t>
            </a:r>
            <a:endParaRPr/>
          </a:p>
        </p:txBody>
      </p:sp>
      <p:sp>
        <p:nvSpPr>
          <p:cNvPr id="95" name="Google Shape;95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8"/>
          <p:cNvSpPr txBox="1"/>
          <p:nvPr/>
        </p:nvSpPr>
        <p:spPr>
          <a:xfrm>
            <a:off x="7251634" y="107260"/>
            <a:ext cx="46551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Indian Institute of Technology, Kharagpur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of Medical Science and Technology</a:t>
            </a:r>
            <a:endParaRPr/>
          </a:p>
        </p:txBody>
      </p:sp>
      <p:cxnSp>
        <p:nvCxnSpPr>
          <p:cNvPr id="467" name="Google Shape;467;p18"/>
          <p:cNvCxnSpPr/>
          <p:nvPr/>
        </p:nvCxnSpPr>
        <p:spPr>
          <a:xfrm>
            <a:off x="53475" y="793818"/>
            <a:ext cx="12085050" cy="13369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Logo&#10;&#10;Description automatically generated" id="468" name="Google Shape;46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238" y="51807"/>
            <a:ext cx="703053" cy="674692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18"/>
          <p:cNvSpPr txBox="1"/>
          <p:nvPr/>
        </p:nvSpPr>
        <p:spPr>
          <a:xfrm>
            <a:off x="-296963" y="965817"/>
            <a:ext cx="54329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 Confidence Estimation</a:t>
            </a:r>
            <a:endParaRPr/>
          </a:p>
        </p:txBody>
      </p:sp>
      <p:cxnSp>
        <p:nvCxnSpPr>
          <p:cNvPr id="470" name="Google Shape;470;p18"/>
          <p:cNvCxnSpPr/>
          <p:nvPr/>
        </p:nvCxnSpPr>
        <p:spPr>
          <a:xfrm>
            <a:off x="165709" y="6356350"/>
            <a:ext cx="11860581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71" name="Google Shape;471;p18"/>
          <p:cNvGrpSpPr/>
          <p:nvPr/>
        </p:nvGrpSpPr>
        <p:grpSpPr>
          <a:xfrm>
            <a:off x="7947814" y="3241383"/>
            <a:ext cx="4046808" cy="1253656"/>
            <a:chOff x="7947814" y="3241383"/>
            <a:chExt cx="4046808" cy="1253656"/>
          </a:xfrm>
        </p:grpSpPr>
        <p:sp>
          <p:nvSpPr>
            <p:cNvPr id="472" name="Google Shape;472;p18"/>
            <p:cNvSpPr/>
            <p:nvPr/>
          </p:nvSpPr>
          <p:spPr>
            <a:xfrm>
              <a:off x="7969777" y="3241383"/>
              <a:ext cx="4024845" cy="87846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8"/>
            <p:cNvSpPr txBox="1"/>
            <p:nvPr/>
          </p:nvSpPr>
          <p:spPr>
            <a:xfrm>
              <a:off x="7947814" y="3294710"/>
              <a:ext cx="3958947" cy="120032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474" name="Google Shape;474;p18"/>
          <p:cNvGrpSpPr/>
          <p:nvPr/>
        </p:nvGrpSpPr>
        <p:grpSpPr>
          <a:xfrm>
            <a:off x="9079218" y="4515592"/>
            <a:ext cx="2199155" cy="528146"/>
            <a:chOff x="9861782" y="5142680"/>
            <a:chExt cx="2199155" cy="528146"/>
          </a:xfrm>
        </p:grpSpPr>
        <p:sp>
          <p:nvSpPr>
            <p:cNvPr id="475" name="Google Shape;475;p18"/>
            <p:cNvSpPr/>
            <p:nvPr/>
          </p:nvSpPr>
          <p:spPr>
            <a:xfrm>
              <a:off x="9861782" y="5142680"/>
              <a:ext cx="2199155" cy="528146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8"/>
            <p:cNvSpPr txBox="1"/>
            <p:nvPr/>
          </p:nvSpPr>
          <p:spPr>
            <a:xfrm>
              <a:off x="9974686" y="5182603"/>
              <a:ext cx="20862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Total 57 parameters</a:t>
              </a:r>
              <a:endParaRPr/>
            </a:p>
          </p:txBody>
        </p:sp>
      </p:grpSp>
      <p:sp>
        <p:nvSpPr>
          <p:cNvPr id="477" name="Google Shape;477;p18"/>
          <p:cNvSpPr/>
          <p:nvPr/>
        </p:nvSpPr>
        <p:spPr>
          <a:xfrm>
            <a:off x="6643635" y="5451239"/>
            <a:ext cx="5382655" cy="783193"/>
          </a:xfrm>
          <a:prstGeom prst="roundRect">
            <a:avLst>
              <a:gd fmla="val 16667" name="adj"/>
            </a:avLst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478" name="Google Shape;478;p18"/>
          <p:cNvGrpSpPr/>
          <p:nvPr/>
        </p:nvGrpSpPr>
        <p:grpSpPr>
          <a:xfrm>
            <a:off x="1699285" y="2504915"/>
            <a:ext cx="3180051" cy="3626967"/>
            <a:chOff x="1699285" y="2504915"/>
            <a:chExt cx="3180051" cy="3626967"/>
          </a:xfrm>
        </p:grpSpPr>
        <p:sp>
          <p:nvSpPr>
            <p:cNvPr id="479" name="Google Shape;479;p18"/>
            <p:cNvSpPr txBox="1"/>
            <p:nvPr/>
          </p:nvSpPr>
          <p:spPr>
            <a:xfrm>
              <a:off x="1699285" y="5208552"/>
              <a:ext cx="3180051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Graph representation of US signal propagation for solving random walks</a:t>
              </a:r>
              <a:endParaRPr/>
            </a:p>
          </p:txBody>
        </p:sp>
        <p:pic>
          <p:nvPicPr>
            <p:cNvPr id="480" name="Google Shape;480;p18"/>
            <p:cNvPicPr preferRelativeResize="0"/>
            <p:nvPr/>
          </p:nvPicPr>
          <p:blipFill rotWithShape="1">
            <a:blip r:embed="rId6">
              <a:alphaModFix/>
            </a:blip>
            <a:srcRect b="21978" l="35113" r="35132" t="2943"/>
            <a:stretch/>
          </p:blipFill>
          <p:spPr>
            <a:xfrm>
              <a:off x="2419500" y="2504915"/>
              <a:ext cx="1782618" cy="238176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81" name="Google Shape;481;p18"/>
          <p:cNvCxnSpPr/>
          <p:nvPr/>
        </p:nvCxnSpPr>
        <p:spPr>
          <a:xfrm>
            <a:off x="1584724" y="2442327"/>
            <a:ext cx="809357" cy="914400"/>
          </a:xfrm>
          <a:prstGeom prst="straightConnector1">
            <a:avLst/>
          </a:prstGeom>
          <a:noFill/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2" name="Google Shape;482;p18"/>
          <p:cNvCxnSpPr>
            <a:stCxn id="483" idx="3"/>
          </p:cNvCxnSpPr>
          <p:nvPr/>
        </p:nvCxnSpPr>
        <p:spPr>
          <a:xfrm flipH="1" rot="10800000">
            <a:off x="1561921" y="3929462"/>
            <a:ext cx="888300" cy="579000"/>
          </a:xfrm>
          <a:prstGeom prst="straightConnector1">
            <a:avLst/>
          </a:prstGeom>
          <a:noFill/>
          <a:ln cap="flat" cmpd="sng" w="12700">
            <a:solidFill>
              <a:srgbClr val="54813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4" name="Google Shape;484;p18"/>
          <p:cNvCxnSpPr/>
          <p:nvPr/>
        </p:nvCxnSpPr>
        <p:spPr>
          <a:xfrm flipH="1" rot="10800000">
            <a:off x="4160625" y="2485698"/>
            <a:ext cx="752156" cy="778023"/>
          </a:xfrm>
          <a:prstGeom prst="straightConnector1">
            <a:avLst/>
          </a:prstGeom>
          <a:noFill/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5" name="Google Shape;485;p18"/>
          <p:cNvCxnSpPr/>
          <p:nvPr/>
        </p:nvCxnSpPr>
        <p:spPr>
          <a:xfrm>
            <a:off x="4093111" y="3909616"/>
            <a:ext cx="803462" cy="585493"/>
          </a:xfrm>
          <a:prstGeom prst="straightConnector1">
            <a:avLst/>
          </a:prstGeom>
          <a:noFill/>
          <a:ln cap="flat" cmpd="sng" w="12700">
            <a:solidFill>
              <a:srgbClr val="54813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486" name="Google Shape;486;p18"/>
          <p:cNvGrpSpPr/>
          <p:nvPr/>
        </p:nvGrpSpPr>
        <p:grpSpPr>
          <a:xfrm>
            <a:off x="5968662" y="2843321"/>
            <a:ext cx="2001115" cy="1568082"/>
            <a:chOff x="5968662" y="2843321"/>
            <a:chExt cx="2001115" cy="1568082"/>
          </a:xfrm>
        </p:grpSpPr>
        <p:sp>
          <p:nvSpPr>
            <p:cNvPr id="487" name="Google Shape;487;p18"/>
            <p:cNvSpPr/>
            <p:nvPr/>
          </p:nvSpPr>
          <p:spPr>
            <a:xfrm>
              <a:off x="6869686" y="3157680"/>
              <a:ext cx="1100091" cy="1011251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cxnSp>
          <p:nvCxnSpPr>
            <p:cNvPr id="488" name="Google Shape;488;p18"/>
            <p:cNvCxnSpPr/>
            <p:nvPr/>
          </p:nvCxnSpPr>
          <p:spPr>
            <a:xfrm>
              <a:off x="5977902" y="2843321"/>
              <a:ext cx="1132639" cy="723322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89" name="Google Shape;489;p18"/>
            <p:cNvCxnSpPr/>
            <p:nvPr/>
          </p:nvCxnSpPr>
          <p:spPr>
            <a:xfrm flipH="1" rot="10800000">
              <a:off x="5968662" y="3815816"/>
              <a:ext cx="1088613" cy="595587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490" name="Google Shape;490;p18"/>
          <p:cNvGrpSpPr/>
          <p:nvPr/>
        </p:nvGrpSpPr>
        <p:grpSpPr>
          <a:xfrm>
            <a:off x="316683" y="1740027"/>
            <a:ext cx="1316881" cy="4147021"/>
            <a:chOff x="316683" y="1740027"/>
            <a:chExt cx="1316881" cy="4147021"/>
          </a:xfrm>
        </p:grpSpPr>
        <p:pic>
          <p:nvPicPr>
            <p:cNvPr id="491" name="Google Shape;491;p1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65524" y="1740027"/>
              <a:ext cx="1219200" cy="148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3" name="Google Shape;483;p1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42721" y="3765512"/>
              <a:ext cx="1219200" cy="1485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2" name="Google Shape;492;p18"/>
            <p:cNvSpPr txBox="1"/>
            <p:nvPr/>
          </p:nvSpPr>
          <p:spPr>
            <a:xfrm>
              <a:off x="316683" y="5517716"/>
              <a:ext cx="13168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 signal</a:t>
              </a:r>
              <a:endParaRPr/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356167" y="2091932"/>
              <a:ext cx="274790" cy="408444"/>
            </a:xfrm>
            <a:custGeom>
              <a:rect b="b" l="l" r="r" t="t"/>
              <a:pathLst>
                <a:path extrusionOk="0" h="408444" w="274790">
                  <a:moveTo>
                    <a:pt x="422" y="57380"/>
                  </a:moveTo>
                  <a:cubicBezTo>
                    <a:pt x="4504" y="42412"/>
                    <a:pt x="34639" y="37646"/>
                    <a:pt x="49408" y="24723"/>
                  </a:cubicBezTo>
                  <a:cubicBezTo>
                    <a:pt x="56792" y="18262"/>
                    <a:pt x="56022" y="1618"/>
                    <a:pt x="65736" y="230"/>
                  </a:cubicBezTo>
                  <a:cubicBezTo>
                    <a:pt x="80244" y="-1843"/>
                    <a:pt x="93166" y="10606"/>
                    <a:pt x="106558" y="16558"/>
                  </a:cubicBezTo>
                  <a:cubicBezTo>
                    <a:pt x="162068" y="41229"/>
                    <a:pt x="117740" y="22948"/>
                    <a:pt x="163708" y="49216"/>
                  </a:cubicBezTo>
                  <a:cubicBezTo>
                    <a:pt x="174275" y="55254"/>
                    <a:pt x="185479" y="60101"/>
                    <a:pt x="196365" y="65544"/>
                  </a:cubicBezTo>
                  <a:cubicBezTo>
                    <a:pt x="201808" y="79151"/>
                    <a:pt x="206139" y="93258"/>
                    <a:pt x="212693" y="106366"/>
                  </a:cubicBezTo>
                  <a:cubicBezTo>
                    <a:pt x="219790" y="120559"/>
                    <a:pt x="229479" y="133316"/>
                    <a:pt x="237186" y="147187"/>
                  </a:cubicBezTo>
                  <a:cubicBezTo>
                    <a:pt x="243097" y="157826"/>
                    <a:pt x="248072" y="168958"/>
                    <a:pt x="253515" y="179844"/>
                  </a:cubicBezTo>
                  <a:cubicBezTo>
                    <a:pt x="266412" y="237881"/>
                    <a:pt x="289468" y="308570"/>
                    <a:pt x="261679" y="367623"/>
                  </a:cubicBezTo>
                  <a:cubicBezTo>
                    <a:pt x="252854" y="386376"/>
                    <a:pt x="223397" y="383540"/>
                    <a:pt x="204529" y="392116"/>
                  </a:cubicBezTo>
                  <a:cubicBezTo>
                    <a:pt x="193449" y="397152"/>
                    <a:pt x="182758" y="403001"/>
                    <a:pt x="171872" y="408444"/>
                  </a:cubicBezTo>
                  <a:cubicBezTo>
                    <a:pt x="144658" y="405723"/>
                    <a:pt x="116176" y="408929"/>
                    <a:pt x="90229" y="400280"/>
                  </a:cubicBezTo>
                  <a:cubicBezTo>
                    <a:pt x="80920" y="397177"/>
                    <a:pt x="77544" y="384898"/>
                    <a:pt x="73900" y="375787"/>
                  </a:cubicBezTo>
                  <a:cubicBezTo>
                    <a:pt x="66542" y="357392"/>
                    <a:pt x="67194" y="335956"/>
                    <a:pt x="57572" y="318637"/>
                  </a:cubicBezTo>
                  <a:cubicBezTo>
                    <a:pt x="52807" y="310059"/>
                    <a:pt x="41243" y="307751"/>
                    <a:pt x="33079" y="302308"/>
                  </a:cubicBezTo>
                  <a:cubicBezTo>
                    <a:pt x="-9389" y="196143"/>
                    <a:pt x="42441" y="342378"/>
                    <a:pt x="24915" y="114530"/>
                  </a:cubicBezTo>
                  <a:cubicBezTo>
                    <a:pt x="23132" y="91347"/>
                    <a:pt x="-3660" y="72348"/>
                    <a:pt x="422" y="5738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810523" y="2443226"/>
              <a:ext cx="470864" cy="715330"/>
            </a:xfrm>
            <a:custGeom>
              <a:rect b="b" l="l" r="r" t="t"/>
              <a:pathLst>
                <a:path extrusionOk="0" h="715330" w="470864">
                  <a:moveTo>
                    <a:pt x="3266" y="465364"/>
                  </a:moveTo>
                  <a:cubicBezTo>
                    <a:pt x="7348" y="431346"/>
                    <a:pt x="10881" y="339211"/>
                    <a:pt x="27759" y="302079"/>
                  </a:cubicBezTo>
                  <a:cubicBezTo>
                    <a:pt x="31819" y="293146"/>
                    <a:pt x="44088" y="291193"/>
                    <a:pt x="52252" y="285750"/>
                  </a:cubicBezTo>
                  <a:cubicBezTo>
                    <a:pt x="65051" y="266550"/>
                    <a:pt x="76942" y="250907"/>
                    <a:pt x="84909" y="228600"/>
                  </a:cubicBezTo>
                  <a:cubicBezTo>
                    <a:pt x="94465" y="201843"/>
                    <a:pt x="102171" y="174434"/>
                    <a:pt x="109402" y="146957"/>
                  </a:cubicBezTo>
                  <a:cubicBezTo>
                    <a:pt x="115787" y="122693"/>
                    <a:pt x="113716" y="95506"/>
                    <a:pt x="125730" y="73479"/>
                  </a:cubicBezTo>
                  <a:cubicBezTo>
                    <a:pt x="131558" y="62794"/>
                    <a:pt x="148780" y="64622"/>
                    <a:pt x="158387" y="57150"/>
                  </a:cubicBezTo>
                  <a:cubicBezTo>
                    <a:pt x="301675" y="-54296"/>
                    <a:pt x="134487" y="59478"/>
                    <a:pt x="223702" y="0"/>
                  </a:cubicBezTo>
                  <a:cubicBezTo>
                    <a:pt x="242752" y="2721"/>
                    <a:pt x="266469" y="-4621"/>
                    <a:pt x="280852" y="8164"/>
                  </a:cubicBezTo>
                  <a:cubicBezTo>
                    <a:pt x="295660" y="21327"/>
                    <a:pt x="290915" y="46518"/>
                    <a:pt x="297180" y="65314"/>
                  </a:cubicBezTo>
                  <a:cubicBezTo>
                    <a:pt x="301814" y="79218"/>
                    <a:pt x="303146" y="95773"/>
                    <a:pt x="313509" y="106136"/>
                  </a:cubicBezTo>
                  <a:cubicBezTo>
                    <a:pt x="323872" y="116499"/>
                    <a:pt x="340723" y="117021"/>
                    <a:pt x="354330" y="122464"/>
                  </a:cubicBezTo>
                  <a:cubicBezTo>
                    <a:pt x="367937" y="136071"/>
                    <a:pt x="385456" y="146664"/>
                    <a:pt x="395152" y="163286"/>
                  </a:cubicBezTo>
                  <a:cubicBezTo>
                    <a:pt x="405135" y="180399"/>
                    <a:pt x="404709" y="201817"/>
                    <a:pt x="411480" y="220436"/>
                  </a:cubicBezTo>
                  <a:cubicBezTo>
                    <a:pt x="423761" y="254208"/>
                    <a:pt x="427942" y="253226"/>
                    <a:pt x="452302" y="277586"/>
                  </a:cubicBezTo>
                  <a:cubicBezTo>
                    <a:pt x="457745" y="296636"/>
                    <a:pt x="468122" y="314930"/>
                    <a:pt x="468630" y="334736"/>
                  </a:cubicBezTo>
                  <a:cubicBezTo>
                    <a:pt x="470863" y="421836"/>
                    <a:pt x="474790" y="510050"/>
                    <a:pt x="460466" y="595993"/>
                  </a:cubicBezTo>
                  <a:cubicBezTo>
                    <a:pt x="457601" y="613182"/>
                    <a:pt x="433920" y="618657"/>
                    <a:pt x="419644" y="628650"/>
                  </a:cubicBezTo>
                  <a:cubicBezTo>
                    <a:pt x="401725" y="641193"/>
                    <a:pt x="367446" y="660014"/>
                    <a:pt x="346166" y="669472"/>
                  </a:cubicBezTo>
                  <a:cubicBezTo>
                    <a:pt x="332774" y="675424"/>
                    <a:pt x="318951" y="680357"/>
                    <a:pt x="305344" y="685800"/>
                  </a:cubicBezTo>
                  <a:cubicBezTo>
                    <a:pt x="299901" y="693964"/>
                    <a:pt x="298820" y="709901"/>
                    <a:pt x="289016" y="710293"/>
                  </a:cubicBezTo>
                  <a:cubicBezTo>
                    <a:pt x="126955" y="716775"/>
                    <a:pt x="147972" y="725119"/>
                    <a:pt x="76744" y="677636"/>
                  </a:cubicBezTo>
                  <a:cubicBezTo>
                    <a:pt x="62792" y="628804"/>
                    <a:pt x="63038" y="622304"/>
                    <a:pt x="44087" y="579664"/>
                  </a:cubicBezTo>
                  <a:cubicBezTo>
                    <a:pt x="39144" y="568542"/>
                    <a:pt x="33669" y="557646"/>
                    <a:pt x="27759" y="547007"/>
                  </a:cubicBezTo>
                  <a:cubicBezTo>
                    <a:pt x="20053" y="533135"/>
                    <a:pt x="7115" y="521581"/>
                    <a:pt x="3266" y="506186"/>
                  </a:cubicBezTo>
                  <a:cubicBezTo>
                    <a:pt x="-1354" y="487705"/>
                    <a:pt x="-816" y="499382"/>
                    <a:pt x="3266" y="465364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70761" y="4174055"/>
              <a:ext cx="359972" cy="400050"/>
            </a:xfrm>
            <a:custGeom>
              <a:rect b="b" l="l" r="r" t="t"/>
              <a:pathLst>
                <a:path extrusionOk="0" h="400050" w="359972">
                  <a:moveTo>
                    <a:pt x="24621" y="204107"/>
                  </a:moveTo>
                  <a:cubicBezTo>
                    <a:pt x="19178" y="167368"/>
                    <a:pt x="2144" y="173265"/>
                    <a:pt x="128" y="155121"/>
                  </a:cubicBezTo>
                  <a:cubicBezTo>
                    <a:pt x="-3761" y="120121"/>
                    <a:pt x="81646" y="114331"/>
                    <a:pt x="81771" y="114300"/>
                  </a:cubicBezTo>
                  <a:cubicBezTo>
                    <a:pt x="87214" y="106136"/>
                    <a:pt x="91161" y="96745"/>
                    <a:pt x="98099" y="89807"/>
                  </a:cubicBezTo>
                  <a:cubicBezTo>
                    <a:pt x="136094" y="51812"/>
                    <a:pt x="141231" y="58588"/>
                    <a:pt x="187906" y="32657"/>
                  </a:cubicBezTo>
                  <a:cubicBezTo>
                    <a:pt x="196484" y="27892"/>
                    <a:pt x="202918" y="18856"/>
                    <a:pt x="212399" y="16328"/>
                  </a:cubicBezTo>
                  <a:cubicBezTo>
                    <a:pt x="244389" y="7797"/>
                    <a:pt x="277714" y="5443"/>
                    <a:pt x="310371" y="0"/>
                  </a:cubicBezTo>
                  <a:cubicBezTo>
                    <a:pt x="360035" y="12416"/>
                    <a:pt x="356993" y="1310"/>
                    <a:pt x="359356" y="81643"/>
                  </a:cubicBezTo>
                  <a:cubicBezTo>
                    <a:pt x="361358" y="149704"/>
                    <a:pt x="358446" y="218047"/>
                    <a:pt x="351192" y="285750"/>
                  </a:cubicBezTo>
                  <a:cubicBezTo>
                    <a:pt x="349027" y="305959"/>
                    <a:pt x="323423" y="317248"/>
                    <a:pt x="310371" y="326571"/>
                  </a:cubicBezTo>
                  <a:cubicBezTo>
                    <a:pt x="292850" y="339086"/>
                    <a:pt x="272460" y="356399"/>
                    <a:pt x="253221" y="367393"/>
                  </a:cubicBezTo>
                  <a:cubicBezTo>
                    <a:pt x="226529" y="382646"/>
                    <a:pt x="208896" y="388388"/>
                    <a:pt x="179742" y="400050"/>
                  </a:cubicBezTo>
                  <a:cubicBezTo>
                    <a:pt x="177123" y="399812"/>
                    <a:pt x="48367" y="393736"/>
                    <a:pt x="32785" y="375557"/>
                  </a:cubicBezTo>
                  <a:cubicBezTo>
                    <a:pt x="-15363" y="319384"/>
                    <a:pt x="30064" y="240846"/>
                    <a:pt x="24621" y="204107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952321" y="3769071"/>
              <a:ext cx="547007" cy="400050"/>
            </a:xfrm>
            <a:custGeom>
              <a:rect b="b" l="l" r="r" t="t"/>
              <a:pathLst>
                <a:path extrusionOk="0" h="400050" w="547007">
                  <a:moveTo>
                    <a:pt x="0" y="40821"/>
                  </a:moveTo>
                  <a:cubicBezTo>
                    <a:pt x="5443" y="70757"/>
                    <a:pt x="7970" y="101372"/>
                    <a:pt x="16329" y="130628"/>
                  </a:cubicBezTo>
                  <a:cubicBezTo>
                    <a:pt x="43944" y="227279"/>
                    <a:pt x="46448" y="188325"/>
                    <a:pt x="73479" y="269421"/>
                  </a:cubicBezTo>
                  <a:cubicBezTo>
                    <a:pt x="78922" y="285750"/>
                    <a:pt x="83764" y="302291"/>
                    <a:pt x="89807" y="318407"/>
                  </a:cubicBezTo>
                  <a:cubicBezTo>
                    <a:pt x="100099" y="345852"/>
                    <a:pt x="122464" y="400050"/>
                    <a:pt x="122464" y="400050"/>
                  </a:cubicBezTo>
                  <a:cubicBezTo>
                    <a:pt x="167122" y="393670"/>
                    <a:pt x="286904" y="377462"/>
                    <a:pt x="334736" y="367392"/>
                  </a:cubicBezTo>
                  <a:cubicBezTo>
                    <a:pt x="354123" y="363311"/>
                    <a:pt x="372836" y="356507"/>
                    <a:pt x="391886" y="351064"/>
                  </a:cubicBezTo>
                  <a:cubicBezTo>
                    <a:pt x="393695" y="349772"/>
                    <a:pt x="464409" y="303990"/>
                    <a:pt x="473529" y="285750"/>
                  </a:cubicBezTo>
                  <a:cubicBezTo>
                    <a:pt x="482389" y="268029"/>
                    <a:pt x="483086" y="247219"/>
                    <a:pt x="489857" y="228600"/>
                  </a:cubicBezTo>
                  <a:cubicBezTo>
                    <a:pt x="494016" y="217162"/>
                    <a:pt x="501505" y="207177"/>
                    <a:pt x="506186" y="195942"/>
                  </a:cubicBezTo>
                  <a:cubicBezTo>
                    <a:pt x="554133" y="80869"/>
                    <a:pt x="510241" y="171505"/>
                    <a:pt x="547007" y="97971"/>
                  </a:cubicBezTo>
                  <a:cubicBezTo>
                    <a:pt x="534673" y="60968"/>
                    <a:pt x="546042" y="74300"/>
                    <a:pt x="498021" y="57150"/>
                  </a:cubicBezTo>
                  <a:cubicBezTo>
                    <a:pt x="284394" y="-19145"/>
                    <a:pt x="542493" y="74694"/>
                    <a:pt x="367393" y="16328"/>
                  </a:cubicBezTo>
                  <a:cubicBezTo>
                    <a:pt x="353490" y="11694"/>
                    <a:pt x="340178" y="5443"/>
                    <a:pt x="326571" y="0"/>
                  </a:cubicBezTo>
                  <a:cubicBezTo>
                    <a:pt x="244928" y="2721"/>
                    <a:pt x="163015" y="984"/>
                    <a:pt x="81643" y="8164"/>
                  </a:cubicBezTo>
                  <a:cubicBezTo>
                    <a:pt x="69520" y="9234"/>
                    <a:pt x="59553" y="18454"/>
                    <a:pt x="48986" y="24492"/>
                  </a:cubicBezTo>
                  <a:cubicBezTo>
                    <a:pt x="40466" y="29360"/>
                    <a:pt x="17555" y="33882"/>
                    <a:pt x="24493" y="40821"/>
                  </a:cubicBezTo>
                  <a:cubicBezTo>
                    <a:pt x="32427" y="48756"/>
                    <a:pt x="46264" y="35378"/>
                    <a:pt x="57150" y="32657"/>
                  </a:cubicBezTo>
                </a:path>
              </a:pathLst>
            </a:custGeom>
            <a:noFill/>
            <a:ln cap="flat" cmpd="sng" w="1905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7" name="Google Shape;497;p18"/>
          <p:cNvGrpSpPr/>
          <p:nvPr/>
        </p:nvGrpSpPr>
        <p:grpSpPr>
          <a:xfrm>
            <a:off x="4700857" y="1588779"/>
            <a:ext cx="1932366" cy="4465588"/>
            <a:chOff x="4700857" y="1588779"/>
            <a:chExt cx="1932366" cy="4465588"/>
          </a:xfrm>
        </p:grpSpPr>
        <p:pic>
          <p:nvPicPr>
            <p:cNvPr id="498" name="Google Shape;498;p1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928820" y="1588779"/>
              <a:ext cx="1219200" cy="148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9" name="Google Shape;499;p1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928820" y="3695797"/>
              <a:ext cx="1219200" cy="148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0" name="Google Shape;500;p18"/>
            <p:cNvSpPr txBox="1"/>
            <p:nvPr/>
          </p:nvSpPr>
          <p:spPr>
            <a:xfrm>
              <a:off x="4700857" y="5408036"/>
              <a:ext cx="193236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Generated signal confidence</a:t>
              </a: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931573" y="2105523"/>
              <a:ext cx="274790" cy="408444"/>
            </a:xfrm>
            <a:custGeom>
              <a:rect b="b" l="l" r="r" t="t"/>
              <a:pathLst>
                <a:path extrusionOk="0" h="408444" w="274790">
                  <a:moveTo>
                    <a:pt x="422" y="57380"/>
                  </a:moveTo>
                  <a:cubicBezTo>
                    <a:pt x="4504" y="42412"/>
                    <a:pt x="34639" y="37646"/>
                    <a:pt x="49408" y="24723"/>
                  </a:cubicBezTo>
                  <a:cubicBezTo>
                    <a:pt x="56792" y="18262"/>
                    <a:pt x="56022" y="1618"/>
                    <a:pt x="65736" y="230"/>
                  </a:cubicBezTo>
                  <a:cubicBezTo>
                    <a:pt x="80244" y="-1843"/>
                    <a:pt x="93166" y="10606"/>
                    <a:pt x="106558" y="16558"/>
                  </a:cubicBezTo>
                  <a:cubicBezTo>
                    <a:pt x="162068" y="41229"/>
                    <a:pt x="117740" y="22948"/>
                    <a:pt x="163708" y="49216"/>
                  </a:cubicBezTo>
                  <a:cubicBezTo>
                    <a:pt x="174275" y="55254"/>
                    <a:pt x="185479" y="60101"/>
                    <a:pt x="196365" y="65544"/>
                  </a:cubicBezTo>
                  <a:cubicBezTo>
                    <a:pt x="201808" y="79151"/>
                    <a:pt x="206139" y="93258"/>
                    <a:pt x="212693" y="106366"/>
                  </a:cubicBezTo>
                  <a:cubicBezTo>
                    <a:pt x="219790" y="120559"/>
                    <a:pt x="229479" y="133316"/>
                    <a:pt x="237186" y="147187"/>
                  </a:cubicBezTo>
                  <a:cubicBezTo>
                    <a:pt x="243097" y="157826"/>
                    <a:pt x="248072" y="168958"/>
                    <a:pt x="253515" y="179844"/>
                  </a:cubicBezTo>
                  <a:cubicBezTo>
                    <a:pt x="266412" y="237881"/>
                    <a:pt x="289468" y="308570"/>
                    <a:pt x="261679" y="367623"/>
                  </a:cubicBezTo>
                  <a:cubicBezTo>
                    <a:pt x="252854" y="386376"/>
                    <a:pt x="223397" y="383540"/>
                    <a:pt x="204529" y="392116"/>
                  </a:cubicBezTo>
                  <a:cubicBezTo>
                    <a:pt x="193449" y="397152"/>
                    <a:pt x="182758" y="403001"/>
                    <a:pt x="171872" y="408444"/>
                  </a:cubicBezTo>
                  <a:cubicBezTo>
                    <a:pt x="144658" y="405723"/>
                    <a:pt x="116176" y="408929"/>
                    <a:pt x="90229" y="400280"/>
                  </a:cubicBezTo>
                  <a:cubicBezTo>
                    <a:pt x="80920" y="397177"/>
                    <a:pt x="77544" y="384898"/>
                    <a:pt x="73900" y="375787"/>
                  </a:cubicBezTo>
                  <a:cubicBezTo>
                    <a:pt x="66542" y="357392"/>
                    <a:pt x="67194" y="335956"/>
                    <a:pt x="57572" y="318637"/>
                  </a:cubicBezTo>
                  <a:cubicBezTo>
                    <a:pt x="52807" y="310059"/>
                    <a:pt x="41243" y="307751"/>
                    <a:pt x="33079" y="302308"/>
                  </a:cubicBezTo>
                  <a:cubicBezTo>
                    <a:pt x="-9389" y="196143"/>
                    <a:pt x="42441" y="342378"/>
                    <a:pt x="24915" y="114530"/>
                  </a:cubicBezTo>
                  <a:cubicBezTo>
                    <a:pt x="23132" y="91347"/>
                    <a:pt x="-3660" y="72348"/>
                    <a:pt x="422" y="5738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5441759" y="2332179"/>
              <a:ext cx="470864" cy="715330"/>
            </a:xfrm>
            <a:custGeom>
              <a:rect b="b" l="l" r="r" t="t"/>
              <a:pathLst>
                <a:path extrusionOk="0" h="715330" w="470864">
                  <a:moveTo>
                    <a:pt x="3266" y="465364"/>
                  </a:moveTo>
                  <a:cubicBezTo>
                    <a:pt x="7348" y="431346"/>
                    <a:pt x="10881" y="339211"/>
                    <a:pt x="27759" y="302079"/>
                  </a:cubicBezTo>
                  <a:cubicBezTo>
                    <a:pt x="31819" y="293146"/>
                    <a:pt x="44088" y="291193"/>
                    <a:pt x="52252" y="285750"/>
                  </a:cubicBezTo>
                  <a:cubicBezTo>
                    <a:pt x="65051" y="266550"/>
                    <a:pt x="76942" y="250907"/>
                    <a:pt x="84909" y="228600"/>
                  </a:cubicBezTo>
                  <a:cubicBezTo>
                    <a:pt x="94465" y="201843"/>
                    <a:pt x="102171" y="174434"/>
                    <a:pt x="109402" y="146957"/>
                  </a:cubicBezTo>
                  <a:cubicBezTo>
                    <a:pt x="115787" y="122693"/>
                    <a:pt x="113716" y="95506"/>
                    <a:pt x="125730" y="73479"/>
                  </a:cubicBezTo>
                  <a:cubicBezTo>
                    <a:pt x="131558" y="62794"/>
                    <a:pt x="148780" y="64622"/>
                    <a:pt x="158387" y="57150"/>
                  </a:cubicBezTo>
                  <a:cubicBezTo>
                    <a:pt x="301675" y="-54296"/>
                    <a:pt x="134487" y="59478"/>
                    <a:pt x="223702" y="0"/>
                  </a:cubicBezTo>
                  <a:cubicBezTo>
                    <a:pt x="242752" y="2721"/>
                    <a:pt x="266469" y="-4621"/>
                    <a:pt x="280852" y="8164"/>
                  </a:cubicBezTo>
                  <a:cubicBezTo>
                    <a:pt x="295660" y="21327"/>
                    <a:pt x="290915" y="46518"/>
                    <a:pt x="297180" y="65314"/>
                  </a:cubicBezTo>
                  <a:cubicBezTo>
                    <a:pt x="301814" y="79218"/>
                    <a:pt x="303146" y="95773"/>
                    <a:pt x="313509" y="106136"/>
                  </a:cubicBezTo>
                  <a:cubicBezTo>
                    <a:pt x="323872" y="116499"/>
                    <a:pt x="340723" y="117021"/>
                    <a:pt x="354330" y="122464"/>
                  </a:cubicBezTo>
                  <a:cubicBezTo>
                    <a:pt x="367937" y="136071"/>
                    <a:pt x="385456" y="146664"/>
                    <a:pt x="395152" y="163286"/>
                  </a:cubicBezTo>
                  <a:cubicBezTo>
                    <a:pt x="405135" y="180399"/>
                    <a:pt x="404709" y="201817"/>
                    <a:pt x="411480" y="220436"/>
                  </a:cubicBezTo>
                  <a:cubicBezTo>
                    <a:pt x="423761" y="254208"/>
                    <a:pt x="427942" y="253226"/>
                    <a:pt x="452302" y="277586"/>
                  </a:cubicBezTo>
                  <a:cubicBezTo>
                    <a:pt x="457745" y="296636"/>
                    <a:pt x="468122" y="314930"/>
                    <a:pt x="468630" y="334736"/>
                  </a:cubicBezTo>
                  <a:cubicBezTo>
                    <a:pt x="470863" y="421836"/>
                    <a:pt x="474790" y="510050"/>
                    <a:pt x="460466" y="595993"/>
                  </a:cubicBezTo>
                  <a:cubicBezTo>
                    <a:pt x="457601" y="613182"/>
                    <a:pt x="433920" y="618657"/>
                    <a:pt x="419644" y="628650"/>
                  </a:cubicBezTo>
                  <a:cubicBezTo>
                    <a:pt x="401725" y="641193"/>
                    <a:pt x="367446" y="660014"/>
                    <a:pt x="346166" y="669472"/>
                  </a:cubicBezTo>
                  <a:cubicBezTo>
                    <a:pt x="332774" y="675424"/>
                    <a:pt x="318951" y="680357"/>
                    <a:pt x="305344" y="685800"/>
                  </a:cubicBezTo>
                  <a:cubicBezTo>
                    <a:pt x="299901" y="693964"/>
                    <a:pt x="298820" y="709901"/>
                    <a:pt x="289016" y="710293"/>
                  </a:cubicBezTo>
                  <a:cubicBezTo>
                    <a:pt x="126955" y="716775"/>
                    <a:pt x="147972" y="725119"/>
                    <a:pt x="76744" y="677636"/>
                  </a:cubicBezTo>
                  <a:cubicBezTo>
                    <a:pt x="62792" y="628804"/>
                    <a:pt x="63038" y="622304"/>
                    <a:pt x="44087" y="579664"/>
                  </a:cubicBezTo>
                  <a:cubicBezTo>
                    <a:pt x="39144" y="568542"/>
                    <a:pt x="33669" y="557646"/>
                    <a:pt x="27759" y="547007"/>
                  </a:cubicBezTo>
                  <a:cubicBezTo>
                    <a:pt x="20053" y="533135"/>
                    <a:pt x="7115" y="521581"/>
                    <a:pt x="3266" y="506186"/>
                  </a:cubicBezTo>
                  <a:cubicBezTo>
                    <a:pt x="-1354" y="487705"/>
                    <a:pt x="-816" y="499382"/>
                    <a:pt x="3266" y="465364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5088769" y="4310382"/>
              <a:ext cx="359972" cy="347900"/>
            </a:xfrm>
            <a:custGeom>
              <a:rect b="b" l="l" r="r" t="t"/>
              <a:pathLst>
                <a:path extrusionOk="0" h="400050" w="359972">
                  <a:moveTo>
                    <a:pt x="24621" y="204107"/>
                  </a:moveTo>
                  <a:cubicBezTo>
                    <a:pt x="19178" y="167368"/>
                    <a:pt x="2144" y="173265"/>
                    <a:pt x="128" y="155121"/>
                  </a:cubicBezTo>
                  <a:cubicBezTo>
                    <a:pt x="-3761" y="120121"/>
                    <a:pt x="81646" y="114331"/>
                    <a:pt x="81771" y="114300"/>
                  </a:cubicBezTo>
                  <a:cubicBezTo>
                    <a:pt x="87214" y="106136"/>
                    <a:pt x="91161" y="96745"/>
                    <a:pt x="98099" y="89807"/>
                  </a:cubicBezTo>
                  <a:cubicBezTo>
                    <a:pt x="136094" y="51812"/>
                    <a:pt x="141231" y="58588"/>
                    <a:pt x="187906" y="32657"/>
                  </a:cubicBezTo>
                  <a:cubicBezTo>
                    <a:pt x="196484" y="27892"/>
                    <a:pt x="202918" y="18856"/>
                    <a:pt x="212399" y="16328"/>
                  </a:cubicBezTo>
                  <a:cubicBezTo>
                    <a:pt x="244389" y="7797"/>
                    <a:pt x="277714" y="5443"/>
                    <a:pt x="310371" y="0"/>
                  </a:cubicBezTo>
                  <a:cubicBezTo>
                    <a:pt x="360035" y="12416"/>
                    <a:pt x="356993" y="1310"/>
                    <a:pt x="359356" y="81643"/>
                  </a:cubicBezTo>
                  <a:cubicBezTo>
                    <a:pt x="361358" y="149704"/>
                    <a:pt x="358446" y="218047"/>
                    <a:pt x="351192" y="285750"/>
                  </a:cubicBezTo>
                  <a:cubicBezTo>
                    <a:pt x="349027" y="305959"/>
                    <a:pt x="323423" y="317248"/>
                    <a:pt x="310371" y="326571"/>
                  </a:cubicBezTo>
                  <a:cubicBezTo>
                    <a:pt x="292850" y="339086"/>
                    <a:pt x="272460" y="356399"/>
                    <a:pt x="253221" y="367393"/>
                  </a:cubicBezTo>
                  <a:cubicBezTo>
                    <a:pt x="226529" y="382646"/>
                    <a:pt x="208896" y="388388"/>
                    <a:pt x="179742" y="400050"/>
                  </a:cubicBezTo>
                  <a:cubicBezTo>
                    <a:pt x="177123" y="399812"/>
                    <a:pt x="48367" y="393736"/>
                    <a:pt x="32785" y="375557"/>
                  </a:cubicBezTo>
                  <a:cubicBezTo>
                    <a:pt x="-15363" y="319384"/>
                    <a:pt x="30064" y="240846"/>
                    <a:pt x="24621" y="204107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5538420" y="3583876"/>
              <a:ext cx="547007" cy="400050"/>
            </a:xfrm>
            <a:custGeom>
              <a:rect b="b" l="l" r="r" t="t"/>
              <a:pathLst>
                <a:path extrusionOk="0" h="400050" w="547007">
                  <a:moveTo>
                    <a:pt x="0" y="40821"/>
                  </a:moveTo>
                  <a:cubicBezTo>
                    <a:pt x="5443" y="70757"/>
                    <a:pt x="7970" y="101372"/>
                    <a:pt x="16329" y="130628"/>
                  </a:cubicBezTo>
                  <a:cubicBezTo>
                    <a:pt x="43944" y="227279"/>
                    <a:pt x="46448" y="188325"/>
                    <a:pt x="73479" y="269421"/>
                  </a:cubicBezTo>
                  <a:cubicBezTo>
                    <a:pt x="78922" y="285750"/>
                    <a:pt x="83764" y="302291"/>
                    <a:pt x="89807" y="318407"/>
                  </a:cubicBezTo>
                  <a:cubicBezTo>
                    <a:pt x="100099" y="345852"/>
                    <a:pt x="122464" y="400050"/>
                    <a:pt x="122464" y="400050"/>
                  </a:cubicBezTo>
                  <a:cubicBezTo>
                    <a:pt x="167122" y="393670"/>
                    <a:pt x="286904" y="377462"/>
                    <a:pt x="334736" y="367392"/>
                  </a:cubicBezTo>
                  <a:cubicBezTo>
                    <a:pt x="354123" y="363311"/>
                    <a:pt x="372836" y="356507"/>
                    <a:pt x="391886" y="351064"/>
                  </a:cubicBezTo>
                  <a:cubicBezTo>
                    <a:pt x="393695" y="349772"/>
                    <a:pt x="464409" y="303990"/>
                    <a:pt x="473529" y="285750"/>
                  </a:cubicBezTo>
                  <a:cubicBezTo>
                    <a:pt x="482389" y="268029"/>
                    <a:pt x="483086" y="247219"/>
                    <a:pt x="489857" y="228600"/>
                  </a:cubicBezTo>
                  <a:cubicBezTo>
                    <a:pt x="494016" y="217162"/>
                    <a:pt x="501505" y="207177"/>
                    <a:pt x="506186" y="195942"/>
                  </a:cubicBezTo>
                  <a:cubicBezTo>
                    <a:pt x="554133" y="80869"/>
                    <a:pt x="510241" y="171505"/>
                    <a:pt x="547007" y="97971"/>
                  </a:cubicBezTo>
                  <a:cubicBezTo>
                    <a:pt x="534673" y="60968"/>
                    <a:pt x="546042" y="74300"/>
                    <a:pt x="498021" y="57150"/>
                  </a:cubicBezTo>
                  <a:cubicBezTo>
                    <a:pt x="284394" y="-19145"/>
                    <a:pt x="542493" y="74694"/>
                    <a:pt x="367393" y="16328"/>
                  </a:cubicBezTo>
                  <a:cubicBezTo>
                    <a:pt x="353490" y="11694"/>
                    <a:pt x="340178" y="5443"/>
                    <a:pt x="326571" y="0"/>
                  </a:cubicBezTo>
                  <a:cubicBezTo>
                    <a:pt x="244928" y="2721"/>
                    <a:pt x="163015" y="984"/>
                    <a:pt x="81643" y="8164"/>
                  </a:cubicBezTo>
                  <a:cubicBezTo>
                    <a:pt x="69520" y="9234"/>
                    <a:pt x="59553" y="18454"/>
                    <a:pt x="48986" y="24492"/>
                  </a:cubicBezTo>
                  <a:cubicBezTo>
                    <a:pt x="40466" y="29360"/>
                    <a:pt x="17555" y="33882"/>
                    <a:pt x="24493" y="40821"/>
                  </a:cubicBezTo>
                  <a:cubicBezTo>
                    <a:pt x="32427" y="48756"/>
                    <a:pt x="46264" y="35378"/>
                    <a:pt x="57150" y="32657"/>
                  </a:cubicBezTo>
                </a:path>
              </a:pathLst>
            </a:custGeom>
            <a:noFill/>
            <a:ln cap="flat" cmpd="sng" w="1905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5" name="Google Shape;50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 May 2023</a:t>
            </a:r>
            <a:endParaRPr/>
          </a:p>
        </p:txBody>
      </p:sp>
      <p:sp>
        <p:nvSpPr>
          <p:cNvPr id="506" name="Google Shape;50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M.TECH Thesis Presentation April 2023</a:t>
            </a:r>
            <a:endParaRPr/>
          </a:p>
        </p:txBody>
      </p:sp>
      <p:sp>
        <p:nvSpPr>
          <p:cNvPr id="507" name="Google Shape;50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08" name="Google Shape;508;p18"/>
          <p:cNvSpPr txBox="1"/>
          <p:nvPr/>
        </p:nvSpPr>
        <p:spPr>
          <a:xfrm>
            <a:off x="7241307" y="94104"/>
            <a:ext cx="460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Indian Institute of Technology, Kharagpur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of Medical Science and Technology</a:t>
            </a:r>
            <a:endParaRPr/>
          </a:p>
        </p:txBody>
      </p:sp>
      <p:pic>
        <p:nvPicPr>
          <p:cNvPr descr="Logo&#10;&#10;Description automatically generated" id="509" name="Google Shape;5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0205" y="109500"/>
            <a:ext cx="586570" cy="5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18" title="logo.jpeg"/>
          <p:cNvPicPr preferRelativeResize="0"/>
          <p:nvPr/>
        </p:nvPicPr>
        <p:blipFill rotWithShape="1">
          <a:blip r:embed="rId11">
            <a:alphaModFix/>
          </a:blip>
          <a:srcRect b="22480" l="18939" r="17548" t="18609"/>
          <a:stretch/>
        </p:blipFill>
        <p:spPr>
          <a:xfrm>
            <a:off x="53475" y="54125"/>
            <a:ext cx="916350" cy="6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9"/>
          <p:cNvSpPr txBox="1"/>
          <p:nvPr/>
        </p:nvSpPr>
        <p:spPr>
          <a:xfrm>
            <a:off x="7251634" y="107260"/>
            <a:ext cx="46551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Indian Institute of Technology, Kharagpur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of Medical Science and Technology</a:t>
            </a:r>
            <a:endParaRPr/>
          </a:p>
        </p:txBody>
      </p:sp>
      <p:cxnSp>
        <p:nvCxnSpPr>
          <p:cNvPr id="516" name="Google Shape;516;p19"/>
          <p:cNvCxnSpPr/>
          <p:nvPr/>
        </p:nvCxnSpPr>
        <p:spPr>
          <a:xfrm>
            <a:off x="53475" y="793818"/>
            <a:ext cx="12085050" cy="13369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Logo&#10;&#10;Description automatically generated" id="517" name="Google Shape;51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238" y="51807"/>
            <a:ext cx="703053" cy="6746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8" name="Google Shape;518;p19"/>
          <p:cNvCxnSpPr/>
          <p:nvPr/>
        </p:nvCxnSpPr>
        <p:spPr>
          <a:xfrm>
            <a:off x="165709" y="6356350"/>
            <a:ext cx="11860581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9" name="Google Shape;519;p19"/>
          <p:cNvSpPr txBox="1"/>
          <p:nvPr/>
        </p:nvSpPr>
        <p:spPr>
          <a:xfrm>
            <a:off x="0" y="833516"/>
            <a:ext cx="438156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Transfer learning framework</a:t>
            </a:r>
            <a:endParaRPr/>
          </a:p>
        </p:txBody>
      </p:sp>
      <p:sp>
        <p:nvSpPr>
          <p:cNvPr id="520" name="Google Shape;520;p19"/>
          <p:cNvSpPr txBox="1"/>
          <p:nvPr/>
        </p:nvSpPr>
        <p:spPr>
          <a:xfrm>
            <a:off x="2251353" y="1877623"/>
            <a:ext cx="4005075" cy="3875582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1" name="Google Shape;521;p19"/>
          <p:cNvGrpSpPr/>
          <p:nvPr/>
        </p:nvGrpSpPr>
        <p:grpSpPr>
          <a:xfrm>
            <a:off x="3785239" y="3786028"/>
            <a:ext cx="2625948" cy="1807988"/>
            <a:chOff x="2900179" y="3751018"/>
            <a:chExt cx="2625948" cy="1807988"/>
          </a:xfrm>
        </p:grpSpPr>
        <p:sp>
          <p:nvSpPr>
            <p:cNvPr id="522" name="Google Shape;522;p19"/>
            <p:cNvSpPr/>
            <p:nvPr/>
          </p:nvSpPr>
          <p:spPr>
            <a:xfrm flipH="1" rot="10800000">
              <a:off x="2900179" y="4886857"/>
              <a:ext cx="1111639" cy="600210"/>
            </a:xfrm>
            <a:prstGeom prst="bentArrow">
              <a:avLst>
                <a:gd fmla="val 25000" name="adj1"/>
                <a:gd fmla="val 25000" name="adj2"/>
                <a:gd fmla="val 25000" name="adj3"/>
                <a:gd fmla="val 43750" name="adj4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9"/>
            <p:cNvSpPr txBox="1"/>
            <p:nvPr/>
          </p:nvSpPr>
          <p:spPr>
            <a:xfrm>
              <a:off x="4071038" y="5220452"/>
              <a:ext cx="1455089" cy="33855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21426" l="-2520" r="0" t="-5356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4684923" y="3751018"/>
              <a:ext cx="299753" cy="1429194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5" name="Google Shape;525;p19"/>
          <p:cNvSpPr txBox="1"/>
          <p:nvPr/>
        </p:nvSpPr>
        <p:spPr>
          <a:xfrm>
            <a:off x="6480099" y="1342066"/>
            <a:ext cx="3855466" cy="4972323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6" name="Google Shape;526;p19"/>
          <p:cNvGrpSpPr/>
          <p:nvPr/>
        </p:nvGrpSpPr>
        <p:grpSpPr>
          <a:xfrm>
            <a:off x="2552185" y="1991018"/>
            <a:ext cx="2060705" cy="1810820"/>
            <a:chOff x="1667125" y="1956008"/>
            <a:chExt cx="2060705" cy="1810820"/>
          </a:xfrm>
        </p:grpSpPr>
        <p:sp>
          <p:nvSpPr>
            <p:cNvPr id="527" name="Google Shape;527;p19"/>
            <p:cNvSpPr txBox="1"/>
            <p:nvPr/>
          </p:nvSpPr>
          <p:spPr>
            <a:xfrm>
              <a:off x="1667125" y="3428274"/>
              <a:ext cx="206070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Ultrasound RF data</a:t>
              </a:r>
              <a:endParaRPr/>
            </a:p>
          </p:txBody>
        </p:sp>
        <p:grpSp>
          <p:nvGrpSpPr>
            <p:cNvPr id="528" name="Google Shape;528;p19"/>
            <p:cNvGrpSpPr/>
            <p:nvPr/>
          </p:nvGrpSpPr>
          <p:grpSpPr>
            <a:xfrm>
              <a:off x="1691616" y="1956008"/>
              <a:ext cx="1442765" cy="1460839"/>
              <a:chOff x="1691616" y="1956008"/>
              <a:chExt cx="1442765" cy="1460839"/>
            </a:xfrm>
          </p:grpSpPr>
          <p:grpSp>
            <p:nvGrpSpPr>
              <p:cNvPr id="529" name="Google Shape;529;p19"/>
              <p:cNvGrpSpPr/>
              <p:nvPr/>
            </p:nvGrpSpPr>
            <p:grpSpPr>
              <a:xfrm>
                <a:off x="1691616" y="1956008"/>
                <a:ext cx="1358928" cy="1228930"/>
                <a:chOff x="498763" y="4265902"/>
                <a:chExt cx="1358928" cy="1228930"/>
              </a:xfrm>
            </p:grpSpPr>
            <p:sp>
              <p:nvSpPr>
                <p:cNvPr id="530" name="Google Shape;530;p19"/>
                <p:cNvSpPr/>
                <p:nvPr/>
              </p:nvSpPr>
              <p:spPr>
                <a:xfrm>
                  <a:off x="498763" y="4265902"/>
                  <a:ext cx="1034473" cy="895927"/>
                </a:xfrm>
                <a:prstGeom prst="rect">
                  <a:avLst/>
                </a:prstGeom>
                <a:solidFill>
                  <a:schemeClr val="accent3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1" name="Google Shape;531;p19"/>
                <p:cNvSpPr/>
                <p:nvPr/>
              </p:nvSpPr>
              <p:spPr>
                <a:xfrm>
                  <a:off x="651163" y="4418302"/>
                  <a:ext cx="1034473" cy="895927"/>
                </a:xfrm>
                <a:prstGeom prst="rect">
                  <a:avLst/>
                </a:prstGeom>
                <a:solidFill>
                  <a:schemeClr val="accent3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2" name="Google Shape;532;p19"/>
                <p:cNvSpPr/>
                <p:nvPr/>
              </p:nvSpPr>
              <p:spPr>
                <a:xfrm>
                  <a:off x="823218" y="4598905"/>
                  <a:ext cx="1034473" cy="895927"/>
                </a:xfrm>
                <a:prstGeom prst="rect">
                  <a:avLst/>
                </a:prstGeom>
                <a:solidFill>
                  <a:schemeClr val="accent3">
                    <a:alpha val="4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pic>
            <p:nvPicPr>
              <p:cNvPr id="533" name="Google Shape;533;p1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125807" y="2423669"/>
                <a:ext cx="1008574" cy="9931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34" name="Google Shape;534;p19"/>
          <p:cNvGrpSpPr/>
          <p:nvPr/>
        </p:nvGrpSpPr>
        <p:grpSpPr>
          <a:xfrm>
            <a:off x="4335603" y="1975816"/>
            <a:ext cx="1926764" cy="1791367"/>
            <a:chOff x="3450543" y="1940806"/>
            <a:chExt cx="1926764" cy="1791367"/>
          </a:xfrm>
        </p:grpSpPr>
        <p:sp>
          <p:nvSpPr>
            <p:cNvPr id="535" name="Google Shape;535;p19"/>
            <p:cNvSpPr txBox="1"/>
            <p:nvPr/>
          </p:nvSpPr>
          <p:spPr>
            <a:xfrm>
              <a:off x="3797383" y="3393619"/>
              <a:ext cx="157992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Tissue labels</a:t>
              </a:r>
              <a:endParaRPr/>
            </a:p>
          </p:txBody>
        </p:sp>
        <p:grpSp>
          <p:nvGrpSpPr>
            <p:cNvPr id="536" name="Google Shape;536;p19"/>
            <p:cNvGrpSpPr/>
            <p:nvPr/>
          </p:nvGrpSpPr>
          <p:grpSpPr>
            <a:xfrm>
              <a:off x="3450543" y="1940806"/>
              <a:ext cx="1503933" cy="1475874"/>
              <a:chOff x="3450543" y="1940806"/>
              <a:chExt cx="1503933" cy="1475874"/>
            </a:xfrm>
          </p:grpSpPr>
          <p:grpSp>
            <p:nvGrpSpPr>
              <p:cNvPr id="537" name="Google Shape;537;p19"/>
              <p:cNvGrpSpPr/>
              <p:nvPr/>
            </p:nvGrpSpPr>
            <p:grpSpPr>
              <a:xfrm>
                <a:off x="3450543" y="1940806"/>
                <a:ext cx="1339273" cy="1200727"/>
                <a:chOff x="498763" y="4265902"/>
                <a:chExt cx="1339273" cy="1200727"/>
              </a:xfrm>
            </p:grpSpPr>
            <p:sp>
              <p:nvSpPr>
                <p:cNvPr id="538" name="Google Shape;538;p19"/>
                <p:cNvSpPr/>
                <p:nvPr/>
              </p:nvSpPr>
              <p:spPr>
                <a:xfrm>
                  <a:off x="498763" y="4265902"/>
                  <a:ext cx="1034473" cy="895927"/>
                </a:xfrm>
                <a:prstGeom prst="rect">
                  <a:avLst/>
                </a:prstGeom>
                <a:gradFill>
                  <a:gsLst>
                    <a:gs pos="0">
                      <a:srgbClr val="B4D4A5"/>
                    </a:gs>
                    <a:gs pos="50000">
                      <a:srgbClr val="A8CD97"/>
                    </a:gs>
                    <a:gs pos="100000">
                      <a:srgbClr val="9BC985"/>
                    </a:gs>
                  </a:gsLst>
                  <a:lin ang="5400000" scaled="0"/>
                </a:gradFill>
                <a:ln cap="flat" cmpd="sng" w="9525">
                  <a:solidFill>
                    <a:schemeClr val="accent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9" name="Google Shape;539;p19"/>
                <p:cNvSpPr/>
                <p:nvPr/>
              </p:nvSpPr>
              <p:spPr>
                <a:xfrm>
                  <a:off x="651163" y="4418302"/>
                  <a:ext cx="1034473" cy="895927"/>
                </a:xfrm>
                <a:prstGeom prst="rect">
                  <a:avLst/>
                </a:prstGeom>
                <a:gradFill>
                  <a:gsLst>
                    <a:gs pos="0">
                      <a:srgbClr val="B4D4A5"/>
                    </a:gs>
                    <a:gs pos="50000">
                      <a:srgbClr val="A8CD97"/>
                    </a:gs>
                    <a:gs pos="100000">
                      <a:srgbClr val="9BC985"/>
                    </a:gs>
                  </a:gsLst>
                  <a:lin ang="5400000" scaled="0"/>
                </a:gradFill>
                <a:ln cap="flat" cmpd="sng" w="9525">
                  <a:solidFill>
                    <a:schemeClr val="accent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0" name="Google Shape;540;p19"/>
                <p:cNvSpPr/>
                <p:nvPr/>
              </p:nvSpPr>
              <p:spPr>
                <a:xfrm>
                  <a:off x="803563" y="4570702"/>
                  <a:ext cx="1034473" cy="895927"/>
                </a:xfrm>
                <a:prstGeom prst="rect">
                  <a:avLst/>
                </a:prstGeom>
                <a:gradFill>
                  <a:gsLst>
                    <a:gs pos="0">
                      <a:srgbClr val="B4D4A5"/>
                    </a:gs>
                    <a:gs pos="50000">
                      <a:srgbClr val="A8CD97"/>
                    </a:gs>
                    <a:gs pos="100000">
                      <a:srgbClr val="9BC985"/>
                    </a:gs>
                  </a:gsLst>
                  <a:lin ang="5400000" scaled="0"/>
                </a:gradFill>
                <a:ln cap="flat" cmpd="sng" w="9525">
                  <a:solidFill>
                    <a:schemeClr val="accent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pic>
            <p:nvPicPr>
              <p:cNvPr id="541" name="Google Shape;541;p1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3899885" y="2398669"/>
                <a:ext cx="1054591" cy="10180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42" name="Google Shape;542;p19"/>
          <p:cNvGrpSpPr/>
          <p:nvPr/>
        </p:nvGrpSpPr>
        <p:grpSpPr>
          <a:xfrm>
            <a:off x="2283896" y="3807007"/>
            <a:ext cx="3238580" cy="1065895"/>
            <a:chOff x="1398836" y="3771997"/>
            <a:chExt cx="3071991" cy="1065895"/>
          </a:xfrm>
        </p:grpSpPr>
        <p:sp>
          <p:nvSpPr>
            <p:cNvPr id="543" name="Google Shape;543;p19"/>
            <p:cNvSpPr txBox="1"/>
            <p:nvPr/>
          </p:nvSpPr>
          <p:spPr>
            <a:xfrm>
              <a:off x="1398836" y="4006895"/>
              <a:ext cx="3071991" cy="83099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7244" l="-749" r="0" t="-2173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2847787" y="3771997"/>
              <a:ext cx="174090" cy="241394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5" name="Google Shape;545;p19"/>
          <p:cNvSpPr txBox="1"/>
          <p:nvPr/>
        </p:nvSpPr>
        <p:spPr>
          <a:xfrm>
            <a:off x="2901131" y="1363223"/>
            <a:ext cx="2468945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6666" l="-2221" r="0" t="-99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6" name="Google Shape;546;p19"/>
          <p:cNvSpPr txBox="1"/>
          <p:nvPr/>
        </p:nvSpPr>
        <p:spPr>
          <a:xfrm>
            <a:off x="7011040" y="875758"/>
            <a:ext cx="2468945" cy="37570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24588" l="-1974" r="0" t="-983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547" name="Google Shape;547;p19"/>
          <p:cNvGrpSpPr/>
          <p:nvPr/>
        </p:nvGrpSpPr>
        <p:grpSpPr>
          <a:xfrm>
            <a:off x="5906694" y="4099754"/>
            <a:ext cx="4362800" cy="1193037"/>
            <a:chOff x="5021633" y="4309275"/>
            <a:chExt cx="4362800" cy="1193037"/>
          </a:xfrm>
        </p:grpSpPr>
        <p:sp>
          <p:nvSpPr>
            <p:cNvPr id="548" name="Google Shape;548;p19"/>
            <p:cNvSpPr txBox="1"/>
            <p:nvPr/>
          </p:nvSpPr>
          <p:spPr>
            <a:xfrm>
              <a:off x="5695934" y="4671315"/>
              <a:ext cx="3688499" cy="830997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-7244" l="0" r="0" t="-2173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5021633" y="4650589"/>
              <a:ext cx="720772" cy="549743"/>
            </a:xfrm>
            <a:prstGeom prst="bentArrow">
              <a:avLst>
                <a:gd fmla="val 25000" name="adj1"/>
                <a:gd fmla="val 25000" name="adj2"/>
                <a:gd fmla="val 25000" name="adj3"/>
                <a:gd fmla="val 43750" name="adj4"/>
              </a:avLst>
            </a:pr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7258721" y="4309275"/>
              <a:ext cx="203462" cy="330577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1" name="Google Shape;551;p19"/>
          <p:cNvGrpSpPr/>
          <p:nvPr/>
        </p:nvGrpSpPr>
        <p:grpSpPr>
          <a:xfrm>
            <a:off x="6580995" y="1738217"/>
            <a:ext cx="3688499" cy="2337469"/>
            <a:chOff x="5695935" y="1703207"/>
            <a:chExt cx="3688499" cy="2337469"/>
          </a:xfrm>
        </p:grpSpPr>
        <p:sp>
          <p:nvSpPr>
            <p:cNvPr id="552" name="Google Shape;552;p19"/>
            <p:cNvSpPr txBox="1"/>
            <p:nvPr/>
          </p:nvSpPr>
          <p:spPr>
            <a:xfrm>
              <a:off x="5695935" y="2440238"/>
              <a:ext cx="3688499" cy="1600438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-659" r="-328" t="-1135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7258722" y="1703207"/>
              <a:ext cx="203462" cy="543977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4" name="Google Shape;554;p19"/>
          <p:cNvGrpSpPr/>
          <p:nvPr/>
        </p:nvGrpSpPr>
        <p:grpSpPr>
          <a:xfrm>
            <a:off x="4943232" y="4308910"/>
            <a:ext cx="492197" cy="484216"/>
            <a:chOff x="4923447" y="4337802"/>
            <a:chExt cx="492197" cy="484216"/>
          </a:xfrm>
        </p:grpSpPr>
        <p:sp>
          <p:nvSpPr>
            <p:cNvPr id="555" name="Google Shape;555;p19"/>
            <p:cNvSpPr/>
            <p:nvPr/>
          </p:nvSpPr>
          <p:spPr>
            <a:xfrm>
              <a:off x="4923447" y="4337802"/>
              <a:ext cx="249454" cy="484216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28575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9"/>
            <p:cNvSpPr txBox="1"/>
            <p:nvPr/>
          </p:nvSpPr>
          <p:spPr>
            <a:xfrm>
              <a:off x="5097237" y="4375439"/>
              <a:ext cx="318407" cy="369332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-34614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557" name="Google Shape;557;p19"/>
          <p:cNvGrpSpPr/>
          <p:nvPr/>
        </p:nvGrpSpPr>
        <p:grpSpPr>
          <a:xfrm>
            <a:off x="9617276" y="3145050"/>
            <a:ext cx="492197" cy="484216"/>
            <a:chOff x="4923447" y="4337802"/>
            <a:chExt cx="492197" cy="484216"/>
          </a:xfrm>
        </p:grpSpPr>
        <p:sp>
          <p:nvSpPr>
            <p:cNvPr id="558" name="Google Shape;558;p19"/>
            <p:cNvSpPr/>
            <p:nvPr/>
          </p:nvSpPr>
          <p:spPr>
            <a:xfrm>
              <a:off x="4923447" y="4337802"/>
              <a:ext cx="249454" cy="484216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9"/>
            <p:cNvSpPr txBox="1"/>
            <p:nvPr/>
          </p:nvSpPr>
          <p:spPr>
            <a:xfrm>
              <a:off x="5097237" y="4375439"/>
              <a:ext cx="318407" cy="369332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-30768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560" name="Google Shape;560;p19"/>
          <p:cNvGrpSpPr/>
          <p:nvPr/>
        </p:nvGrpSpPr>
        <p:grpSpPr>
          <a:xfrm>
            <a:off x="7045992" y="1305138"/>
            <a:ext cx="2513611" cy="1111576"/>
            <a:chOff x="7045992" y="1305138"/>
            <a:chExt cx="2513611" cy="1111576"/>
          </a:xfrm>
        </p:grpSpPr>
        <p:grpSp>
          <p:nvGrpSpPr>
            <p:cNvPr id="561" name="Google Shape;561;p19"/>
            <p:cNvGrpSpPr/>
            <p:nvPr/>
          </p:nvGrpSpPr>
          <p:grpSpPr>
            <a:xfrm>
              <a:off x="7045992" y="1305138"/>
              <a:ext cx="2468871" cy="1026256"/>
              <a:chOff x="6065851" y="1246068"/>
              <a:chExt cx="2468871" cy="1026256"/>
            </a:xfrm>
          </p:grpSpPr>
          <p:sp>
            <p:nvSpPr>
              <p:cNvPr id="562" name="Google Shape;562;p19"/>
              <p:cNvSpPr txBox="1"/>
              <p:nvPr/>
            </p:nvSpPr>
            <p:spPr>
              <a:xfrm>
                <a:off x="6267546" y="1246068"/>
                <a:ext cx="226717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Ultrasound RF test data</a:t>
                </a:r>
                <a:endParaRPr/>
              </a:p>
            </p:txBody>
          </p:sp>
          <p:pic>
            <p:nvPicPr>
              <p:cNvPr id="563" name="Google Shape;563;p19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6065851" y="1561168"/>
                <a:ext cx="787236" cy="71115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64" name="Google Shape;564;p19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8771203" y="1587664"/>
              <a:ext cx="788400" cy="8290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5" name="Google Shape;565;p19"/>
          <p:cNvGrpSpPr/>
          <p:nvPr/>
        </p:nvGrpSpPr>
        <p:grpSpPr>
          <a:xfrm>
            <a:off x="7041760" y="5360713"/>
            <a:ext cx="2586755" cy="872481"/>
            <a:chOff x="7041760" y="5360713"/>
            <a:chExt cx="2586755" cy="872481"/>
          </a:xfrm>
        </p:grpSpPr>
        <p:grpSp>
          <p:nvGrpSpPr>
            <p:cNvPr id="566" name="Google Shape;566;p19"/>
            <p:cNvGrpSpPr/>
            <p:nvPr/>
          </p:nvGrpSpPr>
          <p:grpSpPr>
            <a:xfrm>
              <a:off x="7041760" y="5360713"/>
              <a:ext cx="2182609" cy="795073"/>
              <a:chOff x="6090942" y="5345362"/>
              <a:chExt cx="2182609" cy="795073"/>
            </a:xfrm>
          </p:grpSpPr>
          <p:sp>
            <p:nvSpPr>
              <p:cNvPr id="567" name="Google Shape;567;p19"/>
              <p:cNvSpPr txBox="1"/>
              <p:nvPr/>
            </p:nvSpPr>
            <p:spPr>
              <a:xfrm>
                <a:off x="6830643" y="5764190"/>
                <a:ext cx="144290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result</a:t>
                </a:r>
                <a:endParaRPr/>
              </a:p>
            </p:txBody>
          </p:sp>
          <p:pic>
            <p:nvPicPr>
              <p:cNvPr id="568" name="Google Shape;568;p19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6090942" y="5360949"/>
                <a:ext cx="814312" cy="77948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69" name="Google Shape;569;p19"/>
              <p:cNvSpPr/>
              <p:nvPr/>
            </p:nvSpPr>
            <p:spPr>
              <a:xfrm>
                <a:off x="7239699" y="5345362"/>
                <a:ext cx="215693" cy="458322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570" name="Google Shape;570;p19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8840115" y="5402197"/>
              <a:ext cx="788400" cy="8309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1" name="Google Shape;5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 May 2023</a:t>
            </a:r>
            <a:endParaRPr/>
          </a:p>
        </p:txBody>
      </p:sp>
      <p:sp>
        <p:nvSpPr>
          <p:cNvPr id="572" name="Google Shape;5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M.TECH Thesis Presentation April 2023</a:t>
            </a:r>
            <a:endParaRPr/>
          </a:p>
        </p:txBody>
      </p:sp>
      <p:sp>
        <p:nvSpPr>
          <p:cNvPr id="573" name="Google Shape;5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0"/>
          <p:cNvSpPr txBox="1"/>
          <p:nvPr/>
        </p:nvSpPr>
        <p:spPr>
          <a:xfrm>
            <a:off x="7251634" y="107260"/>
            <a:ext cx="46551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Indian Institute of Technology, Kharagpur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of Medical Science and Technology</a:t>
            </a:r>
            <a:endParaRPr/>
          </a:p>
        </p:txBody>
      </p:sp>
      <p:cxnSp>
        <p:nvCxnSpPr>
          <p:cNvPr id="579" name="Google Shape;579;p20"/>
          <p:cNvCxnSpPr/>
          <p:nvPr/>
        </p:nvCxnSpPr>
        <p:spPr>
          <a:xfrm>
            <a:off x="53475" y="793818"/>
            <a:ext cx="12085050" cy="13369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Logo&#10;&#10;Description automatically generated" id="580" name="Google Shape;58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238" y="51807"/>
            <a:ext cx="703053" cy="674692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20"/>
          <p:cNvSpPr txBox="1"/>
          <p:nvPr/>
        </p:nvSpPr>
        <p:spPr>
          <a:xfrm>
            <a:off x="53474" y="957633"/>
            <a:ext cx="500109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: Training at 5MHZ</a:t>
            </a:r>
            <a:endParaRPr/>
          </a:p>
        </p:txBody>
      </p:sp>
      <p:cxnSp>
        <p:nvCxnSpPr>
          <p:cNvPr id="582" name="Google Shape;582;p20"/>
          <p:cNvCxnSpPr/>
          <p:nvPr/>
        </p:nvCxnSpPr>
        <p:spPr>
          <a:xfrm>
            <a:off x="165709" y="6356350"/>
            <a:ext cx="11860581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83" name="Google Shape;583;p20"/>
          <p:cNvGrpSpPr/>
          <p:nvPr/>
        </p:nvGrpSpPr>
        <p:grpSpPr>
          <a:xfrm>
            <a:off x="54536" y="1673888"/>
            <a:ext cx="5594511" cy="4528934"/>
            <a:chOff x="54536" y="1673888"/>
            <a:chExt cx="5594511" cy="4528934"/>
          </a:xfrm>
        </p:grpSpPr>
        <p:sp>
          <p:nvSpPr>
            <p:cNvPr id="584" name="Google Shape;584;p20"/>
            <p:cNvSpPr txBox="1"/>
            <p:nvPr/>
          </p:nvSpPr>
          <p:spPr>
            <a:xfrm>
              <a:off x="54536" y="3161480"/>
              <a:ext cx="50010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Training RF data at </a:t>
              </a:r>
              <a:r>
                <a:rPr b="1"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5MHz </a:t>
              </a: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visualizing B-mode images</a:t>
              </a:r>
              <a:endParaRPr/>
            </a:p>
          </p:txBody>
        </p:sp>
        <p:grpSp>
          <p:nvGrpSpPr>
            <p:cNvPr id="585" name="Google Shape;585;p20"/>
            <p:cNvGrpSpPr/>
            <p:nvPr/>
          </p:nvGrpSpPr>
          <p:grpSpPr>
            <a:xfrm>
              <a:off x="422678" y="1673888"/>
              <a:ext cx="5226369" cy="4528934"/>
              <a:chOff x="422678" y="1673888"/>
              <a:chExt cx="5226369" cy="4528934"/>
            </a:xfrm>
          </p:grpSpPr>
          <p:pic>
            <p:nvPicPr>
              <p:cNvPr id="586" name="Google Shape;586;p2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5720" y="1759035"/>
                <a:ext cx="1219200" cy="12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7" name="Google Shape;587;p2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106967" y="1759035"/>
                <a:ext cx="1219200" cy="12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8" name="Google Shape;588;p2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3721401" y="1759035"/>
                <a:ext cx="1219200" cy="12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9" name="Google Shape;589;p2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22678" y="4285700"/>
                <a:ext cx="1219200" cy="12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0" name="Google Shape;590;p2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2073923" y="4285700"/>
                <a:ext cx="1219200" cy="1260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1" name="Google Shape;591;p2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3688359" y="4260628"/>
                <a:ext cx="1219200" cy="1260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92" name="Google Shape;592;p20"/>
              <p:cNvSpPr txBox="1"/>
              <p:nvPr/>
            </p:nvSpPr>
            <p:spPr>
              <a:xfrm>
                <a:off x="1638918" y="5833490"/>
                <a:ext cx="23041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Training Ground Truth</a:t>
                </a:r>
                <a:endParaRPr/>
              </a:p>
            </p:txBody>
          </p:sp>
          <p:sp>
            <p:nvSpPr>
              <p:cNvPr id="593" name="Google Shape;593;p20"/>
              <p:cNvSpPr/>
              <p:nvPr/>
            </p:nvSpPr>
            <p:spPr>
              <a:xfrm flipH="1">
                <a:off x="4979447" y="1673888"/>
                <a:ext cx="669600" cy="4280012"/>
              </a:xfrm>
              <a:prstGeom prst="rightArrowCallout">
                <a:avLst>
                  <a:gd fmla="val 25000" name="adj1"/>
                  <a:gd fmla="val 25000" name="adj2"/>
                  <a:gd fmla="val 25000" name="adj3"/>
                  <a:gd fmla="val 64977" name="adj4"/>
                </a:avLst>
              </a:prstGeom>
              <a:gradFill>
                <a:gsLst>
                  <a:gs pos="0">
                    <a:srgbClr val="F7BCA2"/>
                  </a:gs>
                  <a:gs pos="50000">
                    <a:srgbClr val="F4B093"/>
                  </a:gs>
                  <a:gs pos="100000">
                    <a:srgbClr val="F7A47F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TRAINING</a:t>
                </a:r>
                <a:endParaRPr/>
              </a:p>
            </p:txBody>
          </p:sp>
        </p:grpSp>
      </p:grpSp>
      <p:grpSp>
        <p:nvGrpSpPr>
          <p:cNvPr id="594" name="Google Shape;594;p20"/>
          <p:cNvGrpSpPr/>
          <p:nvPr/>
        </p:nvGrpSpPr>
        <p:grpSpPr>
          <a:xfrm>
            <a:off x="5687893" y="837000"/>
            <a:ext cx="6132065" cy="5486232"/>
            <a:chOff x="5687893" y="837000"/>
            <a:chExt cx="6132065" cy="5486232"/>
          </a:xfrm>
        </p:grpSpPr>
        <p:pic>
          <p:nvPicPr>
            <p:cNvPr id="595" name="Google Shape;595;p20"/>
            <p:cNvPicPr preferRelativeResize="0"/>
            <p:nvPr/>
          </p:nvPicPr>
          <p:blipFill rotWithShape="1">
            <a:blip r:embed="rId10">
              <a:alphaModFix/>
            </a:blip>
            <a:srcRect b="0" l="52416" r="0" t="0"/>
            <a:stretch/>
          </p:blipFill>
          <p:spPr>
            <a:xfrm>
              <a:off x="6849102" y="3925700"/>
              <a:ext cx="1219200" cy="16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6" name="Google Shape;596;p20"/>
            <p:cNvPicPr preferRelativeResize="0"/>
            <p:nvPr/>
          </p:nvPicPr>
          <p:blipFill rotWithShape="1">
            <a:blip r:embed="rId11">
              <a:alphaModFix/>
            </a:blip>
            <a:srcRect b="0" l="52416" r="0" t="0"/>
            <a:stretch/>
          </p:blipFill>
          <p:spPr>
            <a:xfrm>
              <a:off x="8347798" y="3813894"/>
              <a:ext cx="1219200" cy="205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7" name="Google Shape;597;p20"/>
            <p:cNvPicPr preferRelativeResize="0"/>
            <p:nvPr/>
          </p:nvPicPr>
          <p:blipFill rotWithShape="1">
            <a:blip r:embed="rId12">
              <a:alphaModFix/>
            </a:blip>
            <a:srcRect b="0" l="52416" r="0" t="0"/>
            <a:stretch/>
          </p:blipFill>
          <p:spPr>
            <a:xfrm>
              <a:off x="9964358" y="3658015"/>
              <a:ext cx="1219200" cy="259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8" name="Google Shape;598;p2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811297" y="1048316"/>
              <a:ext cx="1219200" cy="16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9" name="Google Shape;599;p2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8382017" y="913522"/>
              <a:ext cx="1219200" cy="205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0" name="Google Shape;600;p20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9948335" y="837000"/>
              <a:ext cx="1219200" cy="259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1" name="Google Shape;601;p20"/>
            <p:cNvSpPr/>
            <p:nvPr/>
          </p:nvSpPr>
          <p:spPr>
            <a:xfrm>
              <a:off x="5687893" y="1673888"/>
              <a:ext cx="669316" cy="4280012"/>
            </a:xfrm>
            <a:prstGeom prst="right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gradFill>
              <a:gsLst>
                <a:gs pos="0">
                  <a:srgbClr val="7FB75F"/>
                </a:gs>
                <a:gs pos="50000">
                  <a:srgbClr val="6EB141"/>
                </a:gs>
                <a:gs pos="100000">
                  <a:srgbClr val="5FA134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TESTING</a:t>
              </a:r>
              <a:endParaRPr/>
            </a:p>
          </p:txBody>
        </p:sp>
        <p:sp>
          <p:nvSpPr>
            <p:cNvPr id="602" name="Google Shape;602;p20"/>
            <p:cNvSpPr txBox="1"/>
            <p:nvPr/>
          </p:nvSpPr>
          <p:spPr>
            <a:xfrm>
              <a:off x="8172082" y="3314614"/>
              <a:ext cx="20405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at </a:t>
              </a:r>
              <a:r>
                <a:rPr b="1"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8.5MHz</a:t>
              </a:r>
              <a:endParaRPr/>
            </a:p>
          </p:txBody>
        </p:sp>
        <p:sp>
          <p:nvSpPr>
            <p:cNvPr id="603" name="Google Shape;603;p20"/>
            <p:cNvSpPr txBox="1"/>
            <p:nvPr/>
          </p:nvSpPr>
          <p:spPr>
            <a:xfrm>
              <a:off x="6634663" y="3320077"/>
              <a:ext cx="20405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at </a:t>
              </a:r>
              <a:r>
                <a:rPr b="1"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7MHz</a:t>
              </a:r>
              <a:endParaRPr/>
            </a:p>
          </p:txBody>
        </p:sp>
        <p:sp>
          <p:nvSpPr>
            <p:cNvPr id="604" name="Google Shape;604;p20"/>
            <p:cNvSpPr txBox="1"/>
            <p:nvPr/>
          </p:nvSpPr>
          <p:spPr>
            <a:xfrm>
              <a:off x="9779395" y="3343506"/>
              <a:ext cx="20405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at </a:t>
              </a:r>
              <a:r>
                <a:rPr b="1"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 MHz</a:t>
              </a:r>
              <a:endParaRPr/>
            </a:p>
          </p:txBody>
        </p:sp>
        <p:sp>
          <p:nvSpPr>
            <p:cNvPr id="605" name="Google Shape;605;p20"/>
            <p:cNvSpPr txBox="1"/>
            <p:nvPr/>
          </p:nvSpPr>
          <p:spPr>
            <a:xfrm>
              <a:off x="6849101" y="5953900"/>
              <a:ext cx="29028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Predicted</a:t>
              </a:r>
              <a:endParaRPr/>
            </a:p>
          </p:txBody>
        </p:sp>
      </p:grpSp>
      <p:sp>
        <p:nvSpPr>
          <p:cNvPr id="606" name="Google Shape;60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 May 2023</a:t>
            </a:r>
            <a:endParaRPr/>
          </a:p>
        </p:txBody>
      </p:sp>
      <p:sp>
        <p:nvSpPr>
          <p:cNvPr id="607" name="Google Shape;60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M.TECH Thesis Presentation April 2023</a:t>
            </a:r>
            <a:endParaRPr/>
          </a:p>
        </p:txBody>
      </p:sp>
      <p:sp>
        <p:nvSpPr>
          <p:cNvPr id="608" name="Google Shape;60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09" name="Google Shape;609;p20"/>
          <p:cNvSpPr txBox="1"/>
          <p:nvPr/>
        </p:nvSpPr>
        <p:spPr>
          <a:xfrm>
            <a:off x="7241307" y="94104"/>
            <a:ext cx="460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Indian Institute of Technology, Kharagpur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of Medical Science and Technology</a:t>
            </a:r>
            <a:endParaRPr/>
          </a:p>
        </p:txBody>
      </p:sp>
      <p:pic>
        <p:nvPicPr>
          <p:cNvPr descr="Logo&#10;&#10;Description automatically generated" id="610" name="Google Shape;6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0205" y="109500"/>
            <a:ext cx="586570" cy="5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20" title="logo.jpeg"/>
          <p:cNvPicPr preferRelativeResize="0"/>
          <p:nvPr/>
        </p:nvPicPr>
        <p:blipFill rotWithShape="1">
          <a:blip r:embed="rId16">
            <a:alphaModFix/>
          </a:blip>
          <a:srcRect b="22480" l="18939" r="17548" t="18609"/>
          <a:stretch/>
        </p:blipFill>
        <p:spPr>
          <a:xfrm>
            <a:off x="53475" y="54125"/>
            <a:ext cx="916350" cy="6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2"/>
          <p:cNvSpPr txBox="1"/>
          <p:nvPr/>
        </p:nvSpPr>
        <p:spPr>
          <a:xfrm>
            <a:off x="7251634" y="107260"/>
            <a:ext cx="46551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Indian Institute of Technology, Kharagpur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of Medical Science and Technology</a:t>
            </a:r>
            <a:endParaRPr/>
          </a:p>
        </p:txBody>
      </p:sp>
      <p:cxnSp>
        <p:nvCxnSpPr>
          <p:cNvPr id="617" name="Google Shape;617;p22"/>
          <p:cNvCxnSpPr/>
          <p:nvPr/>
        </p:nvCxnSpPr>
        <p:spPr>
          <a:xfrm>
            <a:off x="53475" y="793818"/>
            <a:ext cx="12085050" cy="13369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Logo&#10;&#10;Description automatically generated" id="618" name="Google Shape;61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238" y="51807"/>
            <a:ext cx="703053" cy="6746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9" name="Google Shape;619;p22"/>
          <p:cNvCxnSpPr/>
          <p:nvPr/>
        </p:nvCxnSpPr>
        <p:spPr>
          <a:xfrm>
            <a:off x="165709" y="6356350"/>
            <a:ext cx="11860581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0" name="Google Shape;620;p22"/>
          <p:cNvSpPr txBox="1"/>
          <p:nvPr/>
        </p:nvSpPr>
        <p:spPr>
          <a:xfrm>
            <a:off x="422622" y="1867220"/>
            <a:ext cx="72921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1" name="Google Shape;62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2379" y="3470421"/>
            <a:ext cx="4644000" cy="30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75" y="923811"/>
            <a:ext cx="4462455" cy="302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74098" y="910350"/>
            <a:ext cx="4652192" cy="2809754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 May 2023</a:t>
            </a:r>
            <a:endParaRPr/>
          </a:p>
        </p:txBody>
      </p:sp>
      <p:sp>
        <p:nvSpPr>
          <p:cNvPr id="625" name="Google Shape;62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M.TECH Thesis Presentation April 2023</a:t>
            </a:r>
            <a:endParaRPr/>
          </a:p>
        </p:txBody>
      </p:sp>
      <p:sp>
        <p:nvSpPr>
          <p:cNvPr id="626" name="Google Shape;62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27" name="Google Shape;627;p22"/>
          <p:cNvSpPr txBox="1"/>
          <p:nvPr/>
        </p:nvSpPr>
        <p:spPr>
          <a:xfrm>
            <a:off x="838200" y="4581172"/>
            <a:ext cx="229061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Dice Matrix</a:t>
            </a:r>
            <a:endParaRPr/>
          </a:p>
        </p:txBody>
      </p:sp>
      <p:sp>
        <p:nvSpPr>
          <p:cNvPr id="628" name="Google Shape;628;p22"/>
          <p:cNvSpPr txBox="1"/>
          <p:nvPr/>
        </p:nvSpPr>
        <p:spPr>
          <a:xfrm>
            <a:off x="7241307" y="94104"/>
            <a:ext cx="460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Indian Institute of Technology, Kharagpur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of Medical Science and Technology</a:t>
            </a:r>
            <a:endParaRPr/>
          </a:p>
        </p:txBody>
      </p:sp>
      <p:pic>
        <p:nvPicPr>
          <p:cNvPr descr="Logo&#10;&#10;Description automatically generated" id="629" name="Google Shape;62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0205" y="109500"/>
            <a:ext cx="586570" cy="5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22" title="logo.jpeg"/>
          <p:cNvPicPr preferRelativeResize="0"/>
          <p:nvPr/>
        </p:nvPicPr>
        <p:blipFill rotWithShape="1">
          <a:blip r:embed="rId7">
            <a:alphaModFix/>
          </a:blip>
          <a:srcRect b="22480" l="18939" r="17548" t="18609"/>
          <a:stretch/>
        </p:blipFill>
        <p:spPr>
          <a:xfrm>
            <a:off x="53475" y="54125"/>
            <a:ext cx="916350" cy="6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3"/>
          <p:cNvSpPr txBox="1"/>
          <p:nvPr/>
        </p:nvSpPr>
        <p:spPr>
          <a:xfrm>
            <a:off x="7251634" y="107260"/>
            <a:ext cx="46551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Indian Institute of Technology, Kharagpur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of Medical Science and Technology</a:t>
            </a:r>
            <a:endParaRPr/>
          </a:p>
        </p:txBody>
      </p:sp>
      <p:cxnSp>
        <p:nvCxnSpPr>
          <p:cNvPr id="636" name="Google Shape;636;p23"/>
          <p:cNvCxnSpPr/>
          <p:nvPr/>
        </p:nvCxnSpPr>
        <p:spPr>
          <a:xfrm>
            <a:off x="53475" y="793818"/>
            <a:ext cx="12085050" cy="13369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Logo&#10;&#10;Description automatically generated" id="637" name="Google Shape;63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238" y="51807"/>
            <a:ext cx="703053" cy="674692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23"/>
          <p:cNvSpPr txBox="1"/>
          <p:nvPr/>
        </p:nvSpPr>
        <p:spPr>
          <a:xfrm>
            <a:off x="0" y="836498"/>
            <a:ext cx="78324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 Segmentation (Tissue Characterization) </a:t>
            </a:r>
            <a:endParaRPr/>
          </a:p>
        </p:txBody>
      </p:sp>
      <p:cxnSp>
        <p:nvCxnSpPr>
          <p:cNvPr id="639" name="Google Shape;639;p23"/>
          <p:cNvCxnSpPr/>
          <p:nvPr/>
        </p:nvCxnSpPr>
        <p:spPr>
          <a:xfrm>
            <a:off x="165709" y="6356350"/>
            <a:ext cx="11860581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40" name="Google Shape;640;p23"/>
          <p:cNvGrpSpPr/>
          <p:nvPr/>
        </p:nvGrpSpPr>
        <p:grpSpPr>
          <a:xfrm>
            <a:off x="694550" y="4702011"/>
            <a:ext cx="1940123" cy="1101808"/>
            <a:chOff x="269677" y="4913110"/>
            <a:chExt cx="1940123" cy="1101808"/>
          </a:xfrm>
        </p:grpSpPr>
        <p:sp>
          <p:nvSpPr>
            <p:cNvPr id="641" name="Google Shape;641;p23"/>
            <p:cNvSpPr/>
            <p:nvPr/>
          </p:nvSpPr>
          <p:spPr>
            <a:xfrm>
              <a:off x="269677" y="5029200"/>
              <a:ext cx="157706" cy="208722"/>
            </a:xfrm>
            <a:prstGeom prst="ellipse">
              <a:avLst/>
            </a:prstGeom>
            <a:solidFill>
              <a:srgbClr val="0070C0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2" name="Google Shape;642;p23"/>
            <p:cNvGrpSpPr/>
            <p:nvPr/>
          </p:nvGrpSpPr>
          <p:grpSpPr>
            <a:xfrm>
              <a:off x="282585" y="4913110"/>
              <a:ext cx="1927215" cy="1101808"/>
              <a:chOff x="282585" y="4913110"/>
              <a:chExt cx="1927215" cy="1101808"/>
            </a:xfrm>
          </p:grpSpPr>
          <p:sp>
            <p:nvSpPr>
              <p:cNvPr id="643" name="Google Shape;643;p23"/>
              <p:cNvSpPr/>
              <p:nvPr/>
            </p:nvSpPr>
            <p:spPr>
              <a:xfrm>
                <a:off x="288587" y="5379654"/>
                <a:ext cx="157706" cy="208722"/>
              </a:xfrm>
              <a:prstGeom prst="ellipse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>
                <a:off x="282585" y="5737662"/>
                <a:ext cx="157706" cy="208722"/>
              </a:xfrm>
              <a:prstGeom prst="ellipse">
                <a:avLst/>
              </a:prstGeom>
              <a:solidFill>
                <a:srgbClr val="FF000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23"/>
              <p:cNvSpPr txBox="1"/>
              <p:nvPr/>
            </p:nvSpPr>
            <p:spPr>
              <a:xfrm>
                <a:off x="572985" y="5283782"/>
                <a:ext cx="161013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Perfect Seg</a:t>
                </a:r>
                <a:endParaRPr/>
              </a:p>
            </p:txBody>
          </p:sp>
          <p:sp>
            <p:nvSpPr>
              <p:cNvPr id="646" name="Google Shape;646;p23"/>
              <p:cNvSpPr txBox="1"/>
              <p:nvPr/>
            </p:nvSpPr>
            <p:spPr>
              <a:xfrm>
                <a:off x="566983" y="5645586"/>
                <a:ext cx="161013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Over Seg</a:t>
                </a:r>
                <a:endParaRPr/>
              </a:p>
            </p:txBody>
          </p:sp>
          <p:sp>
            <p:nvSpPr>
              <p:cNvPr id="647" name="Google Shape;647;p23"/>
              <p:cNvSpPr txBox="1"/>
              <p:nvPr/>
            </p:nvSpPr>
            <p:spPr>
              <a:xfrm>
                <a:off x="599661" y="4913110"/>
                <a:ext cx="161013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Under Seg</a:t>
                </a:r>
                <a:endParaRPr/>
              </a:p>
            </p:txBody>
          </p:sp>
        </p:grpSp>
      </p:grpSp>
      <p:grpSp>
        <p:nvGrpSpPr>
          <p:cNvPr id="648" name="Google Shape;648;p23"/>
          <p:cNvGrpSpPr/>
          <p:nvPr/>
        </p:nvGrpSpPr>
        <p:grpSpPr>
          <a:xfrm>
            <a:off x="681296" y="2566021"/>
            <a:ext cx="1772421" cy="1602027"/>
            <a:chOff x="256423" y="2427227"/>
            <a:chExt cx="1772421" cy="1602027"/>
          </a:xfrm>
        </p:grpSpPr>
        <p:sp>
          <p:nvSpPr>
            <p:cNvPr id="649" name="Google Shape;649;p23"/>
            <p:cNvSpPr txBox="1"/>
            <p:nvPr/>
          </p:nvSpPr>
          <p:spPr>
            <a:xfrm>
              <a:off x="256423" y="2427227"/>
              <a:ext cx="1772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GT             PRED</a:t>
              </a:r>
              <a:endParaRPr/>
            </a:p>
          </p:txBody>
        </p:sp>
        <p:pic>
          <p:nvPicPr>
            <p:cNvPr id="650" name="Google Shape;650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6423" y="2934854"/>
              <a:ext cx="1692000" cy="109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1" name="Google Shape;651;p23"/>
          <p:cNvGrpSpPr/>
          <p:nvPr/>
        </p:nvGrpSpPr>
        <p:grpSpPr>
          <a:xfrm>
            <a:off x="2774272" y="3682804"/>
            <a:ext cx="8835520" cy="2704838"/>
            <a:chOff x="2349399" y="3544010"/>
            <a:chExt cx="8835520" cy="2704838"/>
          </a:xfrm>
        </p:grpSpPr>
        <p:sp>
          <p:nvSpPr>
            <p:cNvPr id="652" name="Google Shape;652;p23"/>
            <p:cNvSpPr txBox="1"/>
            <p:nvPr/>
          </p:nvSpPr>
          <p:spPr>
            <a:xfrm>
              <a:off x="2797742" y="5879516"/>
              <a:ext cx="80109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Segmentation of Hyperechoic Region (Train on 7.5MHz)</a:t>
              </a:r>
              <a:endParaRPr/>
            </a:p>
          </p:txBody>
        </p:sp>
        <p:grpSp>
          <p:nvGrpSpPr>
            <p:cNvPr id="653" name="Google Shape;653;p23"/>
            <p:cNvGrpSpPr/>
            <p:nvPr/>
          </p:nvGrpSpPr>
          <p:grpSpPr>
            <a:xfrm>
              <a:off x="2349399" y="3544010"/>
              <a:ext cx="8835520" cy="2529772"/>
              <a:chOff x="2349399" y="3544010"/>
              <a:chExt cx="8835520" cy="2529772"/>
            </a:xfrm>
          </p:grpSpPr>
          <p:pic>
            <p:nvPicPr>
              <p:cNvPr id="654" name="Google Shape;654;p23"/>
              <p:cNvPicPr preferRelativeResize="0"/>
              <p:nvPr/>
            </p:nvPicPr>
            <p:blipFill rotWithShape="1">
              <a:blip r:embed="rId5">
                <a:alphaModFix/>
              </a:blip>
              <a:srcRect b="42049" l="19147" r="9073" t="39445"/>
              <a:stretch/>
            </p:blipFill>
            <p:spPr>
              <a:xfrm>
                <a:off x="2349399" y="3544011"/>
                <a:ext cx="8083045" cy="24148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5" name="Google Shape;655;p2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0432444" y="3544010"/>
                <a:ext cx="752475" cy="25297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56" name="Google Shape;656;p23"/>
          <p:cNvGrpSpPr/>
          <p:nvPr/>
        </p:nvGrpSpPr>
        <p:grpSpPr>
          <a:xfrm>
            <a:off x="2871306" y="983220"/>
            <a:ext cx="8738486" cy="2754983"/>
            <a:chOff x="2446433" y="844426"/>
            <a:chExt cx="8738486" cy="2754983"/>
          </a:xfrm>
        </p:grpSpPr>
        <p:sp>
          <p:nvSpPr>
            <p:cNvPr id="657" name="Google Shape;657;p23"/>
            <p:cNvSpPr txBox="1"/>
            <p:nvPr/>
          </p:nvSpPr>
          <p:spPr>
            <a:xfrm>
              <a:off x="2708747" y="3230077"/>
              <a:ext cx="80109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	Segmentation of Hypoechoic Region (Train on 7.5MHz)</a:t>
              </a:r>
              <a:endParaRPr/>
            </a:p>
          </p:txBody>
        </p:sp>
        <p:grpSp>
          <p:nvGrpSpPr>
            <p:cNvPr id="658" name="Google Shape;658;p23"/>
            <p:cNvGrpSpPr/>
            <p:nvPr/>
          </p:nvGrpSpPr>
          <p:grpSpPr>
            <a:xfrm>
              <a:off x="2446433" y="844426"/>
              <a:ext cx="8738486" cy="2570317"/>
              <a:chOff x="2446433" y="844426"/>
              <a:chExt cx="8738486" cy="2570317"/>
            </a:xfrm>
          </p:grpSpPr>
          <p:pic>
            <p:nvPicPr>
              <p:cNvPr id="659" name="Google Shape;659;p23"/>
              <p:cNvPicPr preferRelativeResize="0"/>
              <p:nvPr/>
            </p:nvPicPr>
            <p:blipFill rotWithShape="1">
              <a:blip r:embed="rId7">
                <a:alphaModFix/>
              </a:blip>
              <a:srcRect b="42991" l="18886" r="8540" t="39722"/>
              <a:stretch/>
            </p:blipFill>
            <p:spPr>
              <a:xfrm>
                <a:off x="2446433" y="844426"/>
                <a:ext cx="7986012" cy="24375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0" name="Google Shape;660;p2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0308619" y="849677"/>
                <a:ext cx="876300" cy="256506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661" name="Google Shape;66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 May 2023</a:t>
            </a:r>
            <a:endParaRPr/>
          </a:p>
        </p:txBody>
      </p:sp>
      <p:sp>
        <p:nvSpPr>
          <p:cNvPr id="662" name="Google Shape;66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M.TECH Thesis Presentation April 2023</a:t>
            </a:r>
            <a:endParaRPr/>
          </a:p>
        </p:txBody>
      </p:sp>
      <p:sp>
        <p:nvSpPr>
          <p:cNvPr id="663" name="Google Shape;66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64" name="Google Shape;664;p23"/>
          <p:cNvSpPr txBox="1"/>
          <p:nvPr/>
        </p:nvSpPr>
        <p:spPr>
          <a:xfrm>
            <a:off x="7241307" y="94104"/>
            <a:ext cx="460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Indian Institute of Technology, Kharagpur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of Medical Science and Technology</a:t>
            </a:r>
            <a:endParaRPr/>
          </a:p>
        </p:txBody>
      </p:sp>
      <p:pic>
        <p:nvPicPr>
          <p:cNvPr descr="Logo&#10;&#10;Description automatically generated" id="665" name="Google Shape;66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0205" y="109500"/>
            <a:ext cx="586570" cy="5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23" title="logo.jpeg"/>
          <p:cNvPicPr preferRelativeResize="0"/>
          <p:nvPr/>
        </p:nvPicPr>
        <p:blipFill rotWithShape="1">
          <a:blip r:embed="rId9">
            <a:alphaModFix/>
          </a:blip>
          <a:srcRect b="22480" l="18939" r="17548" t="18609"/>
          <a:stretch/>
        </p:blipFill>
        <p:spPr>
          <a:xfrm>
            <a:off x="53475" y="54125"/>
            <a:ext cx="916350" cy="6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7"/>
          <p:cNvSpPr txBox="1"/>
          <p:nvPr/>
        </p:nvSpPr>
        <p:spPr>
          <a:xfrm>
            <a:off x="7251634" y="107260"/>
            <a:ext cx="46551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Indian Institute of Technology, Kharagpur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of Medical Science and Technology</a:t>
            </a:r>
            <a:endParaRPr/>
          </a:p>
        </p:txBody>
      </p:sp>
      <p:cxnSp>
        <p:nvCxnSpPr>
          <p:cNvPr id="672" name="Google Shape;672;p27"/>
          <p:cNvCxnSpPr/>
          <p:nvPr/>
        </p:nvCxnSpPr>
        <p:spPr>
          <a:xfrm>
            <a:off x="53475" y="793818"/>
            <a:ext cx="12085050" cy="13369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Logo&#10;&#10;Description automatically generated" id="673" name="Google Shape;67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238" y="51807"/>
            <a:ext cx="703053" cy="674692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27"/>
          <p:cNvSpPr txBox="1"/>
          <p:nvPr/>
        </p:nvSpPr>
        <p:spPr>
          <a:xfrm>
            <a:off x="4054794" y="2900529"/>
            <a:ext cx="455580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!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675" name="Google Shape;675;p27"/>
          <p:cNvCxnSpPr/>
          <p:nvPr/>
        </p:nvCxnSpPr>
        <p:spPr>
          <a:xfrm>
            <a:off x="165709" y="6356350"/>
            <a:ext cx="11860581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6" name="Google Shape;67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 May 2023</a:t>
            </a:r>
            <a:endParaRPr/>
          </a:p>
        </p:txBody>
      </p:sp>
      <p:sp>
        <p:nvSpPr>
          <p:cNvPr id="677" name="Google Shape;67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M.TECH Thesis Presentation April 2023</a:t>
            </a:r>
            <a:endParaRPr/>
          </a:p>
        </p:txBody>
      </p:sp>
      <p:sp>
        <p:nvSpPr>
          <p:cNvPr id="678" name="Google Shape;67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79" name="Google Shape;679;p27"/>
          <p:cNvSpPr txBox="1"/>
          <p:nvPr/>
        </p:nvSpPr>
        <p:spPr>
          <a:xfrm>
            <a:off x="7241307" y="94104"/>
            <a:ext cx="460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Indian Institute of Technology, Kharagpur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of Medical Science and Technology</a:t>
            </a:r>
            <a:endParaRPr/>
          </a:p>
        </p:txBody>
      </p:sp>
      <p:pic>
        <p:nvPicPr>
          <p:cNvPr descr="Logo&#10;&#10;Description automatically generated" id="680" name="Google Shape;68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0205" y="109500"/>
            <a:ext cx="586570" cy="5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27" title="logo.jpeg"/>
          <p:cNvPicPr preferRelativeResize="0"/>
          <p:nvPr/>
        </p:nvPicPr>
        <p:blipFill rotWithShape="1">
          <a:blip r:embed="rId4">
            <a:alphaModFix/>
          </a:blip>
          <a:srcRect b="22480" l="18939" r="17548" t="18609"/>
          <a:stretch/>
        </p:blipFill>
        <p:spPr>
          <a:xfrm>
            <a:off x="53475" y="54125"/>
            <a:ext cx="916350" cy="6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/>
        </p:nvSpPr>
        <p:spPr>
          <a:xfrm>
            <a:off x="7241307" y="94104"/>
            <a:ext cx="46089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Indian Institute of Technology, Kharagpur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of Medical Science and Technology</a:t>
            </a:r>
            <a:endParaRPr/>
          </a:p>
        </p:txBody>
      </p:sp>
      <p:cxnSp>
        <p:nvCxnSpPr>
          <p:cNvPr id="101" name="Google Shape;101;p4"/>
          <p:cNvCxnSpPr/>
          <p:nvPr/>
        </p:nvCxnSpPr>
        <p:spPr>
          <a:xfrm>
            <a:off x="33423" y="784683"/>
            <a:ext cx="12085050" cy="13369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0" dist="0" endA="300" endPos="35000" kx="0" rotWithShape="0" algn="bl" stA="52000" stPos="0" sy="-100000" ky="0"/>
          </a:effectLst>
        </p:spPr>
      </p:cxnSp>
      <p:pic>
        <p:nvPicPr>
          <p:cNvPr descr="Logo&#10;&#10;Description automatically generated" id="102" name="Google Shape;10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0205" y="109500"/>
            <a:ext cx="586570" cy="5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4" name="Google Shape;104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MTP</a:t>
            </a:r>
            <a:endParaRPr/>
          </a:p>
        </p:txBody>
      </p:sp>
      <p:cxnSp>
        <p:nvCxnSpPr>
          <p:cNvPr id="105" name="Google Shape;105;p4"/>
          <p:cNvCxnSpPr/>
          <p:nvPr/>
        </p:nvCxnSpPr>
        <p:spPr>
          <a:xfrm>
            <a:off x="53475" y="6271491"/>
            <a:ext cx="12085050" cy="0"/>
          </a:xfrm>
          <a:prstGeom prst="straightConnector1">
            <a:avLst/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</p:cxnSp>
      <p:cxnSp>
        <p:nvCxnSpPr>
          <p:cNvPr id="106" name="Google Shape;106;p4"/>
          <p:cNvCxnSpPr/>
          <p:nvPr/>
        </p:nvCxnSpPr>
        <p:spPr>
          <a:xfrm>
            <a:off x="143024" y="6356350"/>
            <a:ext cx="11895456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0" dist="0" endA="300" endPos="35000" kx="0" rotWithShape="0" algn="bl" stA="52000" stPos="0" sy="-100000" ky="0"/>
          </a:effectLst>
        </p:spPr>
      </p:cxnSp>
      <p:sp>
        <p:nvSpPr>
          <p:cNvPr id="107" name="Google Shape;107;p4"/>
          <p:cNvSpPr txBox="1"/>
          <p:nvPr/>
        </p:nvSpPr>
        <p:spPr>
          <a:xfrm>
            <a:off x="33423" y="898753"/>
            <a:ext cx="47586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08" name="Google Shape;10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5/1/2023</a:t>
            </a:r>
            <a:endParaRPr/>
          </a:p>
        </p:txBody>
      </p:sp>
      <p:pic>
        <p:nvPicPr>
          <p:cNvPr descr="Normal breast vs. fibrocystic breast" id="109" name="Google Shape;109;p4"/>
          <p:cNvPicPr preferRelativeResize="0"/>
          <p:nvPr/>
        </p:nvPicPr>
        <p:blipFill rotWithShape="1">
          <a:blip r:embed="rId4">
            <a:alphaModFix/>
          </a:blip>
          <a:srcRect b="5733" l="48474" r="6916" t="0"/>
          <a:stretch/>
        </p:blipFill>
        <p:spPr>
          <a:xfrm>
            <a:off x="2382849" y="1499926"/>
            <a:ext cx="1942549" cy="26128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4"/>
          <p:cNvGrpSpPr/>
          <p:nvPr/>
        </p:nvGrpSpPr>
        <p:grpSpPr>
          <a:xfrm rot="-2237850">
            <a:off x="1157649" y="4000067"/>
            <a:ext cx="1872492" cy="1252694"/>
            <a:chOff x="4414439" y="4740168"/>
            <a:chExt cx="1872492" cy="1252693"/>
          </a:xfrm>
        </p:grpSpPr>
        <p:grpSp>
          <p:nvGrpSpPr>
            <p:cNvPr id="111" name="Google Shape;111;p4"/>
            <p:cNvGrpSpPr/>
            <p:nvPr/>
          </p:nvGrpSpPr>
          <p:grpSpPr>
            <a:xfrm rot="5400000">
              <a:off x="4916091" y="4238515"/>
              <a:ext cx="869187" cy="1872492"/>
              <a:chOff x="923636" y="4004243"/>
              <a:chExt cx="936805" cy="2036628"/>
            </a:xfrm>
          </p:grpSpPr>
          <p:sp>
            <p:nvSpPr>
              <p:cNvPr id="112" name="Google Shape;112;p4"/>
              <p:cNvSpPr/>
              <p:nvPr/>
            </p:nvSpPr>
            <p:spPr>
              <a:xfrm>
                <a:off x="988291" y="4187956"/>
                <a:ext cx="840509" cy="196833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3" name="Google Shape;113;p4"/>
              <p:cNvGrpSpPr/>
              <p:nvPr/>
            </p:nvGrpSpPr>
            <p:grpSpPr>
              <a:xfrm>
                <a:off x="923636" y="4004243"/>
                <a:ext cx="936805" cy="2036628"/>
                <a:chOff x="923636" y="4004243"/>
                <a:chExt cx="936805" cy="2036628"/>
              </a:xfrm>
            </p:grpSpPr>
            <p:sp>
              <p:nvSpPr>
                <p:cNvPr id="114" name="Google Shape;114;p4"/>
                <p:cNvSpPr/>
                <p:nvPr/>
              </p:nvSpPr>
              <p:spPr>
                <a:xfrm rot="10800000">
                  <a:off x="988291" y="4867854"/>
                  <a:ext cx="840508" cy="117301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115;p4"/>
                <p:cNvSpPr/>
                <p:nvPr/>
              </p:nvSpPr>
              <p:spPr>
                <a:xfrm>
                  <a:off x="1116173" y="4530437"/>
                  <a:ext cx="584744" cy="138540"/>
                </a:xfrm>
                <a:prstGeom prst="blockArc">
                  <a:avLst>
                    <a:gd fmla="val 10800000" name="adj1"/>
                    <a:gd fmla="val 0" name="adj2"/>
                    <a:gd fmla="val 25000" name="adj3"/>
                  </a:avLst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116;p4"/>
                <p:cNvSpPr/>
                <p:nvPr/>
              </p:nvSpPr>
              <p:spPr>
                <a:xfrm>
                  <a:off x="1052588" y="4386833"/>
                  <a:ext cx="711913" cy="115897"/>
                </a:xfrm>
                <a:prstGeom prst="blockArc">
                  <a:avLst>
                    <a:gd fmla="val 10800000" name="adj1"/>
                    <a:gd fmla="val 0" name="adj2"/>
                    <a:gd fmla="val 25000" name="adj3"/>
                  </a:avLst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117;p4"/>
                <p:cNvSpPr/>
                <p:nvPr/>
              </p:nvSpPr>
              <p:spPr>
                <a:xfrm>
                  <a:off x="923636" y="4004243"/>
                  <a:ext cx="936805" cy="196831"/>
                </a:xfrm>
                <a:prstGeom prst="blockArc">
                  <a:avLst>
                    <a:gd fmla="val 10800000" name="adj1"/>
                    <a:gd fmla="val 0" name="adj2"/>
                    <a:gd fmla="val 25000" name="adj3"/>
                  </a:avLst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8" name="Google Shape;118;p4"/>
            <p:cNvSpPr/>
            <p:nvPr/>
          </p:nvSpPr>
          <p:spPr>
            <a:xfrm>
              <a:off x="5376136" y="5836074"/>
              <a:ext cx="726640" cy="15678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4"/>
          <p:cNvSpPr txBox="1"/>
          <p:nvPr/>
        </p:nvSpPr>
        <p:spPr>
          <a:xfrm>
            <a:off x="875063" y="5532856"/>
            <a:ext cx="18714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Transducer</a:t>
            </a:r>
            <a:endParaRPr/>
          </a:p>
        </p:txBody>
      </p:sp>
      <p:cxnSp>
        <p:nvCxnSpPr>
          <p:cNvPr id="120" name="Google Shape;120;p4"/>
          <p:cNvCxnSpPr/>
          <p:nvPr/>
        </p:nvCxnSpPr>
        <p:spPr>
          <a:xfrm flipH="1" rot="-5400000">
            <a:off x="2537299" y="3612921"/>
            <a:ext cx="2210400" cy="17919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1" name="Google Shape;121;p4"/>
          <p:cNvCxnSpPr/>
          <p:nvPr/>
        </p:nvCxnSpPr>
        <p:spPr>
          <a:xfrm flipH="1" rot="-5400000">
            <a:off x="3007662" y="2679541"/>
            <a:ext cx="2972700" cy="2734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2" name="Google Shape;122;p4"/>
          <p:cNvSpPr txBox="1"/>
          <p:nvPr/>
        </p:nvSpPr>
        <p:spPr>
          <a:xfrm>
            <a:off x="3327610" y="5513438"/>
            <a:ext cx="18714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 field</a:t>
            </a: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5155010" y="5507681"/>
            <a:ext cx="18714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 field</a:t>
            </a:r>
            <a:endParaRPr/>
          </a:p>
        </p:txBody>
      </p:sp>
      <p:cxnSp>
        <p:nvCxnSpPr>
          <p:cNvPr id="124" name="Google Shape;124;p4"/>
          <p:cNvCxnSpPr/>
          <p:nvPr/>
        </p:nvCxnSpPr>
        <p:spPr>
          <a:xfrm flipH="1">
            <a:off x="1228848" y="2889583"/>
            <a:ext cx="1517700" cy="435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" name="Google Shape;125;p4"/>
          <p:cNvCxnSpPr/>
          <p:nvPr/>
        </p:nvCxnSpPr>
        <p:spPr>
          <a:xfrm flipH="1" rot="10800000">
            <a:off x="3036742" y="2941368"/>
            <a:ext cx="2195100" cy="564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6" name="Google Shape;126;p4"/>
          <p:cNvSpPr txBox="1"/>
          <p:nvPr/>
        </p:nvSpPr>
        <p:spPr>
          <a:xfrm>
            <a:off x="4733814" y="2949915"/>
            <a:ext cx="18714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Dense Tissues</a:t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0" y="3357745"/>
            <a:ext cx="18714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Cyst region</a:t>
            </a: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7223348" y="908617"/>
            <a:ext cx="4802421" cy="3531566"/>
          </a:xfrm>
          <a:prstGeom prst="roundRect">
            <a:avLst>
              <a:gd fmla="val 16667" name="adj"/>
            </a:avLst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7516800" y="1111981"/>
            <a:ext cx="4550539" cy="310892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156" l="-1070" r="0" t="-97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130" name="Google Shape;130;p4"/>
          <p:cNvGrpSpPr/>
          <p:nvPr/>
        </p:nvGrpSpPr>
        <p:grpSpPr>
          <a:xfrm>
            <a:off x="6933607" y="4433654"/>
            <a:ext cx="5381902" cy="989169"/>
            <a:chOff x="6878182" y="4805307"/>
            <a:chExt cx="5381902" cy="1031598"/>
          </a:xfrm>
        </p:grpSpPr>
        <p:sp>
          <p:nvSpPr>
            <p:cNvPr id="131" name="Google Shape;131;p4"/>
            <p:cNvSpPr/>
            <p:nvPr/>
          </p:nvSpPr>
          <p:spPr>
            <a:xfrm>
              <a:off x="6885448" y="5409298"/>
              <a:ext cx="5233025" cy="427607"/>
            </a:xfrm>
            <a:prstGeom prst="roundRect">
              <a:avLst>
                <a:gd fmla="val 16667" name="adj"/>
              </a:avLst>
            </a:prstGeom>
            <a:solidFill>
              <a:srgbClr val="FEE599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 txBox="1"/>
            <p:nvPr/>
          </p:nvSpPr>
          <p:spPr>
            <a:xfrm>
              <a:off x="6878182" y="5409547"/>
              <a:ext cx="53819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Trade off between resolution and depth of acquisition</a:t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9338678" y="4805307"/>
              <a:ext cx="453392" cy="52041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4"/>
          <p:cNvGrpSpPr/>
          <p:nvPr/>
        </p:nvGrpSpPr>
        <p:grpSpPr>
          <a:xfrm>
            <a:off x="6954926" y="5610197"/>
            <a:ext cx="5204918" cy="496046"/>
            <a:chOff x="6954926" y="5610197"/>
            <a:chExt cx="5204918" cy="496046"/>
          </a:xfrm>
        </p:grpSpPr>
        <p:sp>
          <p:nvSpPr>
            <p:cNvPr id="135" name="Google Shape;135;p4"/>
            <p:cNvSpPr/>
            <p:nvPr/>
          </p:nvSpPr>
          <p:spPr>
            <a:xfrm>
              <a:off x="6954926" y="5610197"/>
              <a:ext cx="5204918" cy="496046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 txBox="1"/>
            <p:nvPr/>
          </p:nvSpPr>
          <p:spPr>
            <a:xfrm>
              <a:off x="7026494" y="5690586"/>
              <a:ext cx="49050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000">
                  <a:solidFill>
                    <a:srgbClr val="0C0C0C"/>
                  </a:solidFill>
                  <a:latin typeface="Calibri"/>
                  <a:ea typeface="Calibri"/>
                  <a:cs typeface="Calibri"/>
                  <a:sym typeface="Calibri"/>
                </a:rPr>
                <a:t>SOLUTION : FRQUENCY AGNOSTIC METHOD</a:t>
              </a:r>
              <a:endParaRPr/>
            </a:p>
          </p:txBody>
        </p:sp>
      </p:grpSp>
      <p:grpSp>
        <p:nvGrpSpPr>
          <p:cNvPr id="137" name="Google Shape;137;p4"/>
          <p:cNvGrpSpPr/>
          <p:nvPr/>
        </p:nvGrpSpPr>
        <p:grpSpPr>
          <a:xfrm>
            <a:off x="101822" y="1817738"/>
            <a:ext cx="3025089" cy="1540007"/>
            <a:chOff x="101822" y="1817738"/>
            <a:chExt cx="3025089" cy="1540007"/>
          </a:xfrm>
        </p:grpSpPr>
        <p:cxnSp>
          <p:nvCxnSpPr>
            <p:cNvPr id="138" name="Google Shape;138;p4"/>
            <p:cNvCxnSpPr/>
            <p:nvPr/>
          </p:nvCxnSpPr>
          <p:spPr>
            <a:xfrm flipH="1" rot="10800000">
              <a:off x="2746547" y="2560290"/>
              <a:ext cx="380364" cy="797455"/>
            </a:xfrm>
            <a:prstGeom prst="straightConnector1">
              <a:avLst/>
            </a:prstGeom>
            <a:noFill/>
            <a:ln cap="flat" cmpd="sng" w="19050">
              <a:solidFill>
                <a:srgbClr val="0C0C0C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139" name="Google Shape;139;p4"/>
            <p:cNvCxnSpPr/>
            <p:nvPr/>
          </p:nvCxnSpPr>
          <p:spPr>
            <a:xfrm rot="10800000">
              <a:off x="1228942" y="2121763"/>
              <a:ext cx="1756889" cy="701336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40" name="Google Shape;140;p4"/>
            <p:cNvSpPr txBox="1"/>
            <p:nvPr/>
          </p:nvSpPr>
          <p:spPr>
            <a:xfrm>
              <a:off x="101822" y="1817738"/>
              <a:ext cx="19793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Constant window</a:t>
              </a:r>
              <a:endParaRPr/>
            </a:p>
          </p:txBody>
        </p:sp>
      </p:grpSp>
      <p:pic>
        <p:nvPicPr>
          <p:cNvPr id="141" name="Google Shape;141;p4" title="logo.jpeg"/>
          <p:cNvPicPr preferRelativeResize="0"/>
          <p:nvPr/>
        </p:nvPicPr>
        <p:blipFill rotWithShape="1">
          <a:blip r:embed="rId6">
            <a:alphaModFix/>
          </a:blip>
          <a:srcRect b="22480" l="18939" r="17548" t="18609"/>
          <a:stretch/>
        </p:blipFill>
        <p:spPr>
          <a:xfrm>
            <a:off x="53475" y="54125"/>
            <a:ext cx="916350" cy="6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/>
          <p:nvPr/>
        </p:nvSpPr>
        <p:spPr>
          <a:xfrm>
            <a:off x="4958965" y="5009712"/>
            <a:ext cx="6145799" cy="1507604"/>
          </a:xfrm>
          <a:prstGeom prst="flowChartAlternateProcess">
            <a:avLst/>
          </a:prstGeom>
          <a:noFill/>
          <a:ln cap="flat" cmpd="sng" w="28575">
            <a:solidFill>
              <a:srgbClr val="7F6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orso with head and interchangeable male and female reproductive organs" id="147" name="Google Shape;147;p6"/>
          <p:cNvPicPr preferRelativeResize="0"/>
          <p:nvPr/>
        </p:nvPicPr>
        <p:blipFill rotWithShape="1">
          <a:blip r:embed="rId3">
            <a:alphaModFix/>
          </a:blip>
          <a:srcRect b="23834" l="37737" r="0" t="4190"/>
          <a:stretch/>
        </p:blipFill>
        <p:spPr>
          <a:xfrm>
            <a:off x="1261506" y="596757"/>
            <a:ext cx="2449292" cy="411339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/>
          <p:nvPr/>
        </p:nvSpPr>
        <p:spPr>
          <a:xfrm rot="-2902104">
            <a:off x="2851417" y="2450869"/>
            <a:ext cx="1176063" cy="408176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4">
            <a:alphaModFix/>
          </a:blip>
          <a:srcRect b="5748" l="3046" r="3854" t="0"/>
          <a:stretch/>
        </p:blipFill>
        <p:spPr>
          <a:xfrm>
            <a:off x="3219219" y="1094387"/>
            <a:ext cx="1526847" cy="104038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0" name="Google Shape;150;p6"/>
          <p:cNvSpPr txBox="1"/>
          <p:nvPr/>
        </p:nvSpPr>
        <p:spPr>
          <a:xfrm>
            <a:off x="3219219" y="570019"/>
            <a:ext cx="16850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Artificial Breast Tissue Phantom</a:t>
            </a:r>
            <a:endParaRPr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5">
            <a:alphaModFix/>
          </a:blip>
          <a:srcRect b="0" l="0" r="27063" t="0"/>
          <a:stretch/>
        </p:blipFill>
        <p:spPr>
          <a:xfrm>
            <a:off x="5034005" y="717247"/>
            <a:ext cx="1669774" cy="114082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2" name="Google Shape;152;p6"/>
          <p:cNvSpPr txBox="1"/>
          <p:nvPr/>
        </p:nvSpPr>
        <p:spPr>
          <a:xfrm>
            <a:off x="4733892" y="1825569"/>
            <a:ext cx="240504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Multi-Freq Data acquisition (RF Data)</a:t>
            </a:r>
            <a:endParaRPr/>
          </a:p>
        </p:txBody>
      </p:sp>
      <p:grpSp>
        <p:nvGrpSpPr>
          <p:cNvPr id="153" name="Google Shape;153;p6"/>
          <p:cNvGrpSpPr/>
          <p:nvPr/>
        </p:nvGrpSpPr>
        <p:grpSpPr>
          <a:xfrm>
            <a:off x="7652097" y="2425173"/>
            <a:ext cx="1740974" cy="1033974"/>
            <a:chOff x="6735115" y="4281453"/>
            <a:chExt cx="1740974" cy="1033974"/>
          </a:xfrm>
        </p:grpSpPr>
        <p:sp>
          <p:nvSpPr>
            <p:cNvPr id="154" name="Google Shape;154;p6"/>
            <p:cNvSpPr/>
            <p:nvPr/>
          </p:nvSpPr>
          <p:spPr>
            <a:xfrm>
              <a:off x="6735115" y="5014544"/>
              <a:ext cx="1740972" cy="300883"/>
            </a:xfrm>
            <a:prstGeom prst="flowChartMagneticDisk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Ground Truth Masks</a:t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6735115" y="4829139"/>
              <a:ext cx="1740972" cy="300883"/>
            </a:xfrm>
            <a:prstGeom prst="flowChartMagneticDisk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Annotations</a:t>
              </a: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6735116" y="4649420"/>
              <a:ext cx="1740972" cy="300883"/>
            </a:xfrm>
            <a:prstGeom prst="flowChartMagneticDisk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B- Mode Image</a:t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6735117" y="4464015"/>
              <a:ext cx="1740972" cy="300883"/>
            </a:xfrm>
            <a:prstGeom prst="flowChartMagneticDisk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Log Transformation</a:t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6735117" y="4281453"/>
              <a:ext cx="1740972" cy="300883"/>
            </a:xfrm>
            <a:prstGeom prst="flowChartMagneticDisk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19050">
              <a:solidFill>
                <a:srgbClr val="26262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Envelope Detection</a:t>
              </a:r>
              <a:endParaRPr/>
            </a:p>
          </p:txBody>
        </p:sp>
      </p:grpSp>
      <p:sp>
        <p:nvSpPr>
          <p:cNvPr id="159" name="Google Shape;159;p6"/>
          <p:cNvSpPr txBox="1"/>
          <p:nvPr/>
        </p:nvSpPr>
        <p:spPr>
          <a:xfrm rot="-5400000">
            <a:off x="6743353" y="2776889"/>
            <a:ext cx="15470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Preprocessing</a:t>
            </a:r>
            <a:endParaRPr b="1" sz="14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9402788" y="2637202"/>
            <a:ext cx="620201" cy="407689"/>
          </a:xfrm>
          <a:prstGeom prst="diagStripe">
            <a:avLst>
              <a:gd fmla="val 50000" name="adj"/>
            </a:avLst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9402788" y="3000214"/>
            <a:ext cx="620201" cy="407689"/>
          </a:xfrm>
          <a:prstGeom prst="diagStripe">
            <a:avLst>
              <a:gd fmla="val 5000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9711121" y="2079860"/>
            <a:ext cx="1871991" cy="1328043"/>
          </a:xfrm>
          <a:prstGeom prst="flowChartAlternateProcess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/>
          <p:nvPr/>
        </p:nvSpPr>
        <p:spPr>
          <a:xfrm rot="-4167513">
            <a:off x="7347361" y="1192491"/>
            <a:ext cx="474806" cy="1421691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 txBox="1"/>
          <p:nvPr/>
        </p:nvSpPr>
        <p:spPr>
          <a:xfrm>
            <a:off x="3789788" y="2767950"/>
            <a:ext cx="1827603" cy="52322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3486" l="-1336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5" name="Google Shape;165;p6"/>
          <p:cNvSpPr txBox="1"/>
          <p:nvPr/>
        </p:nvSpPr>
        <p:spPr>
          <a:xfrm>
            <a:off x="5581694" y="2762071"/>
            <a:ext cx="1827603" cy="73866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66" name="Google Shape;166;p6"/>
          <p:cNvCxnSpPr/>
          <p:nvPr/>
        </p:nvCxnSpPr>
        <p:spPr>
          <a:xfrm>
            <a:off x="7418874" y="2192002"/>
            <a:ext cx="0" cy="157290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7" name="Google Shape;167;p6"/>
          <p:cNvSpPr/>
          <p:nvPr/>
        </p:nvSpPr>
        <p:spPr>
          <a:xfrm rot="6972429">
            <a:off x="4880253" y="1558195"/>
            <a:ext cx="254442" cy="168215"/>
          </a:xfrm>
          <a:prstGeom prst="lightningBol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3789788" y="3459147"/>
            <a:ext cx="631974" cy="503998"/>
          </a:xfrm>
          <a:prstGeom prst="flowChartMultidocumen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4899493" y="3509719"/>
            <a:ext cx="599876" cy="365126"/>
          </a:xfrm>
          <a:prstGeom prst="flowChartDocumen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0" name="Google Shape;170;p6"/>
          <p:cNvSpPr txBox="1"/>
          <p:nvPr/>
        </p:nvSpPr>
        <p:spPr>
          <a:xfrm>
            <a:off x="3581685" y="3999905"/>
            <a:ext cx="100485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rPr>
              <a:t>Variational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rPr>
              <a:t>Patch</a:t>
            </a:r>
            <a:endParaRPr/>
          </a:p>
        </p:txBody>
      </p:sp>
      <p:sp>
        <p:nvSpPr>
          <p:cNvPr id="171" name="Google Shape;171;p6"/>
          <p:cNvSpPr txBox="1"/>
          <p:nvPr/>
        </p:nvSpPr>
        <p:spPr>
          <a:xfrm>
            <a:off x="4664150" y="3967690"/>
            <a:ext cx="10705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Resampling</a:t>
            </a:r>
            <a:endParaRPr/>
          </a:p>
        </p:txBody>
      </p:sp>
      <p:sp>
        <p:nvSpPr>
          <p:cNvPr id="172" name="Google Shape;172;p6"/>
          <p:cNvSpPr txBox="1"/>
          <p:nvPr/>
        </p:nvSpPr>
        <p:spPr>
          <a:xfrm>
            <a:off x="5957344" y="3523748"/>
            <a:ext cx="1070561" cy="30777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3" name="Google Shape;173;p6"/>
          <p:cNvSpPr/>
          <p:nvPr/>
        </p:nvSpPr>
        <p:spPr>
          <a:xfrm rot="-5400000">
            <a:off x="4638322" y="2828714"/>
            <a:ext cx="163165" cy="1004854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/>
          <p:nvPr/>
        </p:nvSpPr>
        <p:spPr>
          <a:xfrm rot="-5400000">
            <a:off x="5284538" y="3356897"/>
            <a:ext cx="218814" cy="2619668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6"/>
          <p:cNvSpPr/>
          <p:nvPr/>
        </p:nvSpPr>
        <p:spPr>
          <a:xfrm rot="-5400000">
            <a:off x="5709544" y="3435573"/>
            <a:ext cx="218813" cy="1769661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5306054" y="4585106"/>
            <a:ext cx="595592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7" name="Google Shape;177;p6"/>
          <p:cNvSpPr txBox="1"/>
          <p:nvPr/>
        </p:nvSpPr>
        <p:spPr>
          <a:xfrm>
            <a:off x="5429930" y="4272941"/>
            <a:ext cx="595592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178" name="Google Shape;178;p6"/>
          <p:cNvGrpSpPr/>
          <p:nvPr/>
        </p:nvGrpSpPr>
        <p:grpSpPr>
          <a:xfrm>
            <a:off x="9545427" y="2626613"/>
            <a:ext cx="1948473" cy="687297"/>
            <a:chOff x="9749231" y="994562"/>
            <a:chExt cx="1948473" cy="687297"/>
          </a:xfrm>
        </p:grpSpPr>
        <p:pic>
          <p:nvPicPr>
            <p:cNvPr id="179" name="Google Shape;179;p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9998681" y="1116288"/>
              <a:ext cx="1699023" cy="5655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6"/>
            <p:cNvSpPr txBox="1"/>
            <p:nvPr/>
          </p:nvSpPr>
          <p:spPr>
            <a:xfrm>
              <a:off x="9749231" y="994562"/>
              <a:ext cx="595592" cy="584775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181" name="Google Shape;181;p6"/>
          <p:cNvSpPr/>
          <p:nvPr/>
        </p:nvSpPr>
        <p:spPr>
          <a:xfrm rot="2568354">
            <a:off x="9277012" y="3348990"/>
            <a:ext cx="445973" cy="1580205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6"/>
          <p:cNvSpPr/>
          <p:nvPr/>
        </p:nvSpPr>
        <p:spPr>
          <a:xfrm rot="-1769104">
            <a:off x="7486615" y="5481195"/>
            <a:ext cx="821635" cy="49146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7F6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6"/>
          <p:cNvSpPr/>
          <p:nvPr/>
        </p:nvSpPr>
        <p:spPr>
          <a:xfrm rot="-3162031">
            <a:off x="8408230" y="5365566"/>
            <a:ext cx="427875" cy="845487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7F6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6"/>
          <p:cNvSpPr txBox="1"/>
          <p:nvPr/>
        </p:nvSpPr>
        <p:spPr>
          <a:xfrm>
            <a:off x="8594797" y="5348789"/>
            <a:ext cx="979772" cy="369332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311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185" name="Google Shape;185;p6"/>
          <p:cNvGrpSpPr/>
          <p:nvPr/>
        </p:nvGrpSpPr>
        <p:grpSpPr>
          <a:xfrm>
            <a:off x="5146824" y="5230400"/>
            <a:ext cx="2175641" cy="871061"/>
            <a:chOff x="3962090" y="5492286"/>
            <a:chExt cx="2175641" cy="871061"/>
          </a:xfrm>
        </p:grpSpPr>
        <p:sp>
          <p:nvSpPr>
            <p:cNvPr id="186" name="Google Shape;186;p6"/>
            <p:cNvSpPr txBox="1"/>
            <p:nvPr/>
          </p:nvSpPr>
          <p:spPr>
            <a:xfrm>
              <a:off x="5481085" y="5717016"/>
              <a:ext cx="656646" cy="646331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-884" r="-884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grpSp>
          <p:nvGrpSpPr>
            <p:cNvPr id="187" name="Google Shape;187;p6"/>
            <p:cNvGrpSpPr/>
            <p:nvPr/>
          </p:nvGrpSpPr>
          <p:grpSpPr>
            <a:xfrm>
              <a:off x="3962090" y="5492286"/>
              <a:ext cx="1564666" cy="786112"/>
              <a:chOff x="3962090" y="5492286"/>
              <a:chExt cx="1564666" cy="786112"/>
            </a:xfrm>
          </p:grpSpPr>
          <p:sp>
            <p:nvSpPr>
              <p:cNvPr id="188" name="Google Shape;188;p6"/>
              <p:cNvSpPr txBox="1"/>
              <p:nvPr/>
            </p:nvSpPr>
            <p:spPr>
              <a:xfrm>
                <a:off x="3962090" y="5766661"/>
                <a:ext cx="1176130" cy="307777"/>
              </a:xfrm>
              <a:prstGeom prst="rect">
                <a:avLst/>
              </a:prstGeom>
              <a:blipFill rotWithShape="1">
                <a:blip r:embed="rId17">
                  <a:alphaModFix/>
                </a:blip>
                <a:stretch>
                  <a:fillRect b="-1816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pic>
            <p:nvPicPr>
              <p:cNvPr id="189" name="Google Shape;189;p6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4870110" y="5492286"/>
                <a:ext cx="656646" cy="7861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90" name="Google Shape;190;p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9742977" y="5265666"/>
            <a:ext cx="655200" cy="7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6"/>
          <p:cNvSpPr txBox="1"/>
          <p:nvPr/>
        </p:nvSpPr>
        <p:spPr>
          <a:xfrm>
            <a:off x="7434660" y="6332650"/>
            <a:ext cx="154149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Inference</a:t>
            </a:r>
            <a:endParaRPr/>
          </a:p>
        </p:txBody>
      </p:sp>
      <p:sp>
        <p:nvSpPr>
          <p:cNvPr id="192" name="Google Shape;192;p6"/>
          <p:cNvSpPr txBox="1"/>
          <p:nvPr/>
        </p:nvSpPr>
        <p:spPr>
          <a:xfrm>
            <a:off x="5835419" y="2829824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6"/>
          <p:cNvSpPr txBox="1"/>
          <p:nvPr/>
        </p:nvSpPr>
        <p:spPr>
          <a:xfrm>
            <a:off x="7351631" y="4887268"/>
            <a:ext cx="1680802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6"/>
          <p:cNvSpPr txBox="1"/>
          <p:nvPr/>
        </p:nvSpPr>
        <p:spPr>
          <a:xfrm>
            <a:off x="5640067" y="6037028"/>
            <a:ext cx="1557243" cy="307777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-19607" l="0" r="0" t="-196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5" name="Google Shape;195;p6"/>
          <p:cNvSpPr txBox="1"/>
          <p:nvPr/>
        </p:nvSpPr>
        <p:spPr>
          <a:xfrm>
            <a:off x="9223288" y="6091722"/>
            <a:ext cx="17291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rPr>
              <a:t>Predicted labels</a:t>
            </a:r>
            <a:endParaRPr/>
          </a:p>
        </p:txBody>
      </p:sp>
      <p:sp>
        <p:nvSpPr>
          <p:cNvPr id="196" name="Google Shape;196;p6"/>
          <p:cNvSpPr txBox="1"/>
          <p:nvPr/>
        </p:nvSpPr>
        <p:spPr>
          <a:xfrm rot="-3790427">
            <a:off x="9165534" y="3982538"/>
            <a:ext cx="1536080" cy="307777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-2408" l="-1884" r="-502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197" name="Google Shape;197;p6"/>
          <p:cNvGrpSpPr/>
          <p:nvPr/>
        </p:nvGrpSpPr>
        <p:grpSpPr>
          <a:xfrm>
            <a:off x="9709919" y="2059904"/>
            <a:ext cx="1802181" cy="714990"/>
            <a:chOff x="9895523" y="381809"/>
            <a:chExt cx="1802181" cy="714990"/>
          </a:xfrm>
        </p:grpSpPr>
        <p:pic>
          <p:nvPicPr>
            <p:cNvPr id="198" name="Google Shape;198;p6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9998681" y="531228"/>
              <a:ext cx="1699023" cy="5655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Google Shape;199;p6"/>
            <p:cNvSpPr txBox="1"/>
            <p:nvPr/>
          </p:nvSpPr>
          <p:spPr>
            <a:xfrm>
              <a:off x="9895523" y="381809"/>
              <a:ext cx="8097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4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B-mode</a:t>
              </a:r>
              <a:endParaRPr/>
            </a:p>
          </p:txBody>
        </p:sp>
      </p:grpSp>
      <p:grpSp>
        <p:nvGrpSpPr>
          <p:cNvPr id="200" name="Google Shape;200;p6"/>
          <p:cNvGrpSpPr/>
          <p:nvPr/>
        </p:nvGrpSpPr>
        <p:grpSpPr>
          <a:xfrm>
            <a:off x="7618034" y="3767538"/>
            <a:ext cx="1113760" cy="1504379"/>
            <a:chOff x="7218538" y="3625495"/>
            <a:chExt cx="1113760" cy="1504379"/>
          </a:xfrm>
        </p:grpSpPr>
        <p:sp>
          <p:nvSpPr>
            <p:cNvPr id="201" name="Google Shape;201;p6"/>
            <p:cNvSpPr/>
            <p:nvPr/>
          </p:nvSpPr>
          <p:spPr>
            <a:xfrm>
              <a:off x="7218538" y="3668028"/>
              <a:ext cx="1113760" cy="1461846"/>
            </a:xfrm>
            <a:prstGeom prst="can">
              <a:avLst>
                <a:gd fmla="val 25000" name="adj"/>
              </a:avLst>
            </a:prstGeom>
            <a:blipFill rotWithShape="1">
              <a:blip r:embed="rId23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202" name="Google Shape;202;p6"/>
            <p:cNvSpPr txBox="1"/>
            <p:nvPr/>
          </p:nvSpPr>
          <p:spPr>
            <a:xfrm>
              <a:off x="7389022" y="3625495"/>
              <a:ext cx="7727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Training</a:t>
              </a:r>
              <a:endParaRPr/>
            </a:p>
          </p:txBody>
        </p:sp>
      </p:grpSp>
      <p:sp>
        <p:nvSpPr>
          <p:cNvPr id="203" name="Google Shape;203;p6"/>
          <p:cNvSpPr/>
          <p:nvPr/>
        </p:nvSpPr>
        <p:spPr>
          <a:xfrm>
            <a:off x="3581685" y="2524770"/>
            <a:ext cx="3713373" cy="2394501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B05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6"/>
          <p:cNvSpPr/>
          <p:nvPr/>
        </p:nvSpPr>
        <p:spPr>
          <a:xfrm flipH="1" rot="9786029">
            <a:off x="6671522" y="3993731"/>
            <a:ext cx="903263" cy="431736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4006149" y="2341469"/>
            <a:ext cx="1369378" cy="3148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Training RF data</a:t>
            </a:r>
            <a:endParaRPr/>
          </a:p>
        </p:txBody>
      </p:sp>
      <p:sp>
        <p:nvSpPr>
          <p:cNvPr id="206" name="Google Shape;206;p6"/>
          <p:cNvSpPr/>
          <p:nvPr/>
        </p:nvSpPr>
        <p:spPr>
          <a:xfrm rot="-5400000">
            <a:off x="5564353" y="1736082"/>
            <a:ext cx="481607" cy="1692382"/>
          </a:xfrm>
          <a:custGeom>
            <a:rect b="b" l="l" r="r" t="t"/>
            <a:pathLst>
              <a:path extrusionOk="0" h="1605120" w="489897">
                <a:moveTo>
                  <a:pt x="0" y="0"/>
                </a:moveTo>
                <a:lnTo>
                  <a:pt x="9421" y="3"/>
                </a:lnTo>
                <a:lnTo>
                  <a:pt x="489897" y="807175"/>
                </a:lnTo>
                <a:lnTo>
                  <a:pt x="46371" y="1595884"/>
                </a:lnTo>
                <a:lnTo>
                  <a:pt x="27713" y="1605120"/>
                </a:lnTo>
                <a:lnTo>
                  <a:pt x="249568" y="8071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7" name="Google Shape;207;p6"/>
          <p:cNvGrpSpPr/>
          <p:nvPr/>
        </p:nvGrpSpPr>
        <p:grpSpPr>
          <a:xfrm>
            <a:off x="5260107" y="5161609"/>
            <a:ext cx="2107620" cy="1191600"/>
            <a:chOff x="4860611" y="5019566"/>
            <a:chExt cx="2107620" cy="1191600"/>
          </a:xfrm>
        </p:grpSpPr>
        <p:sp>
          <p:nvSpPr>
            <p:cNvPr id="208" name="Google Shape;208;p6"/>
            <p:cNvSpPr/>
            <p:nvPr/>
          </p:nvSpPr>
          <p:spPr>
            <a:xfrm>
              <a:off x="4991831" y="5019566"/>
              <a:ext cx="1976400" cy="11916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00B05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6"/>
            <p:cNvSpPr txBox="1"/>
            <p:nvPr/>
          </p:nvSpPr>
          <p:spPr>
            <a:xfrm rot="-5400000">
              <a:off x="4420368" y="5493924"/>
              <a:ext cx="1157485" cy="27699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rgbClr val="2F5496"/>
                  </a:solidFill>
                  <a:latin typeface="Calibri"/>
                  <a:ea typeface="Calibri"/>
                  <a:cs typeface="Calibri"/>
                  <a:sym typeface="Calibri"/>
                </a:rPr>
                <a:t>Testing RF data</a:t>
              </a:r>
              <a:endParaRPr/>
            </a:p>
          </p:txBody>
        </p:sp>
      </p:grpSp>
      <p:sp>
        <p:nvSpPr>
          <p:cNvPr id="210" name="Google Shape;210;p6"/>
          <p:cNvSpPr txBox="1"/>
          <p:nvPr/>
        </p:nvSpPr>
        <p:spPr>
          <a:xfrm>
            <a:off x="106532" y="50459"/>
            <a:ext cx="43152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Graphical Abstract</a:t>
            </a:r>
            <a:endParaRPr/>
          </a:p>
        </p:txBody>
      </p:sp>
      <p:sp>
        <p:nvSpPr>
          <p:cNvPr id="211" name="Google Shape;21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 May 2023</a:t>
            </a:r>
            <a:endParaRPr/>
          </a:p>
        </p:txBody>
      </p:sp>
      <p:sp>
        <p:nvSpPr>
          <p:cNvPr id="212" name="Google Shape;21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Google Shape;217;p7"/>
          <p:cNvCxnSpPr/>
          <p:nvPr/>
        </p:nvCxnSpPr>
        <p:spPr>
          <a:xfrm>
            <a:off x="53475" y="793818"/>
            <a:ext cx="12085050" cy="13369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8" name="Google Shape;218;p7"/>
          <p:cNvSpPr txBox="1"/>
          <p:nvPr/>
        </p:nvSpPr>
        <p:spPr>
          <a:xfrm>
            <a:off x="53474" y="874506"/>
            <a:ext cx="1096956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grade machine and devices</a:t>
            </a:r>
            <a:endParaRPr/>
          </a:p>
        </p:txBody>
      </p:sp>
      <p:cxnSp>
        <p:nvCxnSpPr>
          <p:cNvPr id="219" name="Google Shape;219;p7"/>
          <p:cNvCxnSpPr/>
          <p:nvPr/>
        </p:nvCxnSpPr>
        <p:spPr>
          <a:xfrm>
            <a:off x="165709" y="6356350"/>
            <a:ext cx="11860581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0" name="Google Shape;2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 May 2023</a:t>
            </a:r>
            <a:endParaRPr/>
          </a:p>
        </p:txBody>
      </p:sp>
      <p:sp>
        <p:nvSpPr>
          <p:cNvPr id="221" name="Google Shape;2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M.TECH Thesis Presentation April 2023</a:t>
            </a:r>
            <a:endParaRPr/>
          </a:p>
        </p:txBody>
      </p:sp>
      <p:sp>
        <p:nvSpPr>
          <p:cNvPr id="222" name="Google Shape;2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23" name="Google Shape;223;p7"/>
          <p:cNvCxnSpPr/>
          <p:nvPr/>
        </p:nvCxnSpPr>
        <p:spPr>
          <a:xfrm>
            <a:off x="165709" y="6356350"/>
            <a:ext cx="11860581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24" name="Google Shape;224;p7"/>
          <p:cNvGrpSpPr/>
          <p:nvPr/>
        </p:nvGrpSpPr>
        <p:grpSpPr>
          <a:xfrm>
            <a:off x="956554" y="3876148"/>
            <a:ext cx="4459602" cy="2432341"/>
            <a:chOff x="36101" y="1516598"/>
            <a:chExt cx="5057902" cy="2661668"/>
          </a:xfrm>
        </p:grpSpPr>
        <p:pic>
          <p:nvPicPr>
            <p:cNvPr id="225" name="Google Shape;225;p7"/>
            <p:cNvPicPr preferRelativeResize="0"/>
            <p:nvPr/>
          </p:nvPicPr>
          <p:blipFill rotWithShape="1">
            <a:blip r:embed="rId3">
              <a:alphaModFix/>
            </a:blip>
            <a:srcRect b="0" l="10805" r="0" t="0"/>
            <a:stretch/>
          </p:blipFill>
          <p:spPr>
            <a:xfrm>
              <a:off x="160543" y="1516598"/>
              <a:ext cx="4745249" cy="2259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7"/>
            <p:cNvSpPr txBox="1"/>
            <p:nvPr/>
          </p:nvSpPr>
          <p:spPr>
            <a:xfrm>
              <a:off x="36101" y="3774113"/>
              <a:ext cx="5057902" cy="404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 raw data generation(Reseach Machine) </a:t>
              </a:r>
              <a:endParaRPr/>
            </a:p>
          </p:txBody>
        </p:sp>
      </p:grpSp>
      <p:grpSp>
        <p:nvGrpSpPr>
          <p:cNvPr id="227" name="Google Shape;227;p7"/>
          <p:cNvGrpSpPr/>
          <p:nvPr/>
        </p:nvGrpSpPr>
        <p:grpSpPr>
          <a:xfrm>
            <a:off x="1101062" y="1436074"/>
            <a:ext cx="4425984" cy="2373475"/>
            <a:chOff x="208373" y="3952848"/>
            <a:chExt cx="4425984" cy="2373475"/>
          </a:xfrm>
        </p:grpSpPr>
        <p:pic>
          <p:nvPicPr>
            <p:cNvPr id="228" name="Google Shape;228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8373" y="3952848"/>
              <a:ext cx="4170586" cy="20383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7"/>
            <p:cNvSpPr txBox="1"/>
            <p:nvPr/>
          </p:nvSpPr>
          <p:spPr>
            <a:xfrm>
              <a:off x="308872" y="5956991"/>
              <a:ext cx="43254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CAE Blue Artificial Breast Phantoms</a:t>
              </a:r>
              <a:endParaRPr/>
            </a:p>
          </p:txBody>
        </p:sp>
      </p:grpSp>
      <p:pic>
        <p:nvPicPr>
          <p:cNvPr id="230" name="Google Shape;23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33308" y="1250118"/>
            <a:ext cx="3278402" cy="192203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7"/>
          <p:cNvSpPr txBox="1"/>
          <p:nvPr/>
        </p:nvSpPr>
        <p:spPr>
          <a:xfrm>
            <a:off x="8313779" y="3090791"/>
            <a:ext cx="35929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L-11 5V Transducer(128 linear array)</a:t>
            </a:r>
            <a:endParaRPr/>
          </a:p>
        </p:txBody>
      </p:sp>
      <p:pic>
        <p:nvPicPr>
          <p:cNvPr id="232" name="Google Shape;232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19944" y="3481152"/>
            <a:ext cx="4572056" cy="241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7"/>
          <p:cNvSpPr txBox="1"/>
          <p:nvPr/>
        </p:nvSpPr>
        <p:spPr>
          <a:xfrm>
            <a:off x="5300409" y="5845165"/>
            <a:ext cx="847609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baseline="-25000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4.68 MHz  ,  f</a:t>
            </a:r>
            <a:r>
              <a:rPr b="1" baseline="-25000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7.6 MHz ,  f</a:t>
            </a:r>
            <a:r>
              <a:rPr b="1" baseline="-25000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15.52 MHz</a:t>
            </a:r>
            <a:endParaRPr/>
          </a:p>
        </p:txBody>
      </p:sp>
      <p:sp>
        <p:nvSpPr>
          <p:cNvPr id="234" name="Google Shape;234;p7"/>
          <p:cNvSpPr/>
          <p:nvPr/>
        </p:nvSpPr>
        <p:spPr>
          <a:xfrm>
            <a:off x="3759200" y="2455263"/>
            <a:ext cx="147782" cy="149392"/>
          </a:xfrm>
          <a:prstGeom prst="rect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7"/>
          <p:cNvSpPr/>
          <p:nvPr/>
        </p:nvSpPr>
        <p:spPr>
          <a:xfrm rot="5227294">
            <a:off x="4307026" y="1431848"/>
            <a:ext cx="1450537" cy="2326363"/>
          </a:xfrm>
          <a:custGeom>
            <a:rect b="b" l="l" r="r" t="t"/>
            <a:pathLst>
              <a:path extrusionOk="0" h="11138" w="14102">
                <a:moveTo>
                  <a:pt x="0" y="0"/>
                </a:moveTo>
                <a:lnTo>
                  <a:pt x="14102" y="322"/>
                </a:lnTo>
                <a:lnTo>
                  <a:pt x="6905" y="11035"/>
                </a:lnTo>
                <a:lnTo>
                  <a:pt x="5031" y="1113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50">
            <a:solidFill>
              <a:srgbClr val="00206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28715" y="1787009"/>
            <a:ext cx="1219200" cy="148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7"/>
          <p:cNvCxnSpPr/>
          <p:nvPr/>
        </p:nvCxnSpPr>
        <p:spPr>
          <a:xfrm flipH="1" rot="10800000">
            <a:off x="7056582" y="1690333"/>
            <a:ext cx="757500" cy="5208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8" name="Google Shape;238;p7"/>
          <p:cNvCxnSpPr/>
          <p:nvPr/>
        </p:nvCxnSpPr>
        <p:spPr>
          <a:xfrm flipH="1" rot="-5400000">
            <a:off x="6116241" y="3005396"/>
            <a:ext cx="1211100" cy="397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9" name="Google Shape;239;p7"/>
          <p:cNvCxnSpPr/>
          <p:nvPr/>
        </p:nvCxnSpPr>
        <p:spPr>
          <a:xfrm rot="-5400000">
            <a:off x="6455467" y="1422202"/>
            <a:ext cx="735000" cy="577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38562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0" name="Google Shape;240;p7"/>
          <p:cNvSpPr txBox="1"/>
          <p:nvPr/>
        </p:nvSpPr>
        <p:spPr>
          <a:xfrm>
            <a:off x="7813964" y="1436074"/>
            <a:ext cx="132161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Hypoechoic region</a:t>
            </a:r>
            <a:endParaRPr/>
          </a:p>
        </p:txBody>
      </p:sp>
      <p:sp>
        <p:nvSpPr>
          <p:cNvPr id="241" name="Google Shape;241;p7"/>
          <p:cNvSpPr txBox="1"/>
          <p:nvPr/>
        </p:nvSpPr>
        <p:spPr>
          <a:xfrm>
            <a:off x="6959135" y="859785"/>
            <a:ext cx="132161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Isoechoic region</a:t>
            </a:r>
            <a:endParaRPr/>
          </a:p>
        </p:txBody>
      </p:sp>
      <p:sp>
        <p:nvSpPr>
          <p:cNvPr id="242" name="Google Shape;242;p7"/>
          <p:cNvSpPr txBox="1"/>
          <p:nvPr/>
        </p:nvSpPr>
        <p:spPr>
          <a:xfrm>
            <a:off x="6511646" y="3864403"/>
            <a:ext cx="132161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Hyperechoic region</a:t>
            </a:r>
            <a:endParaRPr/>
          </a:p>
        </p:txBody>
      </p:sp>
      <p:sp>
        <p:nvSpPr>
          <p:cNvPr id="243" name="Google Shape;243;p7"/>
          <p:cNvSpPr txBox="1"/>
          <p:nvPr/>
        </p:nvSpPr>
        <p:spPr>
          <a:xfrm>
            <a:off x="7241307" y="94104"/>
            <a:ext cx="460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Indian Institute of Technology, Kharagpur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of Medical Science and Technology</a:t>
            </a:r>
            <a:endParaRPr/>
          </a:p>
        </p:txBody>
      </p:sp>
      <p:pic>
        <p:nvPicPr>
          <p:cNvPr descr="Logo&#10;&#10;Description automatically generated" id="244" name="Google Shape;244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90205" y="109500"/>
            <a:ext cx="586570" cy="5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7" title="logo.jpeg"/>
          <p:cNvPicPr preferRelativeResize="0"/>
          <p:nvPr/>
        </p:nvPicPr>
        <p:blipFill rotWithShape="1">
          <a:blip r:embed="rId9">
            <a:alphaModFix/>
          </a:blip>
          <a:srcRect b="22480" l="18939" r="17548" t="18609"/>
          <a:stretch/>
        </p:blipFill>
        <p:spPr>
          <a:xfrm>
            <a:off x="53475" y="54125"/>
            <a:ext cx="916350" cy="6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"/>
          <p:cNvSpPr txBox="1"/>
          <p:nvPr/>
        </p:nvSpPr>
        <p:spPr>
          <a:xfrm>
            <a:off x="7251634" y="107260"/>
            <a:ext cx="46551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Indian Institute of Technology, Kharagpur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of Medical Science and Technology</a:t>
            </a:r>
            <a:endParaRPr/>
          </a:p>
        </p:txBody>
      </p:sp>
      <p:cxnSp>
        <p:nvCxnSpPr>
          <p:cNvPr id="251" name="Google Shape;251;p10"/>
          <p:cNvCxnSpPr/>
          <p:nvPr/>
        </p:nvCxnSpPr>
        <p:spPr>
          <a:xfrm>
            <a:off x="53475" y="793818"/>
            <a:ext cx="12085050" cy="13369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Logo&#10;&#10;Description automatically generated" id="252" name="Google Shape;2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238" y="51807"/>
            <a:ext cx="703053" cy="6746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0"/>
          <p:cNvSpPr txBox="1"/>
          <p:nvPr/>
        </p:nvSpPr>
        <p:spPr>
          <a:xfrm>
            <a:off x="-1" y="790204"/>
            <a:ext cx="47936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 data to Ground Truth mask</a:t>
            </a:r>
            <a:endParaRPr/>
          </a:p>
        </p:txBody>
      </p:sp>
      <p:cxnSp>
        <p:nvCxnSpPr>
          <p:cNvPr id="254" name="Google Shape;254;p10"/>
          <p:cNvCxnSpPr/>
          <p:nvPr/>
        </p:nvCxnSpPr>
        <p:spPr>
          <a:xfrm>
            <a:off x="165709" y="6356350"/>
            <a:ext cx="11860581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55" name="Google Shape;255;p10"/>
          <p:cNvGrpSpPr/>
          <p:nvPr/>
        </p:nvGrpSpPr>
        <p:grpSpPr>
          <a:xfrm>
            <a:off x="4521690" y="1212639"/>
            <a:ext cx="958158" cy="1420047"/>
            <a:chOff x="-75874" y="4401607"/>
            <a:chExt cx="1237533" cy="1420047"/>
          </a:xfrm>
        </p:grpSpPr>
        <p:sp>
          <p:nvSpPr>
            <p:cNvPr id="256" name="Google Shape;256;p10"/>
            <p:cNvSpPr/>
            <p:nvPr/>
          </p:nvSpPr>
          <p:spPr>
            <a:xfrm>
              <a:off x="107335" y="4401607"/>
              <a:ext cx="822037" cy="882558"/>
            </a:xfrm>
            <a:prstGeom prst="flowChartMultidocument">
              <a:avLst/>
            </a:prstGeom>
            <a:gradFill>
              <a:gsLst>
                <a:gs pos="0">
                  <a:srgbClr val="A6B6DE"/>
                </a:gs>
                <a:gs pos="50000">
                  <a:srgbClr val="98AAD9"/>
                </a:gs>
                <a:gs pos="100000">
                  <a:srgbClr val="859CD7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0"/>
            <p:cNvSpPr txBox="1"/>
            <p:nvPr/>
          </p:nvSpPr>
          <p:spPr>
            <a:xfrm>
              <a:off x="-75874" y="5483100"/>
              <a:ext cx="123753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RF data</a:t>
              </a:r>
              <a:endParaRPr/>
            </a:p>
          </p:txBody>
        </p:sp>
      </p:grpSp>
      <p:grpSp>
        <p:nvGrpSpPr>
          <p:cNvPr id="258" name="Google Shape;258;p10"/>
          <p:cNvGrpSpPr/>
          <p:nvPr/>
        </p:nvGrpSpPr>
        <p:grpSpPr>
          <a:xfrm>
            <a:off x="5468602" y="1322919"/>
            <a:ext cx="1305294" cy="1441812"/>
            <a:chOff x="859707" y="4661436"/>
            <a:chExt cx="1685885" cy="1441812"/>
          </a:xfrm>
        </p:grpSpPr>
        <p:sp>
          <p:nvSpPr>
            <p:cNvPr id="259" name="Google Shape;259;p10"/>
            <p:cNvSpPr/>
            <p:nvPr/>
          </p:nvSpPr>
          <p:spPr>
            <a:xfrm>
              <a:off x="1259249" y="4661436"/>
              <a:ext cx="964187" cy="658841"/>
            </a:xfrm>
            <a:prstGeom prst="notchedRightArrow">
              <a:avLst>
                <a:gd fmla="val 50000" name="adj1"/>
                <a:gd fmla="val 50000" name="adj2"/>
              </a:avLst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0"/>
            <p:cNvSpPr txBox="1"/>
            <p:nvPr/>
          </p:nvSpPr>
          <p:spPr>
            <a:xfrm>
              <a:off x="859707" y="5518473"/>
              <a:ext cx="1685885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Envelope Detection</a:t>
              </a:r>
              <a:endParaRPr/>
            </a:p>
          </p:txBody>
        </p:sp>
      </p:grpSp>
      <p:sp>
        <p:nvSpPr>
          <p:cNvPr id="261" name="Google Shape;261;p10"/>
          <p:cNvSpPr txBox="1"/>
          <p:nvPr/>
        </p:nvSpPr>
        <p:spPr>
          <a:xfrm>
            <a:off x="9083225" y="2325499"/>
            <a:ext cx="884186" cy="584775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B-Mode Image</a:t>
            </a:r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>
            <a:off x="9139563" y="1255993"/>
            <a:ext cx="725014" cy="883483"/>
            <a:chOff x="7251634" y="2088319"/>
            <a:chExt cx="936409" cy="883483"/>
          </a:xfrm>
        </p:grpSpPr>
        <p:sp>
          <p:nvSpPr>
            <p:cNvPr id="263" name="Google Shape;263;p10"/>
            <p:cNvSpPr/>
            <p:nvPr/>
          </p:nvSpPr>
          <p:spPr>
            <a:xfrm>
              <a:off x="7366006" y="2088319"/>
              <a:ext cx="822037" cy="882558"/>
            </a:xfrm>
            <a:prstGeom prst="flowChartMultidocumen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4" name="Google Shape;264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51634" y="2316602"/>
              <a:ext cx="759600" cy="655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5" name="Google Shape;265;p10"/>
          <p:cNvGrpSpPr/>
          <p:nvPr/>
        </p:nvGrpSpPr>
        <p:grpSpPr>
          <a:xfrm>
            <a:off x="11184053" y="1312263"/>
            <a:ext cx="977928" cy="1583168"/>
            <a:chOff x="4821866" y="4584935"/>
            <a:chExt cx="1263067" cy="1583168"/>
          </a:xfrm>
        </p:grpSpPr>
        <p:sp>
          <p:nvSpPr>
            <p:cNvPr id="266" name="Google Shape;266;p10"/>
            <p:cNvSpPr txBox="1"/>
            <p:nvPr/>
          </p:nvSpPr>
          <p:spPr>
            <a:xfrm>
              <a:off x="4821866" y="5583328"/>
              <a:ext cx="1263067" cy="584775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Ground truth</a:t>
              </a:r>
              <a:endParaRPr/>
            </a:p>
          </p:txBody>
        </p:sp>
        <p:grpSp>
          <p:nvGrpSpPr>
            <p:cNvPr id="267" name="Google Shape;267;p10"/>
            <p:cNvGrpSpPr/>
            <p:nvPr/>
          </p:nvGrpSpPr>
          <p:grpSpPr>
            <a:xfrm>
              <a:off x="5066979" y="4584935"/>
              <a:ext cx="937754" cy="882558"/>
              <a:chOff x="10016836" y="2106720"/>
              <a:chExt cx="937754" cy="882558"/>
            </a:xfrm>
          </p:grpSpPr>
          <p:sp>
            <p:nvSpPr>
              <p:cNvPr id="268" name="Google Shape;268;p10"/>
              <p:cNvSpPr/>
              <p:nvPr/>
            </p:nvSpPr>
            <p:spPr>
              <a:xfrm>
                <a:off x="10132553" y="2106720"/>
                <a:ext cx="822037" cy="882558"/>
              </a:xfrm>
              <a:prstGeom prst="flowChartMultidocument">
                <a:avLst/>
              </a:prstGeom>
              <a:gradFill>
                <a:gsLst>
                  <a:gs pos="0">
                    <a:srgbClr val="B4D4A5"/>
                  </a:gs>
                  <a:gs pos="50000">
                    <a:srgbClr val="A8CD97"/>
                  </a:gs>
                  <a:gs pos="100000">
                    <a:srgbClr val="9BC985"/>
                  </a:gs>
                </a:gsLst>
                <a:lin ang="5400000" scaled="0"/>
              </a:gradFill>
              <a:ln cap="flat" cmpd="sng" w="9525">
                <a:solidFill>
                  <a:schemeClr val="accent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69" name="Google Shape;269;p1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0016836" y="2315677"/>
                <a:ext cx="759600" cy="655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>
            <a:off x="10012844" y="1329970"/>
            <a:ext cx="1353528" cy="1276517"/>
            <a:chOff x="3443873" y="4687438"/>
            <a:chExt cx="1748182" cy="1276517"/>
          </a:xfrm>
        </p:grpSpPr>
        <p:sp>
          <p:nvSpPr>
            <p:cNvPr id="271" name="Google Shape;271;p10"/>
            <p:cNvSpPr txBox="1"/>
            <p:nvPr/>
          </p:nvSpPr>
          <p:spPr>
            <a:xfrm>
              <a:off x="3443873" y="5625401"/>
              <a:ext cx="174818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Annotations</a:t>
              </a:r>
              <a:endParaRPr/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3721401" y="4687438"/>
              <a:ext cx="964187" cy="658841"/>
            </a:xfrm>
            <a:prstGeom prst="notchedRightArrow">
              <a:avLst>
                <a:gd fmla="val 50000" name="adj1"/>
                <a:gd fmla="val 50000" name="adj2"/>
              </a:avLst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10"/>
          <p:cNvGrpSpPr/>
          <p:nvPr/>
        </p:nvGrpSpPr>
        <p:grpSpPr>
          <a:xfrm>
            <a:off x="6632193" y="1169016"/>
            <a:ext cx="1056008" cy="1555692"/>
            <a:chOff x="-75945" y="4437817"/>
            <a:chExt cx="1363913" cy="1555692"/>
          </a:xfrm>
        </p:grpSpPr>
        <p:sp>
          <p:nvSpPr>
            <p:cNvPr id="274" name="Google Shape;274;p10"/>
            <p:cNvSpPr/>
            <p:nvPr/>
          </p:nvSpPr>
          <p:spPr>
            <a:xfrm>
              <a:off x="224999" y="4437817"/>
              <a:ext cx="822037" cy="882558"/>
            </a:xfrm>
            <a:prstGeom prst="flowChartMultidocumen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0"/>
            <p:cNvSpPr txBox="1"/>
            <p:nvPr/>
          </p:nvSpPr>
          <p:spPr>
            <a:xfrm>
              <a:off x="-75945" y="5408734"/>
              <a:ext cx="1363913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Envelope data</a:t>
              </a: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7636317" y="1339773"/>
            <a:ext cx="1252122" cy="1668377"/>
            <a:chOff x="903163" y="4661436"/>
            <a:chExt cx="1617209" cy="1668377"/>
          </a:xfrm>
        </p:grpSpPr>
        <p:sp>
          <p:nvSpPr>
            <p:cNvPr id="277" name="Google Shape;277;p10"/>
            <p:cNvSpPr/>
            <p:nvPr/>
          </p:nvSpPr>
          <p:spPr>
            <a:xfrm>
              <a:off x="1259249" y="4661436"/>
              <a:ext cx="964187" cy="658841"/>
            </a:xfrm>
            <a:prstGeom prst="notchedRightArrow">
              <a:avLst>
                <a:gd fmla="val 50000" name="adj1"/>
                <a:gd fmla="val 50000" name="adj2"/>
              </a:avLst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0"/>
            <p:cNvSpPr txBox="1"/>
            <p:nvPr/>
          </p:nvSpPr>
          <p:spPr>
            <a:xfrm>
              <a:off x="903163" y="5498816"/>
              <a:ext cx="1617209" cy="83099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2060"/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Log Transformation</a:t>
              </a:r>
              <a:endParaRPr/>
            </a:p>
          </p:txBody>
        </p:sp>
      </p:grpSp>
      <p:sp>
        <p:nvSpPr>
          <p:cNvPr id="279" name="Google Shape;279;p10"/>
          <p:cNvSpPr txBox="1"/>
          <p:nvPr/>
        </p:nvSpPr>
        <p:spPr>
          <a:xfrm>
            <a:off x="696945" y="1503478"/>
            <a:ext cx="2535181" cy="276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32607" l="0" r="-958" t="-434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80" name="Google Shape;280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5238" y="3527469"/>
            <a:ext cx="3073535" cy="271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42707" y="3291002"/>
            <a:ext cx="7919243" cy="1559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952394" y="4901312"/>
            <a:ext cx="7919243" cy="1427527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0"/>
          <p:cNvSpPr txBox="1"/>
          <p:nvPr/>
        </p:nvSpPr>
        <p:spPr>
          <a:xfrm>
            <a:off x="684866" y="1834752"/>
            <a:ext cx="2269404" cy="27699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652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4" name="Google Shape;284;p10"/>
          <p:cNvSpPr txBox="1"/>
          <p:nvPr/>
        </p:nvSpPr>
        <p:spPr>
          <a:xfrm>
            <a:off x="681742" y="2129492"/>
            <a:ext cx="1949187" cy="27699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6381" l="-1557" r="-62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5" name="Google Shape;285;p10"/>
          <p:cNvSpPr txBox="1"/>
          <p:nvPr/>
        </p:nvSpPr>
        <p:spPr>
          <a:xfrm>
            <a:off x="687983" y="2422253"/>
            <a:ext cx="2173800" cy="796693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6" name="Google Shape;286;p10"/>
          <p:cNvSpPr/>
          <p:nvPr/>
        </p:nvSpPr>
        <p:spPr>
          <a:xfrm>
            <a:off x="68288" y="1377128"/>
            <a:ext cx="3439668" cy="4936291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0"/>
          <p:cNvSpPr txBox="1"/>
          <p:nvPr/>
        </p:nvSpPr>
        <p:spPr>
          <a:xfrm>
            <a:off x="747907" y="3250470"/>
            <a:ext cx="1899879" cy="276999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32607" l="-1285" r="0" t="-21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8" name="Google Shape;28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 May 2023</a:t>
            </a:r>
            <a:endParaRPr/>
          </a:p>
        </p:txBody>
      </p:sp>
      <p:sp>
        <p:nvSpPr>
          <p:cNvPr id="289" name="Google Shape;28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M.TECH Thesis Presentation April 2023</a:t>
            </a:r>
            <a:endParaRPr/>
          </a:p>
        </p:txBody>
      </p:sp>
      <p:sp>
        <p:nvSpPr>
          <p:cNvPr id="290" name="Google Shape;29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91" name="Google Shape;291;p10"/>
          <p:cNvCxnSpPr/>
          <p:nvPr/>
        </p:nvCxnSpPr>
        <p:spPr>
          <a:xfrm flipH="1">
            <a:off x="3581516" y="2785566"/>
            <a:ext cx="4330500" cy="818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206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292" name="Google Shape;292;p10"/>
          <p:cNvSpPr/>
          <p:nvPr/>
        </p:nvSpPr>
        <p:spPr>
          <a:xfrm>
            <a:off x="3852909" y="4886469"/>
            <a:ext cx="8109041" cy="142694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B05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0"/>
          <p:cNvSpPr/>
          <p:nvPr/>
        </p:nvSpPr>
        <p:spPr>
          <a:xfrm>
            <a:off x="3852909" y="3291002"/>
            <a:ext cx="8173381" cy="154602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4B08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0"/>
          <p:cNvSpPr txBox="1"/>
          <p:nvPr/>
        </p:nvSpPr>
        <p:spPr>
          <a:xfrm>
            <a:off x="7241307" y="94104"/>
            <a:ext cx="460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Indian Institute of Technology, Kharagpur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of Medical Science and Technology</a:t>
            </a:r>
            <a:endParaRPr/>
          </a:p>
        </p:txBody>
      </p:sp>
      <p:pic>
        <p:nvPicPr>
          <p:cNvPr descr="Logo&#10;&#10;Description automatically generated" id="295" name="Google Shape;29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0205" y="109500"/>
            <a:ext cx="586570" cy="5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0" title="logo.jpeg"/>
          <p:cNvPicPr preferRelativeResize="0"/>
          <p:nvPr/>
        </p:nvPicPr>
        <p:blipFill rotWithShape="1">
          <a:blip r:embed="rId14">
            <a:alphaModFix/>
          </a:blip>
          <a:srcRect b="22480" l="18939" r="17548" t="18609"/>
          <a:stretch/>
        </p:blipFill>
        <p:spPr>
          <a:xfrm>
            <a:off x="53475" y="54125"/>
            <a:ext cx="916350" cy="6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4"/>
          <p:cNvSpPr txBox="1"/>
          <p:nvPr/>
        </p:nvSpPr>
        <p:spPr>
          <a:xfrm>
            <a:off x="7251634" y="107260"/>
            <a:ext cx="46551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Indian Institute of Technology, Kharagpur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of Medical Science and Technology</a:t>
            </a:r>
            <a:endParaRPr/>
          </a:p>
        </p:txBody>
      </p:sp>
      <p:cxnSp>
        <p:nvCxnSpPr>
          <p:cNvPr id="302" name="Google Shape;302;p14"/>
          <p:cNvCxnSpPr/>
          <p:nvPr/>
        </p:nvCxnSpPr>
        <p:spPr>
          <a:xfrm>
            <a:off x="53475" y="793818"/>
            <a:ext cx="12085050" cy="13369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Logo&#10;&#10;Description automatically generated" id="303" name="Google Shape;3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238" y="51807"/>
            <a:ext cx="703053" cy="674692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4"/>
          <p:cNvSpPr txBox="1"/>
          <p:nvPr/>
        </p:nvSpPr>
        <p:spPr>
          <a:xfrm>
            <a:off x="53474" y="957633"/>
            <a:ext cx="41147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Envelope Distribution</a:t>
            </a:r>
            <a:endParaRPr/>
          </a:p>
        </p:txBody>
      </p:sp>
      <p:cxnSp>
        <p:nvCxnSpPr>
          <p:cNvPr id="305" name="Google Shape;305;p14"/>
          <p:cNvCxnSpPr/>
          <p:nvPr/>
        </p:nvCxnSpPr>
        <p:spPr>
          <a:xfrm>
            <a:off x="165709" y="6356350"/>
            <a:ext cx="11860581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06" name="Google Shape;30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3756" y="1316374"/>
            <a:ext cx="5923249" cy="445995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4"/>
          <p:cNvSpPr txBox="1"/>
          <p:nvPr/>
        </p:nvSpPr>
        <p:spPr>
          <a:xfrm>
            <a:off x="-572655" y="1579872"/>
            <a:ext cx="5588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Envelope R follows following Distributions</a:t>
            </a:r>
            <a:endParaRPr/>
          </a:p>
        </p:txBody>
      </p:sp>
      <p:sp>
        <p:nvSpPr>
          <p:cNvPr id="308" name="Google Shape;308;p14"/>
          <p:cNvSpPr txBox="1"/>
          <p:nvPr/>
        </p:nvSpPr>
        <p:spPr>
          <a:xfrm>
            <a:off x="229820" y="3680692"/>
            <a:ext cx="5551600" cy="226940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4031" l="-988" r="-877" t="-161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9" name="Google Shape;30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 May 2023</a:t>
            </a:r>
            <a:endParaRPr/>
          </a:p>
        </p:txBody>
      </p:sp>
      <p:sp>
        <p:nvSpPr>
          <p:cNvPr id="310" name="Google Shape;31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M.TECH Thesis Presentation April 2023</a:t>
            </a:r>
            <a:endParaRPr/>
          </a:p>
        </p:txBody>
      </p:sp>
      <p:sp>
        <p:nvSpPr>
          <p:cNvPr id="311" name="Google Shape;31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12" name="Google Shape;312;p14"/>
          <p:cNvSpPr txBox="1"/>
          <p:nvPr/>
        </p:nvSpPr>
        <p:spPr>
          <a:xfrm>
            <a:off x="285238" y="2048223"/>
            <a:ext cx="28181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Rayleigh Distribution </a:t>
            </a:r>
            <a:endParaRPr/>
          </a:p>
        </p:txBody>
      </p:sp>
      <p:sp>
        <p:nvSpPr>
          <p:cNvPr id="313" name="Google Shape;313;p14"/>
          <p:cNvSpPr txBox="1"/>
          <p:nvPr/>
        </p:nvSpPr>
        <p:spPr>
          <a:xfrm>
            <a:off x="304800" y="2506707"/>
            <a:ext cx="30387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Pre-Rayleigh Distribution </a:t>
            </a:r>
            <a:endParaRPr/>
          </a:p>
        </p:txBody>
      </p:sp>
      <p:sp>
        <p:nvSpPr>
          <p:cNvPr id="314" name="Google Shape;314;p14"/>
          <p:cNvSpPr txBox="1"/>
          <p:nvPr/>
        </p:nvSpPr>
        <p:spPr>
          <a:xfrm>
            <a:off x="304800" y="2905867"/>
            <a:ext cx="31957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Post-Rayleigh Distribution </a:t>
            </a:r>
            <a:endParaRPr/>
          </a:p>
        </p:txBody>
      </p:sp>
      <p:sp>
        <p:nvSpPr>
          <p:cNvPr id="315" name="Google Shape;315;p14"/>
          <p:cNvSpPr/>
          <p:nvPr/>
        </p:nvSpPr>
        <p:spPr>
          <a:xfrm>
            <a:off x="3343564" y="2133600"/>
            <a:ext cx="517236" cy="104370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4"/>
          <p:cNvSpPr txBox="1"/>
          <p:nvPr/>
        </p:nvSpPr>
        <p:spPr>
          <a:xfrm>
            <a:off x="4038600" y="2048223"/>
            <a:ext cx="1677992" cy="1200329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Attenuation, Absorption, Reflection, Refraction</a:t>
            </a:r>
            <a:endParaRPr/>
          </a:p>
        </p:txBody>
      </p:sp>
      <p:sp>
        <p:nvSpPr>
          <p:cNvPr id="317" name="Google Shape;317;p14"/>
          <p:cNvSpPr txBox="1"/>
          <p:nvPr/>
        </p:nvSpPr>
        <p:spPr>
          <a:xfrm>
            <a:off x="7241307" y="94104"/>
            <a:ext cx="460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Indian Institute of Technology, Kharagpur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of Medical Science and Technology</a:t>
            </a:r>
            <a:endParaRPr/>
          </a:p>
        </p:txBody>
      </p:sp>
      <p:pic>
        <p:nvPicPr>
          <p:cNvPr descr="Logo&#10;&#10;Description automatically generated" id="318" name="Google Shape;31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0205" y="109500"/>
            <a:ext cx="586570" cy="5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4" title="logo.jpeg"/>
          <p:cNvPicPr preferRelativeResize="0"/>
          <p:nvPr/>
        </p:nvPicPr>
        <p:blipFill rotWithShape="1">
          <a:blip r:embed="rId6">
            <a:alphaModFix/>
          </a:blip>
          <a:srcRect b="22480" l="18939" r="17548" t="18609"/>
          <a:stretch/>
        </p:blipFill>
        <p:spPr>
          <a:xfrm>
            <a:off x="53475" y="54125"/>
            <a:ext cx="916350" cy="6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"/>
          <p:cNvSpPr txBox="1"/>
          <p:nvPr/>
        </p:nvSpPr>
        <p:spPr>
          <a:xfrm>
            <a:off x="7251634" y="107260"/>
            <a:ext cx="46551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Indian Institute of Technology, Kharagpur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of Medical Science and Technology</a:t>
            </a:r>
            <a:endParaRPr/>
          </a:p>
        </p:txBody>
      </p:sp>
      <p:cxnSp>
        <p:nvCxnSpPr>
          <p:cNvPr id="325" name="Google Shape;325;p15"/>
          <p:cNvCxnSpPr/>
          <p:nvPr/>
        </p:nvCxnSpPr>
        <p:spPr>
          <a:xfrm>
            <a:off x="53475" y="793818"/>
            <a:ext cx="12085050" cy="13369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Logo&#10;&#10;Description automatically generated" id="326" name="Google Shape;32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238" y="51807"/>
            <a:ext cx="703053" cy="674692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5"/>
          <p:cNvSpPr txBox="1"/>
          <p:nvPr/>
        </p:nvSpPr>
        <p:spPr>
          <a:xfrm>
            <a:off x="53474" y="865270"/>
            <a:ext cx="91793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 and Ω (Shape and Scale)  Formulations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8" name="Google Shape;328;p15"/>
          <p:cNvCxnSpPr/>
          <p:nvPr/>
        </p:nvCxnSpPr>
        <p:spPr>
          <a:xfrm>
            <a:off x="165709" y="6356350"/>
            <a:ext cx="11860581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9" name="Google Shape;329;p15"/>
          <p:cNvSpPr txBox="1"/>
          <p:nvPr/>
        </p:nvSpPr>
        <p:spPr>
          <a:xfrm>
            <a:off x="865888" y="1415383"/>
            <a:ext cx="6385746" cy="9065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0" name="Google Shape;330;p15"/>
          <p:cNvSpPr txBox="1"/>
          <p:nvPr/>
        </p:nvSpPr>
        <p:spPr>
          <a:xfrm>
            <a:off x="3255977" y="2637358"/>
            <a:ext cx="3183244" cy="30777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599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1" name="Google Shape;331;p15"/>
          <p:cNvSpPr txBox="1"/>
          <p:nvPr/>
        </p:nvSpPr>
        <p:spPr>
          <a:xfrm>
            <a:off x="153601" y="3302282"/>
            <a:ext cx="7098033" cy="70070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608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2" name="Google Shape;332;p15"/>
          <p:cNvSpPr txBox="1"/>
          <p:nvPr/>
        </p:nvSpPr>
        <p:spPr>
          <a:xfrm>
            <a:off x="285238" y="4156847"/>
            <a:ext cx="6527561" cy="60561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3" name="Google Shape;333;p15"/>
          <p:cNvSpPr txBox="1"/>
          <p:nvPr/>
        </p:nvSpPr>
        <p:spPr>
          <a:xfrm>
            <a:off x="403454" y="5226847"/>
            <a:ext cx="6969417" cy="64934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4" name="Google Shape;334;p15"/>
          <p:cNvSpPr txBox="1"/>
          <p:nvPr/>
        </p:nvSpPr>
        <p:spPr>
          <a:xfrm>
            <a:off x="7883656" y="3059668"/>
            <a:ext cx="3077446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3224" l="-1778" r="-39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5" name="Google Shape;335;p15"/>
          <p:cNvSpPr txBox="1"/>
          <p:nvPr/>
        </p:nvSpPr>
        <p:spPr>
          <a:xfrm>
            <a:off x="7372871" y="4004907"/>
            <a:ext cx="4653419" cy="700063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430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6" name="Google Shape;33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 May 2023</a:t>
            </a:r>
            <a:endParaRPr/>
          </a:p>
        </p:txBody>
      </p:sp>
      <p:sp>
        <p:nvSpPr>
          <p:cNvPr id="337" name="Google Shape;33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M.TECH Thesis Presentation April 2023</a:t>
            </a:r>
            <a:endParaRPr/>
          </a:p>
        </p:txBody>
      </p:sp>
      <p:sp>
        <p:nvSpPr>
          <p:cNvPr id="338" name="Google Shape;33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39" name="Google Shape;339;p15"/>
          <p:cNvSpPr txBox="1"/>
          <p:nvPr/>
        </p:nvSpPr>
        <p:spPr>
          <a:xfrm>
            <a:off x="7241307" y="94104"/>
            <a:ext cx="460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Indian Institute of Technology, Kharagpur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of Medical Science and Technology</a:t>
            </a:r>
            <a:endParaRPr/>
          </a:p>
        </p:txBody>
      </p:sp>
      <p:pic>
        <p:nvPicPr>
          <p:cNvPr descr="Logo&#10;&#10;Description automatically generated" id="340" name="Google Shape;34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0205" y="109500"/>
            <a:ext cx="586570" cy="5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15" title="logo.jpeg"/>
          <p:cNvPicPr preferRelativeResize="0"/>
          <p:nvPr/>
        </p:nvPicPr>
        <p:blipFill rotWithShape="1">
          <a:blip r:embed="rId11">
            <a:alphaModFix/>
          </a:blip>
          <a:srcRect b="22480" l="18939" r="17548" t="18609"/>
          <a:stretch/>
        </p:blipFill>
        <p:spPr>
          <a:xfrm>
            <a:off x="53475" y="54125"/>
            <a:ext cx="916350" cy="6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6"/>
          <p:cNvSpPr txBox="1"/>
          <p:nvPr/>
        </p:nvSpPr>
        <p:spPr>
          <a:xfrm>
            <a:off x="7251634" y="107260"/>
            <a:ext cx="46551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Indian Institute of Technology, Kharagpur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of Medical Science and Technology</a:t>
            </a:r>
            <a:endParaRPr/>
          </a:p>
        </p:txBody>
      </p:sp>
      <p:cxnSp>
        <p:nvCxnSpPr>
          <p:cNvPr id="347" name="Google Shape;347;p16"/>
          <p:cNvCxnSpPr/>
          <p:nvPr/>
        </p:nvCxnSpPr>
        <p:spPr>
          <a:xfrm>
            <a:off x="53475" y="793818"/>
            <a:ext cx="12085050" cy="13369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Logo&#10;&#10;Description automatically generated" id="348" name="Google Shape;34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238" y="51807"/>
            <a:ext cx="703053" cy="6746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p16"/>
          <p:cNvCxnSpPr/>
          <p:nvPr/>
        </p:nvCxnSpPr>
        <p:spPr>
          <a:xfrm>
            <a:off x="165709" y="6356350"/>
            <a:ext cx="11860581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0" name="Google Shape;350;p16"/>
          <p:cNvSpPr txBox="1"/>
          <p:nvPr/>
        </p:nvSpPr>
        <p:spPr>
          <a:xfrm>
            <a:off x="78831" y="1154989"/>
            <a:ext cx="76773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 1: variable patch size for each frequency</a:t>
            </a:r>
            <a:endParaRPr/>
          </a:p>
        </p:txBody>
      </p:sp>
      <p:graphicFrame>
        <p:nvGraphicFramePr>
          <p:cNvPr id="351" name="Google Shape;351;p16"/>
          <p:cNvGraphicFramePr/>
          <p:nvPr/>
        </p:nvGraphicFramePr>
        <p:xfrm>
          <a:off x="271683" y="21859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{0F0622C7-A937-4DDB-BAD2-2A5656751161}</a:tableStyleId>
              </a:tblPr>
              <a:tblGrid>
                <a:gridCol w="604050"/>
                <a:gridCol w="604050"/>
                <a:gridCol w="604050"/>
                <a:gridCol w="604050"/>
                <a:gridCol w="604050"/>
              </a:tblGrid>
              <a:tr h="40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</a:tr>
              <a:tr h="40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</a:tr>
              <a:tr h="40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</a:tr>
              <a:tr h="40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</a:tr>
              <a:tr h="40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</a:tr>
              <a:tr h="40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</a:tr>
              <a:tr h="40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</a:tr>
              <a:tr h="40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</a:tr>
            </a:tbl>
          </a:graphicData>
        </a:graphic>
      </p:graphicFrame>
      <p:sp>
        <p:nvSpPr>
          <p:cNvPr id="352" name="Google Shape;352;p16"/>
          <p:cNvSpPr/>
          <p:nvPr/>
        </p:nvSpPr>
        <p:spPr>
          <a:xfrm>
            <a:off x="271683" y="2185932"/>
            <a:ext cx="1776914" cy="1209061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6"/>
          <p:cNvSpPr/>
          <p:nvPr/>
        </p:nvSpPr>
        <p:spPr>
          <a:xfrm>
            <a:off x="271683" y="2185932"/>
            <a:ext cx="1776914" cy="1622427"/>
          </a:xfrm>
          <a:prstGeom prst="rect">
            <a:avLst/>
          </a:prstGeom>
          <a:noFill/>
          <a:ln cap="flat" cmpd="sng" w="38100">
            <a:solidFill>
              <a:srgbClr val="92D05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6"/>
          <p:cNvSpPr/>
          <p:nvPr/>
        </p:nvSpPr>
        <p:spPr>
          <a:xfrm>
            <a:off x="949129" y="2624207"/>
            <a:ext cx="422021" cy="332509"/>
          </a:xfrm>
          <a:prstGeom prst="mathMultiply">
            <a:avLst>
              <a:gd fmla="val 23520" name="adj1"/>
            </a:avLst>
          </a:prstGeom>
          <a:solidFill>
            <a:srgbClr val="C0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Google Shape;355;p16"/>
          <p:cNvGrpSpPr/>
          <p:nvPr/>
        </p:nvGrpSpPr>
        <p:grpSpPr>
          <a:xfrm>
            <a:off x="1349440" y="1840126"/>
            <a:ext cx="3428707" cy="950335"/>
            <a:chOff x="2284188" y="2120353"/>
            <a:chExt cx="3428707" cy="950335"/>
          </a:xfrm>
        </p:grpSpPr>
        <p:sp>
          <p:nvSpPr>
            <p:cNvPr id="356" name="Google Shape;356;p16"/>
            <p:cNvSpPr txBox="1"/>
            <p:nvPr/>
          </p:nvSpPr>
          <p:spPr>
            <a:xfrm>
              <a:off x="4578453" y="2120353"/>
              <a:ext cx="113444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Current sample r</a:t>
              </a:r>
              <a:endParaRPr/>
            </a:p>
          </p:txBody>
        </p:sp>
        <p:cxnSp>
          <p:nvCxnSpPr>
            <p:cNvPr id="357" name="Google Shape;357;p16"/>
            <p:cNvCxnSpPr/>
            <p:nvPr/>
          </p:nvCxnSpPr>
          <p:spPr>
            <a:xfrm flipH="1" rot="10800000">
              <a:off x="2284188" y="2609899"/>
              <a:ext cx="2300741" cy="460789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358" name="Google Shape;358;p16"/>
          <p:cNvGrpSpPr/>
          <p:nvPr/>
        </p:nvGrpSpPr>
        <p:grpSpPr>
          <a:xfrm>
            <a:off x="1403380" y="2524413"/>
            <a:ext cx="4083093" cy="858324"/>
            <a:chOff x="2338128" y="2804640"/>
            <a:chExt cx="4083093" cy="858324"/>
          </a:xfrm>
        </p:grpSpPr>
        <p:sp>
          <p:nvSpPr>
            <p:cNvPr id="359" name="Google Shape;359;p16"/>
            <p:cNvSpPr txBox="1"/>
            <p:nvPr/>
          </p:nvSpPr>
          <p:spPr>
            <a:xfrm>
              <a:off x="4552322" y="2804640"/>
              <a:ext cx="1868899" cy="64633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14149" l="0" r="-2279" t="-4716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360" name="Google Shape;360;p16"/>
            <p:cNvCxnSpPr/>
            <p:nvPr/>
          </p:nvCxnSpPr>
          <p:spPr>
            <a:xfrm flipH="1" rot="10800000">
              <a:off x="2338128" y="3202175"/>
              <a:ext cx="2300741" cy="460789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361" name="Google Shape;361;p16"/>
          <p:cNvGrpSpPr/>
          <p:nvPr/>
        </p:nvGrpSpPr>
        <p:grpSpPr>
          <a:xfrm>
            <a:off x="1423627" y="3228174"/>
            <a:ext cx="4141613" cy="646331"/>
            <a:chOff x="2358375" y="3508401"/>
            <a:chExt cx="4141613" cy="646331"/>
          </a:xfrm>
        </p:grpSpPr>
        <p:sp>
          <p:nvSpPr>
            <p:cNvPr id="362" name="Google Shape;362;p16"/>
            <p:cNvSpPr txBox="1"/>
            <p:nvPr/>
          </p:nvSpPr>
          <p:spPr>
            <a:xfrm>
              <a:off x="4393896" y="3508401"/>
              <a:ext cx="2106092" cy="64633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14150" l="0" r="0" t="-5659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363" name="Google Shape;363;p16"/>
            <p:cNvCxnSpPr/>
            <p:nvPr/>
          </p:nvCxnSpPr>
          <p:spPr>
            <a:xfrm flipH="1" rot="10800000">
              <a:off x="2358375" y="3627797"/>
              <a:ext cx="2300741" cy="460789"/>
            </a:xfrm>
            <a:prstGeom prst="curvedConnector3">
              <a:avLst>
                <a:gd fmla="val 91832" name="adj1"/>
              </a:avLst>
            </a:prstGeom>
            <a:noFill/>
            <a:ln cap="flat" cmpd="sng" w="19050">
              <a:solidFill>
                <a:srgbClr val="92D05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aphicFrame>
        <p:nvGraphicFramePr>
          <p:cNvPr id="364" name="Google Shape;364;p16"/>
          <p:cNvGraphicFramePr/>
          <p:nvPr/>
        </p:nvGraphicFramePr>
        <p:xfrm>
          <a:off x="7357147" y="21859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{0F0622C7-A937-4DDB-BAD2-2A5656751161}</a:tableStyleId>
              </a:tblPr>
              <a:tblGrid>
                <a:gridCol w="604050"/>
                <a:gridCol w="604050"/>
                <a:gridCol w="604050"/>
                <a:gridCol w="604050"/>
                <a:gridCol w="604050"/>
              </a:tblGrid>
              <a:tr h="40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</a:tr>
              <a:tr h="40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</a:tr>
              <a:tr h="40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</a:tr>
              <a:tr h="40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</a:tr>
              <a:tr h="40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</a:tr>
              <a:tr h="40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</a:tr>
              <a:tr h="40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</a:tr>
              <a:tr h="40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</a:tr>
            </a:tbl>
          </a:graphicData>
        </a:graphic>
      </p:graphicFrame>
      <p:sp>
        <p:nvSpPr>
          <p:cNvPr id="365" name="Google Shape;365;p16"/>
          <p:cNvSpPr/>
          <p:nvPr/>
        </p:nvSpPr>
        <p:spPr>
          <a:xfrm>
            <a:off x="7357147" y="2185932"/>
            <a:ext cx="1776914" cy="2074673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6"/>
          <p:cNvSpPr/>
          <p:nvPr/>
        </p:nvSpPr>
        <p:spPr>
          <a:xfrm>
            <a:off x="7357147" y="2176005"/>
            <a:ext cx="1776914" cy="2873471"/>
          </a:xfrm>
          <a:prstGeom prst="rect">
            <a:avLst/>
          </a:prstGeom>
          <a:noFill/>
          <a:ln cap="flat" cmpd="sng" w="38100">
            <a:solidFill>
              <a:srgbClr val="92D05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6"/>
          <p:cNvSpPr/>
          <p:nvPr/>
        </p:nvSpPr>
        <p:spPr>
          <a:xfrm>
            <a:off x="8034593" y="2624207"/>
            <a:ext cx="422021" cy="332509"/>
          </a:xfrm>
          <a:prstGeom prst="mathMultiply">
            <a:avLst>
              <a:gd fmla="val 23520" name="adj1"/>
            </a:avLst>
          </a:prstGeom>
          <a:solidFill>
            <a:srgbClr val="C0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8" name="Google Shape;368;p16"/>
          <p:cNvGrpSpPr/>
          <p:nvPr/>
        </p:nvGrpSpPr>
        <p:grpSpPr>
          <a:xfrm>
            <a:off x="8434904" y="1997430"/>
            <a:ext cx="3503425" cy="793031"/>
            <a:chOff x="7596704" y="2179492"/>
            <a:chExt cx="3503425" cy="793031"/>
          </a:xfrm>
        </p:grpSpPr>
        <p:sp>
          <p:nvSpPr>
            <p:cNvPr id="369" name="Google Shape;369;p16"/>
            <p:cNvSpPr txBox="1"/>
            <p:nvPr/>
          </p:nvSpPr>
          <p:spPr>
            <a:xfrm>
              <a:off x="9965687" y="2179492"/>
              <a:ext cx="113444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Current sample r</a:t>
              </a:r>
              <a:endParaRPr/>
            </a:p>
          </p:txBody>
        </p:sp>
        <p:cxnSp>
          <p:nvCxnSpPr>
            <p:cNvPr id="370" name="Google Shape;370;p16"/>
            <p:cNvCxnSpPr/>
            <p:nvPr/>
          </p:nvCxnSpPr>
          <p:spPr>
            <a:xfrm flipH="1" rot="10800000">
              <a:off x="7596704" y="2511734"/>
              <a:ext cx="2300741" cy="460789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371" name="Google Shape;371;p16"/>
          <p:cNvGrpSpPr/>
          <p:nvPr/>
        </p:nvGrpSpPr>
        <p:grpSpPr>
          <a:xfrm>
            <a:off x="8489825" y="3253447"/>
            <a:ext cx="3690618" cy="1015702"/>
            <a:chOff x="7651625" y="3435509"/>
            <a:chExt cx="3690618" cy="1015702"/>
          </a:xfrm>
        </p:grpSpPr>
        <p:sp>
          <p:nvSpPr>
            <p:cNvPr id="372" name="Google Shape;372;p16"/>
            <p:cNvSpPr txBox="1"/>
            <p:nvPr/>
          </p:nvSpPr>
          <p:spPr>
            <a:xfrm>
              <a:off x="9965687" y="3435509"/>
              <a:ext cx="1376556" cy="92333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-2647" l="0" r="-3537" t="-3972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373" name="Google Shape;373;p16"/>
            <p:cNvCxnSpPr/>
            <p:nvPr/>
          </p:nvCxnSpPr>
          <p:spPr>
            <a:xfrm flipH="1" rot="10800000">
              <a:off x="7651625" y="3990422"/>
              <a:ext cx="2300741" cy="460789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374" name="Google Shape;374;p16"/>
          <p:cNvGrpSpPr/>
          <p:nvPr/>
        </p:nvGrpSpPr>
        <p:grpSpPr>
          <a:xfrm>
            <a:off x="8456614" y="4265520"/>
            <a:ext cx="3735386" cy="923330"/>
            <a:chOff x="7618414" y="4447582"/>
            <a:chExt cx="3735386" cy="923330"/>
          </a:xfrm>
        </p:grpSpPr>
        <p:sp>
          <p:nvSpPr>
            <p:cNvPr id="375" name="Google Shape;375;p16"/>
            <p:cNvSpPr txBox="1"/>
            <p:nvPr/>
          </p:nvSpPr>
          <p:spPr>
            <a:xfrm>
              <a:off x="9977244" y="4447582"/>
              <a:ext cx="1376556" cy="92333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2647" l="0" r="-3537" t="-3972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376" name="Google Shape;376;p16"/>
            <p:cNvCxnSpPr/>
            <p:nvPr/>
          </p:nvCxnSpPr>
          <p:spPr>
            <a:xfrm flipH="1" rot="10800000">
              <a:off x="7618414" y="4743292"/>
              <a:ext cx="2300741" cy="460789"/>
            </a:xfrm>
            <a:prstGeom prst="curvedConnector3">
              <a:avLst>
                <a:gd fmla="val 2729" name="adj1"/>
              </a:avLst>
            </a:prstGeom>
            <a:noFill/>
            <a:ln cap="flat" cmpd="sng" w="19050">
              <a:solidFill>
                <a:srgbClr val="92D05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377" name="Google Shape;377;p16"/>
          <p:cNvGrpSpPr/>
          <p:nvPr/>
        </p:nvGrpSpPr>
        <p:grpSpPr>
          <a:xfrm>
            <a:off x="173616" y="1511626"/>
            <a:ext cx="3118360" cy="4201500"/>
            <a:chOff x="1108364" y="1791853"/>
            <a:chExt cx="3118360" cy="4201500"/>
          </a:xfrm>
        </p:grpSpPr>
        <p:grpSp>
          <p:nvGrpSpPr>
            <p:cNvPr id="378" name="Google Shape;378;p16"/>
            <p:cNvGrpSpPr/>
            <p:nvPr/>
          </p:nvGrpSpPr>
          <p:grpSpPr>
            <a:xfrm>
              <a:off x="1496291" y="2331548"/>
              <a:ext cx="2429163" cy="3661805"/>
              <a:chOff x="1496291" y="2331548"/>
              <a:chExt cx="2429163" cy="3661805"/>
            </a:xfrm>
          </p:grpSpPr>
          <p:cxnSp>
            <p:nvCxnSpPr>
              <p:cNvPr id="379" name="Google Shape;379;p16"/>
              <p:cNvCxnSpPr/>
              <p:nvPr/>
            </p:nvCxnSpPr>
            <p:spPr>
              <a:xfrm>
                <a:off x="1496291" y="2331548"/>
                <a:ext cx="0" cy="366180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7B7B7B"/>
                </a:solidFill>
                <a:prstDash val="lgDash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80" name="Google Shape;380;p16"/>
              <p:cNvCxnSpPr/>
              <p:nvPr/>
            </p:nvCxnSpPr>
            <p:spPr>
              <a:xfrm>
                <a:off x="2094887" y="2331548"/>
                <a:ext cx="0" cy="366180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7B7B7B"/>
                </a:solidFill>
                <a:prstDash val="lgDash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81" name="Google Shape;381;p16"/>
              <p:cNvCxnSpPr/>
              <p:nvPr/>
            </p:nvCxnSpPr>
            <p:spPr>
              <a:xfrm>
                <a:off x="2716578" y="2331548"/>
                <a:ext cx="0" cy="366180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7B7B7B"/>
                </a:solidFill>
                <a:prstDash val="lgDash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82" name="Google Shape;382;p16"/>
              <p:cNvCxnSpPr/>
              <p:nvPr/>
            </p:nvCxnSpPr>
            <p:spPr>
              <a:xfrm>
                <a:off x="3308860" y="2331548"/>
                <a:ext cx="0" cy="366180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7B7B7B"/>
                </a:solidFill>
                <a:prstDash val="lgDash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83" name="Google Shape;383;p16"/>
              <p:cNvCxnSpPr/>
              <p:nvPr/>
            </p:nvCxnSpPr>
            <p:spPr>
              <a:xfrm>
                <a:off x="3925454" y="2331548"/>
                <a:ext cx="0" cy="366180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7B7B7B"/>
                </a:solidFill>
                <a:prstDash val="lgDash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384" name="Google Shape;384;p16"/>
            <p:cNvSpPr txBox="1"/>
            <p:nvPr/>
          </p:nvSpPr>
          <p:spPr>
            <a:xfrm>
              <a:off x="1108364" y="1791853"/>
              <a:ext cx="31183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Scanlines  5MHz (</a:t>
              </a:r>
              <a:r>
                <a:rPr b="1"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Training</a:t>
              </a: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                                                                 </a:t>
              </a:r>
              <a:endParaRPr/>
            </a:p>
          </p:txBody>
        </p:sp>
      </p:grpSp>
      <p:grpSp>
        <p:nvGrpSpPr>
          <p:cNvPr id="385" name="Google Shape;385;p16"/>
          <p:cNvGrpSpPr/>
          <p:nvPr/>
        </p:nvGrpSpPr>
        <p:grpSpPr>
          <a:xfrm>
            <a:off x="7308114" y="1521084"/>
            <a:ext cx="3118360" cy="4192042"/>
            <a:chOff x="6469914" y="1703146"/>
            <a:chExt cx="3118360" cy="4192042"/>
          </a:xfrm>
        </p:grpSpPr>
        <p:cxnSp>
          <p:nvCxnSpPr>
            <p:cNvPr id="386" name="Google Shape;386;p16"/>
            <p:cNvCxnSpPr/>
            <p:nvPr/>
          </p:nvCxnSpPr>
          <p:spPr>
            <a:xfrm>
              <a:off x="6808807" y="2233383"/>
              <a:ext cx="0" cy="3661805"/>
            </a:xfrm>
            <a:prstGeom prst="straightConnector1">
              <a:avLst/>
            </a:prstGeom>
            <a:noFill/>
            <a:ln cap="flat" cmpd="sng" w="12700">
              <a:solidFill>
                <a:srgbClr val="7B7B7B"/>
              </a:solidFill>
              <a:prstDash val="lgDash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87" name="Google Shape;387;p16"/>
            <p:cNvCxnSpPr/>
            <p:nvPr/>
          </p:nvCxnSpPr>
          <p:spPr>
            <a:xfrm>
              <a:off x="7407403" y="2233383"/>
              <a:ext cx="0" cy="3661805"/>
            </a:xfrm>
            <a:prstGeom prst="straightConnector1">
              <a:avLst/>
            </a:prstGeom>
            <a:noFill/>
            <a:ln cap="flat" cmpd="sng" w="12700">
              <a:solidFill>
                <a:srgbClr val="7B7B7B"/>
              </a:solidFill>
              <a:prstDash val="lgDash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88" name="Google Shape;388;p16"/>
            <p:cNvCxnSpPr/>
            <p:nvPr/>
          </p:nvCxnSpPr>
          <p:spPr>
            <a:xfrm>
              <a:off x="8029094" y="2233383"/>
              <a:ext cx="0" cy="3661805"/>
            </a:xfrm>
            <a:prstGeom prst="straightConnector1">
              <a:avLst/>
            </a:prstGeom>
            <a:noFill/>
            <a:ln cap="flat" cmpd="sng" w="12700">
              <a:solidFill>
                <a:srgbClr val="7B7B7B"/>
              </a:solidFill>
              <a:prstDash val="lgDash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89" name="Google Shape;389;p16"/>
            <p:cNvCxnSpPr/>
            <p:nvPr/>
          </p:nvCxnSpPr>
          <p:spPr>
            <a:xfrm>
              <a:off x="8621376" y="2233383"/>
              <a:ext cx="0" cy="3661805"/>
            </a:xfrm>
            <a:prstGeom prst="straightConnector1">
              <a:avLst/>
            </a:prstGeom>
            <a:noFill/>
            <a:ln cap="flat" cmpd="sng" w="12700">
              <a:solidFill>
                <a:srgbClr val="7B7B7B"/>
              </a:solidFill>
              <a:prstDash val="lgDash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90" name="Google Shape;390;p16"/>
            <p:cNvCxnSpPr/>
            <p:nvPr/>
          </p:nvCxnSpPr>
          <p:spPr>
            <a:xfrm>
              <a:off x="9237970" y="2233383"/>
              <a:ext cx="0" cy="3661805"/>
            </a:xfrm>
            <a:prstGeom prst="straightConnector1">
              <a:avLst/>
            </a:prstGeom>
            <a:noFill/>
            <a:ln cap="flat" cmpd="sng" w="12700">
              <a:solidFill>
                <a:srgbClr val="7B7B7B"/>
              </a:solidFill>
              <a:prstDash val="lgDash"/>
              <a:miter lim="800000"/>
              <a:headEnd len="sm" w="sm" type="none"/>
              <a:tailEnd len="med" w="med" type="triangle"/>
            </a:ln>
          </p:spPr>
        </p:cxnSp>
        <p:sp>
          <p:nvSpPr>
            <p:cNvPr id="391" name="Google Shape;391;p16"/>
            <p:cNvSpPr txBox="1"/>
            <p:nvPr/>
          </p:nvSpPr>
          <p:spPr>
            <a:xfrm>
              <a:off x="6469914" y="1703146"/>
              <a:ext cx="31183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Scanlines 8MHz (</a:t>
              </a:r>
              <a:r>
                <a:rPr b="1"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Testing</a:t>
              </a: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                                                                    </a:t>
              </a:r>
              <a:endParaRPr/>
            </a:p>
          </p:txBody>
        </p:sp>
      </p:grpSp>
      <p:sp>
        <p:nvSpPr>
          <p:cNvPr id="392" name="Google Shape;392;p16"/>
          <p:cNvSpPr/>
          <p:nvPr/>
        </p:nvSpPr>
        <p:spPr>
          <a:xfrm>
            <a:off x="4002462" y="4205413"/>
            <a:ext cx="2842436" cy="1694812"/>
          </a:xfrm>
          <a:prstGeom prst="roundRect">
            <a:avLst>
              <a:gd fmla="val 16667" name="adj"/>
            </a:avLst>
          </a:prstGeom>
          <a:blipFill rotWithShape="1">
            <a:blip r:embed="rId8">
              <a:alphaModFix/>
            </a:blip>
            <a:stretch>
              <a:fillRect b="-6428" l="0" r="0" t="-285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3" name="Google Shape;393;p16"/>
          <p:cNvSpPr txBox="1"/>
          <p:nvPr/>
        </p:nvSpPr>
        <p:spPr>
          <a:xfrm>
            <a:off x="53474" y="763518"/>
            <a:ext cx="76773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 estimation for multi frequency data</a:t>
            </a:r>
            <a:endParaRPr/>
          </a:p>
        </p:txBody>
      </p:sp>
      <p:sp>
        <p:nvSpPr>
          <p:cNvPr id="394" name="Google Shape;39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 May 2023</a:t>
            </a:r>
            <a:endParaRPr/>
          </a:p>
        </p:txBody>
      </p:sp>
      <p:sp>
        <p:nvSpPr>
          <p:cNvPr id="395" name="Google Shape;39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M.TECH Thesis Presentation April 2023</a:t>
            </a:r>
            <a:endParaRPr/>
          </a:p>
        </p:txBody>
      </p:sp>
      <p:sp>
        <p:nvSpPr>
          <p:cNvPr id="396" name="Google Shape;39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97" name="Google Shape;397;p16"/>
          <p:cNvSpPr txBox="1"/>
          <p:nvPr/>
        </p:nvSpPr>
        <p:spPr>
          <a:xfrm>
            <a:off x="7241307" y="94104"/>
            <a:ext cx="460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Indian Institute of Technology, Kharagpur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of Medical Science and Technology</a:t>
            </a:r>
            <a:endParaRPr/>
          </a:p>
        </p:txBody>
      </p:sp>
      <p:pic>
        <p:nvPicPr>
          <p:cNvPr descr="Logo&#10;&#10;Description automatically generated" id="398" name="Google Shape;39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0205" y="109500"/>
            <a:ext cx="586570" cy="5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16" title="logo.jpeg"/>
          <p:cNvPicPr preferRelativeResize="0"/>
          <p:nvPr/>
        </p:nvPicPr>
        <p:blipFill rotWithShape="1">
          <a:blip r:embed="rId9">
            <a:alphaModFix/>
          </a:blip>
          <a:srcRect b="22480" l="18939" r="17548" t="18609"/>
          <a:stretch/>
        </p:blipFill>
        <p:spPr>
          <a:xfrm>
            <a:off x="53475" y="54125"/>
            <a:ext cx="916350" cy="6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7"/>
          <p:cNvSpPr txBox="1"/>
          <p:nvPr/>
        </p:nvSpPr>
        <p:spPr>
          <a:xfrm>
            <a:off x="7251634" y="107260"/>
            <a:ext cx="46551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Indian Institute of Technology, Kharagpur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of Medical Science and Technology</a:t>
            </a:r>
            <a:endParaRPr/>
          </a:p>
        </p:txBody>
      </p:sp>
      <p:cxnSp>
        <p:nvCxnSpPr>
          <p:cNvPr id="405" name="Google Shape;405;p17"/>
          <p:cNvCxnSpPr/>
          <p:nvPr/>
        </p:nvCxnSpPr>
        <p:spPr>
          <a:xfrm>
            <a:off x="53475" y="793818"/>
            <a:ext cx="12085050" cy="13369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Logo&#10;&#10;Description automatically generated" id="406" name="Google Shape;40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238" y="51807"/>
            <a:ext cx="703053" cy="6746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7" name="Google Shape;407;p17"/>
          <p:cNvCxnSpPr/>
          <p:nvPr/>
        </p:nvCxnSpPr>
        <p:spPr>
          <a:xfrm>
            <a:off x="165709" y="6356350"/>
            <a:ext cx="11860581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8" name="Google Shape;408;p17"/>
          <p:cNvSpPr/>
          <p:nvPr/>
        </p:nvSpPr>
        <p:spPr>
          <a:xfrm>
            <a:off x="3161658" y="4729790"/>
            <a:ext cx="3911264" cy="1580764"/>
          </a:xfrm>
          <a:prstGeom prst="roundRect">
            <a:avLst>
              <a:gd fmla="val 16667" name="adj"/>
            </a:avLst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09" name="Google Shape;409;p17"/>
          <p:cNvSpPr txBox="1"/>
          <p:nvPr/>
        </p:nvSpPr>
        <p:spPr>
          <a:xfrm>
            <a:off x="0" y="770774"/>
            <a:ext cx="79636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 2: Resampling and estimating parameter</a:t>
            </a:r>
            <a:endParaRPr/>
          </a:p>
        </p:txBody>
      </p:sp>
      <p:graphicFrame>
        <p:nvGraphicFramePr>
          <p:cNvPr id="410" name="Google Shape;410;p17"/>
          <p:cNvGraphicFramePr/>
          <p:nvPr/>
        </p:nvGraphicFramePr>
        <p:xfrm>
          <a:off x="107240" y="19126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{0F0622C7-A937-4DDB-BAD2-2A5656751161}</a:tableStyleId>
              </a:tblPr>
              <a:tblGrid>
                <a:gridCol w="604050"/>
                <a:gridCol w="604050"/>
                <a:gridCol w="604050"/>
                <a:gridCol w="604050"/>
                <a:gridCol w="604050"/>
              </a:tblGrid>
              <a:tr h="40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</a:tr>
              <a:tr h="40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</a:tr>
              <a:tr h="40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</a:tr>
              <a:tr h="40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</a:tr>
              <a:tr h="40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</a:tr>
              <a:tr h="40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</a:tr>
              <a:tr h="40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</a:tr>
              <a:tr h="40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</a:tr>
            </a:tbl>
          </a:graphicData>
        </a:graphic>
      </p:graphicFrame>
      <p:sp>
        <p:nvSpPr>
          <p:cNvPr id="411" name="Google Shape;411;p17"/>
          <p:cNvSpPr/>
          <p:nvPr/>
        </p:nvSpPr>
        <p:spPr>
          <a:xfrm>
            <a:off x="107240" y="1912612"/>
            <a:ext cx="1776914" cy="1209061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7"/>
          <p:cNvSpPr/>
          <p:nvPr/>
        </p:nvSpPr>
        <p:spPr>
          <a:xfrm>
            <a:off x="107240" y="1912612"/>
            <a:ext cx="1776914" cy="1662659"/>
          </a:xfrm>
          <a:prstGeom prst="rect">
            <a:avLst/>
          </a:prstGeom>
          <a:noFill/>
          <a:ln cap="flat" cmpd="sng" w="38100">
            <a:solidFill>
              <a:srgbClr val="92D05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7"/>
          <p:cNvSpPr/>
          <p:nvPr/>
        </p:nvSpPr>
        <p:spPr>
          <a:xfrm>
            <a:off x="107240" y="1902685"/>
            <a:ext cx="1776914" cy="2089515"/>
          </a:xfrm>
          <a:prstGeom prst="rect">
            <a:avLst/>
          </a:prstGeom>
          <a:noFill/>
          <a:ln cap="flat" cmpd="sng" w="38100">
            <a:solidFill>
              <a:srgbClr val="FFC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7"/>
          <p:cNvSpPr/>
          <p:nvPr/>
        </p:nvSpPr>
        <p:spPr>
          <a:xfrm>
            <a:off x="784686" y="2350887"/>
            <a:ext cx="422021" cy="332509"/>
          </a:xfrm>
          <a:prstGeom prst="mathMultiply">
            <a:avLst>
              <a:gd fmla="val 23520" name="adj1"/>
            </a:avLst>
          </a:prstGeom>
          <a:solidFill>
            <a:srgbClr val="C0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5" name="Google Shape;415;p17"/>
          <p:cNvGrpSpPr/>
          <p:nvPr/>
        </p:nvGrpSpPr>
        <p:grpSpPr>
          <a:xfrm>
            <a:off x="1184997" y="1733187"/>
            <a:ext cx="3624482" cy="783954"/>
            <a:chOff x="5202879" y="2351442"/>
            <a:chExt cx="3624482" cy="783954"/>
          </a:xfrm>
        </p:grpSpPr>
        <p:sp>
          <p:nvSpPr>
            <p:cNvPr id="416" name="Google Shape;416;p17"/>
            <p:cNvSpPr txBox="1"/>
            <p:nvPr/>
          </p:nvSpPr>
          <p:spPr>
            <a:xfrm>
              <a:off x="7692919" y="2351442"/>
              <a:ext cx="113444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Current sample r</a:t>
              </a:r>
              <a:endParaRPr/>
            </a:p>
          </p:txBody>
        </p:sp>
        <p:cxnSp>
          <p:nvCxnSpPr>
            <p:cNvPr id="417" name="Google Shape;417;p17"/>
            <p:cNvCxnSpPr/>
            <p:nvPr/>
          </p:nvCxnSpPr>
          <p:spPr>
            <a:xfrm flipH="1" rot="10800000">
              <a:off x="5202879" y="2674607"/>
              <a:ext cx="2300741" cy="460789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418" name="Google Shape;418;p17"/>
          <p:cNvGrpSpPr/>
          <p:nvPr/>
        </p:nvGrpSpPr>
        <p:grpSpPr>
          <a:xfrm>
            <a:off x="1238937" y="2435111"/>
            <a:ext cx="4088435" cy="674306"/>
            <a:chOff x="5256819" y="3053366"/>
            <a:chExt cx="4088435" cy="674306"/>
          </a:xfrm>
        </p:grpSpPr>
        <p:sp>
          <p:nvSpPr>
            <p:cNvPr id="419" name="Google Shape;419;p17"/>
            <p:cNvSpPr txBox="1"/>
            <p:nvPr/>
          </p:nvSpPr>
          <p:spPr>
            <a:xfrm>
              <a:off x="7525330" y="3053366"/>
              <a:ext cx="1819924" cy="64633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14150" l="-1002" r="-3677" t="-5659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420" name="Google Shape;420;p17"/>
            <p:cNvCxnSpPr/>
            <p:nvPr/>
          </p:nvCxnSpPr>
          <p:spPr>
            <a:xfrm flipH="1" rot="10800000">
              <a:off x="5256819" y="3266883"/>
              <a:ext cx="2300741" cy="460789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421" name="Google Shape;421;p17"/>
          <p:cNvSpPr txBox="1"/>
          <p:nvPr/>
        </p:nvSpPr>
        <p:spPr>
          <a:xfrm>
            <a:off x="3553980" y="3201467"/>
            <a:ext cx="1817247" cy="64633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149" l="-1006" r="-4024" t="-471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422" name="Google Shape;422;p17"/>
          <p:cNvCxnSpPr/>
          <p:nvPr/>
        </p:nvCxnSpPr>
        <p:spPr>
          <a:xfrm flipH="1" rot="10800000">
            <a:off x="1440660" y="3356964"/>
            <a:ext cx="2234400" cy="206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92D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3" name="Google Shape;423;p17"/>
          <p:cNvSpPr txBox="1"/>
          <p:nvPr/>
        </p:nvSpPr>
        <p:spPr>
          <a:xfrm>
            <a:off x="3528558" y="3963334"/>
            <a:ext cx="1914483" cy="64633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4149" l="0" r="-954" t="-471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424" name="Google Shape;424;p17"/>
          <p:cNvCxnSpPr>
            <a:endCxn id="423" idx="1"/>
          </p:cNvCxnSpPr>
          <p:nvPr/>
        </p:nvCxnSpPr>
        <p:spPr>
          <a:xfrm>
            <a:off x="1300158" y="3990400"/>
            <a:ext cx="2228400" cy="2961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rgbClr val="FFC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425" name="Google Shape;425;p17"/>
          <p:cNvGrpSpPr/>
          <p:nvPr/>
        </p:nvGrpSpPr>
        <p:grpSpPr>
          <a:xfrm>
            <a:off x="397100" y="1778001"/>
            <a:ext cx="2429163" cy="3661805"/>
            <a:chOff x="4414982" y="2396256"/>
            <a:chExt cx="2429163" cy="3661805"/>
          </a:xfrm>
        </p:grpSpPr>
        <p:cxnSp>
          <p:nvCxnSpPr>
            <p:cNvPr id="426" name="Google Shape;426;p17"/>
            <p:cNvCxnSpPr/>
            <p:nvPr/>
          </p:nvCxnSpPr>
          <p:spPr>
            <a:xfrm>
              <a:off x="4414982" y="2396256"/>
              <a:ext cx="0" cy="3661805"/>
            </a:xfrm>
            <a:prstGeom prst="straightConnector1">
              <a:avLst/>
            </a:prstGeom>
            <a:noFill/>
            <a:ln cap="flat" cmpd="sng" w="12700">
              <a:solidFill>
                <a:srgbClr val="7B7B7B"/>
              </a:solidFill>
              <a:prstDash val="lgDash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27" name="Google Shape;427;p17"/>
            <p:cNvCxnSpPr/>
            <p:nvPr/>
          </p:nvCxnSpPr>
          <p:spPr>
            <a:xfrm>
              <a:off x="5013578" y="2396256"/>
              <a:ext cx="0" cy="3661805"/>
            </a:xfrm>
            <a:prstGeom prst="straightConnector1">
              <a:avLst/>
            </a:prstGeom>
            <a:noFill/>
            <a:ln cap="flat" cmpd="sng" w="12700">
              <a:solidFill>
                <a:srgbClr val="7B7B7B"/>
              </a:solidFill>
              <a:prstDash val="lgDash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28" name="Google Shape;428;p17"/>
            <p:cNvCxnSpPr/>
            <p:nvPr/>
          </p:nvCxnSpPr>
          <p:spPr>
            <a:xfrm>
              <a:off x="5635269" y="2396256"/>
              <a:ext cx="0" cy="3661805"/>
            </a:xfrm>
            <a:prstGeom prst="straightConnector1">
              <a:avLst/>
            </a:prstGeom>
            <a:noFill/>
            <a:ln cap="flat" cmpd="sng" w="12700">
              <a:solidFill>
                <a:srgbClr val="7B7B7B"/>
              </a:solidFill>
              <a:prstDash val="lgDash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29" name="Google Shape;429;p17"/>
            <p:cNvCxnSpPr/>
            <p:nvPr/>
          </p:nvCxnSpPr>
          <p:spPr>
            <a:xfrm>
              <a:off x="6227551" y="2396256"/>
              <a:ext cx="0" cy="3661805"/>
            </a:xfrm>
            <a:prstGeom prst="straightConnector1">
              <a:avLst/>
            </a:prstGeom>
            <a:noFill/>
            <a:ln cap="flat" cmpd="sng" w="12700">
              <a:solidFill>
                <a:srgbClr val="7B7B7B"/>
              </a:solidFill>
              <a:prstDash val="lgDash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30" name="Google Shape;430;p17"/>
            <p:cNvCxnSpPr/>
            <p:nvPr/>
          </p:nvCxnSpPr>
          <p:spPr>
            <a:xfrm>
              <a:off x="6844145" y="2396256"/>
              <a:ext cx="0" cy="3661805"/>
            </a:xfrm>
            <a:prstGeom prst="straightConnector1">
              <a:avLst/>
            </a:prstGeom>
            <a:noFill/>
            <a:ln cap="flat" cmpd="sng" w="12700">
              <a:solidFill>
                <a:srgbClr val="7B7B7B"/>
              </a:solidFill>
              <a:prstDash val="lgDash"/>
              <a:miter lim="800000"/>
              <a:headEnd len="sm" w="sm" type="none"/>
              <a:tailEnd len="med" w="med" type="triangle"/>
            </a:ln>
          </p:spPr>
        </p:cxnSp>
      </p:grpSp>
      <p:graphicFrame>
        <p:nvGraphicFramePr>
          <p:cNvPr id="431" name="Google Shape;431;p17"/>
          <p:cNvGraphicFramePr/>
          <p:nvPr/>
        </p:nvGraphicFramePr>
        <p:xfrm>
          <a:off x="7095160" y="1855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{0F0622C7-A937-4DDB-BAD2-2A5656751161}</a:tableStyleId>
              </a:tblPr>
              <a:tblGrid>
                <a:gridCol w="604050"/>
                <a:gridCol w="604050"/>
                <a:gridCol w="604050"/>
                <a:gridCol w="604050"/>
                <a:gridCol w="604050"/>
              </a:tblGrid>
              <a:tr h="40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</a:tr>
              <a:tr h="40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</a:tr>
              <a:tr h="40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</a:tr>
              <a:tr h="40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</a:tr>
              <a:tr h="40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</a:tr>
              <a:tr h="40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</a:tr>
              <a:tr h="40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</a:tr>
              <a:tr h="40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</a:tr>
            </a:tbl>
          </a:graphicData>
        </a:graphic>
      </p:graphicFrame>
      <p:sp>
        <p:nvSpPr>
          <p:cNvPr id="432" name="Google Shape;432;p17"/>
          <p:cNvSpPr/>
          <p:nvPr/>
        </p:nvSpPr>
        <p:spPr>
          <a:xfrm>
            <a:off x="7095160" y="1855470"/>
            <a:ext cx="1776914" cy="1209061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17"/>
          <p:cNvSpPr/>
          <p:nvPr/>
        </p:nvSpPr>
        <p:spPr>
          <a:xfrm>
            <a:off x="7095160" y="1855471"/>
            <a:ext cx="1776914" cy="1629330"/>
          </a:xfrm>
          <a:prstGeom prst="rect">
            <a:avLst/>
          </a:prstGeom>
          <a:noFill/>
          <a:ln cap="flat" cmpd="sng" w="38100">
            <a:solidFill>
              <a:srgbClr val="92D05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17"/>
          <p:cNvSpPr/>
          <p:nvPr/>
        </p:nvSpPr>
        <p:spPr>
          <a:xfrm>
            <a:off x="7095160" y="1845543"/>
            <a:ext cx="1776914" cy="2089515"/>
          </a:xfrm>
          <a:prstGeom prst="rect">
            <a:avLst/>
          </a:prstGeom>
          <a:noFill/>
          <a:ln cap="flat" cmpd="sng" w="38100">
            <a:solidFill>
              <a:srgbClr val="FFC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17"/>
          <p:cNvSpPr/>
          <p:nvPr/>
        </p:nvSpPr>
        <p:spPr>
          <a:xfrm>
            <a:off x="7772606" y="2293745"/>
            <a:ext cx="422021" cy="332509"/>
          </a:xfrm>
          <a:prstGeom prst="mathMultiply">
            <a:avLst>
              <a:gd fmla="val 23520" name="adj1"/>
            </a:avLst>
          </a:prstGeom>
          <a:solidFill>
            <a:srgbClr val="C0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6" name="Google Shape;436;p17"/>
          <p:cNvGrpSpPr/>
          <p:nvPr/>
        </p:nvGrpSpPr>
        <p:grpSpPr>
          <a:xfrm>
            <a:off x="8172917" y="1676045"/>
            <a:ext cx="3624482" cy="783954"/>
            <a:chOff x="5202879" y="2351442"/>
            <a:chExt cx="3624482" cy="783954"/>
          </a:xfrm>
        </p:grpSpPr>
        <p:sp>
          <p:nvSpPr>
            <p:cNvPr id="437" name="Google Shape;437;p17"/>
            <p:cNvSpPr txBox="1"/>
            <p:nvPr/>
          </p:nvSpPr>
          <p:spPr>
            <a:xfrm>
              <a:off x="7692919" y="2351442"/>
              <a:ext cx="113444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Current sample r</a:t>
              </a:r>
              <a:endParaRPr/>
            </a:p>
          </p:txBody>
        </p:sp>
        <p:cxnSp>
          <p:nvCxnSpPr>
            <p:cNvPr id="438" name="Google Shape;438;p17"/>
            <p:cNvCxnSpPr/>
            <p:nvPr/>
          </p:nvCxnSpPr>
          <p:spPr>
            <a:xfrm flipH="1" rot="10800000">
              <a:off x="5202879" y="2674607"/>
              <a:ext cx="2300741" cy="460789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439" name="Google Shape;439;p17"/>
          <p:cNvGrpSpPr/>
          <p:nvPr/>
        </p:nvGrpSpPr>
        <p:grpSpPr>
          <a:xfrm>
            <a:off x="8226857" y="2377969"/>
            <a:ext cx="4053569" cy="674306"/>
            <a:chOff x="5256819" y="3053366"/>
            <a:chExt cx="4053569" cy="674306"/>
          </a:xfrm>
        </p:grpSpPr>
        <p:sp>
          <p:nvSpPr>
            <p:cNvPr id="440" name="Google Shape;440;p17"/>
            <p:cNvSpPr txBox="1"/>
            <p:nvPr/>
          </p:nvSpPr>
          <p:spPr>
            <a:xfrm>
              <a:off x="7525329" y="3053366"/>
              <a:ext cx="1785059" cy="646331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-14150" l="-2396" r="-4794" t="-5659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441" name="Google Shape;441;p17"/>
            <p:cNvCxnSpPr/>
            <p:nvPr/>
          </p:nvCxnSpPr>
          <p:spPr>
            <a:xfrm flipH="1" rot="10800000">
              <a:off x="5256819" y="3266883"/>
              <a:ext cx="2300741" cy="460789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442" name="Google Shape;442;p17"/>
          <p:cNvGrpSpPr/>
          <p:nvPr/>
        </p:nvGrpSpPr>
        <p:grpSpPr>
          <a:xfrm>
            <a:off x="8320298" y="3136688"/>
            <a:ext cx="3914029" cy="646331"/>
            <a:chOff x="5350260" y="3812085"/>
            <a:chExt cx="3914029" cy="646331"/>
          </a:xfrm>
        </p:grpSpPr>
        <p:sp>
          <p:nvSpPr>
            <p:cNvPr id="443" name="Google Shape;443;p17"/>
            <p:cNvSpPr txBox="1"/>
            <p:nvPr/>
          </p:nvSpPr>
          <p:spPr>
            <a:xfrm>
              <a:off x="7479231" y="3812085"/>
              <a:ext cx="1785058" cy="646331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14149" l="-2047" r="-4777" t="-4716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444" name="Google Shape;444;p17"/>
            <p:cNvCxnSpPr/>
            <p:nvPr/>
          </p:nvCxnSpPr>
          <p:spPr>
            <a:xfrm flipH="1" rot="10800000">
              <a:off x="5350260" y="3957330"/>
              <a:ext cx="2221602" cy="195033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92D05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445" name="Google Shape;445;p17"/>
          <p:cNvGrpSpPr/>
          <p:nvPr/>
        </p:nvGrpSpPr>
        <p:grpSpPr>
          <a:xfrm>
            <a:off x="8381249" y="3921330"/>
            <a:ext cx="3798518" cy="656818"/>
            <a:chOff x="5411211" y="4596727"/>
            <a:chExt cx="3798518" cy="656818"/>
          </a:xfrm>
        </p:grpSpPr>
        <p:sp>
          <p:nvSpPr>
            <p:cNvPr id="446" name="Google Shape;446;p17"/>
            <p:cNvSpPr txBox="1"/>
            <p:nvPr/>
          </p:nvSpPr>
          <p:spPr>
            <a:xfrm>
              <a:off x="7424672" y="4607214"/>
              <a:ext cx="1785057" cy="646331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-14150" l="-2047" r="-4777" t="-5659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447" name="Google Shape;447;p17"/>
            <p:cNvCxnSpPr/>
            <p:nvPr/>
          </p:nvCxnSpPr>
          <p:spPr>
            <a:xfrm>
              <a:off x="5411211" y="4596727"/>
              <a:ext cx="2013600" cy="333600"/>
            </a:xfrm>
            <a:prstGeom prst="curvedConnector3">
              <a:avLst>
                <a:gd fmla="val -97509" name="adj1"/>
              </a:avLst>
            </a:prstGeom>
            <a:noFill/>
            <a:ln cap="flat" cmpd="sng" w="19050">
              <a:solidFill>
                <a:srgbClr val="FFC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448" name="Google Shape;448;p17"/>
          <p:cNvGrpSpPr/>
          <p:nvPr/>
        </p:nvGrpSpPr>
        <p:grpSpPr>
          <a:xfrm>
            <a:off x="7385020" y="1720859"/>
            <a:ext cx="2429163" cy="3661805"/>
            <a:chOff x="4414982" y="2396256"/>
            <a:chExt cx="2429163" cy="3661805"/>
          </a:xfrm>
        </p:grpSpPr>
        <p:cxnSp>
          <p:nvCxnSpPr>
            <p:cNvPr id="449" name="Google Shape;449;p17"/>
            <p:cNvCxnSpPr/>
            <p:nvPr/>
          </p:nvCxnSpPr>
          <p:spPr>
            <a:xfrm>
              <a:off x="4414982" y="2396256"/>
              <a:ext cx="0" cy="3661805"/>
            </a:xfrm>
            <a:prstGeom prst="straightConnector1">
              <a:avLst/>
            </a:prstGeom>
            <a:noFill/>
            <a:ln cap="flat" cmpd="sng" w="12700">
              <a:solidFill>
                <a:srgbClr val="7B7B7B"/>
              </a:solidFill>
              <a:prstDash val="lgDash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50" name="Google Shape;450;p17"/>
            <p:cNvCxnSpPr/>
            <p:nvPr/>
          </p:nvCxnSpPr>
          <p:spPr>
            <a:xfrm>
              <a:off x="5013578" y="2396256"/>
              <a:ext cx="0" cy="3661805"/>
            </a:xfrm>
            <a:prstGeom prst="straightConnector1">
              <a:avLst/>
            </a:prstGeom>
            <a:noFill/>
            <a:ln cap="flat" cmpd="sng" w="12700">
              <a:solidFill>
                <a:srgbClr val="7B7B7B"/>
              </a:solidFill>
              <a:prstDash val="lgDash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51" name="Google Shape;451;p17"/>
            <p:cNvCxnSpPr/>
            <p:nvPr/>
          </p:nvCxnSpPr>
          <p:spPr>
            <a:xfrm>
              <a:off x="5635269" y="2396256"/>
              <a:ext cx="0" cy="3661805"/>
            </a:xfrm>
            <a:prstGeom prst="straightConnector1">
              <a:avLst/>
            </a:prstGeom>
            <a:noFill/>
            <a:ln cap="flat" cmpd="sng" w="12700">
              <a:solidFill>
                <a:srgbClr val="7B7B7B"/>
              </a:solidFill>
              <a:prstDash val="lgDash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52" name="Google Shape;452;p17"/>
            <p:cNvCxnSpPr/>
            <p:nvPr/>
          </p:nvCxnSpPr>
          <p:spPr>
            <a:xfrm>
              <a:off x="6227551" y="2396256"/>
              <a:ext cx="0" cy="3661805"/>
            </a:xfrm>
            <a:prstGeom prst="straightConnector1">
              <a:avLst/>
            </a:prstGeom>
            <a:noFill/>
            <a:ln cap="flat" cmpd="sng" w="12700">
              <a:solidFill>
                <a:srgbClr val="7B7B7B"/>
              </a:solidFill>
              <a:prstDash val="lgDash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453" name="Google Shape;453;p17"/>
            <p:cNvCxnSpPr/>
            <p:nvPr/>
          </p:nvCxnSpPr>
          <p:spPr>
            <a:xfrm>
              <a:off x="6844145" y="2396256"/>
              <a:ext cx="0" cy="3661805"/>
            </a:xfrm>
            <a:prstGeom prst="straightConnector1">
              <a:avLst/>
            </a:prstGeom>
            <a:noFill/>
            <a:ln cap="flat" cmpd="sng" w="12700">
              <a:solidFill>
                <a:srgbClr val="7B7B7B"/>
              </a:solidFill>
              <a:prstDash val="lgDash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454" name="Google Shape;454;p17"/>
          <p:cNvSpPr txBox="1"/>
          <p:nvPr/>
        </p:nvSpPr>
        <p:spPr>
          <a:xfrm>
            <a:off x="268227" y="1397876"/>
            <a:ext cx="27851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Estimation for 5 MHz (Training)</a:t>
            </a:r>
            <a:endParaRPr/>
          </a:p>
        </p:txBody>
      </p:sp>
      <p:sp>
        <p:nvSpPr>
          <p:cNvPr id="455" name="Google Shape;455;p17"/>
          <p:cNvSpPr txBox="1"/>
          <p:nvPr/>
        </p:nvSpPr>
        <p:spPr>
          <a:xfrm>
            <a:off x="7246097" y="1397876"/>
            <a:ext cx="27851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Estimation for 8 MHz (Testing)</a:t>
            </a:r>
            <a:endParaRPr/>
          </a:p>
        </p:txBody>
      </p:sp>
      <p:sp>
        <p:nvSpPr>
          <p:cNvPr id="456" name="Google Shape;45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 May 2023</a:t>
            </a:r>
            <a:endParaRPr/>
          </a:p>
        </p:txBody>
      </p:sp>
      <p:sp>
        <p:nvSpPr>
          <p:cNvPr id="457" name="Google Shape;45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M.TECH Thesis Presentation April 2023</a:t>
            </a:r>
            <a:endParaRPr/>
          </a:p>
        </p:txBody>
      </p:sp>
      <p:sp>
        <p:nvSpPr>
          <p:cNvPr id="458" name="Google Shape;45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59" name="Google Shape;459;p17"/>
          <p:cNvSpPr txBox="1"/>
          <p:nvPr/>
        </p:nvSpPr>
        <p:spPr>
          <a:xfrm>
            <a:off x="7241307" y="94104"/>
            <a:ext cx="460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Indian Institute of Technology, Kharagpur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of Medical Science and Technology</a:t>
            </a:r>
            <a:endParaRPr/>
          </a:p>
        </p:txBody>
      </p:sp>
      <p:pic>
        <p:nvPicPr>
          <p:cNvPr descr="Logo&#10;&#10;Description automatically generated" id="460" name="Google Shape;46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0205" y="109500"/>
            <a:ext cx="586570" cy="5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17" title="logo.jpeg"/>
          <p:cNvPicPr preferRelativeResize="0"/>
          <p:nvPr/>
        </p:nvPicPr>
        <p:blipFill rotWithShape="1">
          <a:blip r:embed="rId11">
            <a:alphaModFix/>
          </a:blip>
          <a:srcRect b="22480" l="18939" r="17548" t="18609"/>
          <a:stretch/>
        </p:blipFill>
        <p:spPr>
          <a:xfrm>
            <a:off x="53475" y="54125"/>
            <a:ext cx="916350" cy="6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2023-04-24T11:56:50Z</dcterms:created>
  <dc:creator>Abhinav Narayan Gadge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0x010100F1B4A0B03C42C44BAE226854B41864B3</vt:lpwstr>
  </property>
</Properties>
</file>