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ranklin Gothic Medium" panose="020B0603020102020204" charset="0"/>
                <a:cs typeface="Franklin Gothic Medium" panose="020B0603020102020204" charset="0"/>
              </a:rPr>
              <a:t>Amazon Kindle Store Review Analysis </a:t>
            </a:r>
            <a:br>
              <a:rPr lang="en-US" sz="48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ranklin Gothic Medium" panose="020B0603020102020204" charset="0"/>
                <a:cs typeface="Franklin Gothic Medium" panose="020B0603020102020204" charset="0"/>
              </a:rPr>
            </a:br>
            <a:r>
              <a:rPr lang="en-US" sz="48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ranklin Gothic Medium" panose="020B0603020102020204" charset="0"/>
                <a:cs typeface="Franklin Gothic Medium" panose="020B0603020102020204" charset="0"/>
              </a:rPr>
              <a:t>Using IBM Cloud Services</a:t>
            </a:r>
            <a:endParaRPr lang="en-US" sz="48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Franklin Gothic Medium" panose="020B0603020102020204" charset="0"/>
              <a:cs typeface="Franklin Gothic Medium" panose="020B0603020102020204" charset="0"/>
            </a:endParaRPr>
          </a:p>
        </p:txBody>
      </p:sp>
      <p:sp>
        <p:nvSpPr>
          <p:cNvPr id="3" name="Subtitle 2"/>
          <p:cNvSpPr>
            <a:spLocks noGrp="1"/>
          </p:cNvSpPr>
          <p:nvPr>
            <p:ph type="subTitle" idx="1"/>
          </p:nvPr>
        </p:nvSpPr>
        <p:spPr>
          <a:xfrm>
            <a:off x="964565" y="4295140"/>
            <a:ext cx="9144000" cy="2143760"/>
          </a:xfrm>
        </p:spPr>
        <p:txBody>
          <a:bodyPr>
            <a:noAutofit/>
            <a:scene3d>
              <a:camera prst="orthographicFront"/>
              <a:lightRig rig="threePt" dir="t"/>
            </a:scene3d>
          </a:bodyPr>
          <a:lstStyle/>
          <a:p>
            <a:pPr algn="l">
              <a:buFont typeface="Arial" panose="020B0604020202020204" pitchFamily="34" charset="0"/>
            </a:pPr>
            <a:r>
              <a:rPr 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Done by:</a:t>
            </a:r>
            <a:endParaRPr 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285750" indent="-285750" algn="l">
              <a:buFont typeface="Arial" panose="020B0604020202020204" pitchFamily="34" charset="0"/>
              <a:buChar char="•"/>
            </a:pPr>
            <a:r>
              <a:rPr 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    Aditya Deepak Joshi 19BCE0257 (adityadeepak.joshi2019@vitstudent.ac.in)</a:t>
            </a:r>
            <a:endParaRPr 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285750" indent="-285750" algn="l">
              <a:buFont typeface="Arial" panose="020B0604020202020204" pitchFamily="34" charset="0"/>
              <a:buChar char="•"/>
            </a:pPr>
            <a:r>
              <a:rPr 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    Abhinav Gorantla 19BCE0241 (abhinav.gorantla2019@vitstudent.ac.in)</a:t>
            </a:r>
            <a:endParaRPr 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285750" indent="-285750" algn="l">
              <a:buFont typeface="Arial" panose="020B0604020202020204" pitchFamily="34" charset="0"/>
              <a:buChar char="•"/>
            </a:pPr>
            <a:r>
              <a:rPr 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    V L Rishi 19BCE7553 (rishi.19bce7553@vitap.ac.in)</a:t>
            </a:r>
            <a:endParaRPr 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285750" indent="-285750" algn="l">
              <a:buFont typeface="Arial" panose="020B0604020202020204" pitchFamily="34" charset="0"/>
              <a:buChar char="•"/>
            </a:pPr>
            <a:r>
              <a:rPr lang="en-US" sz="2000">
                <a:ln w="10160">
                  <a:solidFill>
                    <a:schemeClr val="accent5"/>
                  </a:solidFill>
                  <a:prstDash val="solid"/>
                </a:ln>
                <a:solidFill>
                  <a:srgbClr val="FFFFFF"/>
                </a:solidFill>
                <a:effectLst>
                  <a:outerShdw blurRad="38100" dist="22860" dir="5400000" algn="tl" rotWithShape="0">
                    <a:srgbClr val="000000">
                      <a:alpha val="30000"/>
                    </a:srgbClr>
                  </a:outerShdw>
                </a:effectLst>
              </a:rPr>
              <a:t>    Atharva Ramgirkar 19BCE0114 (atharva.ramgirkar2019@vitstudent.ac.in)</a:t>
            </a:r>
            <a:endParaRPr 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285750" indent="-285750" algn="l">
              <a:buFont typeface="Arial" panose="020B0604020202020204" pitchFamily="34" charset="0"/>
            </a:pPr>
            <a:endParaRPr lang="en-US" sz="2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2806065" cy="1325880"/>
          </a:xfrm>
        </p:spPr>
        <p:txBody>
          <a:bodyPr/>
          <a:p>
            <a:r>
              <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cs typeface="Gabriola" panose="04040605051002020D02" charset="0"/>
              </a:rPr>
              <a:t>Conclusion</a:t>
            </a:r>
            <a:endPar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cs typeface="Gabriola" panose="04040605051002020D02" charset="0"/>
            </a:endParaRPr>
          </a:p>
        </p:txBody>
      </p:sp>
      <p:sp>
        <p:nvSpPr>
          <p:cNvPr id="3" name="Content Placeholder 2"/>
          <p:cNvSpPr>
            <a:spLocks noGrp="1"/>
          </p:cNvSpPr>
          <p:nvPr>
            <p:ph sz="half" idx="1"/>
          </p:nvPr>
        </p:nvSpPr>
        <p:spPr>
          <a:xfrm>
            <a:off x="838200" y="1825625"/>
            <a:ext cx="10823575" cy="4351655"/>
          </a:xfrm>
        </p:spPr>
        <p:txBody>
          <a:bodyPr>
            <a:normAutofit fontScale="50000"/>
          </a:bodyPr>
          <a:p>
            <a:r>
              <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Thus, the project has been done and the results are as follows:</a:t>
            </a:r>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pPr marL="0" indent="0">
              <a:buNone/>
            </a:pPr>
            <a:r>
              <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	Case A:</a:t>
            </a:r>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pPr marL="0" indent="0">
              <a:buNone/>
            </a:pPr>
            <a:r>
              <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	When we use the keywords “book is amazing” we get the result:</a:t>
            </a:r>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pPr marL="0" indent="0">
              <a:buNone/>
            </a:pPr>
            <a:r>
              <a:rPr 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Georgia" panose="02040502050405020303" charset="0"/>
                <a:cs typeface="Georgia" panose="02040502050405020303" charset="0"/>
              </a:rPr>
              <a:t>	</a:t>
            </a:r>
            <a:endParaRPr 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Georgia" panose="02040502050405020303" charset="0"/>
              <a:cs typeface="Georgia" panose="02040502050405020303" charset="0"/>
            </a:endParaRPr>
          </a:p>
          <a:p>
            <a:pPr marL="0" indent="0">
              <a:buNone/>
            </a:pPr>
            <a:r>
              <a:rPr lang="en-US"/>
              <a:t>	</a:t>
            </a:r>
            <a:endParaRPr lang="en-US"/>
          </a:p>
          <a:p>
            <a:pPr marL="0" indent="0">
              <a:buNone/>
            </a:pPr>
            <a:r>
              <a:rPr lang="en-US"/>
              <a:t>	</a:t>
            </a:r>
            <a:r>
              <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Case B:</a:t>
            </a:r>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pPr marL="0" indent="0">
              <a:buNone/>
            </a:pPr>
            <a:r>
              <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	When we use the keywords “i did not like this book. Not good. Poor . Waste of time” we get this result:</a:t>
            </a:r>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pPr marL="0" indent="0">
              <a:buNone/>
            </a:pPr>
            <a:endParaRPr lang="en-US"/>
          </a:p>
          <a:p>
            <a:pPr marL="0" indent="0">
              <a:buNone/>
            </a:pPr>
            <a:r>
              <a:rPr lang="en-US"/>
              <a:t>	</a:t>
            </a:r>
            <a:endParaRPr lang="en-US"/>
          </a:p>
          <a:p>
            <a:pPr marL="0" indent="0">
              <a:buNone/>
            </a:pPr>
            <a:r>
              <a:rPr lang="en-US"/>
              <a:t>	</a:t>
            </a:r>
            <a:r>
              <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We have previously defined that a score of 0 means the review is positive and a score of 1 means the review is 	negative.</a:t>
            </a:r>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r>
              <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In Case A, the score generated is closer to 0, thus indicating that the review is positive. </a:t>
            </a:r>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r>
              <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In Case B, the score generated is closer to 1, thus indicating that the review is negative. </a:t>
            </a:r>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r>
              <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Thus, the prediction by the model is right and works properly.</a:t>
            </a:r>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p:txBody>
      </p:sp>
      <p:pic>
        <p:nvPicPr>
          <p:cNvPr id="6" name="Picture 2"/>
          <p:cNvPicPr>
            <a:picLocks noChangeAspect="1"/>
          </p:cNvPicPr>
          <p:nvPr>
            <p:ph sz="half" idx="2"/>
          </p:nvPr>
        </p:nvPicPr>
        <p:blipFill>
          <a:blip r:embed="rId1"/>
          <a:srcRect b="63250"/>
          <a:stretch>
            <a:fillRect/>
          </a:stretch>
        </p:blipFill>
        <p:spPr>
          <a:xfrm>
            <a:off x="1812925" y="2769870"/>
            <a:ext cx="4889500" cy="550545"/>
          </a:xfrm>
          <a:prstGeom prst="rect">
            <a:avLst/>
          </a:prstGeom>
          <a:noFill/>
          <a:ln>
            <a:noFill/>
          </a:ln>
        </p:spPr>
      </p:pic>
      <p:pic>
        <p:nvPicPr>
          <p:cNvPr id="7" name="Picture 3"/>
          <p:cNvPicPr>
            <a:picLocks noChangeAspect="1"/>
          </p:cNvPicPr>
          <p:nvPr/>
        </p:nvPicPr>
        <p:blipFill>
          <a:blip r:embed="rId1"/>
          <a:srcRect t="49291" b="19193"/>
          <a:stretch>
            <a:fillRect/>
          </a:stretch>
        </p:blipFill>
        <p:spPr>
          <a:xfrm>
            <a:off x="1812608" y="3887788"/>
            <a:ext cx="5268595" cy="5505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cs typeface="Gabriola" panose="04040605051002020D02" charset="0"/>
              </a:rPr>
              <a:t>Future Scope</a:t>
            </a:r>
            <a:endPar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cs typeface="Gabriola" panose="04040605051002020D02" charset="0"/>
            </a:endParaRPr>
          </a:p>
        </p:txBody>
      </p:sp>
      <p:sp>
        <p:nvSpPr>
          <p:cNvPr id="3" name="Content Placeholder 2"/>
          <p:cNvSpPr>
            <a:spLocks noGrp="1"/>
          </p:cNvSpPr>
          <p:nvPr>
            <p:ph idx="1"/>
          </p:nvPr>
        </p:nvSpPr>
        <p:spPr/>
        <p:txBody>
          <a:bodyPr/>
          <a:p>
            <a:pPr marL="0" indent="0">
              <a:buNone/>
            </a:pPr>
            <a:r>
              <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The basis of this project can be used in larger scale applications handling millions of customer reviews for any product in an online shopping website or even reviews about a particular service like restaurants, car repair shop, etc. </a:t>
            </a:r>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pPr marL="0" indent="0">
              <a:buNone/>
            </a:pPr>
            <a:r>
              <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The accuracy and range of detection can be expanded upon by including more reviews with keywords and have a broader score range for different levels of customer satisfaction.</a:t>
            </a:r>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cs typeface="Gabriola" panose="04040605051002020D02" charset="0"/>
              </a:rPr>
              <a:t>Bibliography</a:t>
            </a:r>
            <a:endPar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cs typeface="Gabriola" panose="04040605051002020D02" charset="0"/>
            </a:endParaRPr>
          </a:p>
        </p:txBody>
      </p:sp>
      <p:sp>
        <p:nvSpPr>
          <p:cNvPr id="3" name="Content Placeholder 2"/>
          <p:cNvSpPr>
            <a:spLocks noGrp="1"/>
          </p:cNvSpPr>
          <p:nvPr>
            <p:ph idx="1"/>
          </p:nvPr>
        </p:nvSpPr>
        <p:spPr/>
        <p:txBody>
          <a:bodyPr>
            <a:normAutofit fontScale="50000"/>
          </a:bodyPr>
          <a:p>
            <a:r>
              <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[1] Hutto, C., &amp; Gilbert, E. (2014). VADER: A Parsimonious Rule-Based Model for Sentiment Analysis of Social Media Text. In International AAAI Conference on Weblogs and Social Media, AAAI, 216-225.</a:t>
            </a:r>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r>
              <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[2] Kouloumpis, E., Wilson, T. &amp; Moore, J., (2011). Twitter Sentiment Analysis: The Good the Bad and the OMG! In Proceedings of the Fifth International Conference on Weblogs and Social Media, 538-541.</a:t>
            </a:r>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r>
              <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[3] Basiri, M., Ghasem-Aghae, N., &amp; Naghsh-Nilchi, A. (2014). Exploiting reviewers’ comment histories for sentiment analysis. Journal of Information Science, 40(3), 313-328.</a:t>
            </a:r>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r>
              <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[4] Wilson, T., Wiebe, J., &amp; Hoffmann, P. (2005). Recognizing contextual polarity in phrase-level sentiment analysis. In Proceedings of the conference on Human Language Technology and Empirical Methods in </a:t>
            </a:r>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r>
              <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Natural Language Processing, HLT '05, ACL, 347-354.</a:t>
            </a:r>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r>
              <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[5] Liu, Y., Huang, X., An, A., &amp; Yu, X. (2008). Modeling and Predicting the Helpfulness of Online Reviews, in Eighth IEEE International Conference on Data Mining, Pisa, 443-452.</a:t>
            </a:r>
            <a:endParaRPr lang="en-US">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ea typeface="Microsoft YaHei" panose="020B0503020204020204" charset="-122"/>
                <a:cs typeface="Gabriola" panose="04040605051002020D02" charset="0"/>
              </a:rPr>
              <a:t>Index</a:t>
            </a:r>
            <a:endPar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ea typeface="Microsoft YaHei" panose="020B0503020204020204" charset="-122"/>
              <a:cs typeface="Gabriola" panose="04040605051002020D02" charset="0"/>
            </a:endParaRPr>
          </a:p>
        </p:txBody>
      </p:sp>
      <p:sp>
        <p:nvSpPr>
          <p:cNvPr id="3" name="Content Placeholder 2"/>
          <p:cNvSpPr>
            <a:spLocks noGrp="1"/>
          </p:cNvSpPr>
          <p:nvPr>
            <p:ph idx="1"/>
          </p:nvPr>
        </p:nvSpPr>
        <p:spPr/>
        <p:txBody>
          <a:bodyPr>
            <a:normAutofit lnSpcReduction="20000"/>
          </a:bodyPr>
          <a:p>
            <a:r>
              <a:rPr lang="en-US">
                <a:ln/>
                <a:solidFill>
                  <a:schemeClr val="bg2"/>
                </a:solidFill>
                <a:effectLst>
                  <a:innerShdw blurRad="63500" dist="50800" dir="13500000">
                    <a:srgbClr val="000000">
                      <a:alpha val="50000"/>
                    </a:srgbClr>
                  </a:innerShdw>
                </a:effectLst>
              </a:rPr>
              <a:t>Introduction</a:t>
            </a:r>
            <a:endParaRPr lang="en-US">
              <a:ln/>
              <a:solidFill>
                <a:schemeClr val="bg2"/>
              </a:solidFill>
              <a:effectLst>
                <a:innerShdw blurRad="63500" dist="50800" dir="13500000">
                  <a:srgbClr val="000000">
                    <a:alpha val="50000"/>
                  </a:srgbClr>
                </a:innerShdw>
              </a:effectLst>
            </a:endParaRPr>
          </a:p>
          <a:p>
            <a:r>
              <a:rPr lang="en-US">
                <a:ln/>
                <a:solidFill>
                  <a:schemeClr val="bg2"/>
                </a:solidFill>
                <a:effectLst>
                  <a:innerShdw blurRad="63500" dist="50800" dir="13500000">
                    <a:srgbClr val="000000">
                      <a:alpha val="50000"/>
                    </a:srgbClr>
                  </a:innerShdw>
                </a:effectLst>
              </a:rPr>
              <a:t>Problem Statement</a:t>
            </a:r>
            <a:endParaRPr lang="en-US">
              <a:ln/>
              <a:solidFill>
                <a:schemeClr val="bg2"/>
              </a:solidFill>
              <a:effectLst>
                <a:innerShdw blurRad="63500" dist="50800" dir="13500000">
                  <a:srgbClr val="000000">
                    <a:alpha val="50000"/>
                  </a:srgbClr>
                </a:innerShdw>
              </a:effectLst>
            </a:endParaRPr>
          </a:p>
          <a:p>
            <a:r>
              <a:rPr lang="en-US">
                <a:ln/>
                <a:solidFill>
                  <a:schemeClr val="bg2"/>
                </a:solidFill>
                <a:effectLst>
                  <a:innerShdw blurRad="63500" dist="50800" dir="13500000">
                    <a:srgbClr val="000000">
                      <a:alpha val="50000"/>
                    </a:srgbClr>
                  </a:innerShdw>
                </a:effectLst>
              </a:rPr>
              <a:t>Solution</a:t>
            </a:r>
            <a:endParaRPr lang="en-US">
              <a:ln/>
              <a:solidFill>
                <a:schemeClr val="bg2"/>
              </a:solidFill>
              <a:effectLst>
                <a:innerShdw blurRad="63500" dist="50800" dir="13500000">
                  <a:srgbClr val="000000">
                    <a:alpha val="50000"/>
                  </a:srgbClr>
                </a:innerShdw>
              </a:effectLst>
            </a:endParaRPr>
          </a:p>
          <a:p>
            <a:r>
              <a:rPr lang="en-US">
                <a:ln/>
                <a:solidFill>
                  <a:schemeClr val="bg2"/>
                </a:solidFill>
                <a:effectLst>
                  <a:innerShdw blurRad="63500" dist="50800" dir="13500000">
                    <a:srgbClr val="000000">
                      <a:alpha val="50000"/>
                    </a:srgbClr>
                  </a:innerShdw>
                </a:effectLst>
              </a:rPr>
              <a:t>Literature Survey</a:t>
            </a:r>
            <a:endParaRPr lang="en-US">
              <a:ln/>
              <a:solidFill>
                <a:schemeClr val="bg2"/>
              </a:solidFill>
              <a:effectLst>
                <a:innerShdw blurRad="63500" dist="50800" dir="13500000">
                  <a:srgbClr val="000000">
                    <a:alpha val="50000"/>
                  </a:srgbClr>
                </a:innerShdw>
              </a:effectLst>
            </a:endParaRPr>
          </a:p>
          <a:p>
            <a:r>
              <a:rPr lang="en-US">
                <a:ln/>
                <a:solidFill>
                  <a:schemeClr val="bg2"/>
                </a:solidFill>
                <a:effectLst>
                  <a:innerShdw blurRad="63500" dist="50800" dir="13500000">
                    <a:srgbClr val="000000">
                      <a:alpha val="50000"/>
                    </a:srgbClr>
                  </a:innerShdw>
                </a:effectLst>
              </a:rPr>
              <a:t>Experimental Investigations</a:t>
            </a:r>
            <a:endParaRPr lang="en-US">
              <a:ln/>
              <a:solidFill>
                <a:schemeClr val="bg2"/>
              </a:solidFill>
              <a:effectLst>
                <a:innerShdw blurRad="63500" dist="50800" dir="13500000">
                  <a:srgbClr val="000000">
                    <a:alpha val="50000"/>
                  </a:srgbClr>
                </a:innerShdw>
              </a:effectLst>
            </a:endParaRPr>
          </a:p>
          <a:p>
            <a:r>
              <a:rPr lang="en-US">
                <a:ln/>
                <a:solidFill>
                  <a:schemeClr val="bg2"/>
                </a:solidFill>
                <a:effectLst>
                  <a:innerShdw blurRad="63500" dist="50800" dir="13500000">
                    <a:srgbClr val="000000">
                      <a:alpha val="50000"/>
                    </a:srgbClr>
                  </a:innerShdw>
                </a:effectLst>
              </a:rPr>
              <a:t>Hardware and Software Specifications</a:t>
            </a:r>
            <a:endParaRPr lang="en-US">
              <a:ln/>
              <a:solidFill>
                <a:schemeClr val="bg2"/>
              </a:solidFill>
              <a:effectLst>
                <a:innerShdw blurRad="63500" dist="50800" dir="13500000">
                  <a:srgbClr val="000000">
                    <a:alpha val="50000"/>
                  </a:srgbClr>
                </a:innerShdw>
              </a:effectLst>
            </a:endParaRPr>
          </a:p>
          <a:p>
            <a:r>
              <a:rPr lang="en-US">
                <a:ln/>
                <a:solidFill>
                  <a:schemeClr val="bg2"/>
                </a:solidFill>
                <a:effectLst>
                  <a:innerShdw blurRad="63500" dist="50800" dir="13500000">
                    <a:srgbClr val="000000">
                      <a:alpha val="50000"/>
                    </a:srgbClr>
                  </a:innerShdw>
                </a:effectLst>
              </a:rPr>
              <a:t>Flowchart</a:t>
            </a:r>
            <a:endParaRPr lang="en-US">
              <a:ln/>
              <a:solidFill>
                <a:schemeClr val="bg2"/>
              </a:solidFill>
              <a:effectLst>
                <a:innerShdw blurRad="63500" dist="50800" dir="13500000">
                  <a:srgbClr val="000000">
                    <a:alpha val="50000"/>
                  </a:srgbClr>
                </a:innerShdw>
              </a:effectLst>
            </a:endParaRPr>
          </a:p>
          <a:p>
            <a:r>
              <a:rPr lang="en-US">
                <a:ln/>
                <a:solidFill>
                  <a:schemeClr val="bg2"/>
                </a:solidFill>
                <a:effectLst>
                  <a:innerShdw blurRad="63500" dist="50800" dir="13500000">
                    <a:srgbClr val="000000">
                      <a:alpha val="50000"/>
                    </a:srgbClr>
                  </a:innerShdw>
                </a:effectLst>
              </a:rPr>
              <a:t>Conclusion</a:t>
            </a:r>
            <a:endParaRPr lang="en-US">
              <a:ln/>
              <a:solidFill>
                <a:schemeClr val="bg2"/>
              </a:solidFill>
              <a:effectLst>
                <a:innerShdw blurRad="63500" dist="50800" dir="13500000">
                  <a:srgbClr val="000000">
                    <a:alpha val="50000"/>
                  </a:srgbClr>
                </a:innerShdw>
              </a:effectLst>
            </a:endParaRPr>
          </a:p>
          <a:p>
            <a:r>
              <a:rPr lang="en-US">
                <a:ln/>
                <a:solidFill>
                  <a:schemeClr val="bg2"/>
                </a:solidFill>
                <a:effectLst>
                  <a:innerShdw blurRad="63500" dist="50800" dir="13500000">
                    <a:srgbClr val="000000">
                      <a:alpha val="50000"/>
                    </a:srgbClr>
                  </a:innerShdw>
                </a:effectLst>
              </a:rPr>
              <a:t>Future Scope</a:t>
            </a:r>
            <a:endParaRPr lang="en-US">
              <a:ln/>
              <a:solidFill>
                <a:schemeClr val="bg2"/>
              </a:solidFill>
              <a:effectLst>
                <a:innerShdw blurRad="63500" dist="50800" dir="13500000">
                  <a:srgbClr val="000000">
                    <a:alpha val="50000"/>
                  </a:srgbClr>
                </a:innerShdw>
              </a:effectLst>
            </a:endParaRPr>
          </a:p>
          <a:p>
            <a:r>
              <a:rPr lang="en-US">
                <a:ln/>
                <a:solidFill>
                  <a:schemeClr val="bg2"/>
                </a:solidFill>
                <a:effectLst>
                  <a:innerShdw blurRad="63500" dist="50800" dir="13500000">
                    <a:srgbClr val="000000">
                      <a:alpha val="50000"/>
                    </a:srgbClr>
                  </a:innerShdw>
                </a:effectLst>
              </a:rPr>
              <a:t>Bibliography</a:t>
            </a:r>
            <a:endParaRPr lang="en-US">
              <a:ln/>
              <a:solidFill>
                <a:schemeClr val="bg2"/>
              </a:solidFill>
              <a:effectLst>
                <a:innerShdw blurRad="63500" dist="50800" dir="13500000">
                  <a:srgbClr val="000000">
                    <a:alpha val="50000"/>
                  </a:srgbClr>
                </a:inn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cs typeface="Gabriola" panose="04040605051002020D02" charset="0"/>
              </a:rPr>
              <a:t>Introduction</a:t>
            </a:r>
            <a:endParaRPr lang="en-US" sz="48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cs typeface="Gabriola" panose="04040605051002020D02" charset="0"/>
            </a:endParaRPr>
          </a:p>
        </p:txBody>
      </p:sp>
      <p:sp>
        <p:nvSpPr>
          <p:cNvPr id="3" name="Content Placeholder 2"/>
          <p:cNvSpPr>
            <a:spLocks noGrp="1"/>
          </p:cNvSpPr>
          <p:nvPr>
            <p:ph idx="1"/>
          </p:nvPr>
        </p:nvSpPr>
        <p:spPr/>
        <p:txBody>
          <a:bodyPr>
            <a:normAutofit fontScale="90000" lnSpcReduction="10000"/>
          </a:bodyPr>
          <a:p>
            <a:r>
              <a:rPr lang="en-US" sz="31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With the rise of technology, user can directly give reviews about products, brands etc. These reviews play vital role in online shopping as well as help people to determine whether a product is good or not. </a:t>
            </a:r>
            <a:endParaRPr lang="en-US" sz="31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r>
              <a:rPr lang="en-US" sz="31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Huge amount of text data related to user opinions about products and services are generated every day in the world. But it is not feasible to analyze the sentiment of these vast of texts manually. So, an automated process must be applied to mine these text data and analyze the sentiment effectively as the companies need to use these numerous amounts of data to improve their businesses by drawing more effective marketing analysis, product reviews, public relations etc.</a:t>
            </a:r>
            <a:r>
              <a:rPr lang="en-US"/>
              <a:t>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cs typeface="Gabriola" panose="04040605051002020D02" charset="0"/>
              </a:rPr>
              <a:t>Problem Statement</a:t>
            </a:r>
            <a:endPar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cs typeface="Gabriola" panose="04040605051002020D02" charset="0"/>
            </a:endParaRPr>
          </a:p>
        </p:txBody>
      </p:sp>
      <p:sp>
        <p:nvSpPr>
          <p:cNvPr id="3" name="Content Placeholder 2"/>
          <p:cNvSpPr>
            <a:spLocks noGrp="1"/>
          </p:cNvSpPr>
          <p:nvPr>
            <p:ph idx="1"/>
          </p:nvPr>
        </p:nvSpPr>
        <p:spPr/>
        <p:txBody>
          <a:bodyPr/>
          <a:p>
            <a:r>
              <a:rPr lang="en-US" sz="24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Amazon Kindle Store is an e-book e-commerce store for all the book reading hobbyists. Online reviews are a category of product information created by users based on personal handling experience. Online shopping websites endow with platforms for consumers to review products and carve up opinions. The problem is most of the comments from customer reviews about the products are contradicted to their ratings. Many customers will post their comments and forgot to rate the product or not engrossed to rate it. </a:t>
            </a:r>
            <a:endParaRPr lang="en-US" sz="24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r>
              <a:rPr lang="en-US" sz="24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Sentiment mining plays a very important role in business to understand the opinion of customers to improve the products. Customer also depends on the opinion of others who have bought the products already. Reviews or feedback becomes the deciding factor to buy or sell a product. A rating of the products gives a speedy clarification to pact with the product. We will be using Natural language processing to analyse the sentiment (positive or a negative) of the given review.</a:t>
            </a:r>
            <a:r>
              <a:rPr lang="en-US" sz="2400"/>
              <a:t> </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cs typeface="Gabriola" panose="04040605051002020D02" charset="0"/>
              </a:rPr>
              <a:t>Solution</a:t>
            </a:r>
            <a:endPar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cs typeface="Gabriola" panose="04040605051002020D02" charset="0"/>
            </a:endParaRPr>
          </a:p>
        </p:txBody>
      </p:sp>
      <p:sp>
        <p:nvSpPr>
          <p:cNvPr id="3" name="Content Placeholder 2"/>
          <p:cNvSpPr>
            <a:spLocks noGrp="1"/>
          </p:cNvSpPr>
          <p:nvPr>
            <p:ph idx="1"/>
          </p:nvPr>
        </p:nvSpPr>
        <p:spPr/>
        <p:txBody>
          <a:bodyPr>
            <a:scene3d>
              <a:camera prst="orthographicFront"/>
              <a:lightRig rig="threePt" dir="t"/>
            </a:scene3d>
          </a:bodyPr>
          <a:p>
            <a:r>
              <a:rPr lang="en-US" sz="3100">
                <a:ln/>
                <a:solidFill>
                  <a:schemeClr val="bg2"/>
                </a:solidFill>
                <a:effectLst>
                  <a:innerShdw blurRad="63500" dist="50800" dir="13500000">
                    <a:srgbClr val="000000">
                      <a:alpha val="50000"/>
                    </a:srgbClr>
                  </a:innerShdw>
                </a:effectLst>
              </a:rPr>
              <a:t>1.Importing Libraries: Pandas, numpy, nltk, re, os, tensorflow, keras</a:t>
            </a:r>
            <a:endParaRPr lang="en-US" sz="3100">
              <a:ln/>
              <a:solidFill>
                <a:schemeClr val="bg2"/>
              </a:solidFill>
              <a:effectLst>
                <a:innerShdw blurRad="63500" dist="50800" dir="13500000">
                  <a:srgbClr val="000000">
                    <a:alpha val="50000"/>
                  </a:srgbClr>
                </a:innerShdw>
              </a:effectLst>
            </a:endParaRPr>
          </a:p>
          <a:p>
            <a:r>
              <a:rPr lang="en-US" sz="3100">
                <a:ln/>
                <a:solidFill>
                  <a:schemeClr val="bg2"/>
                </a:solidFill>
                <a:effectLst>
                  <a:innerShdw blurRad="63500" dist="50800" dir="13500000">
                    <a:srgbClr val="000000">
                      <a:alpha val="50000"/>
                    </a:srgbClr>
                  </a:innerShdw>
                </a:effectLst>
              </a:rPr>
              <a:t>2.Reading the Dataset: Filter out null and redundant values</a:t>
            </a:r>
            <a:endParaRPr lang="en-US" sz="3100">
              <a:ln/>
              <a:solidFill>
                <a:schemeClr val="bg2"/>
              </a:solidFill>
              <a:effectLst>
                <a:innerShdw blurRad="63500" dist="50800" dir="13500000">
                  <a:srgbClr val="000000">
                    <a:alpha val="50000"/>
                  </a:srgbClr>
                </a:innerShdw>
              </a:effectLst>
            </a:endParaRPr>
          </a:p>
          <a:p>
            <a:r>
              <a:rPr lang="en-US" sz="3100">
                <a:ln/>
                <a:solidFill>
                  <a:schemeClr val="bg2"/>
                </a:solidFill>
                <a:effectLst>
                  <a:innerShdw blurRad="63500" dist="50800" dir="13500000">
                    <a:srgbClr val="000000">
                      <a:alpha val="50000"/>
                    </a:srgbClr>
                  </a:innerShdw>
                </a:effectLst>
              </a:rPr>
              <a:t>3.Data preprocessing: Encode 0 for positive reviews and 1 for negative reviews</a:t>
            </a:r>
            <a:endParaRPr lang="en-US" sz="3100">
              <a:ln/>
              <a:solidFill>
                <a:schemeClr val="bg2"/>
              </a:solidFill>
              <a:effectLst>
                <a:innerShdw blurRad="63500" dist="50800" dir="13500000">
                  <a:srgbClr val="000000">
                    <a:alpha val="50000"/>
                  </a:srgbClr>
                </a:innerShdw>
              </a:effectLst>
            </a:endParaRPr>
          </a:p>
          <a:p>
            <a:r>
              <a:rPr lang="en-US" sz="3100">
                <a:ln/>
                <a:solidFill>
                  <a:schemeClr val="bg2"/>
                </a:solidFill>
                <a:effectLst>
                  <a:innerShdw blurRad="63500" dist="50800" dir="13500000">
                    <a:srgbClr val="000000">
                      <a:alpha val="50000"/>
                    </a:srgbClr>
                  </a:innerShdw>
                </a:effectLst>
              </a:rPr>
              <a:t>4.Building models: Train test split, input, output, hidden layers </a:t>
            </a:r>
            <a:endParaRPr lang="en-US" sz="3100">
              <a:ln/>
              <a:solidFill>
                <a:schemeClr val="bg2"/>
              </a:solidFill>
              <a:effectLst>
                <a:innerShdw blurRad="63500" dist="50800" dir="13500000">
                  <a:srgbClr val="000000">
                    <a:alpha val="50000"/>
                  </a:srgbClr>
                </a:innerShdw>
              </a:effectLst>
            </a:endParaRPr>
          </a:p>
          <a:p>
            <a:r>
              <a:rPr lang="en-US" sz="3100">
                <a:ln/>
                <a:solidFill>
                  <a:schemeClr val="bg2"/>
                </a:solidFill>
                <a:effectLst>
                  <a:innerShdw blurRad="63500" dist="50800" dir="13500000">
                    <a:srgbClr val="000000">
                      <a:alpha val="50000"/>
                    </a:srgbClr>
                  </a:innerShdw>
                </a:effectLst>
              </a:rPr>
              <a:t>5.Predictions and testing the model: based on keywords, answer is given</a:t>
            </a:r>
            <a:endParaRPr lang="en-US" sz="3100">
              <a:ln/>
              <a:solidFill>
                <a:schemeClr val="bg2"/>
              </a:solidFill>
              <a:effectLst>
                <a:innerShdw blurRad="63500" dist="50800" dir="13500000">
                  <a:srgbClr val="000000">
                    <a:alpha val="50000"/>
                  </a:srgbClr>
                </a:innerShdw>
              </a:effectLst>
            </a:endParaRPr>
          </a:p>
          <a:p>
            <a:endParaRPr lang="en-US" sz="3100">
              <a:ln/>
              <a:solidFill>
                <a:schemeClr val="bg2"/>
              </a:solidFill>
              <a:effectLst>
                <a:innerShdw blurRad="63500" dist="50800" dir="13500000">
                  <a:srgbClr val="000000">
                    <a:alpha val="50000"/>
                  </a:srgbClr>
                </a:inn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cs typeface="Gabriola" panose="04040605051002020D02" charset="0"/>
              </a:rPr>
              <a:t>Literature Survey</a:t>
            </a:r>
            <a:endPar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cs typeface="Gabriola" panose="04040605051002020D02" charset="0"/>
            </a:endParaRPr>
          </a:p>
        </p:txBody>
      </p:sp>
      <p:sp>
        <p:nvSpPr>
          <p:cNvPr id="3" name="Content Placeholder 2"/>
          <p:cNvSpPr>
            <a:spLocks noGrp="1"/>
          </p:cNvSpPr>
          <p:nvPr>
            <p:ph idx="1"/>
          </p:nvPr>
        </p:nvSpPr>
        <p:spPr/>
        <p:txBody>
          <a:bodyPr/>
          <a:p>
            <a:r>
              <a:rPr lang="en-US" sz="17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Earlier, various rule-based approaches have been used for sentiment analysis. For example, Hutto and Gilbert [1] presented a simple rule-based model for general sentiment analysis and found better performance than the benchmarks used in their study. But the performance of their proposed model was not compared with neural network based approaches. Popular Social Media website like Twitter has also been used for sentiment analysis. Agarwal et al.examined sentiment analysis on Twitter data by introducing Parts of Speech (POS) features.</a:t>
            </a:r>
            <a:endParaRPr lang="en-US" sz="17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r>
              <a:rPr lang="en-US" sz="17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 Later, Kouloumpis et al. [2] investigated the utility of linguistic features for detecting the sentiment of Twitter messages and showed that part-of-speech features is not useful for sentiment analysis in the microblogging domain. Wilson et al. [3] presented a new approach to phrase-level sentiment analysis that first determined whether an expression was neutral or polar, and then disambiguated the polarity of the polar expressions. </a:t>
            </a:r>
            <a:endParaRPr lang="en-US" sz="17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r>
              <a:rPr lang="en-US" sz="17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Different techniques in combination with sentiment analysis algorithms have also been applied. Liu et al. [4] applied sentiment analysis models for predicting the helpfulness of reviews, which provides the basis for discovering the most helpful reviews for given products. </a:t>
            </a:r>
            <a:endParaRPr lang="en-US" sz="17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r>
              <a:rPr lang="en-US" sz="17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Reviewers review history was also considered by some researchers. For example, Basiri et al. [5] considered the comment histories of reviewers and found that their proposed system performed better than different algorithms. But they only compared their model with Machine Learning based algorithms and did not compare the performance of their proposed model with neural network-based approaches.</a:t>
            </a:r>
            <a:endParaRPr lang="en-US" sz="17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cs typeface="Gabriola" panose="04040605051002020D02" charset="0"/>
              </a:rPr>
              <a:t>Experimental Investigations</a:t>
            </a:r>
            <a:endPar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cs typeface="Gabriola" panose="04040605051002020D02" charset="0"/>
            </a:endParaRPr>
          </a:p>
        </p:txBody>
      </p:sp>
      <p:sp>
        <p:nvSpPr>
          <p:cNvPr id="3" name="Content Placeholder 2"/>
          <p:cNvSpPr>
            <a:spLocks noGrp="1"/>
          </p:cNvSpPr>
          <p:nvPr>
            <p:ph sz="half" idx="1"/>
          </p:nvPr>
        </p:nvSpPr>
        <p:spPr>
          <a:xfrm>
            <a:off x="609600" y="1174750"/>
            <a:ext cx="11118215" cy="4953000"/>
          </a:xfrm>
        </p:spPr>
        <p:txBody>
          <a:bodyPr/>
          <a:p>
            <a:r>
              <a:rPr lang="en-US" sz="18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We tested the model by using only 10000 values and here is the result:</a:t>
            </a:r>
            <a:endParaRPr lang="en-US" sz="18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endParaRPr lang="en-US" sz="18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pPr marL="0" indent="0">
              <a:buNone/>
            </a:pPr>
            <a:endParaRPr lang="en-US" sz="18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endParaRPr lang="en-US" sz="18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endParaRPr lang="en-US" sz="18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r>
              <a:rPr lang="en-US" sz="18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When we used nearly 1 million values, we got this:</a:t>
            </a:r>
            <a:endParaRPr lang="en-US" sz="18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endParaRPr lang="en-US" sz="18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pPr marL="0" indent="0">
              <a:buNone/>
            </a:pPr>
            <a:endParaRPr lang="en-US" sz="18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pPr marL="0" indent="0">
              <a:buNone/>
            </a:pPr>
            <a:endParaRPr lang="en-US" sz="18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r>
              <a:rPr lang="en-US" sz="18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Since we used lesser values for the first case, we got a score closer to 1 than the second case. </a:t>
            </a:r>
            <a:endParaRPr lang="en-US" sz="18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endParaRPr lang="en-US" sz="18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r>
              <a:rPr lang="en-US" sz="18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This leads to an inaccurate review score as the keywords indicate a positive review.</a:t>
            </a:r>
            <a:endParaRPr lang="en-US" sz="18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endParaRPr lang="en-US" sz="18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r>
              <a:rPr lang="en-US" sz="18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Hence we inferred that increase in values will lead to better and more accurate scores of reviews as there are more keywords to analyze.</a:t>
            </a:r>
            <a:endParaRPr lang="en-US" sz="18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p:txBody>
      </p:sp>
      <p:pic>
        <p:nvPicPr>
          <p:cNvPr id="4" name="Picture 1"/>
          <p:cNvPicPr>
            <a:picLocks noChangeAspect="1"/>
          </p:cNvPicPr>
          <p:nvPr>
            <p:ph sz="half" idx="2"/>
          </p:nvPr>
        </p:nvPicPr>
        <p:blipFill>
          <a:blip r:embed="rId1"/>
          <a:stretch>
            <a:fillRect/>
          </a:stretch>
        </p:blipFill>
        <p:spPr>
          <a:xfrm>
            <a:off x="1190625" y="1529715"/>
            <a:ext cx="4692650" cy="1079500"/>
          </a:xfrm>
          <a:prstGeom prst="rect">
            <a:avLst/>
          </a:prstGeom>
          <a:noFill/>
          <a:ln>
            <a:noFill/>
          </a:ln>
        </p:spPr>
      </p:pic>
      <p:pic>
        <p:nvPicPr>
          <p:cNvPr id="5" name="Picture 5"/>
          <p:cNvPicPr>
            <a:picLocks noChangeAspect="1" noChangeArrowheads="1"/>
          </p:cNvPicPr>
          <p:nvPr/>
        </p:nvPicPr>
        <p:blipFill>
          <a:blip r:embed="rId2"/>
          <a:srcRect t="3270" r="38086" b="68354"/>
          <a:stretch>
            <a:fillRect/>
          </a:stretch>
        </p:blipFill>
        <p:spPr>
          <a:xfrm>
            <a:off x="1190625" y="3242310"/>
            <a:ext cx="4693285" cy="7137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cs typeface="Gabriola" panose="04040605051002020D02" charset="0"/>
              </a:rPr>
              <a:t>Hardware and Software Specifications</a:t>
            </a:r>
            <a:endPar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cs typeface="Gabriola" panose="04040605051002020D02" charset="0"/>
            </a:endParaRPr>
          </a:p>
        </p:txBody>
      </p:sp>
      <p:sp>
        <p:nvSpPr>
          <p:cNvPr id="3" name="Content Placeholder 2"/>
          <p:cNvSpPr>
            <a:spLocks noGrp="1"/>
          </p:cNvSpPr>
          <p:nvPr>
            <p:ph idx="1"/>
          </p:nvPr>
        </p:nvSpPr>
        <p:spPr/>
        <p:txBody>
          <a:bodyPr/>
          <a:p>
            <a:r>
              <a:rPr lang="en-US" sz="24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Hardware specifications used:</a:t>
            </a:r>
            <a:endParaRPr lang="en-US" sz="24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pPr marL="0" indent="0">
              <a:buNone/>
            </a:pPr>
            <a:r>
              <a:rPr lang="en-US" sz="24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	1.Processor: Intel® Core™ i5-8250 CPU @ 1.60 GHZ 1.80 GHz</a:t>
            </a:r>
            <a:endParaRPr lang="en-US" sz="24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pPr marL="0" indent="0">
              <a:buNone/>
            </a:pPr>
            <a:r>
              <a:rPr lang="en-US" sz="24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	2.Installed RAM: 8.00 GB</a:t>
            </a:r>
            <a:endParaRPr lang="en-US" sz="24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pPr marL="0" indent="0">
              <a:buNone/>
            </a:pPr>
            <a:r>
              <a:rPr lang="en-US" sz="24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	3.System type: 64 bit operating system, x64-based processor </a:t>
            </a:r>
            <a:endParaRPr lang="en-US" sz="24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r>
              <a:rPr lang="en-US" sz="24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Software specifications used:</a:t>
            </a:r>
            <a:endParaRPr lang="en-US" sz="24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pPr marL="0" indent="0">
              <a:buNone/>
            </a:pPr>
            <a:r>
              <a:rPr lang="en-US" sz="24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	1.OS: Windows 10 Home Single Language, build: 19043.1110, version: 	21H1</a:t>
            </a:r>
            <a:endParaRPr lang="en-US" sz="24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pPr marL="0" indent="0">
              <a:buNone/>
            </a:pPr>
            <a:r>
              <a:rPr lang="en-US" sz="24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	2.For model building: Google Colab(python), Microsoft excel file for 	datasets, Keras and Tensorflow for making ML based projects. </a:t>
            </a:r>
            <a:endParaRPr lang="en-US" sz="24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a:p>
            <a:pPr marL="0" indent="0">
              <a:buNone/>
            </a:pPr>
            <a:r>
              <a:rPr lang="en-US" sz="24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rPr>
              <a:t>	3.For app building: HTML, CSS used to make webpages, Flask used for 	building web applications.</a:t>
            </a:r>
            <a:endParaRPr lang="en-US" sz="2400">
              <a:ln/>
              <a:solidFill>
                <a:schemeClr val="bg2"/>
              </a:solidFill>
              <a:effectLst>
                <a:innerShdw blurRad="63500" dist="50800" dir="13500000">
                  <a:srgbClr val="000000">
                    <a:alpha val="50000"/>
                  </a:srgbClr>
                </a:innerShdw>
              </a:effectLst>
              <a:latin typeface="Georgia" panose="02040502050405020303" charset="0"/>
              <a:cs typeface="Georgia" panose="020405020504050203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cs typeface="Gabriola" panose="04040605051002020D02" charset="0"/>
              </a:rPr>
              <a:t>Flowchart</a:t>
            </a:r>
            <a:endParaRPr lang="en-US" sz="44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Gabriola" panose="04040605051002020D02" charset="0"/>
              <a:cs typeface="Gabriola" panose="04040605051002020D02" charset="0"/>
            </a:endParaRPr>
          </a:p>
        </p:txBody>
      </p:sp>
      <p:pic>
        <p:nvPicPr>
          <p:cNvPr id="4" name="Picture 1" descr="IMG_256"/>
          <p:cNvPicPr>
            <a:picLocks noChangeAspect="1"/>
          </p:cNvPicPr>
          <p:nvPr>
            <p:ph idx="1"/>
          </p:nvPr>
        </p:nvPicPr>
        <p:blipFill>
          <a:blip r:embed="rId1"/>
          <a:stretch>
            <a:fillRect/>
          </a:stretch>
        </p:blipFill>
        <p:spPr>
          <a:xfrm>
            <a:off x="964565" y="1691005"/>
            <a:ext cx="10389235" cy="4676775"/>
          </a:xfrm>
          <a:prstGeom prst="rect">
            <a:avLst/>
          </a:prstGeom>
          <a:noFill/>
          <a:ln w="9525">
            <a:noFill/>
          </a:ln>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7284</Words>
  <Application>WPS Presentation</Application>
  <PresentationFormat>Widescreen</PresentationFormat>
  <Paragraphs>112</Paragraphs>
  <Slides>12</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12</vt:i4>
      </vt:variant>
    </vt:vector>
  </HeadingPairs>
  <TitlesOfParts>
    <vt:vector size="35" baseType="lpstr">
      <vt:lpstr>Arial</vt:lpstr>
      <vt:lpstr>SimSun</vt:lpstr>
      <vt:lpstr>Wingdings</vt:lpstr>
      <vt:lpstr>Calibri Light</vt:lpstr>
      <vt:lpstr>Calibri</vt:lpstr>
      <vt:lpstr>Microsoft YaHei</vt:lpstr>
      <vt:lpstr>Arial Unicode MS</vt:lpstr>
      <vt:lpstr>Malgun Gothic Semilight</vt:lpstr>
      <vt:lpstr>Malgun Gothic</vt:lpstr>
      <vt:lpstr>Microsoft JhengHei UI Light</vt:lpstr>
      <vt:lpstr>MingLiU-ExtB</vt:lpstr>
      <vt:lpstr>Microsoft YaHei Light</vt:lpstr>
      <vt:lpstr>Franklin Gothic Medium</vt:lpstr>
      <vt:lpstr>Gabriola</vt:lpstr>
      <vt:lpstr>Georgia</vt:lpstr>
      <vt:lpstr>Microsoft JhengHei Light</vt:lpstr>
      <vt:lpstr>Bahnschrift SemiBold Condensed</vt:lpstr>
      <vt:lpstr>MS Gothic</vt:lpstr>
      <vt:lpstr>Ink Free</vt:lpstr>
      <vt:lpstr>Corbel</vt:lpstr>
      <vt:lpstr>Courier New</vt:lpstr>
      <vt:lpstr>Ebrima</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Kindle Store Review Analysis  Using IBM Cloud Services</dc:title>
  <dc:creator/>
  <cp:lastModifiedBy>Tony Gunk</cp:lastModifiedBy>
  <cp:revision>3</cp:revision>
  <dcterms:created xsi:type="dcterms:W3CDTF">2021-07-30T10:54:19Z</dcterms:created>
  <dcterms:modified xsi:type="dcterms:W3CDTF">2021-07-30T12:39:05Z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ies>
</file>