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2" r:id="rId1"/>
  </p:sldMasterIdLst>
  <p:notesMasterIdLst>
    <p:notesMasterId r:id="rId12"/>
  </p:notesMasterIdLst>
  <p:sldIdLst>
    <p:sldId id="256" r:id="rId2"/>
    <p:sldId id="282" r:id="rId3"/>
    <p:sldId id="283" r:id="rId4"/>
    <p:sldId id="284" r:id="rId5"/>
    <p:sldId id="285" r:id="rId6"/>
    <p:sldId id="286" r:id="rId7"/>
    <p:sldId id="287" r:id="rId8"/>
    <p:sldId id="288" r:id="rId9"/>
    <p:sldId id="289" r:id="rId10"/>
    <p:sldId id="266" r:id="rId1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51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IN" sz="1400" b="0" strike="noStrike" spc="-1">
                <a:latin typeface="Times New Roman"/>
              </a:rPr>
              <a:t>&lt;date/time&gt;</a:t>
            </a:r>
          </a:p>
        </p:txBody>
      </p:sp>
      <p:sp>
        <p:nvSpPr>
          <p:cNvPr id="4" name="Footer Placeholder 3"/>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5" name="Slide Number Placeholder 4"/>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35583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47218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7234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990474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093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421916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091862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84640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F07CE59-E3C6-47FF-9222-3E9DE8D7922D}" type="slidenum">
              <a:t>‹#›</a:t>
            </a:fld>
            <a:endParaRPr/>
          </a:p>
        </p:txBody>
      </p:sp>
      <p:sp>
        <p:nvSpPr>
          <p:cNvPr id="6"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40359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63587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sz="1400" b="0" strike="noStrike" spc="-1">
                <a:latin typeface="Times New Roman"/>
              </a:rPr>
              <a:t>&lt;date/time&gt;</a:t>
            </a:r>
          </a:p>
        </p:txBody>
      </p:sp>
      <p:sp>
        <p:nvSpPr>
          <p:cNvPr id="5" name="Footer Placeholder 4"/>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53075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75564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sz="1400" b="0" strike="noStrike" spc="-1">
                <a:latin typeface="Times New Roman"/>
              </a:rPr>
              <a:t>&lt;date/time&gt;</a:t>
            </a:r>
          </a:p>
        </p:txBody>
      </p:sp>
      <p:sp>
        <p:nvSpPr>
          <p:cNvPr id="8" name="Footer Placeholder 7"/>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9" name="Slide Number Placeholder 8"/>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19734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0CD568C7-8AD1-48EF-B232-F9F18ACDED21}" type="slidenum">
              <a:rPr lang="en-IN" smtClean="0"/>
              <a:t>‹#›</a:t>
            </a:fld>
            <a:endParaRPr lang="en-IN"/>
          </a:p>
        </p:txBody>
      </p:sp>
    </p:spTree>
    <p:extLst>
      <p:ext uri="{BB962C8B-B14F-4D97-AF65-F5344CB8AC3E}">
        <p14:creationId xmlns:p14="http://schemas.microsoft.com/office/powerpoint/2010/main" val="209660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z="1400" b="0" strike="noStrike" spc="-1">
                <a:latin typeface="Times New Roman"/>
              </a:rPr>
              <a:t>&lt;date/time&gt;</a:t>
            </a:r>
          </a:p>
        </p:txBody>
      </p:sp>
      <p:sp>
        <p:nvSpPr>
          <p:cNvPr id="3" name="Footer Placeholder 2"/>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4" name="Slide Number Placeholder 3"/>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133517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418230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sz="1400" b="0" strike="noStrike" spc="-1">
                <a:latin typeface="Times New Roman"/>
              </a:rPr>
              <a:t>&lt;date/time&gt;</a:t>
            </a:r>
          </a:p>
        </p:txBody>
      </p:sp>
      <p:sp>
        <p:nvSpPr>
          <p:cNvPr id="6" name="Footer Placeholder 5"/>
          <p:cNvSpPr>
            <a:spLocks noGrp="1"/>
          </p:cNvSpPr>
          <p:nvPr>
            <p:ph type="ftr" sz="quarter" idx="11"/>
          </p:nvPr>
        </p:nvSpPr>
        <p:spPr/>
        <p:txBody>
          <a:bodyPr/>
          <a:lstStyle/>
          <a:p>
            <a:pPr algn="ctr">
              <a:buNone/>
            </a:pPr>
            <a:r>
              <a:rPr lang="en-IN" sz="1400" b="0" strike="noStrike" spc="-1">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257898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IN" sz="1400" b="0" strike="noStrike" spc="-1">
                <a:latin typeface="Times New Roman"/>
              </a:rPr>
              <a:t>&lt;date/time&gt;</a:t>
            </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ctr">
              <a:buNone/>
            </a:pPr>
            <a:r>
              <a:rPr lang="en-IN" sz="1400" b="0" strike="noStrike" spc="-1">
                <a:latin typeface="Times New Roman"/>
              </a:rPr>
              <a:t>&lt;footer&gt;</a:t>
            </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algn="r">
              <a:lnSpc>
                <a:spcPct val="100000"/>
              </a:lnSpc>
              <a:buNone/>
              <a:tabLst>
                <a:tab pos="0" algn="l"/>
              </a:tabLst>
            </a:pPr>
            <a:fld id="{76FDB807-4E73-4FC0-B195-1A3F16133D09}" type="slidenum">
              <a:rPr lang="en-US" sz="1200" b="0" strike="noStrike" spc="-1" smtClean="0">
                <a:solidFill>
                  <a:srgbClr val="888888"/>
                </a:solidFill>
                <a:latin typeface="Arial"/>
                <a:ea typeface="Arial"/>
              </a:rPr>
              <a:t>‹#›</a:t>
            </a:fld>
            <a:endParaRPr lang="en-IN" sz="1200" b="0" strike="noStrike" spc="-1">
              <a:latin typeface="Times New Roman"/>
            </a:endParaRPr>
          </a:p>
        </p:txBody>
      </p:sp>
    </p:spTree>
    <p:extLst>
      <p:ext uri="{BB962C8B-B14F-4D97-AF65-F5344CB8AC3E}">
        <p14:creationId xmlns:p14="http://schemas.microsoft.com/office/powerpoint/2010/main" val="3456571261"/>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acpjournals.org/doi/abs/10.7326/0003-4819-118-6-199303150-00008" TargetMode="External"/><Relationship Id="rId2" Type="http://schemas.openxmlformats.org/officeDocument/2006/relationships/hyperlink" Target="https://www.acpjournals.org/doi/full/10.7326/0003-4819-118-6-199303150-00008"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article/10.1007/s12529-019-09810-6#auth-Michael_P_-Mead"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uthor/37086037632"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139959" y="1228397"/>
            <a:ext cx="11607281" cy="4401205"/>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2800" b="1" u="sng" strike="noStrike" spc="-1" dirty="0">
                <a:solidFill>
                  <a:srgbClr val="000000"/>
                </a:solidFill>
                <a:latin typeface="Trebuchet MS"/>
                <a:ea typeface="Trebuchet MS"/>
              </a:rPr>
              <a:t>Data Analytics </a:t>
            </a:r>
            <a:endParaRPr lang="en-IN" sz="2800" b="1" u="sng" spc="-1" dirty="0">
              <a:solidFill>
                <a:srgbClr val="000000"/>
              </a:solidFill>
              <a:latin typeface="Arial"/>
              <a:ea typeface="Trebuchet MS"/>
            </a:endParaRPr>
          </a:p>
          <a:p>
            <a:pPr algn="ctr">
              <a:lnSpc>
                <a:spcPct val="100000"/>
              </a:lnSpc>
              <a:buNone/>
              <a:tabLst>
                <a:tab pos="0" algn="l"/>
              </a:tabLst>
            </a:pPr>
            <a:endParaRPr lang="en-IN" sz="2800" b="0" strike="noStrike" spc="-1" dirty="0">
              <a:latin typeface="Arial"/>
            </a:endParaRPr>
          </a:p>
          <a:p>
            <a:pPr algn="ctr">
              <a:lnSpc>
                <a:spcPct val="100000"/>
              </a:lnSpc>
              <a:buNone/>
              <a:tabLst>
                <a:tab pos="0" algn="l"/>
              </a:tabLst>
            </a:pPr>
            <a:r>
              <a:rPr lang="en-US" sz="3200" b="1" u="sng" strike="noStrike" spc="-1" dirty="0">
                <a:solidFill>
                  <a:schemeClr val="bg2">
                    <a:lumMod val="50000"/>
                  </a:schemeClr>
                </a:solidFill>
                <a:latin typeface="Trebuchet MS"/>
                <a:ea typeface="Trebuchet MS"/>
              </a:rPr>
              <a:t>Literature Survey</a:t>
            </a:r>
          </a:p>
          <a:p>
            <a:pPr algn="ctr">
              <a:lnSpc>
                <a:spcPct val="100000"/>
              </a:lnSpc>
              <a:buNone/>
              <a:tabLst>
                <a:tab pos="0" algn="l"/>
              </a:tabLst>
            </a:pPr>
            <a:r>
              <a:rPr lang="en-US" sz="3200" b="1" u="sng" spc="-1" dirty="0">
                <a:latin typeface="Trebuchet MS"/>
              </a:rPr>
              <a:t>FitBit Fitness Analysis</a:t>
            </a:r>
            <a:endParaRPr lang="en-IN" sz="3200" b="0" u="sng" strike="noStrike" spc="-1" dirty="0">
              <a:latin typeface="Arial"/>
            </a:endParaRPr>
          </a:p>
          <a:p>
            <a:pPr algn="ctr">
              <a:lnSpc>
                <a:spcPct val="100000"/>
              </a:lnSpc>
              <a:buNone/>
              <a:tabLst>
                <a:tab pos="0" algn="l"/>
              </a:tabLst>
            </a:pPr>
            <a:endParaRPr lang="en-IN" sz="3200" b="0" strike="noStrike" spc="-1" dirty="0">
              <a:solidFill>
                <a:schemeClr val="bg2">
                  <a:lumMod val="50000"/>
                </a:schemeClr>
              </a:solidFill>
              <a:latin typeface="Arial"/>
            </a:endParaRPr>
          </a:p>
          <a:p>
            <a:pPr algn="ctr">
              <a:lnSpc>
                <a:spcPct val="100000"/>
              </a:lnSpc>
              <a:buNone/>
              <a:tabLst>
                <a:tab pos="0" algn="l"/>
              </a:tabLst>
            </a:pPr>
            <a:r>
              <a:rPr lang="en-US" sz="3200" b="1" strike="noStrike" spc="-1" dirty="0">
                <a:solidFill>
                  <a:schemeClr val="bg2">
                    <a:lumMod val="50000"/>
                  </a:schemeClr>
                </a:solidFill>
                <a:latin typeface="Trebuchet MS"/>
                <a:ea typeface="Trebuchet MS"/>
              </a:rPr>
              <a:t>Name : Abhinav Gunti                   SRN: PES1UG20CS008</a:t>
            </a:r>
            <a:endParaRPr lang="en-IN" sz="3200" spc="-1" dirty="0">
              <a:solidFill>
                <a:schemeClr val="bg2">
                  <a:lumMod val="50000"/>
                </a:schemeClr>
              </a:solidFill>
              <a:latin typeface="Arial"/>
            </a:endParaRPr>
          </a:p>
          <a:p>
            <a:pPr algn="ctr">
              <a:lnSpc>
                <a:spcPct val="100000"/>
              </a:lnSpc>
              <a:buNone/>
              <a:tabLst>
                <a:tab pos="0" algn="l"/>
              </a:tabLst>
            </a:pPr>
            <a:r>
              <a:rPr lang="en-US" sz="3200" b="1" strike="noStrike" spc="-1" dirty="0">
                <a:solidFill>
                  <a:schemeClr val="bg2">
                    <a:lumMod val="50000"/>
                  </a:schemeClr>
                </a:solidFill>
                <a:latin typeface="Trebuchet MS"/>
                <a:ea typeface="Trebuchet MS"/>
              </a:rPr>
              <a:t>Name : Abhishek Singhi                SRN: PES1UG20CS011</a:t>
            </a:r>
            <a:endParaRPr lang="en-IN" sz="3200" b="0" strike="noStrike" spc="-1" dirty="0">
              <a:solidFill>
                <a:schemeClr val="bg2">
                  <a:lumMod val="50000"/>
                </a:schemeClr>
              </a:solidFill>
              <a:latin typeface="Arial"/>
            </a:endParaRPr>
          </a:p>
          <a:p>
            <a:pPr algn="ctr">
              <a:lnSpc>
                <a:spcPct val="100000"/>
              </a:lnSpc>
              <a:buNone/>
              <a:tabLst>
                <a:tab pos="0" algn="l"/>
              </a:tabLst>
            </a:pPr>
            <a:r>
              <a:rPr lang="en-US" sz="3200" b="1" strike="noStrike" spc="-1" dirty="0">
                <a:solidFill>
                  <a:schemeClr val="bg2">
                    <a:lumMod val="50000"/>
                  </a:schemeClr>
                </a:solidFill>
                <a:latin typeface="Trebuchet MS"/>
                <a:ea typeface="Trebuchet MS"/>
              </a:rPr>
              <a:t>Name : Aniket Acharya                 SRN: PES1UG20CS052</a:t>
            </a:r>
            <a:endParaRPr lang="en-IN" sz="3200" b="0" strike="noStrike" spc="-1" dirty="0">
              <a:solidFill>
                <a:schemeClr val="bg2">
                  <a:lumMod val="50000"/>
                </a:schemeClr>
              </a:solidFill>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2102498" y="2932801"/>
            <a:ext cx="7987004" cy="1200329"/>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7200" b="0" strike="noStrike" spc="-1" dirty="0">
                <a:solidFill>
                  <a:schemeClr val="bg2">
                    <a:lumMod val="50000"/>
                  </a:schemeClr>
                </a:solidFill>
                <a:latin typeface="Trebuchet MS"/>
                <a:ea typeface="Trebuchet MS"/>
              </a:rPr>
              <a:t>Thank You!</a:t>
            </a:r>
            <a:endParaRPr lang="en-IN" sz="7200" b="0" strike="noStrike" spc="-1" dirty="0">
              <a:solidFill>
                <a:schemeClr val="bg2">
                  <a:lumMod val="5000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5324535"/>
          </a:xfrm>
          <a:prstGeom prst="rect">
            <a:avLst/>
          </a:prstGeom>
          <a:noFill/>
        </p:spPr>
        <p:txBody>
          <a:bodyPr wrap="square" rtlCol="0">
            <a:spAutoFit/>
          </a:bodyPr>
          <a:lstStyle/>
          <a:p>
            <a:r>
              <a:rPr lang="en" sz="3600" b="1" u="sng" dirty="0"/>
              <a:t>Paper 1: </a:t>
            </a:r>
            <a:r>
              <a:rPr lang="en-US" sz="3600" b="1" i="0" u="sng" dirty="0">
                <a:effectLst/>
                <a:latin typeface="Open Sans" panose="020B0606030504020204" pitchFamily="34" charset="0"/>
              </a:rPr>
              <a:t>Is </a:t>
            </a:r>
            <a:r>
              <a:rPr lang="en-US" sz="3600" b="1" u="sng" dirty="0" err="1">
                <a:latin typeface="Open Sans" panose="020B0606030504020204" pitchFamily="34" charset="0"/>
              </a:rPr>
              <a:t>FitBit</a:t>
            </a:r>
            <a:r>
              <a:rPr lang="en-US" sz="3600" b="1" u="sng" dirty="0">
                <a:latin typeface="Open Sans" panose="020B0606030504020204" pitchFamily="34" charset="0"/>
              </a:rPr>
              <a:t> </a:t>
            </a:r>
            <a:r>
              <a:rPr lang="en-US" sz="3600" b="1" i="0" u="sng" dirty="0">
                <a:effectLst/>
                <a:latin typeface="Open Sans" panose="020B0606030504020204" pitchFamily="34" charset="0"/>
              </a:rPr>
              <a:t>fit for sleep-tracking?</a:t>
            </a:r>
          </a:p>
          <a:p>
            <a:endParaRPr lang="en-IN" u="sng" dirty="0"/>
          </a:p>
          <a:p>
            <a:endParaRPr lang="en-IN" u="sng" dirty="0"/>
          </a:p>
          <a:p>
            <a:endParaRPr lang="en-IN" u="sng" dirty="0"/>
          </a:p>
          <a:p>
            <a:r>
              <a:rPr lang="en-IN" sz="3200" b="1" u="sng" dirty="0"/>
              <a:t>Year of Publication: </a:t>
            </a:r>
            <a:r>
              <a:rPr lang="en-IN" sz="3200" b="1" i="0" u="sng" dirty="0">
                <a:effectLst/>
                <a:latin typeface="Open Sans" panose="020B0606030504020204" pitchFamily="34" charset="0"/>
              </a:rPr>
              <a:t>2017</a:t>
            </a:r>
            <a:endParaRPr lang="en-IN" sz="3200" b="1" u="sng" dirty="0"/>
          </a:p>
          <a:p>
            <a:endParaRPr lang="en-IN" sz="3200" u="sng" dirty="0"/>
          </a:p>
          <a:p>
            <a:pPr marL="0" lvl="0" indent="0" algn="l" rtl="0">
              <a:spcBef>
                <a:spcPts val="0"/>
              </a:spcBef>
              <a:spcAft>
                <a:spcPts val="0"/>
              </a:spcAft>
              <a:buNone/>
            </a:pPr>
            <a:r>
              <a:rPr lang="en-US" sz="3200" b="1" u="sng" dirty="0"/>
              <a:t>Author: </a:t>
            </a:r>
            <a:r>
              <a:rPr lang="en-US" sz="3200" b="1" u="sng" dirty="0" err="1"/>
              <a:t>Zilu</a:t>
            </a:r>
            <a:r>
              <a:rPr lang="en-US" sz="3200" b="1" u="sng" dirty="0"/>
              <a:t> Liang</a:t>
            </a:r>
          </a:p>
          <a:p>
            <a:pPr marL="0" lvl="0" indent="0" algn="l" rtl="0">
              <a:spcBef>
                <a:spcPts val="0"/>
              </a:spcBef>
              <a:spcAft>
                <a:spcPts val="0"/>
              </a:spcAft>
              <a:buNone/>
            </a:pPr>
            <a:endParaRPr lang="en-US" sz="3200" b="1" u="sng" dirty="0"/>
          </a:p>
          <a:p>
            <a:pPr marL="0" lvl="0" indent="0" algn="l" rtl="0">
              <a:spcBef>
                <a:spcPts val="0"/>
              </a:spcBef>
              <a:spcAft>
                <a:spcPts val="0"/>
              </a:spcAft>
              <a:buNone/>
            </a:pPr>
            <a:r>
              <a:rPr lang="en-US" sz="3200" b="1" u="sng" dirty="0"/>
              <a:t>Link: </a:t>
            </a:r>
            <a:r>
              <a:rPr lang="en-US" sz="2400" b="1" u="sng" dirty="0"/>
              <a:t>https://dl.acm.org/doi/abs/10.1145/3154862.3154897?casa_token=iOEKNoqB0x8AAAAA:5UsPnn5IOWjLseJJmA8KbBm_5M2XgnOJV3rC2zatsDbZkjBInSixEv-z9KCJTl4_dIWI2rsv5xUC6Q</a:t>
            </a:r>
            <a:endParaRPr lang="en-IN" sz="2400" u="sng" dirty="0"/>
          </a:p>
          <a:p>
            <a:endParaRPr lang="en-IN" dirty="0"/>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bg2">
                    <a:lumMod val="50000"/>
                  </a:schemeClr>
                </a:solidFill>
              </a:rPr>
              <a:t>Literature Survey</a:t>
            </a:r>
            <a:endParaRPr lang="en-IN" b="1" u="sng" dirty="0">
              <a:solidFill>
                <a:schemeClr val="bg2">
                  <a:lumMod val="50000"/>
                </a:schemeClr>
              </a:solidFill>
            </a:endParaRPr>
          </a:p>
        </p:txBody>
      </p:sp>
    </p:spTree>
    <p:extLst>
      <p:ext uri="{BB962C8B-B14F-4D97-AF65-F5344CB8AC3E}">
        <p14:creationId xmlns:p14="http://schemas.microsoft.com/office/powerpoint/2010/main" val="146328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846000"/>
            <a:ext cx="10792528" cy="4893647"/>
          </a:xfrm>
          <a:prstGeom prst="rect">
            <a:avLst/>
          </a:prstGeom>
          <a:noFill/>
        </p:spPr>
        <p:txBody>
          <a:bodyPr wrap="square" rtlCol="0">
            <a:spAutoFit/>
          </a:bodyPr>
          <a:lstStyle/>
          <a:p>
            <a:r>
              <a:rPr lang="en-US" sz="2400" b="1" i="0" dirty="0">
                <a:effectLst/>
                <a:latin typeface="Open Sans" panose="020B0606030504020204" pitchFamily="34" charset="0"/>
              </a:rPr>
              <a:t>This paper </a:t>
            </a:r>
            <a:r>
              <a:rPr lang="en-US" sz="2400" b="1" dirty="0">
                <a:latin typeface="Open Sans" panose="020B0606030504020204" pitchFamily="34" charset="0"/>
              </a:rPr>
              <a:t>talks about how i</a:t>
            </a:r>
            <a:r>
              <a:rPr lang="en-US" sz="2400" b="1" i="0" dirty="0">
                <a:effectLst/>
                <a:latin typeface="Open Sans" panose="020B0606030504020204" pitchFamily="34" charset="0"/>
              </a:rPr>
              <a:t>t is now easy to track one's sleep through consumer wearable devices like Fitbit from the comfort of one's home. However, compared to clinical measures, the data generated by such consumer devices is limited in its accuracy. The aim of this paper is to explore how users perceive accuracy issues, possible measurement errors and what can be done to address these issues. Through an interview study with Fitbit users, three main sources of errors are found which are: (1) lack of definition of sleep metrics, (2) limitations in underlying data collection and processing mechanisms, and (3) lack of rigor in tracking approach. This paper proposes countermeasures to address these issues, both from the aspect of technological advancement and through engaging end-users more closely with their data.</a:t>
            </a:r>
            <a:endParaRPr lang="en-IN" sz="2400" b="1" dirty="0"/>
          </a:p>
        </p:txBody>
      </p:sp>
    </p:spTree>
    <p:extLst>
      <p:ext uri="{BB962C8B-B14F-4D97-AF65-F5344CB8AC3E}">
        <p14:creationId xmlns:p14="http://schemas.microsoft.com/office/powerpoint/2010/main" val="30009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678204"/>
          </a:xfrm>
          <a:prstGeom prst="rect">
            <a:avLst/>
          </a:prstGeom>
          <a:noFill/>
        </p:spPr>
        <p:txBody>
          <a:bodyPr wrap="square" rtlCol="0">
            <a:spAutoFit/>
          </a:bodyPr>
          <a:lstStyle/>
          <a:p>
            <a:r>
              <a:rPr lang="en" sz="3600" b="1" u="sng" dirty="0"/>
              <a:t>Paper 2: </a:t>
            </a:r>
            <a:r>
              <a:rPr lang="en-IN" sz="3600" b="1" i="0" u="sng" strike="noStrike" dirty="0">
                <a:effectLst/>
                <a:latin typeface="+mj-lt"/>
                <a:hlinkClick r:id="rId2" tooltip="Heart Rate Variability">
                  <a:extLst>
                    <a:ext uri="{A12FA001-AC4F-418D-AE19-62706E023703}">
                      <ahyp:hlinkClr xmlns:ahyp="http://schemas.microsoft.com/office/drawing/2018/hyperlinkcolor" val="tx"/>
                    </a:ext>
                  </a:extLst>
                </a:hlinkClick>
              </a:rPr>
              <a:t>Heart Rate Variability</a:t>
            </a:r>
            <a:endParaRPr lang="en-IN" sz="3600" b="1" i="0" u="sng" strike="noStrike" dirty="0">
              <a:effectLst/>
              <a:latin typeface="+mj-lt"/>
            </a:endParaRPr>
          </a:p>
          <a:p>
            <a:endParaRPr lang="en-IN" sz="3600" u="sng" dirty="0">
              <a:latin typeface="+mj-lt"/>
            </a:endParaRPr>
          </a:p>
          <a:p>
            <a:endParaRPr lang="en-IN" u="sng" dirty="0"/>
          </a:p>
          <a:p>
            <a:r>
              <a:rPr lang="en-IN" sz="3200" b="1" u="sng" dirty="0"/>
              <a:t>Year of Publication: </a:t>
            </a:r>
            <a:r>
              <a:rPr lang="en-IN" sz="3200" b="1" u="sng" dirty="0">
                <a:latin typeface="Open Sans" panose="020B0606030504020204" pitchFamily="34" charset="0"/>
              </a:rPr>
              <a:t>1993</a:t>
            </a:r>
            <a:endParaRPr lang="en-IN" sz="3200" b="1" u="sng" dirty="0"/>
          </a:p>
          <a:p>
            <a:endParaRPr lang="en-IN" sz="3200" u="sng" dirty="0"/>
          </a:p>
          <a:p>
            <a:pPr marL="0" lvl="0" indent="0" algn="l" rtl="0">
              <a:spcBef>
                <a:spcPts val="0"/>
              </a:spcBef>
              <a:spcAft>
                <a:spcPts val="0"/>
              </a:spcAft>
              <a:buNone/>
            </a:pPr>
            <a:r>
              <a:rPr lang="en-US" sz="3200" b="1" u="sng" dirty="0"/>
              <a:t>Author: </a:t>
            </a:r>
            <a:r>
              <a:rPr lang="nl-NL" sz="3200" b="1" i="0" strike="noStrike" dirty="0">
                <a:effectLst/>
                <a:latin typeface="Montserrat" panose="00000500000000000000" pitchFamily="2" charset="0"/>
                <a:hlinkClick r:id="rId3" tooltip="Conny M. A. van Ravenswaaij-Arts, MD">
                  <a:extLst>
                    <a:ext uri="{A12FA001-AC4F-418D-AE19-62706E023703}">
                      <ahyp:hlinkClr xmlns:ahyp="http://schemas.microsoft.com/office/drawing/2018/hyperlinkcolor" val="tx"/>
                    </a:ext>
                  </a:extLst>
                </a:hlinkClick>
              </a:rPr>
              <a:t>Conny M. A. van Ravenswaaij</a:t>
            </a:r>
            <a:endParaRPr lang="nl-NL" sz="3200" b="1" i="0" strike="noStrike" dirty="0">
              <a:effectLst/>
              <a:latin typeface="Montserrat" panose="00000500000000000000" pitchFamily="2" charset="0"/>
            </a:endParaRPr>
          </a:p>
          <a:p>
            <a:pPr marL="0" lvl="0" indent="0" algn="l" rtl="0">
              <a:spcBef>
                <a:spcPts val="0"/>
              </a:spcBef>
              <a:spcAft>
                <a:spcPts val="0"/>
              </a:spcAft>
              <a:buNone/>
            </a:pPr>
            <a:endParaRPr lang="en-US" sz="3200" b="1"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2400" b="1" u="sng" dirty="0"/>
              <a:t>https://www.acpjournals.org/doi/abs/10.7326/0003-4819-118-6-199303150-00008</a:t>
            </a:r>
            <a:endParaRPr lang="en-IN" dirty="0"/>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bg2">
                    <a:lumMod val="50000"/>
                  </a:schemeClr>
                </a:solidFill>
              </a:rPr>
              <a:t>Literature Survey</a:t>
            </a:r>
            <a:endParaRPr lang="en-IN" b="1" u="sng" dirty="0">
              <a:solidFill>
                <a:schemeClr val="bg2">
                  <a:lumMod val="50000"/>
                </a:schemeClr>
              </a:solidFill>
            </a:endParaRPr>
          </a:p>
        </p:txBody>
      </p:sp>
    </p:spTree>
    <p:extLst>
      <p:ext uri="{BB962C8B-B14F-4D97-AF65-F5344CB8AC3E}">
        <p14:creationId xmlns:p14="http://schemas.microsoft.com/office/powerpoint/2010/main" val="116673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846000"/>
            <a:ext cx="10792528" cy="5262979"/>
          </a:xfrm>
          <a:prstGeom prst="rect">
            <a:avLst/>
          </a:prstGeom>
          <a:noFill/>
        </p:spPr>
        <p:txBody>
          <a:bodyPr wrap="square" rtlCol="0">
            <a:spAutoFit/>
          </a:bodyPr>
          <a:lstStyle/>
          <a:p>
            <a:r>
              <a:rPr lang="en-US" sz="2400" b="1" i="0" dirty="0">
                <a:effectLst/>
                <a:latin typeface="Open Sans" panose="020B0606030504020204" pitchFamily="34" charset="0"/>
                <a:ea typeface="Open Sans" panose="020B0606030504020204" pitchFamily="34" charset="0"/>
                <a:cs typeface="Open Sans" panose="020B0606030504020204" pitchFamily="34" charset="0"/>
              </a:rPr>
              <a:t>This </a:t>
            </a:r>
            <a:r>
              <a:rPr lang="en-US" sz="2400" b="1" dirty="0">
                <a:latin typeface="Open Sans" panose="020B0606030504020204" pitchFamily="34" charset="0"/>
                <a:ea typeface="Open Sans" panose="020B0606030504020204" pitchFamily="34" charset="0"/>
                <a:cs typeface="Open Sans" panose="020B0606030504020204" pitchFamily="34" charset="0"/>
              </a:rPr>
              <a:t>paper talks about t</a:t>
            </a:r>
            <a:r>
              <a:rPr lang="en-US" sz="2400" b="1" i="0" dirty="0">
                <a:effectLst/>
                <a:latin typeface="Open Sans" panose="020B0606030504020204" pitchFamily="34" charset="0"/>
                <a:ea typeface="Open Sans" panose="020B0606030504020204" pitchFamily="34" charset="0"/>
                <a:cs typeface="Open Sans" panose="020B0606030504020204" pitchFamily="34" charset="0"/>
              </a:rPr>
              <a:t>he amount of short- and long-term variability in heart rate that reflects the vagal and sympathetic function of the autonomic nervous system, respectively. Therefore heart rate variability can be used as a monitoring tool in clinical conditions with altered autonomic nervous system function. In postinfarction and diabetic patients, low heart rate variability is associated with an increased risk for sudden cardiac death. </a:t>
            </a:r>
          </a:p>
          <a:p>
            <a:r>
              <a:rPr lang="en-US" sz="2400" b="1" i="0" dirty="0">
                <a:effectLst/>
                <a:latin typeface="Open Sans" panose="020B0606030504020204" pitchFamily="34" charset="0"/>
                <a:ea typeface="Open Sans" panose="020B0606030504020204" pitchFamily="34" charset="0"/>
                <a:cs typeface="Open Sans" panose="020B0606030504020204" pitchFamily="34" charset="0"/>
              </a:rPr>
              <a:t>Heart rate variability analysis is easily applicable in adult medicine, but physiologic influences such as age must be considered. The most important application is the surveillance of postinfarction and diabetic patients to prevent sudden cardiac death. With heart rate variability analysis, individual therapy adjustments to achieve the most favorable sympathetic-parasympathetic balance might be possible in the future.</a:t>
            </a:r>
            <a:endParaRPr lang="en-IN" sz="2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610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5262979"/>
          </a:xfrm>
          <a:prstGeom prst="rect">
            <a:avLst/>
          </a:prstGeom>
          <a:noFill/>
        </p:spPr>
        <p:txBody>
          <a:bodyPr wrap="square" rtlCol="0">
            <a:spAutoFit/>
          </a:bodyPr>
          <a:lstStyle/>
          <a:p>
            <a:r>
              <a:rPr lang="en" sz="3600" b="1" u="sng" dirty="0">
                <a:latin typeface="+mj-lt"/>
              </a:rPr>
              <a:t>Paper 3: </a:t>
            </a:r>
            <a:r>
              <a:rPr lang="en-US" sz="3600" b="1" i="0" u="sng" dirty="0">
                <a:effectLst/>
                <a:latin typeface="+mj-lt"/>
              </a:rPr>
              <a:t>Daily Associations Between Sleep and Physical Activity</a:t>
            </a:r>
          </a:p>
          <a:p>
            <a:r>
              <a:rPr lang="en" sz="3600" u="sng" dirty="0"/>
              <a:t> </a:t>
            </a:r>
            <a:endParaRPr lang="en-IN" u="sng" dirty="0"/>
          </a:p>
          <a:p>
            <a:r>
              <a:rPr lang="en-IN" sz="3200" b="1" u="sng" dirty="0"/>
              <a:t>Year of Publication: </a:t>
            </a:r>
            <a:r>
              <a:rPr lang="en-IN" sz="3200" b="1" u="sng" dirty="0">
                <a:latin typeface="Open Sans" panose="020B0606030504020204" pitchFamily="34" charset="0"/>
              </a:rPr>
              <a:t>2019</a:t>
            </a:r>
          </a:p>
          <a:p>
            <a:endParaRPr lang="en-IN" sz="3200" u="sng" dirty="0"/>
          </a:p>
          <a:p>
            <a:pPr marL="0" lvl="0" indent="0" algn="l" rtl="0">
              <a:spcBef>
                <a:spcPts val="0"/>
              </a:spcBef>
              <a:spcAft>
                <a:spcPts val="0"/>
              </a:spcAft>
              <a:buNone/>
            </a:pPr>
            <a:r>
              <a:rPr lang="en-US" sz="3200" b="1" u="sng" dirty="0"/>
              <a:t>Author: </a:t>
            </a:r>
            <a:r>
              <a:rPr lang="en-IN" sz="3600" b="1" i="0" u="sng" dirty="0">
                <a:effectLst/>
                <a:latin typeface="-apple-system"/>
                <a:hlinkClick r:id="rId2">
                  <a:extLst>
                    <a:ext uri="{A12FA001-AC4F-418D-AE19-62706E023703}">
                      <ahyp:hlinkClr xmlns:ahyp="http://schemas.microsoft.com/office/drawing/2018/hyperlinkcolor" val="tx"/>
                    </a:ext>
                  </a:extLst>
                </a:hlinkClick>
              </a:rPr>
              <a:t>Michael P. Mead</a:t>
            </a:r>
            <a:endParaRPr lang="en-US" sz="3600" b="1" u="sng" dirty="0"/>
          </a:p>
          <a:p>
            <a:pPr marL="0" lvl="0" indent="0" algn="l" rtl="0">
              <a:spcBef>
                <a:spcPts val="0"/>
              </a:spcBef>
              <a:spcAft>
                <a:spcPts val="0"/>
              </a:spcAft>
              <a:buNone/>
            </a:pPr>
            <a:endParaRPr lang="en-US" sz="3200" b="1" u="sng"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3200" b="1" u="sng" dirty="0"/>
              <a:t>https://link.springer.com/article/10.1007/s12529-019-09810-6</a:t>
            </a:r>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bg2">
                    <a:lumMod val="50000"/>
                  </a:schemeClr>
                </a:solidFill>
              </a:rPr>
              <a:t>Literature Survey</a:t>
            </a:r>
            <a:endParaRPr lang="en-IN" b="1" u="sng" dirty="0">
              <a:solidFill>
                <a:schemeClr val="bg2">
                  <a:lumMod val="50000"/>
                </a:schemeClr>
              </a:solidFill>
            </a:endParaRPr>
          </a:p>
        </p:txBody>
      </p:sp>
    </p:spTree>
    <p:extLst>
      <p:ext uri="{BB962C8B-B14F-4D97-AF65-F5344CB8AC3E}">
        <p14:creationId xmlns:p14="http://schemas.microsoft.com/office/powerpoint/2010/main" val="224112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612844"/>
            <a:ext cx="10792528" cy="5632311"/>
          </a:xfrm>
          <a:prstGeom prst="rect">
            <a:avLst/>
          </a:prstGeom>
          <a:noFill/>
        </p:spPr>
        <p:txBody>
          <a:bodyPr wrap="square" rtlCol="0">
            <a:spAutoFit/>
          </a:bodyPr>
          <a:lstStyle/>
          <a:p>
            <a:r>
              <a:rPr lang="en-US" sz="2400" b="1" i="0" dirty="0">
                <a:effectLst/>
                <a:latin typeface="Open Sans" panose="020B0606030504020204" pitchFamily="34" charset="0"/>
                <a:ea typeface="Open Sans" panose="020B0606030504020204" pitchFamily="34" charset="0"/>
                <a:cs typeface="Open Sans" panose="020B0606030504020204" pitchFamily="34" charset="0"/>
              </a:rPr>
              <a:t>This </a:t>
            </a:r>
            <a:r>
              <a:rPr lang="en-US" sz="2400" b="1" dirty="0">
                <a:latin typeface="Open Sans" panose="020B0606030504020204" pitchFamily="34" charset="0"/>
                <a:ea typeface="Open Sans" panose="020B0606030504020204" pitchFamily="34" charset="0"/>
                <a:cs typeface="Open Sans" panose="020B0606030504020204" pitchFamily="34" charset="0"/>
              </a:rPr>
              <a:t>paper talks about </a:t>
            </a:r>
            <a:r>
              <a:rPr lang="en-US" sz="2400" b="1" i="0" dirty="0">
                <a:effectLst/>
                <a:latin typeface="Open Sans" panose="020B0606030504020204" pitchFamily="34" charset="0"/>
                <a:ea typeface="Open Sans" panose="020B0606030504020204" pitchFamily="34" charset="0"/>
                <a:cs typeface="Open Sans" panose="020B0606030504020204" pitchFamily="34" charset="0"/>
              </a:rPr>
              <a:t>Research that has demonstrated a correlational relationship between sleep and physical activity, though this work has been largely cross sectional and fails to demonstrate temporal relationships. The purpose of the study was to test the daily, bidirectional relationships between sleep and physical activity, and whether this varied between weekdays and weekend days.</a:t>
            </a:r>
            <a:r>
              <a:rPr lang="en-US" sz="2400" b="1" dirty="0">
                <a:latin typeface="Open Sans" panose="020B0606030504020204" pitchFamily="34" charset="0"/>
                <a:ea typeface="Open Sans" panose="020B0606030504020204" pitchFamily="34" charset="0"/>
                <a:cs typeface="Open Sans" panose="020B0606030504020204" pitchFamily="34" charset="0"/>
              </a:rPr>
              <a:t> </a:t>
            </a:r>
          </a:p>
          <a:p>
            <a:r>
              <a:rPr lang="en-US" sz="2400" b="1" i="0" dirty="0">
                <a:effectLst/>
                <a:latin typeface="Open Sans" panose="020B0606030504020204" pitchFamily="34" charset="0"/>
                <a:ea typeface="Open Sans" panose="020B0606030504020204" pitchFamily="34" charset="0"/>
                <a:cs typeface="Open Sans" panose="020B0606030504020204" pitchFamily="34" charset="0"/>
              </a:rPr>
              <a:t>Mixed linear models revealed that physical activity did not predict subsequent night’s sleep. However, on nights when participants had longer than their own average total sleep time, and greater than their own average wake after sleep onset, this predicted less physical activity the following day.</a:t>
            </a:r>
          </a:p>
          <a:p>
            <a:r>
              <a:rPr lang="en-US" sz="2400" b="1" i="0" dirty="0">
                <a:effectLst/>
                <a:latin typeface="Open Sans" panose="020B0606030504020204" pitchFamily="34" charset="0"/>
                <a:ea typeface="Open Sans" panose="020B0606030504020204" pitchFamily="34" charset="0"/>
                <a:cs typeface="Open Sans" panose="020B0606030504020204" pitchFamily="34" charset="0"/>
              </a:rPr>
              <a:t>Results further suggest that, in healthy young adults, physical activity may not promote healthier subsequent sleep, but sleep duration and continuity influence physical activity in their own way.</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4689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1726163"/>
            <a:ext cx="10792528" cy="4985980"/>
          </a:xfrm>
          <a:prstGeom prst="rect">
            <a:avLst/>
          </a:prstGeom>
          <a:noFill/>
        </p:spPr>
        <p:txBody>
          <a:bodyPr wrap="square" rtlCol="0">
            <a:spAutoFit/>
          </a:bodyPr>
          <a:lstStyle/>
          <a:p>
            <a:r>
              <a:rPr lang="en" sz="3600" b="1" u="sng" dirty="0">
                <a:latin typeface="+mj-lt"/>
              </a:rPr>
              <a:t>Paper 4:</a:t>
            </a:r>
            <a:r>
              <a:rPr lang="en-US" sz="3600" b="1" i="0" u="sng" dirty="0">
                <a:effectLst/>
                <a:latin typeface="+mj-lt"/>
              </a:rPr>
              <a:t>Measuring the fitness of fitness trackers</a:t>
            </a:r>
          </a:p>
          <a:p>
            <a:endParaRPr lang="en-US" sz="3600" b="1" i="0" u="sng" dirty="0">
              <a:effectLst/>
              <a:latin typeface="+mj-lt"/>
            </a:endParaRPr>
          </a:p>
          <a:p>
            <a:endParaRPr lang="en-IN" u="sng" dirty="0"/>
          </a:p>
          <a:p>
            <a:r>
              <a:rPr lang="en-IN" sz="3200" b="1" u="sng" dirty="0"/>
              <a:t>Year of Publication: </a:t>
            </a:r>
            <a:r>
              <a:rPr lang="en-IN" sz="3200" b="1" u="sng" dirty="0">
                <a:latin typeface="+mj-lt"/>
              </a:rPr>
              <a:t>2017</a:t>
            </a:r>
          </a:p>
          <a:p>
            <a:endParaRPr lang="en-IN" sz="3200" u="sng" dirty="0"/>
          </a:p>
          <a:p>
            <a:pPr marL="0" lvl="0" indent="0" algn="l" rtl="0">
              <a:spcBef>
                <a:spcPts val="0"/>
              </a:spcBef>
              <a:spcAft>
                <a:spcPts val="0"/>
              </a:spcAft>
              <a:buNone/>
            </a:pPr>
            <a:r>
              <a:rPr lang="en-US" sz="3200" b="1" u="sng" dirty="0"/>
              <a:t>Author: </a:t>
            </a:r>
            <a:r>
              <a:rPr lang="en-IN" sz="36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Chelsea G. Bender</a:t>
            </a:r>
            <a:endParaRPr lang="en-US" sz="3600" b="1" u="sng" dirty="0"/>
          </a:p>
          <a:p>
            <a:pPr marL="0" lvl="0" indent="0" algn="l" rtl="0">
              <a:spcBef>
                <a:spcPts val="0"/>
              </a:spcBef>
              <a:spcAft>
                <a:spcPts val="0"/>
              </a:spcAft>
              <a:buNone/>
            </a:pPr>
            <a:endParaRPr lang="en-US" sz="3200" b="1" u="sng" dirty="0"/>
          </a:p>
          <a:p>
            <a:pPr marL="0" lvl="0" indent="0" algn="l" rtl="0">
              <a:spcBef>
                <a:spcPts val="0"/>
              </a:spcBef>
              <a:spcAft>
                <a:spcPts val="0"/>
              </a:spcAft>
              <a:buNone/>
            </a:pPr>
            <a:r>
              <a:rPr lang="en-US" sz="3200" b="1" u="sng" dirty="0"/>
              <a:t>Link:</a:t>
            </a:r>
          </a:p>
          <a:p>
            <a:pPr marL="0" lvl="0" indent="0" algn="l" rtl="0">
              <a:spcBef>
                <a:spcPts val="0"/>
              </a:spcBef>
              <a:spcAft>
                <a:spcPts val="0"/>
              </a:spcAft>
              <a:buNone/>
            </a:pPr>
            <a:r>
              <a:rPr lang="en-US" sz="3200" b="1" u="sng" dirty="0"/>
              <a:t>https://ieeexplore.ieee.org/abstract/document/7894077</a:t>
            </a:r>
          </a:p>
        </p:txBody>
      </p:sp>
      <p:sp>
        <p:nvSpPr>
          <p:cNvPr id="2" name="Title 1">
            <a:extLst>
              <a:ext uri="{FF2B5EF4-FFF2-40B4-BE49-F238E27FC236}">
                <a16:creationId xmlns:a16="http://schemas.microsoft.com/office/drawing/2014/main" id="{4F7AEC2A-FCBC-2763-B52B-A67ADBD841A6}"/>
              </a:ext>
            </a:extLst>
          </p:cNvPr>
          <p:cNvSpPr>
            <a:spLocks noGrp="1"/>
          </p:cNvSpPr>
          <p:nvPr>
            <p:ph type="title"/>
          </p:nvPr>
        </p:nvSpPr>
        <p:spPr/>
        <p:txBody>
          <a:bodyPr/>
          <a:lstStyle/>
          <a:p>
            <a:r>
              <a:rPr lang="en-US" b="1" u="sng" dirty="0">
                <a:solidFill>
                  <a:schemeClr val="bg2">
                    <a:lumMod val="50000"/>
                  </a:schemeClr>
                </a:solidFill>
              </a:rPr>
              <a:t>Literature Survey</a:t>
            </a:r>
            <a:endParaRPr lang="en-IN" b="1" u="sng" dirty="0">
              <a:solidFill>
                <a:schemeClr val="bg2">
                  <a:lumMod val="50000"/>
                </a:schemeClr>
              </a:solidFill>
            </a:endParaRPr>
          </a:p>
        </p:txBody>
      </p:sp>
    </p:spTree>
    <p:extLst>
      <p:ext uri="{BB962C8B-B14F-4D97-AF65-F5344CB8AC3E}">
        <p14:creationId xmlns:p14="http://schemas.microsoft.com/office/powerpoint/2010/main" val="274828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78E097-E9C7-1B14-AA75-BF367DCD5F0C}"/>
              </a:ext>
            </a:extLst>
          </p:cNvPr>
          <p:cNvSpPr txBox="1"/>
          <p:nvPr/>
        </p:nvSpPr>
        <p:spPr>
          <a:xfrm>
            <a:off x="609480" y="1088705"/>
            <a:ext cx="10792528" cy="5355312"/>
          </a:xfrm>
          <a:prstGeom prst="rect">
            <a:avLst/>
          </a:prstGeom>
          <a:noFill/>
        </p:spPr>
        <p:txBody>
          <a:bodyPr wrap="square" rtlCol="0">
            <a:spAutoFit/>
          </a:bodyPr>
          <a:lstStyle/>
          <a:p>
            <a:r>
              <a:rPr lang="en-US" b="1" i="0" dirty="0">
                <a:effectLst/>
                <a:latin typeface="Arial" panose="020B0604020202020204" pitchFamily="34" charset="0"/>
              </a:rPr>
              <a:t>Data collected by fitness trackers could play an important role in improving the health and well-being of the individuals who wear them. Many insurance companies even offer monetary rewards to participants who meet certain steps or calorie goals. However, in order for it to be useful, the collected data must be accurate and also reflect real-world performance. While previous studies have compared step counts data in controlled laboratory environments for limited periods of time, few studies have been done to measure performance over longer periods of time, while the subject does real-world activities. There are also few direct comparisons of a range of health indicators on different fitness tracking devices. In this paper, a comparison was deduced between step counts, calories burned, and miles travelled data collected by three pairs of fitness trackers over a 14-day time period in free-living conditions. It indicates that the number of steps reported by different devices worn simultaneously could vary as much as 26%. At the same time, the variations seen in distance travelled, based on the step count, followed the same trends. Little correlation was found between the number of calories burned and the variations seen in the step count across multiple devices. </a:t>
            </a:r>
            <a:r>
              <a:rPr lang="en-US" b="1" dirty="0">
                <a:latin typeface="Arial" panose="020B0604020202020204" pitchFamily="34" charset="0"/>
              </a:rPr>
              <a:t>The</a:t>
            </a:r>
            <a:r>
              <a:rPr lang="en-US" b="1" i="0" dirty="0">
                <a:effectLst/>
                <a:latin typeface="Arial" panose="020B0604020202020204" pitchFamily="34" charset="0"/>
              </a:rPr>
              <a:t> results demonstrate that the reporting of health indicators, such as calories burned and miles travelled, are heavily dependent on the device itself, as well as the manufacturer's proprietary algorithm to calculate or infer such data. As a result, it is difficult to use such measurements as an accurate predictor of health outcomes, or to develop a consistent criteria to rate the performance of such devices in head-to-head comparisons with advance medical machines.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68961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323</TotalTime>
  <Words>916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Century Gothic</vt:lpstr>
      <vt:lpstr>Montserrat</vt:lpstr>
      <vt:lpstr>Open Sans</vt:lpstr>
      <vt:lpstr>Times New Roman</vt:lpstr>
      <vt:lpstr>Trebuchet MS</vt:lpstr>
      <vt:lpstr>Wingdings 3</vt:lpstr>
      <vt:lpstr>Slice</vt:lpstr>
      <vt:lpstr>PowerPoint Presentation</vt:lpstr>
      <vt:lpstr>Literature Survey</vt:lpstr>
      <vt:lpstr>PowerPoint Presentation</vt:lpstr>
      <vt:lpstr>Literature Survey</vt:lpstr>
      <vt:lpstr>PowerPoint Presentation</vt:lpstr>
      <vt:lpstr>Literature Survey</vt:lpstr>
      <vt:lpstr>PowerPoint Presentation</vt:lpstr>
      <vt:lpstr>Literature Survey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abhisinghi2002@gmail.com</cp:lastModifiedBy>
  <cp:revision>17</cp:revision>
  <dcterms:created xsi:type="dcterms:W3CDTF">2020-11-22T08:14:37Z</dcterms:created>
  <dcterms:modified xsi:type="dcterms:W3CDTF">2022-11-17T16:42:57Z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