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16" r:id="rId2"/>
    <p:sldId id="629" r:id="rId3"/>
    <p:sldId id="643" r:id="rId4"/>
    <p:sldId id="642" r:id="rId5"/>
    <p:sldId id="644" r:id="rId6"/>
    <p:sldId id="645" r:id="rId7"/>
    <p:sldId id="646" r:id="rId8"/>
    <p:sldId id="647" r:id="rId9"/>
    <p:sldId id="651" r:id="rId10"/>
    <p:sldId id="648" r:id="rId11"/>
    <p:sldId id="649" r:id="rId12"/>
    <p:sldId id="652" r:id="rId13"/>
    <p:sldId id="650" r:id="rId14"/>
    <p:sldId id="654" r:id="rId15"/>
    <p:sldId id="655" r:id="rId16"/>
    <p:sldId id="653" r:id="rId17"/>
    <p:sldId id="656" r:id="rId18"/>
    <p:sldId id="657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88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September 26, 2013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– DOM and Events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Selecting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a DOM node by id: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 smtClean="0"/>
              <a:t>("id"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DOM node</a:t>
            </a:r>
          </a:p>
          <a:p>
            <a:r>
              <a:rPr lang="en-US" dirty="0" smtClean="0"/>
              <a:t>Selecting DOM nodes by tag:</a:t>
            </a:r>
          </a:p>
          <a:p>
            <a:pPr marL="457129" lvl="1" indent="0">
              <a:buNone/>
            </a:pPr>
            <a:r>
              <a:rPr lang="en-US" dirty="0" err="1"/>
              <a:t>document.getElementsByTagName</a:t>
            </a:r>
            <a:r>
              <a:rPr lang="en-US" dirty="0" smtClean="0"/>
              <a:t>("p"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collection (treat as an array)</a:t>
            </a:r>
          </a:p>
          <a:p>
            <a:r>
              <a:rPr lang="en-US" dirty="0" smtClean="0"/>
              <a:t>Once you select a DOM node:</a:t>
            </a:r>
          </a:p>
          <a:p>
            <a:pPr lvl="1"/>
            <a:r>
              <a:rPr lang="en-US" dirty="0" smtClean="0"/>
              <a:t>Get a node’s children: </a:t>
            </a:r>
            <a:r>
              <a:rPr lang="en-US" dirty="0" err="1" smtClean="0"/>
              <a:t>list.childNodes</a:t>
            </a:r>
            <a:endParaRPr lang="en-US" dirty="0" smtClean="0"/>
          </a:p>
          <a:p>
            <a:pPr lvl="1"/>
            <a:r>
              <a:rPr lang="en-US" dirty="0" smtClean="0"/>
              <a:t>Get a node’s number of children: </a:t>
            </a:r>
            <a:r>
              <a:rPr lang="en-US" dirty="0" err="1" smtClean="0"/>
              <a:t>list.childNodes.length</a:t>
            </a:r>
            <a:endParaRPr lang="en-US" dirty="0" smtClean="0"/>
          </a:p>
          <a:p>
            <a:pPr lvl="1"/>
            <a:r>
              <a:rPr lang="en-US" dirty="0" smtClean="0"/>
              <a:t>Natural to iterate over child nodes using for loops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33600" y="6305490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BTW, &lt;div&gt; tags are very useful for grouping elements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975278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Manipulating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way to manipulate DOM nodes: select the node and modifying its </a:t>
            </a:r>
            <a:r>
              <a:rPr lang="en-US" dirty="0" err="1" smtClean="0"/>
              <a:t>innerHTML</a:t>
            </a:r>
            <a:r>
              <a:rPr lang="en-US" dirty="0" smtClean="0"/>
              <a:t> property: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para</a:t>
            </a:r>
            <a:r>
              <a:rPr lang="en-US" dirty="0"/>
              <a:t>");</a:t>
            </a:r>
          </a:p>
          <a:p>
            <a:pPr marL="457129" lvl="1" indent="0">
              <a:buNone/>
            </a:pPr>
            <a:r>
              <a:rPr lang="en-US" dirty="0" err="1" smtClean="0"/>
              <a:t>p.innerHTML</a:t>
            </a:r>
            <a:r>
              <a:rPr lang="en-US" dirty="0" smtClean="0"/>
              <a:t> </a:t>
            </a:r>
            <a:r>
              <a:rPr lang="en-US" dirty="0"/>
              <a:t>= "some text"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innerHTML</a:t>
            </a:r>
            <a:r>
              <a:rPr lang="en-US" dirty="0" smtClean="0"/>
              <a:t> can be </a:t>
            </a:r>
            <a:r>
              <a:rPr lang="en-US" i="1" dirty="0" smtClean="0"/>
              <a:t>any</a:t>
            </a:r>
            <a:r>
              <a:rPr lang="en-US" dirty="0" smtClean="0"/>
              <a:t> HTML!</a:t>
            </a:r>
          </a:p>
          <a:p>
            <a:r>
              <a:rPr lang="en-US" dirty="0" smtClean="0"/>
              <a:t>Modify a child node using </a:t>
            </a:r>
            <a:r>
              <a:rPr lang="en-US" dirty="0" err="1" smtClean="0"/>
              <a:t>innerHTML</a:t>
            </a:r>
            <a:r>
              <a:rPr lang="en-US" dirty="0" smtClean="0"/>
              <a:t>:</a:t>
            </a:r>
          </a:p>
          <a:p>
            <a:pPr marL="399988" lvl="2" indent="0"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("list").</a:t>
            </a:r>
            <a:r>
              <a:rPr lang="en-US" sz="2000" dirty="0" err="1"/>
              <a:t>childNodes</a:t>
            </a:r>
            <a:r>
              <a:rPr lang="en-US" sz="2000" dirty="0"/>
              <a:t>[1].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smtClean="0"/>
              <a:t>"new item";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90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Building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DOM nodes programmatically: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457129" lvl="1" indent="0">
              <a:buNone/>
            </a:pPr>
            <a:r>
              <a:rPr lang="en-US" dirty="0" err="1"/>
              <a:t>p.innerHTML</a:t>
            </a:r>
            <a:r>
              <a:rPr lang="en-US" dirty="0"/>
              <a:t> = "here is some new text.";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("div1").</a:t>
            </a:r>
            <a:r>
              <a:rPr lang="en-US" dirty="0" err="1"/>
              <a:t>appendChild</a:t>
            </a:r>
            <a:r>
              <a:rPr lang="en-US" dirty="0"/>
              <a:t>(p);</a:t>
            </a:r>
          </a:p>
          <a:p>
            <a:pPr marL="0" indent="0">
              <a:buNone/>
            </a:pPr>
            <a:endParaRPr lang="en-US" dirty="0"/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newItem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pPr marL="457129" lvl="1" indent="0">
              <a:buNone/>
            </a:pPr>
            <a:r>
              <a:rPr lang="en-US" dirty="0" err="1"/>
              <a:t>newItem.innerHTML</a:t>
            </a:r>
            <a:r>
              <a:rPr lang="en-US" dirty="0"/>
              <a:t> = "new list item";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("list").</a:t>
            </a:r>
            <a:r>
              <a:rPr lang="en-US" dirty="0" err="1"/>
              <a:t>appendChild</a:t>
            </a:r>
            <a:r>
              <a:rPr lang="en-US" dirty="0"/>
              <a:t>(</a:t>
            </a:r>
            <a:r>
              <a:rPr lang="en-US" dirty="0" err="1"/>
              <a:t>newItem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setAttribute</a:t>
            </a:r>
            <a:r>
              <a:rPr lang="en-US" dirty="0" smtClean="0"/>
              <a:t> method to set attributes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para</a:t>
            </a:r>
            <a:r>
              <a:rPr lang="en-US" dirty="0"/>
              <a:t>").</a:t>
            </a:r>
            <a:r>
              <a:rPr lang="en-US" dirty="0" err="1"/>
              <a:t>setAttribute</a:t>
            </a:r>
            <a:r>
              <a:rPr lang="en-US" dirty="0"/>
              <a:t>("style", "font-family: </a:t>
            </a:r>
            <a:r>
              <a:rPr lang="en-US" dirty="0" err="1" smtClean="0"/>
              <a:t>arial</a:t>
            </a:r>
            <a:r>
              <a:rPr lang="en-US" dirty="0" smtClean="0"/>
              <a:t>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89775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Removing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node to remove, then use the </a:t>
            </a:r>
            <a:r>
              <a:rPr lang="en-US" dirty="0" err="1" smtClean="0"/>
              <a:t>removeChild</a:t>
            </a:r>
            <a:r>
              <a:rPr lang="en-US" dirty="0" smtClean="0"/>
              <a:t> method in its parent: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list = </a:t>
            </a:r>
            <a:r>
              <a:rPr lang="en-US" dirty="0" err="1"/>
              <a:t>document.getElementById</a:t>
            </a:r>
            <a:r>
              <a:rPr lang="en-US" dirty="0"/>
              <a:t>("list");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listItem</a:t>
            </a:r>
            <a:r>
              <a:rPr lang="en-US" dirty="0"/>
              <a:t> = </a:t>
            </a:r>
            <a:r>
              <a:rPr lang="en-US" dirty="0" err="1"/>
              <a:t>list.childNodes</a:t>
            </a:r>
            <a:r>
              <a:rPr lang="en-US" dirty="0"/>
              <a:t>[1];</a:t>
            </a:r>
          </a:p>
          <a:p>
            <a:pPr marL="457129" lvl="1" indent="0">
              <a:buNone/>
            </a:pPr>
            <a:r>
              <a:rPr lang="en-US" dirty="0" err="1"/>
              <a:t>list.removeChild</a:t>
            </a:r>
            <a:r>
              <a:rPr lang="en-US" dirty="0"/>
              <a:t>(</a:t>
            </a:r>
            <a:r>
              <a:rPr lang="en-US" dirty="0" err="1"/>
              <a:t>listItem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28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Annex_Esstisch_Maßtisch_aus_Massivholz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93433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743200" y="266700"/>
            <a:ext cx="60960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3600" dirty="0" smtClean="0">
                <a:solidFill>
                  <a:srgbClr val="000000"/>
                </a:solidFill>
              </a:rPr>
              <a:t>Let’s build a table!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6629400"/>
            <a:ext cx="16466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(Table)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0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289953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t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("table");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t.setAttribute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("border", 1);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row1col1.innerHTML = "A";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row1col2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row1col2.innerHTML = "B";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row1.appendChild(row1col1);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row1.appendChild(row1col2);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(row1);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document.getElementById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("div1").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(t);</a:t>
            </a:r>
          </a:p>
        </p:txBody>
      </p:sp>
    </p:spTree>
    <p:extLst>
      <p:ext uri="{BB962C8B-B14F-4D97-AF65-F5344CB8AC3E}">
        <p14:creationId xmlns:p14="http://schemas.microsoft.com/office/powerpoint/2010/main" val="3767451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are driven by events</a:t>
            </a:r>
          </a:p>
          <a:p>
            <a:r>
              <a:rPr lang="en-US" dirty="0" smtClean="0"/>
              <a:t>When an event happens, an event handler is called to “handle” the event</a:t>
            </a:r>
          </a:p>
          <a:p>
            <a:r>
              <a:rPr lang="en-US" dirty="0" smtClean="0"/>
              <a:t>Easier to show in an example…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76400" y="6305490"/>
            <a:ext cx="723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Note, what I’m showing is slightly easier than what’s in the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book…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4448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6px-Mantelböge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80707"/>
          </a:xfrm>
          <a:prstGeom prst="rect">
            <a:avLst/>
          </a:prstGeom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0" y="6629400"/>
            <a:ext cx="23438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(Form (Document))</a:t>
            </a:r>
            <a:endParaRPr lang="en-US" sz="1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chemeClr val="bg1"/>
                </a:solidFill>
                <a:latin typeface="Gill Sans"/>
                <a:cs typeface="Gill Sans"/>
              </a:rPr>
              <a:t>Forms</a:t>
            </a:r>
            <a:endParaRPr lang="en-US" sz="36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4086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sta_dam_under_construction_new_edit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10" y="0"/>
            <a:ext cx="9181610" cy="6858000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6629400"/>
            <a:ext cx="20591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(Construction)</a:t>
            </a:r>
            <a:endParaRPr lang="en-US" sz="1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Putting everything together…</a:t>
            </a:r>
            <a:endParaRPr lang="en-US" sz="36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695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holds a collection of values</a:t>
            </a:r>
          </a:p>
          <a:p>
            <a:pPr lvl="1"/>
            <a:r>
              <a:rPr lang="en-US" dirty="0" smtClean="0"/>
              <a:t>Each value is referenced with an index, starting from 0</a:t>
            </a:r>
          </a:p>
          <a:p>
            <a:r>
              <a:rPr lang="en-US" dirty="0" smtClean="0"/>
              <a:t>Creating an array: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Or, alternatively: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Note, arrays automatically grow in size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371600" y="2635984"/>
            <a:ext cx="24666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new Array();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 = 0;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[1] = 3;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[2] = 2;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[3] = 4;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71600" y="5010090"/>
            <a:ext cx="2229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0" y="2971800"/>
            <a:ext cx="3657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smtClean="0">
                <a:solidFill>
                  <a:srgbClr val="FF0000"/>
                </a:solidFill>
                <a:latin typeface="Gill Sans"/>
                <a:cs typeface="Gill Sans"/>
              </a:rPr>
              <a:t>What happens if you don’t specify value for a particular index?</a:t>
            </a:r>
          </a:p>
        </p:txBody>
      </p:sp>
    </p:spTree>
    <p:extLst>
      <p:ext uri="{BB962C8B-B14F-4D97-AF65-F5344CB8AC3E}">
        <p14:creationId xmlns:p14="http://schemas.microsoft.com/office/powerpoint/2010/main" val="2729813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Referencing values in an array: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Array values can be used in other expressions and statements:</a:t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 f = 5 + </a:t>
            </a:r>
            <a:r>
              <a:rPr lang="en-US" dirty="0" err="1"/>
              <a:t>arr</a:t>
            </a:r>
            <a:r>
              <a:rPr lang="en-US" dirty="0"/>
              <a:t>[0] + </a:t>
            </a:r>
            <a:r>
              <a:rPr lang="en-US" dirty="0" err="1"/>
              <a:t>arr</a:t>
            </a:r>
            <a:r>
              <a:rPr lang="en-US" dirty="0"/>
              <a:t>[2]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Find out the length of an array: </a:t>
            </a:r>
            <a:r>
              <a:rPr lang="en-US" dirty="0" err="1" smtClean="0"/>
              <a:t>arr.length</a:t>
            </a:r>
            <a:endParaRPr lang="en-US" dirty="0" smtClean="0"/>
          </a:p>
          <a:p>
            <a:r>
              <a:rPr lang="en-US" dirty="0" smtClean="0"/>
              <a:t>Arrays and </a:t>
            </a:r>
            <a:r>
              <a:rPr lang="en-US" i="1" dirty="0" smtClean="0"/>
              <a:t>for</a:t>
            </a:r>
            <a:r>
              <a:rPr lang="en-US" dirty="0" smtClean="0"/>
              <a:t> loops go hand in glove: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40682" y="1581090"/>
            <a:ext cx="793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3882" y="2190690"/>
            <a:ext cx="16209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name of array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302682" y="2190690"/>
            <a:ext cx="21075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index (starts at 0!)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235882" y="196209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3074082" y="196209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19200" y="4343400"/>
            <a:ext cx="335347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= 0;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for (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=0;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&lt;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arr.length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++) {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+=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];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}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console.log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(sum);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77115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-WII00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6019800" cy="601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25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Cooking analogy?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0" y="6629400"/>
            <a:ext cx="21980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http://</a:t>
            </a:r>
            <a:r>
              <a:rPr lang="en-US" sz="1000" b="0" dirty="0" err="1">
                <a:solidFill>
                  <a:srgbClr val="000000"/>
                </a:solidFill>
              </a:rPr>
              <a:t>www.hayneedle.com</a:t>
            </a:r>
            <a:r>
              <a:rPr lang="en-US" sz="1000" b="0" dirty="0">
                <a:solidFill>
                  <a:srgbClr val="00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2890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9906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120191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407466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-1129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document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head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body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971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h1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err="1" smtClean="0">
                <a:latin typeface="Gill Sans"/>
                <a:cs typeface="Gill Sans"/>
              </a:rPr>
              <a:t>ul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4419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cxnSp>
        <p:nvCxnSpPr>
          <p:cNvPr id="15" name="Elbow Connector 14"/>
          <p:cNvCxnSpPr>
            <a:stCxn id="3" idx="2"/>
            <a:endCxn id="5" idx="0"/>
          </p:cNvCxnSpPr>
          <p:nvPr/>
        </p:nvCxnSpPr>
        <p:spPr bwMode="auto">
          <a:xfrm rot="5400000">
            <a:off x="2605445" y="14644"/>
            <a:ext cx="1189911" cy="1981200"/>
          </a:xfrm>
          <a:prstGeom prst="bentConnector3">
            <a:avLst>
              <a:gd name="adj1" fmla="val 6601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Elbow Connector 16"/>
          <p:cNvCxnSpPr>
            <a:endCxn id="6" idx="0"/>
          </p:cNvCxnSpPr>
          <p:nvPr/>
        </p:nvCxnSpPr>
        <p:spPr bwMode="auto">
          <a:xfrm rot="16200000" flipH="1">
            <a:off x="4038602" y="533402"/>
            <a:ext cx="1219198" cy="914398"/>
          </a:xfrm>
          <a:prstGeom prst="bentConnector3">
            <a:avLst>
              <a:gd name="adj1" fmla="val 666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Elbow Connector 21"/>
          <p:cNvCxnSpPr>
            <a:stCxn id="6" idx="2"/>
            <a:endCxn id="7" idx="0"/>
          </p:cNvCxnSpPr>
          <p:nvPr/>
        </p:nvCxnSpPr>
        <p:spPr bwMode="auto">
          <a:xfrm rot="5400000">
            <a:off x="3957310" y="1823710"/>
            <a:ext cx="84838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Elbow Connector 25"/>
          <p:cNvCxnSpPr>
            <a:stCxn id="6" idx="2"/>
            <a:endCxn id="8" idx="0"/>
          </p:cNvCxnSpPr>
          <p:nvPr/>
        </p:nvCxnSpPr>
        <p:spPr bwMode="auto">
          <a:xfrm rot="5400000">
            <a:off x="44716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Elbow Connector 29"/>
          <p:cNvCxnSpPr>
            <a:stCxn id="6" idx="2"/>
            <a:endCxn id="9" idx="0"/>
          </p:cNvCxnSpPr>
          <p:nvPr/>
        </p:nvCxnSpPr>
        <p:spPr bwMode="auto">
          <a:xfrm rot="16200000" flipH="1">
            <a:off x="48907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6" idx="2"/>
            <a:endCxn id="10" idx="0"/>
          </p:cNvCxnSpPr>
          <p:nvPr/>
        </p:nvCxnSpPr>
        <p:spPr bwMode="auto">
          <a:xfrm rot="16200000" flipH="1">
            <a:off x="5309860" y="1918960"/>
            <a:ext cx="848380" cy="12573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Elbow Connector 35"/>
          <p:cNvCxnSpPr>
            <a:stCxn id="10" idx="2"/>
            <a:endCxn id="11" idx="0"/>
          </p:cNvCxnSpPr>
          <p:nvPr/>
        </p:nvCxnSpPr>
        <p:spPr bwMode="auto">
          <a:xfrm rot="5400000">
            <a:off x="5285720" y="3352800"/>
            <a:ext cx="934760" cy="1219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Elbow Connector 38"/>
          <p:cNvCxnSpPr>
            <a:stCxn id="10" idx="2"/>
            <a:endCxn id="12" idx="0"/>
          </p:cNvCxnSpPr>
          <p:nvPr/>
        </p:nvCxnSpPr>
        <p:spPr bwMode="auto">
          <a:xfrm rot="5400000">
            <a:off x="5671810" y="3728710"/>
            <a:ext cx="924580" cy="457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Elbow Connector 41"/>
          <p:cNvCxnSpPr>
            <a:stCxn id="10" idx="2"/>
            <a:endCxn id="13" idx="0"/>
          </p:cNvCxnSpPr>
          <p:nvPr/>
        </p:nvCxnSpPr>
        <p:spPr bwMode="auto">
          <a:xfrm rot="16200000" flipH="1">
            <a:off x="6047720" y="3810000"/>
            <a:ext cx="934760" cy="304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39482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the DOM to “do stuff”</a:t>
            </a:r>
            <a:endParaRPr lang="en-US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981200" y="2873514"/>
            <a:ext cx="552266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document.</a:t>
            </a:r>
            <a:r>
              <a:rPr lang="en-US" sz="3200" b="0" dirty="0" err="1" smtClean="0">
                <a:solidFill>
                  <a:srgbClr val="0000FF"/>
                </a:solidFill>
                <a:latin typeface="Gill Sans"/>
                <a:cs typeface="Gill Sans"/>
              </a:rPr>
              <a:t>method</a:t>
            </a:r>
            <a:r>
              <a:rPr lang="en-US" sz="3200" b="0" dirty="0" smtClean="0">
                <a:solidFill>
                  <a:schemeClr val="bg1"/>
                </a:solidFill>
                <a:latin typeface="Gill Sans"/>
                <a:cs typeface="Gill Sans"/>
              </a:rPr>
              <a:t>(“argument”);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5800" y="4092714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document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represents the entire page and contains the DOM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19400" y="1730514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method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is want you want the document “to do”, usually a verb phrase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486400" y="4092714"/>
            <a:ext cx="2971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arguments are additional details that you specify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286000" y="3406914"/>
            <a:ext cx="5334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495800" y="2492514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6248400" y="3483114"/>
            <a:ext cx="381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181600" y="6248400"/>
            <a:ext cx="3733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More on the dot notation later…</a:t>
            </a:r>
          </a:p>
        </p:txBody>
      </p:sp>
    </p:spTree>
    <p:extLst>
      <p:ext uri="{BB962C8B-B14F-4D97-AF65-F5344CB8AC3E}">
        <p14:creationId xmlns:p14="http://schemas.microsoft.com/office/powerpoint/2010/main" val="304788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48750</TotalTime>
  <Words>815</Words>
  <Application>Microsoft Macintosh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PowerPoint Presentation</vt:lpstr>
      <vt:lpstr>Arrays</vt:lpstr>
      <vt:lpstr>Using Arrays</vt:lpstr>
      <vt:lpstr>PowerPoint Presentation</vt:lpstr>
      <vt:lpstr>PowerPoint Presentation</vt:lpstr>
      <vt:lpstr>PowerPoint Presentation</vt:lpstr>
      <vt:lpstr>PowerPoint Presentation</vt:lpstr>
      <vt:lpstr>Asking the DOM to “do stuff”</vt:lpstr>
      <vt:lpstr>DOM: Selecting Nodes</vt:lpstr>
      <vt:lpstr>DOM: Manipulating Nodes</vt:lpstr>
      <vt:lpstr>DOM: Building Nodes</vt:lpstr>
      <vt:lpstr>DOM: Removing Nodes</vt:lpstr>
      <vt:lpstr>PowerPoint Presentation</vt:lpstr>
      <vt:lpstr>PowerPoint Presentation</vt:lpstr>
      <vt:lpstr>Events</vt:lpstr>
      <vt:lpstr>PowerPoint Presentation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8008</cp:revision>
  <cp:lastPrinted>2013-09-26T21:03:13Z</cp:lastPrinted>
  <dcterms:created xsi:type="dcterms:W3CDTF">2012-09-06T21:39:14Z</dcterms:created>
  <dcterms:modified xsi:type="dcterms:W3CDTF">2013-09-26T21:03:32Z</dcterms:modified>
  <cp:category/>
</cp:coreProperties>
</file>