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6" r:id="rId2"/>
    <p:sldId id="672" r:id="rId3"/>
    <p:sldId id="663" r:id="rId4"/>
    <p:sldId id="664" r:id="rId5"/>
    <p:sldId id="665" r:id="rId6"/>
    <p:sldId id="666" r:id="rId7"/>
    <p:sldId id="667" r:id="rId8"/>
    <p:sldId id="670" r:id="rId9"/>
    <p:sldId id="671" r:id="rId10"/>
    <p:sldId id="668" r:id="rId11"/>
    <p:sldId id="66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18,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6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PHP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</a:t>
            </a:r>
            <a:r>
              <a:rPr lang="en-US" dirty="0" smtClean="0"/>
              <a:t>for ride sharing on long car trips:</a:t>
            </a:r>
            <a:endParaRPr lang="en-US" dirty="0" smtClean="0"/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</a:t>
            </a:r>
            <a:r>
              <a:rPr lang="en-US" dirty="0" smtClean="0"/>
              <a:t>and can make reservations</a:t>
            </a:r>
            <a:endParaRPr lang="en-US" dirty="0" smtClean="0"/>
          </a:p>
          <a:p>
            <a:pPr lvl="1"/>
            <a:r>
              <a:rPr lang="en-US" dirty="0" smtClean="0"/>
              <a:t>These things happen in no particular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  <a:endParaRPr lang="en-US" dirty="0" smtClean="0"/>
          </a:p>
          <a:p>
            <a:r>
              <a:rPr lang="en-US" dirty="0" smtClean="0"/>
              <a:t>Build a </a:t>
            </a:r>
            <a:r>
              <a:rPr lang="en-US" dirty="0" smtClean="0"/>
              <a:t>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</a:t>
            </a:r>
            <a:r>
              <a:rPr lang="en-US" dirty="0" smtClean="0"/>
              <a:t>the </a:t>
            </a:r>
            <a:r>
              <a:rPr lang="en-US" dirty="0" smtClean="0"/>
              <a:t>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0"/>
            <a:ext cx="5275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55183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  <a:latin typeface="Gill Sans"/>
                <a:cs typeface="Gill Sans"/>
              </a:rPr>
              <a:t>Databases Yesterday…</a:t>
            </a:r>
          </a:p>
        </p:txBody>
      </p:sp>
    </p:spTree>
    <p:extLst>
      <p:ext uri="{BB962C8B-B14F-4D97-AF65-F5344CB8AC3E}">
        <p14:creationId xmlns:p14="http://schemas.microsoft.com/office/powerpoint/2010/main" val="11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pedi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71650"/>
            <a:ext cx="2277254" cy="15811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57200"/>
            <a:ext cx="453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00"/>
                </a:solidFill>
                <a:latin typeface="Gill Sans"/>
                <a:cs typeface="Gill Sans"/>
              </a:rPr>
              <a:t>Databases today…</a:t>
            </a:r>
            <a:endParaRPr lang="en-US" sz="3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faceboo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276600" cy="1231437"/>
          </a:xfrm>
          <a:prstGeom prst="rect">
            <a:avLst/>
          </a:prstGeom>
        </p:spPr>
      </p:pic>
      <p:pic>
        <p:nvPicPr>
          <p:cNvPr id="8" name="Picture 7" descr="twitter-bird-blue-on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35100"/>
            <a:ext cx="1765300" cy="1765300"/>
          </a:xfrm>
          <a:prstGeom prst="rect">
            <a:avLst/>
          </a:prstGeom>
        </p:spPr>
      </p:pic>
      <p:pic>
        <p:nvPicPr>
          <p:cNvPr id="2" name="Picture 1" descr="logo_amaz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57512"/>
            <a:ext cx="3429000" cy="928688"/>
          </a:xfrm>
          <a:prstGeom prst="rect">
            <a:avLst/>
          </a:prstGeom>
        </p:spPr>
      </p:pic>
      <p:pic>
        <p:nvPicPr>
          <p:cNvPr id="3" name="Picture 2" descr="bank-of-america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3048000" cy="1424940"/>
          </a:xfrm>
          <a:prstGeom prst="rect">
            <a:avLst/>
          </a:prstGeom>
        </p:spPr>
      </p:pic>
      <p:pic>
        <p:nvPicPr>
          <p:cNvPr id="9" name="Picture 8" descr="orbitz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347038" cy="432830"/>
          </a:xfrm>
          <a:prstGeom prst="rect">
            <a:avLst/>
          </a:prstGeom>
        </p:spPr>
      </p:pic>
      <p:pic>
        <p:nvPicPr>
          <p:cNvPr id="10" name="Picture 9" descr="match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3810000" cy="936625"/>
          </a:xfrm>
          <a:prstGeom prst="rect">
            <a:avLst/>
          </a:prstGeom>
        </p:spPr>
      </p:pic>
      <p:pic>
        <p:nvPicPr>
          <p:cNvPr id="11" name="Picture 10" descr="etrad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7696"/>
            <a:ext cx="3391605" cy="2543704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6172200"/>
            <a:ext cx="4419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but these are websites?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LinkedIn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92233"/>
            <a:ext cx="2895600" cy="817967"/>
          </a:xfrm>
          <a:prstGeom prst="rect">
            <a:avLst/>
          </a:prstGeom>
        </p:spPr>
      </p:pic>
      <p:pic>
        <p:nvPicPr>
          <p:cNvPr id="5" name="Picture 4" descr="ebaylogo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201583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8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that are really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is in a database</a:t>
            </a:r>
          </a:p>
          <a:p>
            <a:r>
              <a:rPr lang="en-US" dirty="0" smtClean="0"/>
              <a:t>Web pages are dynamically constructed </a:t>
            </a:r>
            <a:r>
              <a:rPr lang="en-US" dirty="0" smtClean="0"/>
              <a:t>from </a:t>
            </a:r>
            <a:r>
              <a:rPr lang="en-US" dirty="0" smtClean="0"/>
              <a:t>results of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3655939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Multi-Tiered Architectures</a:t>
            </a:r>
            <a:endParaRPr lang="en-US" dirty="0"/>
          </a:p>
        </p:txBody>
      </p:sp>
      <p:cxnSp>
        <p:nvCxnSpPr>
          <p:cNvPr id="4" name="AutoShape 16"/>
          <p:cNvCxnSpPr>
            <a:cxnSpLocks noChangeShapeType="1"/>
            <a:stCxn id="5" idx="2"/>
            <a:endCxn id="25" idx="0"/>
          </p:cNvCxnSpPr>
          <p:nvPr/>
        </p:nvCxnSpPr>
        <p:spPr bwMode="auto">
          <a:xfrm rot="5400000">
            <a:off x="2483644" y="2629694"/>
            <a:ext cx="114300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17738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2098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334000" y="1600200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Browser</a:t>
            </a:r>
          </a:p>
        </p:txBody>
      </p:sp>
      <p:cxnSp>
        <p:nvCxnSpPr>
          <p:cNvPr id="8" name="AutoShape 16"/>
          <p:cNvCxnSpPr>
            <a:cxnSpLocks noChangeShapeType="1"/>
            <a:stCxn id="7" idx="2"/>
            <a:endCxn id="23" idx="0"/>
          </p:cNvCxnSpPr>
          <p:nvPr/>
        </p:nvCxnSpPr>
        <p:spPr bwMode="auto">
          <a:xfrm rot="5400000">
            <a:off x="5638801" y="2590800"/>
            <a:ext cx="1066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158875" y="2514600"/>
            <a:ext cx="6934200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0600" y="2057400"/>
            <a:ext cx="6891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Client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990600" y="2635250"/>
            <a:ext cx="72958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Server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34000" y="3125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334000" y="38877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Middleware</a:t>
            </a:r>
            <a:r>
              <a:rPr lang="ja-JP" altLang="en-US" b="0" dirty="0">
                <a:solidFill>
                  <a:schemeClr val="bg2"/>
                </a:solidFill>
                <a:latin typeface="Gill Sans"/>
                <a:cs typeface="Gill Sans"/>
              </a:rPr>
              <a:t>”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217738" y="3201988"/>
            <a:ext cx="1676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Web Server</a:t>
            </a:r>
          </a:p>
        </p:txBody>
      </p:sp>
      <p:cxnSp>
        <p:nvCxnSpPr>
          <p:cNvPr id="26" name="AutoShape 1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019801" y="3733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334000" y="4649788"/>
            <a:ext cx="1676400" cy="990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Database</a:t>
            </a:r>
          </a:p>
        </p:txBody>
      </p:sp>
      <p:cxnSp>
        <p:nvCxnSpPr>
          <p:cNvPr id="28" name="AutoShape 16"/>
          <p:cNvCxnSpPr>
            <a:cxnSpLocks noChangeShapeType="1"/>
            <a:stCxn id="25" idx="2"/>
            <a:endCxn id="6" idx="1"/>
          </p:cNvCxnSpPr>
          <p:nvPr/>
        </p:nvCxnSpPr>
        <p:spPr bwMode="auto">
          <a:xfrm rot="5400000">
            <a:off x="2556669" y="4150519"/>
            <a:ext cx="990600" cy="79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AutoShape 16"/>
          <p:cNvCxnSpPr>
            <a:cxnSpLocks noChangeShapeType="1"/>
            <a:stCxn id="24" idx="2"/>
            <a:endCxn id="27" idx="1"/>
          </p:cNvCxnSpPr>
          <p:nvPr/>
        </p:nvCxnSpPr>
        <p:spPr bwMode="auto">
          <a:xfrm rot="5400000">
            <a:off x="6019801" y="4495800"/>
            <a:ext cx="304800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 Pieces Together…</a:t>
            </a:r>
            <a:endParaRPr lang="en-US" dirty="0"/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6400800" y="3200400"/>
            <a:ext cx="1828800" cy="13716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1143000" y="3124200"/>
            <a:ext cx="11430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657600" y="3048000"/>
            <a:ext cx="12954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691860" y="2667000"/>
            <a:ext cx="118494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Web Server</a:t>
            </a:r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2286000" y="3048000"/>
            <a:ext cx="1371600" cy="307975"/>
            <a:chOff x="1776" y="1488"/>
            <a:chExt cx="864" cy="194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 flipH="1">
              <a:off x="1776" y="1680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016" y="1488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3" name="Group 32"/>
          <p:cNvGrpSpPr>
            <a:grpSpLocks/>
          </p:cNvGrpSpPr>
          <p:nvPr/>
        </p:nvGrpSpPr>
        <p:grpSpPr bwMode="auto">
          <a:xfrm>
            <a:off x="2286000" y="3962400"/>
            <a:ext cx="1371600" cy="307975"/>
            <a:chOff x="1776" y="2064"/>
            <a:chExt cx="864" cy="194"/>
          </a:xfrm>
        </p:grpSpPr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1776" y="2256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016" y="2064"/>
              <a:ext cx="415" cy="1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0" dirty="0">
                  <a:solidFill>
                    <a:srgbClr val="000000"/>
                  </a:solidFill>
                  <a:latin typeface="Gill Sans"/>
                  <a:cs typeface="Gill Sans"/>
                </a:rPr>
                <a:t>HTML</a:t>
              </a: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286000" y="3505204"/>
            <a:ext cx="1371600" cy="338138"/>
            <a:chOff x="1776" y="1776"/>
            <a:chExt cx="864" cy="213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2016" y="1776"/>
              <a:ext cx="336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rgbClr val="000000"/>
                  </a:solidFill>
                  <a:latin typeface="Gill Sans"/>
                  <a:cs typeface="Gill Sans"/>
                </a:rPr>
                <a:t>CGI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776" y="1968"/>
              <a:ext cx="86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1240006" y="2743200"/>
            <a:ext cx="893594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Browser</a:t>
            </a:r>
          </a:p>
        </p:txBody>
      </p:sp>
      <p:grpSp>
        <p:nvGrpSpPr>
          <p:cNvPr id="60" name="Group 30"/>
          <p:cNvGrpSpPr>
            <a:grpSpLocks/>
          </p:cNvGrpSpPr>
          <p:nvPr/>
        </p:nvGrpSpPr>
        <p:grpSpPr bwMode="auto">
          <a:xfrm>
            <a:off x="4953000" y="3321054"/>
            <a:ext cx="1447800" cy="338138"/>
            <a:chOff x="3456" y="1660"/>
            <a:chExt cx="912" cy="213"/>
          </a:xfrm>
        </p:grpSpPr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3504" y="1660"/>
              <a:ext cx="684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SQL </a:t>
              </a:r>
              <a:r>
                <a:rPr lang="en-US" b="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query</a:t>
              </a:r>
              <a:endParaRPr lang="en-US" b="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 flipV="1">
              <a:off x="3456" y="1872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4953000" y="3852867"/>
            <a:ext cx="1447800" cy="338138"/>
            <a:chOff x="3456" y="1995"/>
            <a:chExt cx="912" cy="213"/>
          </a:xfrm>
        </p:grpSpPr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91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3648" y="1995"/>
              <a:ext cx="492" cy="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00"/>
                  </a:solidFill>
                  <a:latin typeface="Gill Sans"/>
                  <a:cs typeface="Gill Sans"/>
                </a:rPr>
                <a:t>Results</a:t>
              </a:r>
            </a:p>
          </p:txBody>
        </p:sp>
      </p:grp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476997" y="2787650"/>
            <a:ext cx="1752603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Database (MySQL)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962400" y="3429000"/>
            <a:ext cx="685800" cy="847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038600" y="3657600"/>
            <a:ext cx="54373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PHP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</a:t>
            </a:r>
            <a:r>
              <a:rPr lang="en-US" dirty="0" smtClean="0"/>
              <a:t>server-side </a:t>
            </a:r>
            <a:r>
              <a:rPr lang="en-US" dirty="0" smtClean="0"/>
              <a:t>scripting language</a:t>
            </a:r>
          </a:p>
          <a:p>
            <a:pPr lvl="1"/>
            <a:r>
              <a:rPr lang="en-US" b="1" dirty="0" smtClean="0"/>
              <a:t>Must</a:t>
            </a:r>
            <a:r>
              <a:rPr lang="en-US" dirty="0" smtClean="0"/>
              <a:t> run on a server (</a:t>
            </a:r>
            <a:r>
              <a:rPr lang="en-US" i="1" dirty="0" smtClean="0"/>
              <a:t>not</a:t>
            </a:r>
            <a:r>
              <a:rPr lang="en-US" dirty="0" smtClean="0"/>
              <a:t> in the browser)</a:t>
            </a:r>
          </a:p>
          <a:p>
            <a:pPr lvl="1"/>
            <a:r>
              <a:rPr lang="en-US" dirty="0" smtClean="0"/>
              <a:t>More specifically, r</a:t>
            </a:r>
            <a:r>
              <a:rPr lang="en-US" dirty="0" smtClean="0"/>
              <a:t>uns </a:t>
            </a:r>
            <a:r>
              <a:rPr lang="en-US" dirty="0" smtClean="0"/>
              <a:t>inside the web </a:t>
            </a:r>
            <a:r>
              <a:rPr lang="en-US" dirty="0" smtClean="0"/>
              <a:t>server</a:t>
            </a:r>
            <a:endParaRPr lang="en-US" dirty="0" smtClean="0"/>
          </a:p>
          <a:p>
            <a:r>
              <a:rPr lang="en-US" dirty="0" smtClean="0"/>
              <a:t>Typical PHP script:</a:t>
            </a:r>
          </a:p>
          <a:p>
            <a:pPr lvl="1"/>
            <a:r>
              <a:rPr lang="en-US" dirty="0" smtClean="0"/>
              <a:t>Fetches input from user forms</a:t>
            </a:r>
          </a:p>
          <a:p>
            <a:pPr lvl="1"/>
            <a:r>
              <a:rPr lang="en-US" dirty="0" smtClean="0"/>
              <a:t>Executes SQL queries</a:t>
            </a:r>
          </a:p>
          <a:p>
            <a:pPr lvl="1"/>
            <a:r>
              <a:rPr lang="en-US" dirty="0" smtClean="0"/>
              <a:t>Constructs an HTML page containing results</a:t>
            </a:r>
          </a:p>
          <a:p>
            <a:r>
              <a:rPr lang="en-US" dirty="0" smtClean="0"/>
              <a:t>Part of the “LAMP” stack</a:t>
            </a:r>
          </a:p>
          <a:p>
            <a:pPr lvl="1"/>
            <a:r>
              <a:rPr lang="en-US" dirty="0" smtClean="0"/>
              <a:t>Linux, Apache, MySQL,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67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smtClean="0"/>
              <a:t>just like normal HTML pages</a:t>
            </a:r>
          </a:p>
          <a:p>
            <a:r>
              <a:rPr lang="en-US" dirty="0" smtClean="0"/>
              <a:t>With the exception of </a:t>
            </a:r>
            <a:r>
              <a:rPr lang="en-US" dirty="0"/>
              <a:t>code between &lt;?</a:t>
            </a:r>
            <a:r>
              <a:rPr lang="en-US" dirty="0" err="1" smtClean="0"/>
              <a:t>php</a:t>
            </a:r>
            <a:r>
              <a:rPr lang="en-US" dirty="0" smtClean="0"/>
              <a:t> … ?&gt;</a:t>
            </a:r>
          </a:p>
          <a:p>
            <a:r>
              <a:rPr lang="en-US" dirty="0" smtClean="0"/>
              <a:t>Variables begin with dollar signs</a:t>
            </a:r>
          </a:p>
          <a:p>
            <a:pPr lvl="1"/>
            <a:r>
              <a:rPr lang="en-US" dirty="0" smtClean="0"/>
              <a:t>E.g., $a, $b</a:t>
            </a:r>
          </a:p>
          <a:p>
            <a:r>
              <a:rPr lang="en-US" dirty="0" smtClean="0"/>
              <a:t>Use “echo” to output HTML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document.writeln</a:t>
            </a:r>
            <a:r>
              <a:rPr lang="en-US" dirty="0" smtClean="0"/>
              <a:t>(…) in JavaScript</a:t>
            </a:r>
          </a:p>
          <a:p>
            <a:r>
              <a:rPr lang="en-US" dirty="0" smtClean="0"/>
              <a:t>Use “.” to concatenate string</a:t>
            </a:r>
          </a:p>
          <a:p>
            <a:pPr lvl="1"/>
            <a:r>
              <a:rPr lang="en-US" dirty="0" smtClean="0"/>
              <a:t>E.g., “here is” . “ some text”</a:t>
            </a:r>
          </a:p>
          <a:p>
            <a:pPr lvl="1"/>
            <a:r>
              <a:rPr lang="en-US" dirty="0" smtClean="0"/>
              <a:t>Just like “here is” + “ some text”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00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input from user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SQL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results to generate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1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49633</TotalTime>
  <Words>384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Websites that are really databases</vt:lpstr>
      <vt:lpstr>Multi-Tiered Architectures</vt:lpstr>
      <vt:lpstr>Putting the Pieces Together…</vt:lpstr>
      <vt:lpstr>What is PHP?</vt:lpstr>
      <vt:lpstr>PHP Scripts</vt:lpstr>
      <vt:lpstr>Sample PHP Script</vt:lpstr>
      <vt:lpstr>RideShare Exercise</vt:lpstr>
      <vt:lpstr>RideShare Exercise: Tasks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8243</cp:revision>
  <dcterms:created xsi:type="dcterms:W3CDTF">2012-09-06T21:39:14Z</dcterms:created>
  <dcterms:modified xsi:type="dcterms:W3CDTF">2012-10-18T02:16:27Z</dcterms:modified>
  <cp:category/>
</cp:coreProperties>
</file>