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737" r:id="rId3"/>
    <p:sldId id="738" r:id="rId4"/>
    <p:sldId id="732" r:id="rId5"/>
    <p:sldId id="733" r:id="rId6"/>
    <p:sldId id="734" r:id="rId7"/>
    <p:sldId id="735" r:id="rId8"/>
    <p:sldId id="736" r:id="rId9"/>
    <p:sldId id="739" r:id="rId10"/>
    <p:sldId id="740" r:id="rId11"/>
    <p:sldId id="741" r:id="rId12"/>
    <p:sldId id="773" r:id="rId13"/>
    <p:sldId id="774" r:id="rId14"/>
    <p:sldId id="742" r:id="rId15"/>
    <p:sldId id="743" r:id="rId16"/>
    <p:sldId id="744" r:id="rId17"/>
    <p:sldId id="745" r:id="rId18"/>
    <p:sldId id="746" r:id="rId19"/>
    <p:sldId id="779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75" r:id="rId28"/>
    <p:sldId id="776" r:id="rId29"/>
    <p:sldId id="756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778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10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078BE4-FAB9-A440-A673-7371217A0380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D9A85B-EE63-A747-A238-FB3FDC660100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15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9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45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ADF2AE-65CF-4643-8CD7-38A045A6B12E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5540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3E5D01-6EA7-E146-B5C5-193F4845EF17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6564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69028" indent="-295780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3119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6367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29615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2862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76110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9358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22606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8E6198-0300-A947-B660-8ACFB8C91E24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3" rIns="95646" bIns="46983"/>
          <a:lstStyle/>
          <a:p>
            <a:endParaRPr lang="en-US"/>
          </a:p>
        </p:txBody>
      </p:sp>
      <p:sp>
        <p:nvSpPr>
          <p:cNvPr id="64516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F7808D-4343-5348-B5FB-36CDECD8DE5E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16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1AEC83-5568-D544-8EE5-48AC2485B18D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18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65A356-00A6-2841-B840-130C45FFAA6F}" type="slidenum">
              <a:rPr lang="en-US" sz="1200" b="0"/>
              <a:pPr/>
              <a:t>34</a:t>
            </a:fld>
            <a:endParaRPr lang="en-US" sz="1200" b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0660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8028A-AAEE-6C4F-8E8C-5DA408D3BEFC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1684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490619-F0A6-0F41-BC7A-5D9D8A087B69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1175A4-FB9F-CE49-B0BC-4FE0E6FDE8BD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When we</a:t>
            </a:r>
            <a:r>
              <a:rPr lang="ja-JP" altLang="en-US"/>
              <a:t>’</a:t>
            </a:r>
            <a:r>
              <a:rPr lang="en-US"/>
              <a:t>re talking about information retrieval, we</a:t>
            </a:r>
            <a:r>
              <a:rPr lang="ja-JP" altLang="en-US"/>
              <a:t>’</a:t>
            </a:r>
            <a:r>
              <a:rPr lang="en-US"/>
              <a:t>re talking mainly about searching.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3D49FD-59F6-5C40-9B80-596EF334AA64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5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-1588" y="9120188"/>
            <a:ext cx="316865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-1588" y="0"/>
            <a:ext cx="3168651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1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0" tIns="46981" rIns="95640" bIns="4698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4CF1DF-95CA-414A-91E7-A674437A23A7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Why is IR hard? Because language is hard!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F4D4D-AF5D-3142-82E6-81A9AE3531C6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10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9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9C628A-05CF-504D-A3F5-5AA1DE22DA2C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9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3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1111C6-6DCE-E943-ACE4-1BC03B83BDA9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12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7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6C4466-19B9-C44A-89F3-08E2189F5128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16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1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EB7EC9-6687-F64A-9B69-7096CD0464B9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13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5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  <p:sldLayoutId id="2147483659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Microsoft_Equation1.bin"/><Relationship Id="rId13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November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8,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10: Information Retrieval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Relevance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information addresses your needs</a:t>
            </a:r>
          </a:p>
          <a:p>
            <a:pPr lvl="1"/>
            <a:r>
              <a:rPr lang="en-US" dirty="0" smtClean="0"/>
              <a:t>Harder to pin down than you think!</a:t>
            </a:r>
          </a:p>
          <a:p>
            <a:pPr lvl="1"/>
            <a:r>
              <a:rPr lang="en-US" dirty="0" smtClean="0"/>
              <a:t>Complex function of user, task, and context</a:t>
            </a:r>
          </a:p>
          <a:p>
            <a:r>
              <a:rPr lang="en-US" dirty="0" smtClean="0"/>
              <a:t>Types of relevance:</a:t>
            </a:r>
          </a:p>
          <a:p>
            <a:pPr lvl="1"/>
            <a:r>
              <a:rPr lang="en-US" dirty="0" smtClean="0"/>
              <a:t>Topical relevance: is it about the right thing?</a:t>
            </a:r>
          </a:p>
          <a:p>
            <a:pPr lvl="1"/>
            <a:r>
              <a:rPr lang="en-US" dirty="0" smtClean="0"/>
              <a:t>Situational relevance: is it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90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8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the Search Process</a:t>
            </a:r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905000" y="38719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433763" y="3962400"/>
            <a:ext cx="644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cxnSp>
        <p:nvCxnSpPr>
          <p:cNvPr id="16405" name="AutoShape 21"/>
          <p:cNvCxnSpPr>
            <a:cxnSpLocks noChangeShapeType="1"/>
            <a:stCxn id="16403" idx="3"/>
          </p:cNvCxnSpPr>
          <p:nvPr/>
        </p:nvCxnSpPr>
        <p:spPr bwMode="auto">
          <a:xfrm flipV="1">
            <a:off x="3184525" y="3519488"/>
            <a:ext cx="579438" cy="6270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762000" y="47863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Acquisition</a:t>
            </a:r>
          </a:p>
        </p:txBody>
      </p:sp>
      <p:cxnSp>
        <p:nvCxnSpPr>
          <p:cNvPr id="16407" name="AutoShape 23"/>
          <p:cNvCxnSpPr>
            <a:cxnSpLocks noChangeShapeType="1"/>
            <a:stCxn id="16406" idx="3"/>
            <a:endCxn id="16403" idx="2"/>
          </p:cNvCxnSpPr>
          <p:nvPr/>
        </p:nvCxnSpPr>
        <p:spPr bwMode="auto">
          <a:xfrm flipV="1">
            <a:off x="2041525" y="4419600"/>
            <a:ext cx="503238" cy="641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279650" y="4876800"/>
            <a:ext cx="10856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Collection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295400"/>
            <a:ext cx="7784827" cy="4706938"/>
            <a:chOff x="762000" y="1295400"/>
            <a:chExt cx="7784827" cy="470693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762000" y="12954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Source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124200" y="29718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Search</a:t>
              </a:r>
            </a:p>
          </p:txBody>
        </p:sp>
        <p:cxnSp>
          <p:nvCxnSpPr>
            <p:cNvPr id="28" name="AutoShape 5"/>
            <p:cNvCxnSpPr>
              <a:cxnSpLocks noChangeShapeType="1"/>
              <a:stCxn id="39" idx="3"/>
              <a:endCxn id="27" idx="0"/>
            </p:cNvCxnSpPr>
            <p:nvPr/>
          </p:nvCxnSpPr>
          <p:spPr bwMode="auto">
            <a:xfrm>
              <a:off x="3184525" y="24082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565524" y="2330450"/>
              <a:ext cx="115887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343400" y="38100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cxnSp>
          <p:nvCxnSpPr>
            <p:cNvPr id="31" name="AutoShape 8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>
              <a:off x="4403725" y="32464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800600" y="3168650"/>
              <a:ext cx="12635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Ranked List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5562600" y="46482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Examination</a:t>
              </a:r>
            </a:p>
          </p:txBody>
        </p:sp>
        <p:cxnSp>
          <p:nvCxnSpPr>
            <p:cNvPr id="34" name="AutoShape 11"/>
            <p:cNvCxnSpPr>
              <a:cxnSpLocks noChangeShapeType="1"/>
              <a:stCxn id="30" idx="3"/>
              <a:endCxn id="33" idx="0"/>
            </p:cNvCxnSpPr>
            <p:nvPr/>
          </p:nvCxnSpPr>
          <p:spPr bwMode="auto">
            <a:xfrm>
              <a:off x="5622925" y="40846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5988050" y="396240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6765925" y="545465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Delivery</a:t>
              </a:r>
            </a:p>
          </p:txBody>
        </p:sp>
        <p:cxnSp>
          <p:nvCxnSpPr>
            <p:cNvPr id="37" name="AutoShape 14"/>
            <p:cNvCxnSpPr>
              <a:cxnSpLocks noChangeShapeType="1"/>
              <a:stCxn id="33" idx="3"/>
              <a:endCxn id="36" idx="0"/>
            </p:cNvCxnSpPr>
            <p:nvPr/>
          </p:nvCxnSpPr>
          <p:spPr bwMode="auto">
            <a:xfrm>
              <a:off x="6842125" y="4922838"/>
              <a:ext cx="563563" cy="53181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7275513" y="484505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1905000" y="21336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Query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Formulation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26" idx="3"/>
              <a:endCxn id="39" idx="0"/>
            </p:cNvCxnSpPr>
            <p:nvPr/>
          </p:nvCxnSpPr>
          <p:spPr bwMode="auto">
            <a:xfrm>
              <a:off x="2041525" y="1570038"/>
              <a:ext cx="5032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322513" y="1371600"/>
              <a:ext cx="106358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27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nimBg="1"/>
      <p:bldP spid="16404" grpId="0"/>
      <p:bldP spid="16406" grpId="0" animBg="1"/>
      <p:bldP spid="164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854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Spiders, Crawlers, and Robots:</a:t>
            </a:r>
          </a:p>
          <a:p>
            <a:pPr algn="ctr"/>
            <a:r>
              <a:rPr lang="en-US" sz="3600" b="0" dirty="0">
                <a:solidFill>
                  <a:srgbClr val="FF0000"/>
                </a:solidFill>
                <a:latin typeface="Gill Sans"/>
                <a:cs typeface="Gill Sans"/>
              </a:rPr>
              <a:t>Oh My!</a:t>
            </a:r>
          </a:p>
        </p:txBody>
      </p:sp>
    </p:spTree>
    <p:extLst>
      <p:ext uri="{BB962C8B-B14F-4D97-AF65-F5344CB8AC3E}">
        <p14:creationId xmlns:p14="http://schemas.microsoft.com/office/powerpoint/2010/main" val="2896889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The Central Problem in Search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13797" name="Text Box 5"/>
          <p:cNvSpPr txBox="1">
            <a:spLocks noChangeArrowheads="1"/>
          </p:cNvSpPr>
          <p:nvPr/>
        </p:nvSpPr>
        <p:spPr bwMode="auto">
          <a:xfrm>
            <a:off x="1006086" y="12954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Searcher</a:t>
            </a:r>
          </a:p>
        </p:txBody>
      </p: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6501216" y="1066800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Author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1342744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0" name="Text Box 8"/>
          <p:cNvSpPr txBox="1">
            <a:spLocks noChangeArrowheads="1"/>
          </p:cNvSpPr>
          <p:nvPr/>
        </p:nvSpPr>
        <p:spPr bwMode="auto">
          <a:xfrm>
            <a:off x="6503120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1" name="Text Box 9"/>
          <p:cNvSpPr txBox="1">
            <a:spLocks noChangeArrowheads="1"/>
          </p:cNvSpPr>
          <p:nvPr/>
        </p:nvSpPr>
        <p:spPr bwMode="auto">
          <a:xfrm>
            <a:off x="1143571" y="4937125"/>
            <a:ext cx="1553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Query Terms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6084235" y="4953000"/>
            <a:ext cx="1993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Document Terms</a:t>
            </a:r>
          </a:p>
        </p:txBody>
      </p:sp>
      <p:sp>
        <p:nvSpPr>
          <p:cNvPr id="1313805" name="AutoShape 13"/>
          <p:cNvSpPr>
            <a:spLocks noChangeArrowheads="1"/>
          </p:cNvSpPr>
          <p:nvPr/>
        </p:nvSpPr>
        <p:spPr bwMode="auto">
          <a:xfrm>
            <a:off x="3352800" y="4724400"/>
            <a:ext cx="1981200" cy="792163"/>
          </a:xfrm>
          <a:prstGeom prst="leftRightArrow">
            <a:avLst>
              <a:gd name="adj1" fmla="val 50000"/>
              <a:gd name="adj2" fmla="val 5002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3806" name="Text Box 14"/>
          <p:cNvSpPr txBox="1">
            <a:spLocks noChangeArrowheads="1"/>
          </p:cNvSpPr>
          <p:nvPr/>
        </p:nvSpPr>
        <p:spPr bwMode="auto">
          <a:xfrm>
            <a:off x="1295400" y="5867400"/>
            <a:ext cx="630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Do these represent the same concepts?</a:t>
            </a:r>
          </a:p>
        </p:txBody>
      </p:sp>
      <p:pic>
        <p:nvPicPr>
          <p:cNvPr id="12304" name="Picture 16" descr="C:\Documents and Settings\Jimmy Lin\Local Settings\Temporary Internet Files\Content.IE5\ABORU763\MCj0230749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43" y="1447800"/>
            <a:ext cx="1900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26" descr="C:\Documents and Settings\Jimmy Lin\Local Settings\Temporary Internet Files\Content.IE5\8DW3C1QH\MCj0404263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4" y="1752600"/>
            <a:ext cx="1838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52500" y="5257800"/>
            <a:ext cx="1935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tragic love story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51124" y="5257800"/>
            <a:ext cx="3059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fateful star-crossed romance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6" name="Straight Arrow Connector 5"/>
          <p:cNvCxnSpPr>
            <a:stCxn id="1313799" idx="2"/>
            <a:endCxn id="1313801" idx="0"/>
          </p:cNvCxnSpPr>
          <p:nvPr/>
        </p:nvCxnSpPr>
        <p:spPr bwMode="auto">
          <a:xfrm>
            <a:off x="1920487" y="4116804"/>
            <a:ext cx="0" cy="8203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13800" idx="2"/>
            <a:endCxn id="1313802" idx="0"/>
          </p:cNvCxnSpPr>
          <p:nvPr/>
        </p:nvCxnSpPr>
        <p:spPr bwMode="auto">
          <a:xfrm flipH="1">
            <a:off x="7080862" y="4116804"/>
            <a:ext cx="1" cy="8361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37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1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1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/>
      <p:bldP spid="1313798" grpId="0"/>
      <p:bldP spid="1313799" grpId="0"/>
      <p:bldP spid="1313800" grpId="0"/>
      <p:bldP spid="1313801" grpId="0"/>
      <p:bldP spid="1313802" grpId="0"/>
      <p:bldP spid="1313805" grpId="0" animBg="1"/>
      <p:bldP spid="131380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04800" y="1287463"/>
            <a:ext cx="85407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Ambiguity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Synonymy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Polysemy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Morphology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Paraphrase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Anaphora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Pragmatics</a:t>
            </a:r>
          </a:p>
        </p:txBody>
      </p:sp>
    </p:spTree>
    <p:extLst>
      <p:ext uri="{BB962C8B-B14F-4D97-AF65-F5344CB8AC3E}">
        <p14:creationId xmlns:p14="http://schemas.microsoft.com/office/powerpoint/2010/main" val="2737850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represent documents?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computers don’t </a:t>
            </a:r>
            <a:r>
              <a:rPr lang="en-US" altLang="ja-JP" dirty="0" smtClean="0"/>
              <a:t>“</a:t>
            </a:r>
            <a:r>
              <a:rPr lang="en-US" dirty="0" smtClean="0"/>
              <a:t>understand</a:t>
            </a:r>
            <a:r>
              <a:rPr lang="en-US" altLang="ja-JP" dirty="0" smtClean="0"/>
              <a:t>”</a:t>
            </a:r>
            <a:r>
              <a:rPr lang="en-US" dirty="0" smtClean="0"/>
              <a:t> anything!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Bag of words</a:t>
            </a:r>
            <a:r>
              <a:rPr lang="en-US" altLang="ja-JP" dirty="0" smtClean="0"/>
              <a:t>”</a:t>
            </a:r>
            <a:r>
              <a:rPr lang="en-US" dirty="0" smtClean="0"/>
              <a:t> representation:</a:t>
            </a:r>
          </a:p>
          <a:p>
            <a:pPr lvl="1"/>
            <a:r>
              <a:rPr lang="en-US" dirty="0" smtClean="0"/>
              <a:t>Break a document into words</a:t>
            </a:r>
          </a:p>
          <a:p>
            <a:pPr lvl="1"/>
            <a:r>
              <a:rPr lang="en-US" dirty="0" smtClean="0"/>
              <a:t>Disregard order, structure, meaning, etc. of the words</a:t>
            </a:r>
          </a:p>
          <a:p>
            <a:pPr lvl="1"/>
            <a:r>
              <a:rPr lang="en-US" dirty="0" smtClean="0"/>
              <a:t>Simple, yet effective!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Text Retrieval</a:t>
            </a:r>
            <a:endParaRPr lang="en-US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track of which documents have which terms</a:t>
            </a:r>
          </a:p>
          <a:p>
            <a:r>
              <a:rPr lang="en-US" dirty="0" smtClean="0"/>
              <a:t>Queries specify constraints on search results</a:t>
            </a:r>
          </a:p>
          <a:p>
            <a:pPr lvl="1"/>
            <a:r>
              <a:rPr lang="en-US" dirty="0" smtClean="0"/>
              <a:t>a AND b: document must have both terms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and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 OR b: document must have either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or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a: document must not have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Boolean operators can be arbitrarily combined</a:t>
            </a:r>
          </a:p>
          <a:p>
            <a:r>
              <a:rPr lang="en-US" dirty="0" smtClean="0"/>
              <a:t>Results are not ordered!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3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Structure</a:t>
            </a:r>
            <a:endParaRPr lang="en-US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087438" y="16859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67959" y="1755775"/>
            <a:ext cx="1422841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quick brown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fox jumped over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lazy dog</a:t>
            </a:r>
            <a:r>
              <a:rPr lang="ja-JP" alt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back.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90600" y="12788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087438" y="42767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990600" y="38696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1156475" y="4346575"/>
            <a:ext cx="143432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Now is the time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for all good men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to come to the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aid of their party.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3671888" y="39782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3671888" y="35210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is</a:t>
            </a:r>
          </a:p>
        </p:txBody>
      </p:sp>
      <p:sp>
        <p:nvSpPr>
          <p:cNvPr id="22540" name="Rectangle 22"/>
          <p:cNvSpPr>
            <a:spLocks noChangeArrowheads="1"/>
          </p:cNvSpPr>
          <p:nvPr/>
        </p:nvSpPr>
        <p:spPr bwMode="auto">
          <a:xfrm>
            <a:off x="3671888" y="32924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for</a:t>
            </a:r>
          </a:p>
        </p:txBody>
      </p:sp>
      <p:sp>
        <p:nvSpPr>
          <p:cNvPr id="22541" name="Rectangle 26"/>
          <p:cNvSpPr>
            <a:spLocks noChangeArrowheads="1"/>
          </p:cNvSpPr>
          <p:nvPr/>
        </p:nvSpPr>
        <p:spPr bwMode="auto">
          <a:xfrm>
            <a:off x="3671888" y="42068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22542" name="Rectangle 30"/>
          <p:cNvSpPr>
            <a:spLocks noChangeArrowheads="1"/>
          </p:cNvSpPr>
          <p:nvPr/>
        </p:nvSpPr>
        <p:spPr bwMode="auto">
          <a:xfrm>
            <a:off x="3671888" y="37496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of</a:t>
            </a:r>
          </a:p>
        </p:txBody>
      </p:sp>
      <p:grpSp>
        <p:nvGrpSpPr>
          <p:cNvPr id="22543" name="Group 72"/>
          <p:cNvGrpSpPr>
            <a:grpSpLocks/>
          </p:cNvGrpSpPr>
          <p:nvPr/>
        </p:nvGrpSpPr>
        <p:grpSpPr bwMode="auto">
          <a:xfrm>
            <a:off x="5721350" y="2149475"/>
            <a:ext cx="1511300" cy="3873500"/>
            <a:chOff x="2816" y="1400"/>
            <a:chExt cx="952" cy="2440"/>
          </a:xfrm>
        </p:grpSpPr>
        <p:sp>
          <p:nvSpPr>
            <p:cNvPr id="22548" name="Rectangle 12"/>
            <p:cNvSpPr>
              <a:spLocks noChangeArrowheads="1"/>
            </p:cNvSpPr>
            <p:nvPr/>
          </p:nvSpPr>
          <p:spPr bwMode="auto">
            <a:xfrm>
              <a:off x="2816" y="341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quick</a:t>
              </a:r>
            </a:p>
          </p:txBody>
        </p:sp>
        <p:sp>
          <p:nvSpPr>
            <p:cNvPr id="22549" name="Rectangle 13"/>
            <p:cNvSpPr>
              <a:spLocks noChangeArrowheads="1"/>
            </p:cNvSpPr>
            <p:nvPr/>
          </p:nvSpPr>
          <p:spPr bwMode="auto">
            <a:xfrm>
              <a:off x="2816" y="183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brown</a:t>
              </a:r>
            </a:p>
          </p:txBody>
        </p:sp>
        <p:sp>
          <p:nvSpPr>
            <p:cNvPr id="22550" name="Rectangle 14"/>
            <p:cNvSpPr>
              <a:spLocks noChangeArrowheads="1"/>
            </p:cNvSpPr>
            <p:nvPr/>
          </p:nvSpPr>
          <p:spPr bwMode="auto">
            <a:xfrm>
              <a:off x="2816" y="226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fox</a:t>
              </a:r>
            </a:p>
          </p:txBody>
        </p:sp>
        <p:sp>
          <p:nvSpPr>
            <p:cNvPr id="22551" name="Rectangle 15"/>
            <p:cNvSpPr>
              <a:spLocks noChangeArrowheads="1"/>
            </p:cNvSpPr>
            <p:nvPr/>
          </p:nvSpPr>
          <p:spPr bwMode="auto">
            <a:xfrm>
              <a:off x="2816" y="312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over</a:t>
              </a:r>
            </a:p>
          </p:txBody>
        </p:sp>
        <p:sp>
          <p:nvSpPr>
            <p:cNvPr id="22552" name="Rectangle 16"/>
            <p:cNvSpPr>
              <a:spLocks noChangeArrowheads="1"/>
            </p:cNvSpPr>
            <p:nvPr/>
          </p:nvSpPr>
          <p:spPr bwMode="auto">
            <a:xfrm>
              <a:off x="2816" y="269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lazy</a:t>
              </a:r>
            </a:p>
          </p:txBody>
        </p:sp>
        <p:sp>
          <p:nvSpPr>
            <p:cNvPr id="22553" name="Rectangle 17"/>
            <p:cNvSpPr>
              <a:spLocks noChangeArrowheads="1"/>
            </p:cNvSpPr>
            <p:nvPr/>
          </p:nvSpPr>
          <p:spPr bwMode="auto">
            <a:xfrm>
              <a:off x="2816" y="212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dog</a:t>
              </a:r>
            </a:p>
          </p:txBody>
        </p:sp>
        <p:sp>
          <p:nvSpPr>
            <p:cNvPr id="22554" name="Rectangle 18"/>
            <p:cNvSpPr>
              <a:spLocks noChangeArrowheads="1"/>
            </p:cNvSpPr>
            <p:nvPr/>
          </p:nvSpPr>
          <p:spPr bwMode="auto">
            <a:xfrm>
              <a:off x="2816" y="168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back</a:t>
              </a:r>
            </a:p>
          </p:txBody>
        </p:sp>
        <p:sp>
          <p:nvSpPr>
            <p:cNvPr id="22555" name="Rectangle 19"/>
            <p:cNvSpPr>
              <a:spLocks noChangeArrowheads="1"/>
            </p:cNvSpPr>
            <p:nvPr/>
          </p:nvSpPr>
          <p:spPr bwMode="auto">
            <a:xfrm>
              <a:off x="2816" y="298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now</a:t>
              </a:r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2816" y="370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time</a:t>
              </a:r>
            </a:p>
          </p:txBody>
        </p:sp>
        <p:sp>
          <p:nvSpPr>
            <p:cNvPr id="22557" name="Rectangle 23"/>
            <p:cNvSpPr>
              <a:spLocks noChangeArrowheads="1"/>
            </p:cNvSpPr>
            <p:nvPr/>
          </p:nvSpPr>
          <p:spPr bwMode="auto">
            <a:xfrm>
              <a:off x="2816" y="154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all</a:t>
              </a:r>
            </a:p>
          </p:txBody>
        </p:sp>
        <p:sp>
          <p:nvSpPr>
            <p:cNvPr id="22558" name="Rectangle 24"/>
            <p:cNvSpPr>
              <a:spLocks noChangeArrowheads="1"/>
            </p:cNvSpPr>
            <p:nvPr/>
          </p:nvSpPr>
          <p:spPr bwMode="auto">
            <a:xfrm>
              <a:off x="2816" y="240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good</a:t>
              </a:r>
            </a:p>
          </p:txBody>
        </p:sp>
        <p:sp>
          <p:nvSpPr>
            <p:cNvPr id="22559" name="Rectangle 25"/>
            <p:cNvSpPr>
              <a:spLocks noChangeArrowheads="1"/>
            </p:cNvSpPr>
            <p:nvPr/>
          </p:nvSpPr>
          <p:spPr bwMode="auto">
            <a:xfrm>
              <a:off x="2816" y="284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men</a:t>
              </a:r>
            </a:p>
          </p:txBody>
        </p:sp>
        <p:sp>
          <p:nvSpPr>
            <p:cNvPr id="22560" name="Rectangle 27"/>
            <p:cNvSpPr>
              <a:spLocks noChangeArrowheads="1"/>
            </p:cNvSpPr>
            <p:nvPr/>
          </p:nvSpPr>
          <p:spPr bwMode="auto">
            <a:xfrm>
              <a:off x="2816" y="197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come</a:t>
              </a:r>
            </a:p>
          </p:txBody>
        </p:sp>
        <p:sp>
          <p:nvSpPr>
            <p:cNvPr id="22561" name="Rectangle 28"/>
            <p:cNvSpPr>
              <a:spLocks noChangeArrowheads="1"/>
            </p:cNvSpPr>
            <p:nvPr/>
          </p:nvSpPr>
          <p:spPr bwMode="auto">
            <a:xfrm>
              <a:off x="2816" y="255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jump</a:t>
              </a:r>
            </a:p>
          </p:txBody>
        </p:sp>
        <p:sp>
          <p:nvSpPr>
            <p:cNvPr id="22562" name="Rectangle 29"/>
            <p:cNvSpPr>
              <a:spLocks noChangeArrowheads="1"/>
            </p:cNvSpPr>
            <p:nvPr/>
          </p:nvSpPr>
          <p:spPr bwMode="auto">
            <a:xfrm>
              <a:off x="2816" y="140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aid</a:t>
              </a:r>
            </a:p>
          </p:txBody>
        </p:sp>
        <p:sp>
          <p:nvSpPr>
            <p:cNvPr id="22563" name="Rectangle 31"/>
            <p:cNvSpPr>
              <a:spLocks noChangeArrowheads="1"/>
            </p:cNvSpPr>
            <p:nvPr/>
          </p:nvSpPr>
          <p:spPr bwMode="auto">
            <a:xfrm>
              <a:off x="2816" y="356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their</a:t>
              </a:r>
            </a:p>
          </p:txBody>
        </p:sp>
        <p:sp>
          <p:nvSpPr>
            <p:cNvPr id="22564" name="Rectangle 32"/>
            <p:cNvSpPr>
              <a:spLocks noChangeArrowheads="1"/>
            </p:cNvSpPr>
            <p:nvPr/>
          </p:nvSpPr>
          <p:spPr bwMode="auto">
            <a:xfrm>
              <a:off x="2816" y="327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party</a:t>
              </a:r>
            </a:p>
          </p:txBody>
        </p:sp>
        <p:sp>
          <p:nvSpPr>
            <p:cNvPr id="22565" name="Rectangle 33"/>
            <p:cNvSpPr>
              <a:spLocks noChangeArrowheads="1"/>
            </p:cNvSpPr>
            <p:nvPr/>
          </p:nvSpPr>
          <p:spPr bwMode="auto">
            <a:xfrm>
              <a:off x="3488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6" name="Rectangle 34"/>
            <p:cNvSpPr>
              <a:spLocks noChangeArrowheads="1"/>
            </p:cNvSpPr>
            <p:nvPr/>
          </p:nvSpPr>
          <p:spPr bwMode="auto">
            <a:xfrm>
              <a:off x="3488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7" name="Rectangle 35"/>
            <p:cNvSpPr>
              <a:spLocks noChangeArrowheads="1"/>
            </p:cNvSpPr>
            <p:nvPr/>
          </p:nvSpPr>
          <p:spPr bwMode="auto">
            <a:xfrm>
              <a:off x="3488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8" name="Rectangle 36"/>
            <p:cNvSpPr>
              <a:spLocks noChangeArrowheads="1"/>
            </p:cNvSpPr>
            <p:nvPr/>
          </p:nvSpPr>
          <p:spPr bwMode="auto">
            <a:xfrm>
              <a:off x="3488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9" name="Rectangle 37"/>
            <p:cNvSpPr>
              <a:spLocks noChangeArrowheads="1"/>
            </p:cNvSpPr>
            <p:nvPr/>
          </p:nvSpPr>
          <p:spPr bwMode="auto">
            <a:xfrm>
              <a:off x="3488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0" name="Rectangle 38"/>
            <p:cNvSpPr>
              <a:spLocks noChangeArrowheads="1"/>
            </p:cNvSpPr>
            <p:nvPr/>
          </p:nvSpPr>
          <p:spPr bwMode="auto">
            <a:xfrm>
              <a:off x="3488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1" name="Rectangle 39"/>
            <p:cNvSpPr>
              <a:spLocks noChangeArrowheads="1"/>
            </p:cNvSpPr>
            <p:nvPr/>
          </p:nvSpPr>
          <p:spPr bwMode="auto">
            <a:xfrm>
              <a:off x="3488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2" name="Rectangle 40"/>
            <p:cNvSpPr>
              <a:spLocks noChangeArrowheads="1"/>
            </p:cNvSpPr>
            <p:nvPr/>
          </p:nvSpPr>
          <p:spPr bwMode="auto">
            <a:xfrm>
              <a:off x="3488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3" name="Rectangle 41"/>
            <p:cNvSpPr>
              <a:spLocks noChangeArrowheads="1"/>
            </p:cNvSpPr>
            <p:nvPr/>
          </p:nvSpPr>
          <p:spPr bwMode="auto">
            <a:xfrm>
              <a:off x="3488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4" name="Rectangle 42"/>
            <p:cNvSpPr>
              <a:spLocks noChangeArrowheads="1"/>
            </p:cNvSpPr>
            <p:nvPr/>
          </p:nvSpPr>
          <p:spPr bwMode="auto">
            <a:xfrm>
              <a:off x="3488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5" name="Rectangle 43"/>
            <p:cNvSpPr>
              <a:spLocks noChangeArrowheads="1"/>
            </p:cNvSpPr>
            <p:nvPr/>
          </p:nvSpPr>
          <p:spPr bwMode="auto">
            <a:xfrm>
              <a:off x="3488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6" name="Rectangle 44"/>
            <p:cNvSpPr>
              <a:spLocks noChangeArrowheads="1"/>
            </p:cNvSpPr>
            <p:nvPr/>
          </p:nvSpPr>
          <p:spPr bwMode="auto">
            <a:xfrm>
              <a:off x="3488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7" name="Rectangle 45"/>
            <p:cNvSpPr>
              <a:spLocks noChangeArrowheads="1"/>
            </p:cNvSpPr>
            <p:nvPr/>
          </p:nvSpPr>
          <p:spPr bwMode="auto">
            <a:xfrm>
              <a:off x="3488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8" name="Rectangle 46"/>
            <p:cNvSpPr>
              <a:spLocks noChangeArrowheads="1"/>
            </p:cNvSpPr>
            <p:nvPr/>
          </p:nvSpPr>
          <p:spPr bwMode="auto">
            <a:xfrm>
              <a:off x="3488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9" name="Rectangle 47"/>
            <p:cNvSpPr>
              <a:spLocks noChangeArrowheads="1"/>
            </p:cNvSpPr>
            <p:nvPr/>
          </p:nvSpPr>
          <p:spPr bwMode="auto">
            <a:xfrm>
              <a:off x="3488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0" name="Rectangle 48"/>
            <p:cNvSpPr>
              <a:spLocks noChangeArrowheads="1"/>
            </p:cNvSpPr>
            <p:nvPr/>
          </p:nvSpPr>
          <p:spPr bwMode="auto">
            <a:xfrm>
              <a:off x="3488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1" name="Rectangle 49"/>
            <p:cNvSpPr>
              <a:spLocks noChangeArrowheads="1"/>
            </p:cNvSpPr>
            <p:nvPr/>
          </p:nvSpPr>
          <p:spPr bwMode="auto">
            <a:xfrm>
              <a:off x="3488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2" name="Rectangle 50"/>
            <p:cNvSpPr>
              <a:spLocks noChangeArrowheads="1"/>
            </p:cNvSpPr>
            <p:nvPr/>
          </p:nvSpPr>
          <p:spPr bwMode="auto">
            <a:xfrm>
              <a:off x="3632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3" name="Rectangle 51"/>
            <p:cNvSpPr>
              <a:spLocks noChangeArrowheads="1"/>
            </p:cNvSpPr>
            <p:nvPr/>
          </p:nvSpPr>
          <p:spPr bwMode="auto">
            <a:xfrm>
              <a:off x="3632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4" name="Rectangle 52"/>
            <p:cNvSpPr>
              <a:spLocks noChangeArrowheads="1"/>
            </p:cNvSpPr>
            <p:nvPr/>
          </p:nvSpPr>
          <p:spPr bwMode="auto">
            <a:xfrm>
              <a:off x="3632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5" name="Rectangle 53"/>
            <p:cNvSpPr>
              <a:spLocks noChangeArrowheads="1"/>
            </p:cNvSpPr>
            <p:nvPr/>
          </p:nvSpPr>
          <p:spPr bwMode="auto">
            <a:xfrm>
              <a:off x="3632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3632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3632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8" name="Rectangle 56"/>
            <p:cNvSpPr>
              <a:spLocks noChangeArrowheads="1"/>
            </p:cNvSpPr>
            <p:nvPr/>
          </p:nvSpPr>
          <p:spPr bwMode="auto">
            <a:xfrm>
              <a:off x="3632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9" name="Rectangle 57"/>
            <p:cNvSpPr>
              <a:spLocks noChangeArrowheads="1"/>
            </p:cNvSpPr>
            <p:nvPr/>
          </p:nvSpPr>
          <p:spPr bwMode="auto">
            <a:xfrm>
              <a:off x="3632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0" name="Rectangle 58"/>
            <p:cNvSpPr>
              <a:spLocks noChangeArrowheads="1"/>
            </p:cNvSpPr>
            <p:nvPr/>
          </p:nvSpPr>
          <p:spPr bwMode="auto">
            <a:xfrm>
              <a:off x="3632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1" name="Rectangle 59"/>
            <p:cNvSpPr>
              <a:spLocks noChangeArrowheads="1"/>
            </p:cNvSpPr>
            <p:nvPr/>
          </p:nvSpPr>
          <p:spPr bwMode="auto">
            <a:xfrm>
              <a:off x="3632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2" name="Rectangle 60"/>
            <p:cNvSpPr>
              <a:spLocks noChangeArrowheads="1"/>
            </p:cNvSpPr>
            <p:nvPr/>
          </p:nvSpPr>
          <p:spPr bwMode="auto">
            <a:xfrm>
              <a:off x="3632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3" name="Rectangle 61"/>
            <p:cNvSpPr>
              <a:spLocks noChangeArrowheads="1"/>
            </p:cNvSpPr>
            <p:nvPr/>
          </p:nvSpPr>
          <p:spPr bwMode="auto">
            <a:xfrm>
              <a:off x="3632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4" name="Rectangle 62"/>
            <p:cNvSpPr>
              <a:spLocks noChangeArrowheads="1"/>
            </p:cNvSpPr>
            <p:nvPr/>
          </p:nvSpPr>
          <p:spPr bwMode="auto">
            <a:xfrm>
              <a:off x="3632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5" name="Rectangle 63"/>
            <p:cNvSpPr>
              <a:spLocks noChangeArrowheads="1"/>
            </p:cNvSpPr>
            <p:nvPr/>
          </p:nvSpPr>
          <p:spPr bwMode="auto">
            <a:xfrm>
              <a:off x="3632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6" name="Rectangle 64"/>
            <p:cNvSpPr>
              <a:spLocks noChangeArrowheads="1"/>
            </p:cNvSpPr>
            <p:nvPr/>
          </p:nvSpPr>
          <p:spPr bwMode="auto">
            <a:xfrm>
              <a:off x="3632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7" name="Rectangle 65"/>
            <p:cNvSpPr>
              <a:spLocks noChangeArrowheads="1"/>
            </p:cNvSpPr>
            <p:nvPr/>
          </p:nvSpPr>
          <p:spPr bwMode="auto">
            <a:xfrm>
              <a:off x="3632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8" name="Rectangle 66"/>
            <p:cNvSpPr>
              <a:spLocks noChangeArrowheads="1"/>
            </p:cNvSpPr>
            <p:nvPr/>
          </p:nvSpPr>
          <p:spPr bwMode="auto">
            <a:xfrm>
              <a:off x="3632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</p:grpSp>
      <p:sp>
        <p:nvSpPr>
          <p:cNvPr id="22544" name="Rectangle 67"/>
          <p:cNvSpPr>
            <a:spLocks noChangeArrowheads="1"/>
          </p:cNvSpPr>
          <p:nvPr/>
        </p:nvSpPr>
        <p:spPr bwMode="auto">
          <a:xfrm>
            <a:off x="5624513" y="1366838"/>
            <a:ext cx="83183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Term</a:t>
            </a:r>
          </a:p>
        </p:txBody>
      </p:sp>
      <p:sp>
        <p:nvSpPr>
          <p:cNvPr id="22545" name="Rectangle 68"/>
          <p:cNvSpPr>
            <a:spLocks noChangeArrowheads="1"/>
          </p:cNvSpPr>
          <p:nvPr/>
        </p:nvSpPr>
        <p:spPr bwMode="auto">
          <a:xfrm rot="-5400000">
            <a:off x="631014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 rot="-5400000">
            <a:off x="658368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3505200" y="2439988"/>
            <a:ext cx="120465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Stopword</a:t>
            </a:r>
          </a:p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    List</a:t>
            </a:r>
          </a:p>
        </p:txBody>
      </p:sp>
    </p:spTree>
    <p:extLst>
      <p:ext uri="{BB962C8B-B14F-4D97-AF65-F5344CB8AC3E}">
        <p14:creationId xmlns:p14="http://schemas.microsoft.com/office/powerpoint/2010/main" val="969596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Boolean Searching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066800" y="5111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quick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066800" y="2597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brown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1066800" y="3282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fox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1066800" y="4654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over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1066800" y="3968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lazy</a:t>
            </a:r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1066800" y="3054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dog</a:t>
            </a: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1066800" y="2368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back</a:t>
            </a: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1066800" y="4425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now</a:t>
            </a: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1066800" y="5568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time</a:t>
            </a:r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1066800" y="2139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all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066800" y="3511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good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1066800" y="4197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men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1066800" y="2825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come</a:t>
            </a:r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1066800" y="3740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jump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1066800" y="1911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aid</a:t>
            </a:r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1066800" y="5340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their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1066800" y="4883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party</a:t>
            </a:r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2133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2133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2133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2133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2133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2133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2133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2133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2133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2133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2133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2133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8" name="Rectangle 34"/>
          <p:cNvSpPr>
            <a:spLocks noChangeArrowheads="1"/>
          </p:cNvSpPr>
          <p:nvPr/>
        </p:nvSpPr>
        <p:spPr bwMode="auto">
          <a:xfrm>
            <a:off x="2133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9" name="Rectangle 35"/>
          <p:cNvSpPr>
            <a:spLocks noChangeArrowheads="1"/>
          </p:cNvSpPr>
          <p:nvPr/>
        </p:nvSpPr>
        <p:spPr bwMode="auto">
          <a:xfrm>
            <a:off x="2133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0" name="Rectangle 36"/>
          <p:cNvSpPr>
            <a:spLocks noChangeArrowheads="1"/>
          </p:cNvSpPr>
          <p:nvPr/>
        </p:nvSpPr>
        <p:spPr bwMode="auto">
          <a:xfrm>
            <a:off x="2133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1" name="Rectangle 37"/>
          <p:cNvSpPr>
            <a:spLocks noChangeArrowheads="1"/>
          </p:cNvSpPr>
          <p:nvPr/>
        </p:nvSpPr>
        <p:spPr bwMode="auto">
          <a:xfrm>
            <a:off x="2133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2" name="Rectangle 38"/>
          <p:cNvSpPr>
            <a:spLocks noChangeArrowheads="1"/>
          </p:cNvSpPr>
          <p:nvPr/>
        </p:nvSpPr>
        <p:spPr bwMode="auto">
          <a:xfrm>
            <a:off x="2133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3" name="Rectangle 39"/>
          <p:cNvSpPr>
            <a:spLocks noChangeArrowheads="1"/>
          </p:cNvSpPr>
          <p:nvPr/>
        </p:nvSpPr>
        <p:spPr bwMode="auto">
          <a:xfrm>
            <a:off x="2362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4" name="Rectangle 40"/>
          <p:cNvSpPr>
            <a:spLocks noChangeArrowheads="1"/>
          </p:cNvSpPr>
          <p:nvPr/>
        </p:nvSpPr>
        <p:spPr bwMode="auto">
          <a:xfrm>
            <a:off x="2362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5" name="Rectangle 41"/>
          <p:cNvSpPr>
            <a:spLocks noChangeArrowheads="1"/>
          </p:cNvSpPr>
          <p:nvPr/>
        </p:nvSpPr>
        <p:spPr bwMode="auto">
          <a:xfrm>
            <a:off x="2362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6" name="Rectangle 42"/>
          <p:cNvSpPr>
            <a:spLocks noChangeArrowheads="1"/>
          </p:cNvSpPr>
          <p:nvPr/>
        </p:nvSpPr>
        <p:spPr bwMode="auto">
          <a:xfrm>
            <a:off x="2362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7" name="Rectangle 43"/>
          <p:cNvSpPr>
            <a:spLocks noChangeArrowheads="1"/>
          </p:cNvSpPr>
          <p:nvPr/>
        </p:nvSpPr>
        <p:spPr bwMode="auto">
          <a:xfrm>
            <a:off x="2362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8" name="Rectangle 44"/>
          <p:cNvSpPr>
            <a:spLocks noChangeArrowheads="1"/>
          </p:cNvSpPr>
          <p:nvPr/>
        </p:nvSpPr>
        <p:spPr bwMode="auto">
          <a:xfrm>
            <a:off x="2362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9" name="Rectangle 45"/>
          <p:cNvSpPr>
            <a:spLocks noChangeArrowheads="1"/>
          </p:cNvSpPr>
          <p:nvPr/>
        </p:nvSpPr>
        <p:spPr bwMode="auto">
          <a:xfrm>
            <a:off x="2362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0" name="Rectangle 46"/>
          <p:cNvSpPr>
            <a:spLocks noChangeArrowheads="1"/>
          </p:cNvSpPr>
          <p:nvPr/>
        </p:nvSpPr>
        <p:spPr bwMode="auto">
          <a:xfrm>
            <a:off x="2362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1" name="Rectangle 47"/>
          <p:cNvSpPr>
            <a:spLocks noChangeArrowheads="1"/>
          </p:cNvSpPr>
          <p:nvPr/>
        </p:nvSpPr>
        <p:spPr bwMode="auto">
          <a:xfrm>
            <a:off x="2362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2" name="Rectangle 48"/>
          <p:cNvSpPr>
            <a:spLocks noChangeArrowheads="1"/>
          </p:cNvSpPr>
          <p:nvPr/>
        </p:nvSpPr>
        <p:spPr bwMode="auto">
          <a:xfrm>
            <a:off x="2362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3" name="Rectangle 49"/>
          <p:cNvSpPr>
            <a:spLocks noChangeArrowheads="1"/>
          </p:cNvSpPr>
          <p:nvPr/>
        </p:nvSpPr>
        <p:spPr bwMode="auto">
          <a:xfrm>
            <a:off x="2362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4" name="Rectangle 50"/>
          <p:cNvSpPr>
            <a:spLocks noChangeArrowheads="1"/>
          </p:cNvSpPr>
          <p:nvPr/>
        </p:nvSpPr>
        <p:spPr bwMode="auto">
          <a:xfrm>
            <a:off x="2362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5" name="Rectangle 51"/>
          <p:cNvSpPr>
            <a:spLocks noChangeArrowheads="1"/>
          </p:cNvSpPr>
          <p:nvPr/>
        </p:nvSpPr>
        <p:spPr bwMode="auto">
          <a:xfrm>
            <a:off x="2362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6" name="Rectangle 52"/>
          <p:cNvSpPr>
            <a:spLocks noChangeArrowheads="1"/>
          </p:cNvSpPr>
          <p:nvPr/>
        </p:nvSpPr>
        <p:spPr bwMode="auto">
          <a:xfrm>
            <a:off x="2362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7" name="Rectangle 53"/>
          <p:cNvSpPr>
            <a:spLocks noChangeArrowheads="1"/>
          </p:cNvSpPr>
          <p:nvPr/>
        </p:nvSpPr>
        <p:spPr bwMode="auto">
          <a:xfrm>
            <a:off x="2362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8" name="Rectangle 54"/>
          <p:cNvSpPr>
            <a:spLocks noChangeArrowheads="1"/>
          </p:cNvSpPr>
          <p:nvPr/>
        </p:nvSpPr>
        <p:spPr bwMode="auto">
          <a:xfrm>
            <a:off x="2362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9" name="Rectangle 55"/>
          <p:cNvSpPr>
            <a:spLocks noChangeArrowheads="1"/>
          </p:cNvSpPr>
          <p:nvPr/>
        </p:nvSpPr>
        <p:spPr bwMode="auto">
          <a:xfrm>
            <a:off x="2362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0" name="Rectangle 56"/>
          <p:cNvSpPr>
            <a:spLocks noChangeArrowheads="1"/>
          </p:cNvSpPr>
          <p:nvPr/>
        </p:nvSpPr>
        <p:spPr bwMode="auto">
          <a:xfrm>
            <a:off x="1198563" y="1357313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Term</a:t>
            </a:r>
          </a:p>
        </p:txBody>
      </p:sp>
      <p:sp>
        <p:nvSpPr>
          <p:cNvPr id="23613" name="Rectangle 59"/>
          <p:cNvSpPr>
            <a:spLocks noChangeArrowheads="1"/>
          </p:cNvSpPr>
          <p:nvPr/>
        </p:nvSpPr>
        <p:spPr bwMode="auto">
          <a:xfrm>
            <a:off x="2590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4" name="Rectangle 60"/>
          <p:cNvSpPr>
            <a:spLocks noChangeArrowheads="1"/>
          </p:cNvSpPr>
          <p:nvPr/>
        </p:nvSpPr>
        <p:spPr bwMode="auto">
          <a:xfrm>
            <a:off x="2590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5" name="Rectangle 61"/>
          <p:cNvSpPr>
            <a:spLocks noChangeArrowheads="1"/>
          </p:cNvSpPr>
          <p:nvPr/>
        </p:nvSpPr>
        <p:spPr bwMode="auto">
          <a:xfrm>
            <a:off x="2590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6" name="Rectangle 62"/>
          <p:cNvSpPr>
            <a:spLocks noChangeArrowheads="1"/>
          </p:cNvSpPr>
          <p:nvPr/>
        </p:nvSpPr>
        <p:spPr bwMode="auto">
          <a:xfrm>
            <a:off x="2590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7" name="Rectangle 63"/>
          <p:cNvSpPr>
            <a:spLocks noChangeArrowheads="1"/>
          </p:cNvSpPr>
          <p:nvPr/>
        </p:nvSpPr>
        <p:spPr bwMode="auto">
          <a:xfrm>
            <a:off x="2590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8" name="Rectangle 64"/>
          <p:cNvSpPr>
            <a:spLocks noChangeArrowheads="1"/>
          </p:cNvSpPr>
          <p:nvPr/>
        </p:nvSpPr>
        <p:spPr bwMode="auto">
          <a:xfrm>
            <a:off x="2590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9" name="Rectangle 65"/>
          <p:cNvSpPr>
            <a:spLocks noChangeArrowheads="1"/>
          </p:cNvSpPr>
          <p:nvPr/>
        </p:nvSpPr>
        <p:spPr bwMode="auto">
          <a:xfrm>
            <a:off x="2590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0" name="Rectangle 66"/>
          <p:cNvSpPr>
            <a:spLocks noChangeArrowheads="1"/>
          </p:cNvSpPr>
          <p:nvPr/>
        </p:nvSpPr>
        <p:spPr bwMode="auto">
          <a:xfrm>
            <a:off x="2590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1" name="Rectangle 67"/>
          <p:cNvSpPr>
            <a:spLocks noChangeArrowheads="1"/>
          </p:cNvSpPr>
          <p:nvPr/>
        </p:nvSpPr>
        <p:spPr bwMode="auto">
          <a:xfrm>
            <a:off x="2590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2" name="Rectangle 68"/>
          <p:cNvSpPr>
            <a:spLocks noChangeArrowheads="1"/>
          </p:cNvSpPr>
          <p:nvPr/>
        </p:nvSpPr>
        <p:spPr bwMode="auto">
          <a:xfrm>
            <a:off x="2590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3" name="Rectangle 69"/>
          <p:cNvSpPr>
            <a:spLocks noChangeArrowheads="1"/>
          </p:cNvSpPr>
          <p:nvPr/>
        </p:nvSpPr>
        <p:spPr bwMode="auto">
          <a:xfrm>
            <a:off x="2590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4" name="Rectangle 70"/>
          <p:cNvSpPr>
            <a:spLocks noChangeArrowheads="1"/>
          </p:cNvSpPr>
          <p:nvPr/>
        </p:nvSpPr>
        <p:spPr bwMode="auto">
          <a:xfrm>
            <a:off x="2590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5" name="Rectangle 71"/>
          <p:cNvSpPr>
            <a:spLocks noChangeArrowheads="1"/>
          </p:cNvSpPr>
          <p:nvPr/>
        </p:nvSpPr>
        <p:spPr bwMode="auto">
          <a:xfrm>
            <a:off x="2590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6" name="Rectangle 72"/>
          <p:cNvSpPr>
            <a:spLocks noChangeArrowheads="1"/>
          </p:cNvSpPr>
          <p:nvPr/>
        </p:nvSpPr>
        <p:spPr bwMode="auto">
          <a:xfrm>
            <a:off x="2590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7" name="Rectangle 73"/>
          <p:cNvSpPr>
            <a:spLocks noChangeArrowheads="1"/>
          </p:cNvSpPr>
          <p:nvPr/>
        </p:nvSpPr>
        <p:spPr bwMode="auto">
          <a:xfrm>
            <a:off x="2590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8" name="Rectangle 74"/>
          <p:cNvSpPr>
            <a:spLocks noChangeArrowheads="1"/>
          </p:cNvSpPr>
          <p:nvPr/>
        </p:nvSpPr>
        <p:spPr bwMode="auto">
          <a:xfrm>
            <a:off x="2590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9" name="Rectangle 75"/>
          <p:cNvSpPr>
            <a:spLocks noChangeArrowheads="1"/>
          </p:cNvSpPr>
          <p:nvPr/>
        </p:nvSpPr>
        <p:spPr bwMode="auto">
          <a:xfrm>
            <a:off x="2590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0" name="Rectangle 76"/>
          <p:cNvSpPr>
            <a:spLocks noChangeArrowheads="1"/>
          </p:cNvSpPr>
          <p:nvPr/>
        </p:nvSpPr>
        <p:spPr bwMode="auto">
          <a:xfrm>
            <a:off x="28194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1" name="Rectangle 77"/>
          <p:cNvSpPr>
            <a:spLocks noChangeArrowheads="1"/>
          </p:cNvSpPr>
          <p:nvPr/>
        </p:nvSpPr>
        <p:spPr bwMode="auto">
          <a:xfrm>
            <a:off x="28194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2" name="Rectangle 78"/>
          <p:cNvSpPr>
            <a:spLocks noChangeArrowheads="1"/>
          </p:cNvSpPr>
          <p:nvPr/>
        </p:nvSpPr>
        <p:spPr bwMode="auto">
          <a:xfrm>
            <a:off x="28194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3" name="Rectangle 79"/>
          <p:cNvSpPr>
            <a:spLocks noChangeArrowheads="1"/>
          </p:cNvSpPr>
          <p:nvPr/>
        </p:nvSpPr>
        <p:spPr bwMode="auto">
          <a:xfrm>
            <a:off x="28194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4" name="Rectangle 80"/>
          <p:cNvSpPr>
            <a:spLocks noChangeArrowheads="1"/>
          </p:cNvSpPr>
          <p:nvPr/>
        </p:nvSpPr>
        <p:spPr bwMode="auto">
          <a:xfrm>
            <a:off x="28194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5" name="Rectangle 81"/>
          <p:cNvSpPr>
            <a:spLocks noChangeArrowheads="1"/>
          </p:cNvSpPr>
          <p:nvPr/>
        </p:nvSpPr>
        <p:spPr bwMode="auto">
          <a:xfrm>
            <a:off x="28194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6" name="Rectangle 82"/>
          <p:cNvSpPr>
            <a:spLocks noChangeArrowheads="1"/>
          </p:cNvSpPr>
          <p:nvPr/>
        </p:nvSpPr>
        <p:spPr bwMode="auto">
          <a:xfrm>
            <a:off x="28194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7" name="Rectangle 83"/>
          <p:cNvSpPr>
            <a:spLocks noChangeArrowheads="1"/>
          </p:cNvSpPr>
          <p:nvPr/>
        </p:nvSpPr>
        <p:spPr bwMode="auto">
          <a:xfrm>
            <a:off x="28194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8" name="Rectangle 84"/>
          <p:cNvSpPr>
            <a:spLocks noChangeArrowheads="1"/>
          </p:cNvSpPr>
          <p:nvPr/>
        </p:nvSpPr>
        <p:spPr bwMode="auto">
          <a:xfrm>
            <a:off x="28194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9" name="Rectangle 85"/>
          <p:cNvSpPr>
            <a:spLocks noChangeArrowheads="1"/>
          </p:cNvSpPr>
          <p:nvPr/>
        </p:nvSpPr>
        <p:spPr bwMode="auto">
          <a:xfrm>
            <a:off x="28194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0" name="Rectangle 86"/>
          <p:cNvSpPr>
            <a:spLocks noChangeArrowheads="1"/>
          </p:cNvSpPr>
          <p:nvPr/>
        </p:nvSpPr>
        <p:spPr bwMode="auto">
          <a:xfrm>
            <a:off x="28194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1" name="Rectangle 87"/>
          <p:cNvSpPr>
            <a:spLocks noChangeArrowheads="1"/>
          </p:cNvSpPr>
          <p:nvPr/>
        </p:nvSpPr>
        <p:spPr bwMode="auto">
          <a:xfrm>
            <a:off x="28194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2" name="Rectangle 88"/>
          <p:cNvSpPr>
            <a:spLocks noChangeArrowheads="1"/>
          </p:cNvSpPr>
          <p:nvPr/>
        </p:nvSpPr>
        <p:spPr bwMode="auto">
          <a:xfrm>
            <a:off x="28194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3" name="Rectangle 89"/>
          <p:cNvSpPr>
            <a:spLocks noChangeArrowheads="1"/>
          </p:cNvSpPr>
          <p:nvPr/>
        </p:nvSpPr>
        <p:spPr bwMode="auto">
          <a:xfrm>
            <a:off x="28194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4" name="Rectangle 90"/>
          <p:cNvSpPr>
            <a:spLocks noChangeArrowheads="1"/>
          </p:cNvSpPr>
          <p:nvPr/>
        </p:nvSpPr>
        <p:spPr bwMode="auto">
          <a:xfrm>
            <a:off x="28194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5" name="Rectangle 91"/>
          <p:cNvSpPr>
            <a:spLocks noChangeArrowheads="1"/>
          </p:cNvSpPr>
          <p:nvPr/>
        </p:nvSpPr>
        <p:spPr bwMode="auto">
          <a:xfrm>
            <a:off x="28194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6" name="Rectangle 92"/>
          <p:cNvSpPr>
            <a:spLocks noChangeArrowheads="1"/>
          </p:cNvSpPr>
          <p:nvPr/>
        </p:nvSpPr>
        <p:spPr bwMode="auto">
          <a:xfrm>
            <a:off x="28194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9" name="Rectangle 95"/>
          <p:cNvSpPr>
            <a:spLocks noChangeArrowheads="1"/>
          </p:cNvSpPr>
          <p:nvPr/>
        </p:nvSpPr>
        <p:spPr bwMode="auto">
          <a:xfrm>
            <a:off x="30480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0" name="Rectangle 96"/>
          <p:cNvSpPr>
            <a:spLocks noChangeArrowheads="1"/>
          </p:cNvSpPr>
          <p:nvPr/>
        </p:nvSpPr>
        <p:spPr bwMode="auto">
          <a:xfrm>
            <a:off x="30480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1" name="Rectangle 97"/>
          <p:cNvSpPr>
            <a:spLocks noChangeArrowheads="1"/>
          </p:cNvSpPr>
          <p:nvPr/>
        </p:nvSpPr>
        <p:spPr bwMode="auto">
          <a:xfrm>
            <a:off x="30480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2" name="Rectangle 98"/>
          <p:cNvSpPr>
            <a:spLocks noChangeArrowheads="1"/>
          </p:cNvSpPr>
          <p:nvPr/>
        </p:nvSpPr>
        <p:spPr bwMode="auto">
          <a:xfrm>
            <a:off x="30480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3" name="Rectangle 99"/>
          <p:cNvSpPr>
            <a:spLocks noChangeArrowheads="1"/>
          </p:cNvSpPr>
          <p:nvPr/>
        </p:nvSpPr>
        <p:spPr bwMode="auto">
          <a:xfrm>
            <a:off x="30480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4" name="Rectangle 100"/>
          <p:cNvSpPr>
            <a:spLocks noChangeArrowheads="1"/>
          </p:cNvSpPr>
          <p:nvPr/>
        </p:nvSpPr>
        <p:spPr bwMode="auto">
          <a:xfrm>
            <a:off x="30480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5" name="Rectangle 101"/>
          <p:cNvSpPr>
            <a:spLocks noChangeArrowheads="1"/>
          </p:cNvSpPr>
          <p:nvPr/>
        </p:nvSpPr>
        <p:spPr bwMode="auto">
          <a:xfrm>
            <a:off x="30480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6" name="Rectangle 102"/>
          <p:cNvSpPr>
            <a:spLocks noChangeArrowheads="1"/>
          </p:cNvSpPr>
          <p:nvPr/>
        </p:nvSpPr>
        <p:spPr bwMode="auto">
          <a:xfrm>
            <a:off x="30480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7" name="Rectangle 103"/>
          <p:cNvSpPr>
            <a:spLocks noChangeArrowheads="1"/>
          </p:cNvSpPr>
          <p:nvPr/>
        </p:nvSpPr>
        <p:spPr bwMode="auto">
          <a:xfrm>
            <a:off x="30480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8" name="Rectangle 104"/>
          <p:cNvSpPr>
            <a:spLocks noChangeArrowheads="1"/>
          </p:cNvSpPr>
          <p:nvPr/>
        </p:nvSpPr>
        <p:spPr bwMode="auto">
          <a:xfrm>
            <a:off x="30480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9" name="Rectangle 105"/>
          <p:cNvSpPr>
            <a:spLocks noChangeArrowheads="1"/>
          </p:cNvSpPr>
          <p:nvPr/>
        </p:nvSpPr>
        <p:spPr bwMode="auto">
          <a:xfrm>
            <a:off x="30480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0" name="Rectangle 106"/>
          <p:cNvSpPr>
            <a:spLocks noChangeArrowheads="1"/>
          </p:cNvSpPr>
          <p:nvPr/>
        </p:nvSpPr>
        <p:spPr bwMode="auto">
          <a:xfrm>
            <a:off x="30480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1" name="Rectangle 107"/>
          <p:cNvSpPr>
            <a:spLocks noChangeArrowheads="1"/>
          </p:cNvSpPr>
          <p:nvPr/>
        </p:nvSpPr>
        <p:spPr bwMode="auto">
          <a:xfrm>
            <a:off x="30480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2" name="Rectangle 108"/>
          <p:cNvSpPr>
            <a:spLocks noChangeArrowheads="1"/>
          </p:cNvSpPr>
          <p:nvPr/>
        </p:nvSpPr>
        <p:spPr bwMode="auto">
          <a:xfrm>
            <a:off x="30480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3" name="Rectangle 109"/>
          <p:cNvSpPr>
            <a:spLocks noChangeArrowheads="1"/>
          </p:cNvSpPr>
          <p:nvPr/>
        </p:nvSpPr>
        <p:spPr bwMode="auto">
          <a:xfrm>
            <a:off x="30480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4" name="Rectangle 110"/>
          <p:cNvSpPr>
            <a:spLocks noChangeArrowheads="1"/>
          </p:cNvSpPr>
          <p:nvPr/>
        </p:nvSpPr>
        <p:spPr bwMode="auto">
          <a:xfrm>
            <a:off x="30480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5" name="Rectangle 111"/>
          <p:cNvSpPr>
            <a:spLocks noChangeArrowheads="1"/>
          </p:cNvSpPr>
          <p:nvPr/>
        </p:nvSpPr>
        <p:spPr bwMode="auto">
          <a:xfrm>
            <a:off x="30480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6" name="Rectangle 112"/>
          <p:cNvSpPr>
            <a:spLocks noChangeArrowheads="1"/>
          </p:cNvSpPr>
          <p:nvPr/>
        </p:nvSpPr>
        <p:spPr bwMode="auto">
          <a:xfrm>
            <a:off x="3276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7" name="Rectangle 113"/>
          <p:cNvSpPr>
            <a:spLocks noChangeArrowheads="1"/>
          </p:cNvSpPr>
          <p:nvPr/>
        </p:nvSpPr>
        <p:spPr bwMode="auto">
          <a:xfrm>
            <a:off x="3276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8" name="Rectangle 114"/>
          <p:cNvSpPr>
            <a:spLocks noChangeArrowheads="1"/>
          </p:cNvSpPr>
          <p:nvPr/>
        </p:nvSpPr>
        <p:spPr bwMode="auto">
          <a:xfrm>
            <a:off x="3276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9" name="Rectangle 115"/>
          <p:cNvSpPr>
            <a:spLocks noChangeArrowheads="1"/>
          </p:cNvSpPr>
          <p:nvPr/>
        </p:nvSpPr>
        <p:spPr bwMode="auto">
          <a:xfrm>
            <a:off x="3276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0" name="Rectangle 116"/>
          <p:cNvSpPr>
            <a:spLocks noChangeArrowheads="1"/>
          </p:cNvSpPr>
          <p:nvPr/>
        </p:nvSpPr>
        <p:spPr bwMode="auto">
          <a:xfrm>
            <a:off x="3276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1" name="Rectangle 117"/>
          <p:cNvSpPr>
            <a:spLocks noChangeArrowheads="1"/>
          </p:cNvSpPr>
          <p:nvPr/>
        </p:nvSpPr>
        <p:spPr bwMode="auto">
          <a:xfrm>
            <a:off x="3276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2" name="Rectangle 118"/>
          <p:cNvSpPr>
            <a:spLocks noChangeArrowheads="1"/>
          </p:cNvSpPr>
          <p:nvPr/>
        </p:nvSpPr>
        <p:spPr bwMode="auto">
          <a:xfrm>
            <a:off x="3276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3" name="Rectangle 119"/>
          <p:cNvSpPr>
            <a:spLocks noChangeArrowheads="1"/>
          </p:cNvSpPr>
          <p:nvPr/>
        </p:nvSpPr>
        <p:spPr bwMode="auto">
          <a:xfrm>
            <a:off x="3276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4" name="Rectangle 120"/>
          <p:cNvSpPr>
            <a:spLocks noChangeArrowheads="1"/>
          </p:cNvSpPr>
          <p:nvPr/>
        </p:nvSpPr>
        <p:spPr bwMode="auto">
          <a:xfrm>
            <a:off x="3276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5" name="Rectangle 121"/>
          <p:cNvSpPr>
            <a:spLocks noChangeArrowheads="1"/>
          </p:cNvSpPr>
          <p:nvPr/>
        </p:nvSpPr>
        <p:spPr bwMode="auto">
          <a:xfrm>
            <a:off x="3276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6" name="Rectangle 122"/>
          <p:cNvSpPr>
            <a:spLocks noChangeArrowheads="1"/>
          </p:cNvSpPr>
          <p:nvPr/>
        </p:nvSpPr>
        <p:spPr bwMode="auto">
          <a:xfrm>
            <a:off x="3276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7" name="Rectangle 123"/>
          <p:cNvSpPr>
            <a:spLocks noChangeArrowheads="1"/>
          </p:cNvSpPr>
          <p:nvPr/>
        </p:nvSpPr>
        <p:spPr bwMode="auto">
          <a:xfrm>
            <a:off x="3276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8" name="Rectangle 124"/>
          <p:cNvSpPr>
            <a:spLocks noChangeArrowheads="1"/>
          </p:cNvSpPr>
          <p:nvPr/>
        </p:nvSpPr>
        <p:spPr bwMode="auto">
          <a:xfrm>
            <a:off x="3276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9" name="Rectangle 125"/>
          <p:cNvSpPr>
            <a:spLocks noChangeArrowheads="1"/>
          </p:cNvSpPr>
          <p:nvPr/>
        </p:nvSpPr>
        <p:spPr bwMode="auto">
          <a:xfrm>
            <a:off x="3276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0" name="Rectangle 126"/>
          <p:cNvSpPr>
            <a:spLocks noChangeArrowheads="1"/>
          </p:cNvSpPr>
          <p:nvPr/>
        </p:nvSpPr>
        <p:spPr bwMode="auto">
          <a:xfrm>
            <a:off x="3276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1" name="Rectangle 127"/>
          <p:cNvSpPr>
            <a:spLocks noChangeArrowheads="1"/>
          </p:cNvSpPr>
          <p:nvPr/>
        </p:nvSpPr>
        <p:spPr bwMode="auto">
          <a:xfrm>
            <a:off x="3276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2" name="Rectangle 128"/>
          <p:cNvSpPr>
            <a:spLocks noChangeArrowheads="1"/>
          </p:cNvSpPr>
          <p:nvPr/>
        </p:nvSpPr>
        <p:spPr bwMode="auto">
          <a:xfrm>
            <a:off x="3276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5" name="Rectangle 131"/>
          <p:cNvSpPr>
            <a:spLocks noChangeArrowheads="1"/>
          </p:cNvSpPr>
          <p:nvPr/>
        </p:nvSpPr>
        <p:spPr bwMode="auto">
          <a:xfrm>
            <a:off x="3505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6" name="Rectangle 132"/>
          <p:cNvSpPr>
            <a:spLocks noChangeArrowheads="1"/>
          </p:cNvSpPr>
          <p:nvPr/>
        </p:nvSpPr>
        <p:spPr bwMode="auto">
          <a:xfrm>
            <a:off x="3505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7" name="Rectangle 133"/>
          <p:cNvSpPr>
            <a:spLocks noChangeArrowheads="1"/>
          </p:cNvSpPr>
          <p:nvPr/>
        </p:nvSpPr>
        <p:spPr bwMode="auto">
          <a:xfrm>
            <a:off x="3505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8" name="Rectangle 134"/>
          <p:cNvSpPr>
            <a:spLocks noChangeArrowheads="1"/>
          </p:cNvSpPr>
          <p:nvPr/>
        </p:nvSpPr>
        <p:spPr bwMode="auto">
          <a:xfrm>
            <a:off x="3505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9" name="Rectangle 135"/>
          <p:cNvSpPr>
            <a:spLocks noChangeArrowheads="1"/>
          </p:cNvSpPr>
          <p:nvPr/>
        </p:nvSpPr>
        <p:spPr bwMode="auto">
          <a:xfrm>
            <a:off x="3505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0" name="Rectangle 136"/>
          <p:cNvSpPr>
            <a:spLocks noChangeArrowheads="1"/>
          </p:cNvSpPr>
          <p:nvPr/>
        </p:nvSpPr>
        <p:spPr bwMode="auto">
          <a:xfrm>
            <a:off x="3505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1" name="Rectangle 137"/>
          <p:cNvSpPr>
            <a:spLocks noChangeArrowheads="1"/>
          </p:cNvSpPr>
          <p:nvPr/>
        </p:nvSpPr>
        <p:spPr bwMode="auto">
          <a:xfrm>
            <a:off x="3505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2" name="Rectangle 138"/>
          <p:cNvSpPr>
            <a:spLocks noChangeArrowheads="1"/>
          </p:cNvSpPr>
          <p:nvPr/>
        </p:nvSpPr>
        <p:spPr bwMode="auto">
          <a:xfrm>
            <a:off x="3505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3" name="Rectangle 139"/>
          <p:cNvSpPr>
            <a:spLocks noChangeArrowheads="1"/>
          </p:cNvSpPr>
          <p:nvPr/>
        </p:nvSpPr>
        <p:spPr bwMode="auto">
          <a:xfrm>
            <a:off x="3505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4" name="Rectangle 140"/>
          <p:cNvSpPr>
            <a:spLocks noChangeArrowheads="1"/>
          </p:cNvSpPr>
          <p:nvPr/>
        </p:nvSpPr>
        <p:spPr bwMode="auto">
          <a:xfrm>
            <a:off x="3505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5" name="Rectangle 141"/>
          <p:cNvSpPr>
            <a:spLocks noChangeArrowheads="1"/>
          </p:cNvSpPr>
          <p:nvPr/>
        </p:nvSpPr>
        <p:spPr bwMode="auto">
          <a:xfrm>
            <a:off x="3505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6" name="Rectangle 142"/>
          <p:cNvSpPr>
            <a:spLocks noChangeArrowheads="1"/>
          </p:cNvSpPr>
          <p:nvPr/>
        </p:nvSpPr>
        <p:spPr bwMode="auto">
          <a:xfrm>
            <a:off x="3505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7" name="Rectangle 143"/>
          <p:cNvSpPr>
            <a:spLocks noChangeArrowheads="1"/>
          </p:cNvSpPr>
          <p:nvPr/>
        </p:nvSpPr>
        <p:spPr bwMode="auto">
          <a:xfrm>
            <a:off x="3505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8" name="Rectangle 144"/>
          <p:cNvSpPr>
            <a:spLocks noChangeArrowheads="1"/>
          </p:cNvSpPr>
          <p:nvPr/>
        </p:nvSpPr>
        <p:spPr bwMode="auto">
          <a:xfrm>
            <a:off x="3505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9" name="Rectangle 145"/>
          <p:cNvSpPr>
            <a:spLocks noChangeArrowheads="1"/>
          </p:cNvSpPr>
          <p:nvPr/>
        </p:nvSpPr>
        <p:spPr bwMode="auto">
          <a:xfrm>
            <a:off x="3505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0" name="Rectangle 146"/>
          <p:cNvSpPr>
            <a:spLocks noChangeArrowheads="1"/>
          </p:cNvSpPr>
          <p:nvPr/>
        </p:nvSpPr>
        <p:spPr bwMode="auto">
          <a:xfrm>
            <a:off x="3505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1" name="Rectangle 147"/>
          <p:cNvSpPr>
            <a:spLocks noChangeArrowheads="1"/>
          </p:cNvSpPr>
          <p:nvPr/>
        </p:nvSpPr>
        <p:spPr bwMode="auto">
          <a:xfrm>
            <a:off x="3505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2" name="Rectangle 148"/>
          <p:cNvSpPr>
            <a:spLocks noChangeArrowheads="1"/>
          </p:cNvSpPr>
          <p:nvPr/>
        </p:nvSpPr>
        <p:spPr bwMode="auto">
          <a:xfrm>
            <a:off x="3733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3" name="Rectangle 149"/>
          <p:cNvSpPr>
            <a:spLocks noChangeArrowheads="1"/>
          </p:cNvSpPr>
          <p:nvPr/>
        </p:nvSpPr>
        <p:spPr bwMode="auto">
          <a:xfrm>
            <a:off x="3733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4" name="Rectangle 150"/>
          <p:cNvSpPr>
            <a:spLocks noChangeArrowheads="1"/>
          </p:cNvSpPr>
          <p:nvPr/>
        </p:nvSpPr>
        <p:spPr bwMode="auto">
          <a:xfrm>
            <a:off x="3733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5" name="Rectangle 151"/>
          <p:cNvSpPr>
            <a:spLocks noChangeArrowheads="1"/>
          </p:cNvSpPr>
          <p:nvPr/>
        </p:nvSpPr>
        <p:spPr bwMode="auto">
          <a:xfrm>
            <a:off x="3733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6" name="Rectangle 152"/>
          <p:cNvSpPr>
            <a:spLocks noChangeArrowheads="1"/>
          </p:cNvSpPr>
          <p:nvPr/>
        </p:nvSpPr>
        <p:spPr bwMode="auto">
          <a:xfrm>
            <a:off x="3733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7" name="Rectangle 153"/>
          <p:cNvSpPr>
            <a:spLocks noChangeArrowheads="1"/>
          </p:cNvSpPr>
          <p:nvPr/>
        </p:nvSpPr>
        <p:spPr bwMode="auto">
          <a:xfrm>
            <a:off x="3733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8" name="Rectangle 154"/>
          <p:cNvSpPr>
            <a:spLocks noChangeArrowheads="1"/>
          </p:cNvSpPr>
          <p:nvPr/>
        </p:nvSpPr>
        <p:spPr bwMode="auto">
          <a:xfrm>
            <a:off x="3733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9" name="Rectangle 155"/>
          <p:cNvSpPr>
            <a:spLocks noChangeArrowheads="1"/>
          </p:cNvSpPr>
          <p:nvPr/>
        </p:nvSpPr>
        <p:spPr bwMode="auto">
          <a:xfrm>
            <a:off x="3733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0" name="Rectangle 156"/>
          <p:cNvSpPr>
            <a:spLocks noChangeArrowheads="1"/>
          </p:cNvSpPr>
          <p:nvPr/>
        </p:nvSpPr>
        <p:spPr bwMode="auto">
          <a:xfrm>
            <a:off x="3733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1" name="Rectangle 157"/>
          <p:cNvSpPr>
            <a:spLocks noChangeArrowheads="1"/>
          </p:cNvSpPr>
          <p:nvPr/>
        </p:nvSpPr>
        <p:spPr bwMode="auto">
          <a:xfrm>
            <a:off x="3733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2" name="Rectangle 158"/>
          <p:cNvSpPr>
            <a:spLocks noChangeArrowheads="1"/>
          </p:cNvSpPr>
          <p:nvPr/>
        </p:nvSpPr>
        <p:spPr bwMode="auto">
          <a:xfrm>
            <a:off x="3733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3" name="Rectangle 159"/>
          <p:cNvSpPr>
            <a:spLocks noChangeArrowheads="1"/>
          </p:cNvSpPr>
          <p:nvPr/>
        </p:nvSpPr>
        <p:spPr bwMode="auto">
          <a:xfrm>
            <a:off x="3733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4" name="Rectangle 160"/>
          <p:cNvSpPr>
            <a:spLocks noChangeArrowheads="1"/>
          </p:cNvSpPr>
          <p:nvPr/>
        </p:nvSpPr>
        <p:spPr bwMode="auto">
          <a:xfrm>
            <a:off x="3733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5" name="Rectangle 161"/>
          <p:cNvSpPr>
            <a:spLocks noChangeArrowheads="1"/>
          </p:cNvSpPr>
          <p:nvPr/>
        </p:nvSpPr>
        <p:spPr bwMode="auto">
          <a:xfrm>
            <a:off x="3733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6" name="Rectangle 162"/>
          <p:cNvSpPr>
            <a:spLocks noChangeArrowheads="1"/>
          </p:cNvSpPr>
          <p:nvPr/>
        </p:nvSpPr>
        <p:spPr bwMode="auto">
          <a:xfrm>
            <a:off x="3733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7" name="Rectangle 163"/>
          <p:cNvSpPr>
            <a:spLocks noChangeArrowheads="1"/>
          </p:cNvSpPr>
          <p:nvPr/>
        </p:nvSpPr>
        <p:spPr bwMode="auto">
          <a:xfrm>
            <a:off x="3733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8" name="Rectangle 164"/>
          <p:cNvSpPr>
            <a:spLocks noChangeArrowheads="1"/>
          </p:cNvSpPr>
          <p:nvPr/>
        </p:nvSpPr>
        <p:spPr bwMode="auto">
          <a:xfrm>
            <a:off x="3733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57" name="Rectangle 167"/>
          <p:cNvSpPr>
            <a:spLocks noGrp="1" noChangeArrowheads="1"/>
          </p:cNvSpPr>
          <p:nvPr>
            <p:ph type="body" idx="1"/>
          </p:nvPr>
        </p:nvSpPr>
        <p:spPr>
          <a:xfrm>
            <a:off x="4572000" y="1295400"/>
            <a:ext cx="3657600" cy="4876800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/>
              <a:t>dog AND fox  </a:t>
            </a:r>
          </a:p>
          <a:p>
            <a:pPr lvl="1"/>
            <a:r>
              <a:rPr lang="en-US" sz="1800" dirty="0" smtClean="0"/>
              <a:t>Doc 3, Doc 5</a:t>
            </a:r>
            <a:endParaRPr lang="en-US" sz="2400" dirty="0" smtClean="0"/>
          </a:p>
          <a:p>
            <a:r>
              <a:rPr lang="en-US" sz="2000" dirty="0" smtClean="0"/>
              <a:t>dog NOT fox  </a:t>
            </a:r>
          </a:p>
          <a:p>
            <a:pPr lvl="1"/>
            <a:r>
              <a:rPr lang="en-US" sz="1800" dirty="0" smtClean="0"/>
              <a:t>Empty</a:t>
            </a:r>
            <a:endParaRPr lang="en-US" sz="2400" dirty="0" smtClean="0"/>
          </a:p>
          <a:p>
            <a:r>
              <a:rPr lang="en-US" sz="2000" dirty="0" smtClean="0"/>
              <a:t>fox NOT dog  </a:t>
            </a:r>
          </a:p>
          <a:p>
            <a:pPr lvl="1"/>
            <a:r>
              <a:rPr lang="en-US" sz="1800" dirty="0" smtClean="0"/>
              <a:t>Doc 7</a:t>
            </a:r>
            <a:endParaRPr lang="en-US" sz="2400" dirty="0" smtClean="0"/>
          </a:p>
          <a:p>
            <a:r>
              <a:rPr lang="en-US" sz="2000" dirty="0" smtClean="0"/>
              <a:t>dog OR fox     </a:t>
            </a:r>
          </a:p>
          <a:p>
            <a:pPr lvl="1"/>
            <a:r>
              <a:rPr lang="en-US" sz="1800" dirty="0" smtClean="0"/>
              <a:t>Doc 3, Doc 5, Doc 7</a:t>
            </a:r>
            <a:endParaRPr lang="en-US" sz="2400" dirty="0" smtClean="0"/>
          </a:p>
          <a:p>
            <a:r>
              <a:rPr lang="en-US" sz="2000" dirty="0" smtClean="0"/>
              <a:t>good AND party </a:t>
            </a:r>
          </a:p>
          <a:p>
            <a:pPr lvl="1"/>
            <a:r>
              <a:rPr lang="en-US" sz="1800" dirty="0" smtClean="0"/>
              <a:t>Doc 6, Doc 8</a:t>
            </a:r>
          </a:p>
          <a:p>
            <a:r>
              <a:rPr lang="en-US" sz="2000" dirty="0" smtClean="0"/>
              <a:t>good AND party NOT over</a:t>
            </a:r>
          </a:p>
          <a:p>
            <a:pPr lvl="1"/>
            <a:r>
              <a:rPr lang="en-US" sz="1800" dirty="0" smtClean="0"/>
              <a:t>Doc 6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2133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1" name="Rectangle 39"/>
          <p:cNvSpPr>
            <a:spLocks noChangeArrowheads="1"/>
          </p:cNvSpPr>
          <p:nvPr/>
        </p:nvSpPr>
        <p:spPr bwMode="auto">
          <a:xfrm>
            <a:off x="2362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2590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28194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30480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5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5" name="Rectangle 112"/>
          <p:cNvSpPr>
            <a:spLocks noChangeArrowheads="1"/>
          </p:cNvSpPr>
          <p:nvPr/>
        </p:nvSpPr>
        <p:spPr bwMode="auto">
          <a:xfrm>
            <a:off x="3276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6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6" name="Rectangle 131"/>
          <p:cNvSpPr>
            <a:spLocks noChangeArrowheads="1"/>
          </p:cNvSpPr>
          <p:nvPr/>
        </p:nvSpPr>
        <p:spPr bwMode="auto">
          <a:xfrm>
            <a:off x="3505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7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7" name="Rectangle 148"/>
          <p:cNvSpPr>
            <a:spLocks noChangeArrowheads="1"/>
          </p:cNvSpPr>
          <p:nvPr/>
        </p:nvSpPr>
        <p:spPr bwMode="auto">
          <a:xfrm>
            <a:off x="3733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8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8" name="Rectangle 56"/>
          <p:cNvSpPr>
            <a:spLocks noChangeArrowheads="1"/>
          </p:cNvSpPr>
          <p:nvPr/>
        </p:nvSpPr>
        <p:spPr bwMode="auto">
          <a:xfrm>
            <a:off x="2435367" y="1143000"/>
            <a:ext cx="12984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Document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7106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Information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6800" y="3810000"/>
            <a:ext cx="35433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Satisfying an information need</a:t>
            </a:r>
          </a:p>
          <a:p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“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Scratching an information itch</a:t>
            </a:r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”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87538" y="3810000"/>
            <a:ext cx="2406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What you search for!</a:t>
            </a: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5400000">
            <a:off x="30480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7912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07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Stemming (</a:t>
            </a:r>
            <a:r>
              <a:rPr lang="en-US" altLang="ja-JP" dirty="0" smtClean="0"/>
              <a:t>“</a:t>
            </a:r>
            <a:r>
              <a:rPr lang="en-US" dirty="0" smtClean="0"/>
              <a:t>truncation</a:t>
            </a:r>
            <a:r>
              <a:rPr lang="en-US" altLang="ja-JP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Technique to handle morphological variations</a:t>
            </a:r>
          </a:p>
          <a:p>
            <a:pPr lvl="1"/>
            <a:r>
              <a:rPr lang="en-US" dirty="0" smtClean="0"/>
              <a:t>Store word stems: love, loving, loves …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dirty="0" err="1" smtClean="0">
                <a:sym typeface="Symbol" charset="0"/>
              </a:rPr>
              <a:t>lov</a:t>
            </a:r>
            <a:endParaRPr lang="en-US" dirty="0" smtClean="0">
              <a:sym typeface="Symbol" charset="0"/>
            </a:endParaRPr>
          </a:p>
          <a:p>
            <a:r>
              <a:rPr lang="en-US" dirty="0" smtClean="0"/>
              <a:t>Proximity operators</a:t>
            </a:r>
          </a:p>
          <a:p>
            <a:pPr lvl="1"/>
            <a:r>
              <a:rPr lang="en-US" dirty="0" smtClean="0"/>
              <a:t>More precise versions of AND</a:t>
            </a:r>
          </a:p>
          <a:p>
            <a:pPr lvl="1"/>
            <a:r>
              <a:rPr lang="en-US" dirty="0" smtClean="0"/>
              <a:t>Store a list of positions for each word in each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81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Works</a:t>
            </a:r>
            <a:endParaRPr lang="en-US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Boolean operators approximate natural language</a:t>
            </a:r>
          </a:p>
          <a:p>
            <a:r>
              <a:rPr lang="en-US" smtClean="0"/>
              <a:t>AND can specify relationships between concepts</a:t>
            </a:r>
          </a:p>
          <a:p>
            <a:pPr lvl="1"/>
            <a:r>
              <a:rPr lang="en-US" smtClean="0"/>
              <a:t>good party</a:t>
            </a:r>
          </a:p>
          <a:p>
            <a:r>
              <a:rPr lang="en-US" smtClean="0"/>
              <a:t>OR can specify alternate terminology</a:t>
            </a:r>
          </a:p>
          <a:p>
            <a:pPr lvl="1"/>
            <a:r>
              <a:rPr lang="en-US" smtClean="0"/>
              <a:t>excellent party</a:t>
            </a:r>
          </a:p>
          <a:p>
            <a:r>
              <a:rPr lang="en-US" smtClean="0"/>
              <a:t>NOT can suppress alternate meanings</a:t>
            </a:r>
          </a:p>
          <a:p>
            <a:pPr lvl="1"/>
            <a:r>
              <a:rPr lang="en-US" smtClean="0"/>
              <a:t>Democratic party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8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Fails</a:t>
            </a:r>
            <a:endParaRPr lang="en-US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Natural language is way more complex</a:t>
            </a:r>
          </a:p>
          <a:p>
            <a:r>
              <a:rPr lang="en-US" smtClean="0"/>
              <a:t>AND </a:t>
            </a:r>
            <a:r>
              <a:rPr lang="ja-JP" altLang="en-US" smtClean="0"/>
              <a:t>“</a:t>
            </a:r>
            <a:r>
              <a:rPr lang="en-US" smtClean="0"/>
              <a:t>discovers</a:t>
            </a:r>
            <a:r>
              <a:rPr lang="ja-JP" altLang="en-US" smtClean="0"/>
              <a:t>”</a:t>
            </a:r>
            <a:r>
              <a:rPr lang="en-US" smtClean="0"/>
              <a:t> nonexistent relationships</a:t>
            </a:r>
          </a:p>
          <a:p>
            <a:pPr lvl="1"/>
            <a:r>
              <a:rPr lang="en-US" smtClean="0"/>
              <a:t>Terms in different paragraphs, chapters, …</a:t>
            </a:r>
          </a:p>
          <a:p>
            <a:r>
              <a:rPr lang="en-US" smtClean="0"/>
              <a:t>Guessing terminology for OR is hard</a:t>
            </a:r>
          </a:p>
          <a:p>
            <a:pPr lvl="1"/>
            <a:r>
              <a:rPr lang="en-US" smtClean="0"/>
              <a:t>good, nice, excellent, outstanding, awesome, …</a:t>
            </a:r>
          </a:p>
          <a:p>
            <a:r>
              <a:rPr lang="en-US" smtClean="0"/>
              <a:t>Guessing terms to exclude is even harder!</a:t>
            </a:r>
          </a:p>
          <a:p>
            <a:pPr lvl="1"/>
            <a:r>
              <a:rPr lang="en-US" smtClean="0"/>
              <a:t>Democratic party, party to a lawsuit,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71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and Weaknesses</a:t>
            </a:r>
            <a:endParaRPr lang="en-US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Precise, if you know the right strategies</a:t>
            </a:r>
          </a:p>
          <a:p>
            <a:pPr lvl="1"/>
            <a:r>
              <a:rPr lang="en-US" dirty="0" smtClean="0"/>
              <a:t>Precise, if you have an idea of what you</a:t>
            </a:r>
            <a:r>
              <a:rPr lang="ja-JP" altLang="en-US" dirty="0" smtClean="0"/>
              <a:t>’</a:t>
            </a:r>
            <a:r>
              <a:rPr lang="en-US" dirty="0" smtClean="0"/>
              <a:t>re looking for</a:t>
            </a:r>
          </a:p>
          <a:p>
            <a:pPr lvl="1"/>
            <a:r>
              <a:rPr lang="en-US" dirty="0" smtClean="0"/>
              <a:t>Implementations are fast and efficient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Users must learn Boolean logic</a:t>
            </a:r>
          </a:p>
          <a:p>
            <a:pPr lvl="1"/>
            <a:r>
              <a:rPr lang="en-US" dirty="0" smtClean="0"/>
              <a:t>Boolean logic insufficient to capture the richness of language</a:t>
            </a:r>
          </a:p>
          <a:p>
            <a:pPr lvl="1"/>
            <a:r>
              <a:rPr lang="en-US" dirty="0" smtClean="0"/>
              <a:t>No control over size of result set: either too many hits or none</a:t>
            </a:r>
          </a:p>
          <a:p>
            <a:pPr lvl="1"/>
            <a:r>
              <a:rPr lang="en-US" dirty="0" smtClean="0"/>
              <a:t>When do you stop reading? All documents in the result set are considered </a:t>
            </a:r>
            <a:r>
              <a:rPr lang="en-US" altLang="ja-JP" dirty="0" smtClean="0"/>
              <a:t>“</a:t>
            </a:r>
            <a:r>
              <a:rPr lang="en-US" dirty="0" smtClean="0"/>
              <a:t>equally good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What about partial matches? Documents that </a:t>
            </a:r>
            <a:r>
              <a:rPr lang="en-US" altLang="ja-JP" dirty="0" smtClean="0"/>
              <a:t>“</a:t>
            </a:r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quite match</a:t>
            </a:r>
            <a:r>
              <a:rPr lang="en-US" altLang="ja-JP" dirty="0" smtClean="0"/>
              <a:t>”</a:t>
            </a:r>
            <a:r>
              <a:rPr lang="en-US" dirty="0" smtClean="0"/>
              <a:t> the query may be useful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Ranked Retrieval Paradigm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Boolean systems provide no ordering of results</a:t>
            </a:r>
          </a:p>
          <a:p>
            <a:pPr lvl="1"/>
            <a:r>
              <a:rPr lang="en-US" dirty="0" smtClean="0"/>
              <a:t>… but some documents are more relevant than others!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Best-first</a:t>
            </a:r>
            <a:r>
              <a:rPr lang="en-US" altLang="ja-JP" dirty="0" smtClean="0"/>
              <a:t>”</a:t>
            </a:r>
            <a:r>
              <a:rPr lang="en-US" dirty="0" smtClean="0"/>
              <a:t> ranking can be superior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n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Put them in order, with the </a:t>
            </a:r>
            <a:r>
              <a:rPr lang="en-US" altLang="ja-JP" dirty="0" smtClean="0"/>
              <a:t>“</a:t>
            </a:r>
            <a:r>
              <a:rPr lang="en-US" dirty="0" smtClean="0"/>
              <a:t>best</a:t>
            </a:r>
            <a:r>
              <a:rPr lang="en-US" altLang="ja-JP" dirty="0" smtClean="0"/>
              <a:t>”</a:t>
            </a:r>
            <a:r>
              <a:rPr lang="en-US" dirty="0" smtClean="0"/>
              <a:t> ones first</a:t>
            </a:r>
          </a:p>
          <a:p>
            <a:pPr lvl="1"/>
            <a:r>
              <a:rPr lang="en-US" dirty="0" smtClean="0"/>
              <a:t>Display them one screen at a time</a:t>
            </a:r>
          </a:p>
          <a:p>
            <a:pPr lvl="1"/>
            <a:r>
              <a:rPr lang="en-US" dirty="0" smtClean="0"/>
              <a:t>Users can decided when they want to stop reading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352800" y="5867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Best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-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first</a:t>
            </a:r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?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Easier said than done!</a:t>
            </a:r>
          </a:p>
        </p:txBody>
      </p:sp>
    </p:spTree>
    <p:extLst>
      <p:ext uri="{BB962C8B-B14F-4D97-AF65-F5344CB8AC3E}">
        <p14:creationId xmlns:p14="http://schemas.microsoft.com/office/powerpoint/2010/main" val="25340248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04800" y="1646238"/>
            <a:ext cx="8540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Extending Boolean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retrieval:</a:t>
            </a:r>
            <a:b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Order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results based on number of matching terms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4800" y="2909888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a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4702175"/>
            <a:ext cx="854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multiple documents have the same number of matching terms?</a:t>
            </a:r>
          </a:p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no single document matches the query?</a:t>
            </a:r>
          </a:p>
        </p:txBody>
      </p:sp>
    </p:spTree>
    <p:extLst>
      <p:ext uri="{BB962C8B-B14F-4D97-AF65-F5344CB8AC3E}">
        <p14:creationId xmlns:p14="http://schemas.microsoft.com/office/powerpoint/2010/main" val="1814305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Similarity-Based Queries</a:t>
            </a: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both documents and queries as </a:t>
            </a:r>
            <a:r>
              <a:rPr lang="en-US" altLang="ja-JP" dirty="0" smtClean="0"/>
              <a:t>“</a:t>
            </a:r>
            <a:r>
              <a:rPr lang="en-US" dirty="0" smtClean="0"/>
              <a:t>bags of words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Assign a weight to each word</a:t>
            </a:r>
          </a:p>
          <a:p>
            <a:r>
              <a:rPr lang="en-US" dirty="0" smtClean="0"/>
              <a:t>Find the similarity between the query and each document</a:t>
            </a:r>
          </a:p>
          <a:p>
            <a:pPr lvl="1"/>
            <a:r>
              <a:rPr lang="en-US" dirty="0" smtClean="0"/>
              <a:t>Compute similarity based on weights of the words</a:t>
            </a:r>
          </a:p>
          <a:p>
            <a:r>
              <a:rPr lang="en-US" dirty="0" smtClean="0"/>
              <a:t>Rank order the documents by similarity</a:t>
            </a:r>
          </a:p>
          <a:p>
            <a:pPr lvl="1"/>
            <a:r>
              <a:rPr lang="en-US" dirty="0" smtClean="0"/>
              <a:t>Display documents most similar to the query first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5715000"/>
            <a:ext cx="524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Surprisingly, this works pretty well!</a:t>
            </a:r>
          </a:p>
        </p:txBody>
      </p:sp>
    </p:spTree>
    <p:extLst>
      <p:ext uri="{BB962C8B-B14F-4D97-AF65-F5344CB8AC3E}">
        <p14:creationId xmlns:p14="http://schemas.microsoft.com/office/powerpoint/2010/main" val="34656045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 Weighting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 weights consist of two components</a:t>
            </a:r>
          </a:p>
          <a:p>
            <a:pPr lvl="1"/>
            <a:r>
              <a:rPr lang="en-US" dirty="0" smtClean="0"/>
              <a:t>Local: how important is the term in this doc?</a:t>
            </a:r>
          </a:p>
          <a:p>
            <a:pPr lvl="1"/>
            <a:r>
              <a:rPr lang="en-US" dirty="0" smtClean="0"/>
              <a:t>Global: how important is the term in the collection? </a:t>
            </a:r>
          </a:p>
          <a:p>
            <a:r>
              <a:rPr lang="en-US" dirty="0" smtClean="0"/>
              <a:t>Here</a:t>
            </a:r>
            <a:r>
              <a:rPr lang="en-US" altLang="ja-JP" dirty="0" smtClean="0"/>
              <a:t>’</a:t>
            </a:r>
            <a:r>
              <a:rPr lang="en-US" dirty="0" smtClean="0"/>
              <a:t>s the intuition:</a:t>
            </a:r>
          </a:p>
          <a:p>
            <a:pPr lvl="1"/>
            <a:r>
              <a:rPr lang="en-US" dirty="0" smtClean="0"/>
              <a:t>Terms that appear often in a document should get high weights</a:t>
            </a:r>
          </a:p>
          <a:p>
            <a:pPr lvl="1"/>
            <a:r>
              <a:rPr lang="en-US" dirty="0" smtClean="0"/>
              <a:t>Terms that appear in many documents should get low weights</a:t>
            </a:r>
          </a:p>
          <a:p>
            <a:r>
              <a:rPr lang="en-US" dirty="0" smtClean="0"/>
              <a:t>How do we capture this mathematically?</a:t>
            </a:r>
          </a:p>
          <a:p>
            <a:pPr lvl="1"/>
            <a:r>
              <a:rPr lang="en-US" dirty="0" smtClean="0"/>
              <a:t>Term frequency (local)</a:t>
            </a:r>
          </a:p>
          <a:p>
            <a:pPr lvl="1"/>
            <a:r>
              <a:rPr lang="en-US" dirty="0" smtClean="0"/>
              <a:t>Inverse document frequency (global)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2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TF.IDF Term Weighting</a:t>
            </a:r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64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9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75204"/>
              </p:ext>
            </p:extLst>
          </p:nvPr>
        </p:nvGraphicFramePr>
        <p:xfrm>
          <a:off x="25527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0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780673"/>
              </p:ext>
            </p:extLst>
          </p:nvPr>
        </p:nvGraphicFramePr>
        <p:xfrm>
          <a:off x="25923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1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32852"/>
              </p:ext>
            </p:extLst>
          </p:nvPr>
        </p:nvGraphicFramePr>
        <p:xfrm>
          <a:off x="26701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2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753"/>
              </p:ext>
            </p:extLst>
          </p:nvPr>
        </p:nvGraphicFramePr>
        <p:xfrm>
          <a:off x="26971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3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3201988" y="2895600"/>
            <a:ext cx="3902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3201988" y="3505200"/>
            <a:ext cx="4533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3201988" y="4070350"/>
            <a:ext cx="4104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3201988" y="4648200"/>
            <a:ext cx="3385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769074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0574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User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655888"/>
            <a:ext cx="8540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Process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System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38862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2472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Output</a:t>
            </a:r>
            <a:endParaRPr lang="en-US"/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</a:p>
          <a:p>
            <a:pPr lvl="1"/>
            <a:r>
              <a:rPr lang="en-US" dirty="0" smtClean="0"/>
              <a:t>User identifies relevant documents for </a:t>
            </a:r>
            <a:r>
              <a:rPr lang="en-US" altLang="ja-JP" dirty="0" smtClean="0"/>
              <a:t>“</a:t>
            </a:r>
            <a:r>
              <a:rPr lang="en-US" dirty="0" smtClean="0"/>
              <a:t>delivery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User issues new query based on content of result set</a:t>
            </a:r>
          </a:p>
          <a:p>
            <a:r>
              <a:rPr lang="en-US" dirty="0" smtClean="0"/>
              <a:t>What can the system do?</a:t>
            </a:r>
          </a:p>
          <a:p>
            <a:pPr lvl="1"/>
            <a:r>
              <a:rPr lang="en-US" dirty="0" smtClean="0"/>
              <a:t>Assist the user to identify relevant documents</a:t>
            </a:r>
          </a:p>
          <a:p>
            <a:pPr lvl="1"/>
            <a:r>
              <a:rPr lang="en-US" dirty="0" smtClean="0"/>
              <a:t>Assist the user to identify potentially useful query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85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Interfaces</a:t>
            </a:r>
            <a:endParaRPr lang="en-US"/>
          </a:p>
        </p:txBody>
      </p:sp>
      <p:sp>
        <p:nvSpPr>
          <p:cNvPr id="3789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dimensional lists</a:t>
            </a:r>
          </a:p>
          <a:p>
            <a:pPr lvl="1"/>
            <a:r>
              <a:rPr lang="en-US" dirty="0" smtClean="0"/>
              <a:t>What to display? title, source, date, summary, ratings, ...</a:t>
            </a:r>
          </a:p>
          <a:p>
            <a:pPr lvl="1"/>
            <a:r>
              <a:rPr lang="en-US" dirty="0" smtClean="0"/>
              <a:t>What order to display? similarity score, date, alphabetic, ...</a:t>
            </a:r>
          </a:p>
          <a:p>
            <a:pPr lvl="1"/>
            <a:r>
              <a:rPr lang="en-US" dirty="0" smtClean="0"/>
              <a:t>How much to display? number of hits</a:t>
            </a:r>
          </a:p>
          <a:p>
            <a:pPr lvl="1"/>
            <a:r>
              <a:rPr lang="en-US" dirty="0" smtClean="0"/>
              <a:t>Other aids? related terms, suggested queries, …</a:t>
            </a:r>
          </a:p>
          <a:p>
            <a:r>
              <a:rPr lang="en-US" dirty="0" smtClean="0"/>
              <a:t> Two+ dimensional displays</a:t>
            </a:r>
          </a:p>
          <a:p>
            <a:pPr lvl="1"/>
            <a:r>
              <a:rPr lang="en-US" dirty="0" smtClean="0"/>
              <a:t>Clustering, projection, contour maps, VR</a:t>
            </a:r>
          </a:p>
          <a:p>
            <a:pPr lvl="1"/>
            <a:r>
              <a:rPr lang="en-US" dirty="0" smtClean="0"/>
              <a:t>Navigation:  jump, pan, zoom</a:t>
            </a:r>
            <a:endParaRPr lang="en-US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56600" y="61182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0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Enrichment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User designates </a:t>
            </a:r>
            <a:r>
              <a:rPr lang="en-US" altLang="ja-JP" dirty="0" smtClean="0"/>
              <a:t>“</a:t>
            </a:r>
            <a:r>
              <a:rPr lang="en-US" dirty="0" smtClean="0"/>
              <a:t>more like this</a:t>
            </a:r>
            <a:r>
              <a:rPr lang="en-US" altLang="ja-JP" dirty="0" smtClean="0"/>
              <a:t>”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System adds terms from those documents to the query</a:t>
            </a:r>
          </a:p>
          <a:p>
            <a:r>
              <a:rPr lang="en-US" dirty="0" smtClean="0"/>
              <a:t>Manual reformulation</a:t>
            </a:r>
          </a:p>
          <a:p>
            <a:pPr lvl="1"/>
            <a:r>
              <a:rPr lang="en-US" dirty="0" smtClean="0"/>
              <a:t>Initial result set leads to better understanding of the problem domain</a:t>
            </a:r>
          </a:p>
          <a:p>
            <a:pPr lvl="1"/>
            <a:r>
              <a:rPr lang="en-US" dirty="0" smtClean="0"/>
              <a:t>New query better approximates information need</a:t>
            </a:r>
          </a:p>
          <a:p>
            <a:r>
              <a:rPr lang="en-US" dirty="0" smtClean="0"/>
              <a:t>Automatic query suggestion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5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Interfaces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err="1" smtClean="0"/>
              <a:t>Clusty</a:t>
            </a:r>
            <a:endParaRPr lang="en-US" dirty="0" smtClean="0"/>
          </a:p>
          <a:p>
            <a:r>
              <a:rPr lang="en-US" dirty="0" smtClean="0"/>
              <a:t>PubMed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9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IR Systems</a:t>
            </a:r>
            <a:endParaRPr lang="en-US"/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User-centered strategy</a:t>
            </a:r>
          </a:p>
          <a:p>
            <a:pPr lvl="1"/>
            <a:r>
              <a:rPr lang="en-US" smtClean="0"/>
              <a:t>Recruit several users</a:t>
            </a:r>
          </a:p>
          <a:p>
            <a:pPr lvl="1"/>
            <a:r>
              <a:rPr lang="en-US" smtClean="0"/>
              <a:t>Observe each user working with one or more retrieval systems</a:t>
            </a:r>
          </a:p>
          <a:p>
            <a:pPr lvl="1"/>
            <a:r>
              <a:rPr lang="en-US" smtClean="0"/>
              <a:t>Measure which system works the </a:t>
            </a:r>
            <a:r>
              <a:rPr lang="ja-JP" altLang="en-US" smtClean="0"/>
              <a:t>“</a:t>
            </a:r>
            <a:r>
              <a:rPr lang="en-US" smtClean="0"/>
              <a:t>best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System-centered strategy</a:t>
            </a:r>
          </a:p>
          <a:p>
            <a:pPr lvl="1"/>
            <a:r>
              <a:rPr lang="en-US" smtClean="0"/>
              <a:t>Given documents, queries, and relevance judgments</a:t>
            </a:r>
          </a:p>
          <a:p>
            <a:pPr lvl="1"/>
            <a:r>
              <a:rPr lang="en-US" smtClean="0"/>
              <a:t>Try several variant of the retrieval method</a:t>
            </a:r>
          </a:p>
          <a:p>
            <a:pPr lvl="1"/>
            <a:r>
              <a:rPr lang="en-US" smtClean="0"/>
              <a:t>Measure which variant is more effective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87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Effectiveness Measures</a:t>
            </a:r>
            <a:endParaRPr lang="en-US"/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Capture some aspect of what the user wants</a:t>
            </a:r>
          </a:p>
          <a:p>
            <a:r>
              <a:rPr lang="en-US" smtClean="0"/>
              <a:t>Have predictive value for other situations</a:t>
            </a:r>
          </a:p>
          <a:p>
            <a:r>
              <a:rPr lang="en-US" smtClean="0"/>
              <a:t>Easily replicated by other researchers</a:t>
            </a:r>
          </a:p>
          <a:p>
            <a:r>
              <a:rPr lang="en-US" smtClean="0"/>
              <a:t>Easily compared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72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is the Best Rank Order?</a:t>
            </a:r>
            <a:endParaRPr 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1725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383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640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926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2182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097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011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554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4468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297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840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7212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6754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1725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640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3554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4468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182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3097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4011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4926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5840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6754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5383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6297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7212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>
            <a:off x="2182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3097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4011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4926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5840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1725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2640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3554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4468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5383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6754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6297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7212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1725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2640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2182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3097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4011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3554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4468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4926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5383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auto">
          <a:xfrm>
            <a:off x="6297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auto">
          <a:xfrm>
            <a:off x="5840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auto">
          <a:xfrm>
            <a:off x="6754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auto">
          <a:xfrm>
            <a:off x="7212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3" name="AutoShape 55"/>
          <p:cNvSpPr>
            <a:spLocks noChangeArrowheads="1"/>
          </p:cNvSpPr>
          <p:nvPr/>
        </p:nvSpPr>
        <p:spPr bwMode="auto">
          <a:xfrm>
            <a:off x="1725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2182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5" name="AutoShape 57"/>
          <p:cNvSpPr>
            <a:spLocks noChangeArrowheads="1"/>
          </p:cNvSpPr>
          <p:nvPr/>
        </p:nvSpPr>
        <p:spPr bwMode="auto">
          <a:xfrm>
            <a:off x="2640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6" name="AutoShape 58"/>
          <p:cNvSpPr>
            <a:spLocks noChangeArrowheads="1"/>
          </p:cNvSpPr>
          <p:nvPr/>
        </p:nvSpPr>
        <p:spPr bwMode="auto">
          <a:xfrm>
            <a:off x="3097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7" name="AutoShape 59"/>
          <p:cNvSpPr>
            <a:spLocks noChangeArrowheads="1"/>
          </p:cNvSpPr>
          <p:nvPr/>
        </p:nvSpPr>
        <p:spPr bwMode="auto">
          <a:xfrm>
            <a:off x="3554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8" name="AutoShape 60"/>
          <p:cNvSpPr>
            <a:spLocks noChangeArrowheads="1"/>
          </p:cNvSpPr>
          <p:nvPr/>
        </p:nvSpPr>
        <p:spPr bwMode="auto">
          <a:xfrm>
            <a:off x="4468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9" name="AutoShape 61"/>
          <p:cNvSpPr>
            <a:spLocks noChangeArrowheads="1"/>
          </p:cNvSpPr>
          <p:nvPr/>
        </p:nvSpPr>
        <p:spPr bwMode="auto">
          <a:xfrm>
            <a:off x="4011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4926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1" name="AutoShape 63"/>
          <p:cNvSpPr>
            <a:spLocks noChangeArrowheads="1"/>
          </p:cNvSpPr>
          <p:nvPr/>
        </p:nvSpPr>
        <p:spPr bwMode="auto">
          <a:xfrm>
            <a:off x="5383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5840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3" name="AutoShape 65"/>
          <p:cNvSpPr>
            <a:spLocks noChangeArrowheads="1"/>
          </p:cNvSpPr>
          <p:nvPr/>
        </p:nvSpPr>
        <p:spPr bwMode="auto">
          <a:xfrm>
            <a:off x="6297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4" name="AutoShape 66"/>
          <p:cNvSpPr>
            <a:spLocks noChangeArrowheads="1"/>
          </p:cNvSpPr>
          <p:nvPr/>
        </p:nvSpPr>
        <p:spPr bwMode="auto">
          <a:xfrm>
            <a:off x="6754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7212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4926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5840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5383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6297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6754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auto">
          <a:xfrm>
            <a:off x="7212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3554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4011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auto">
          <a:xfrm>
            <a:off x="4468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5" name="AutoShape 77"/>
          <p:cNvSpPr>
            <a:spLocks noChangeArrowheads="1"/>
          </p:cNvSpPr>
          <p:nvPr/>
        </p:nvSpPr>
        <p:spPr bwMode="auto">
          <a:xfrm>
            <a:off x="2182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6" name="AutoShape 78"/>
          <p:cNvSpPr>
            <a:spLocks noChangeArrowheads="1"/>
          </p:cNvSpPr>
          <p:nvPr/>
        </p:nvSpPr>
        <p:spPr bwMode="auto">
          <a:xfrm>
            <a:off x="2640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7" name="AutoShape 79"/>
          <p:cNvSpPr>
            <a:spLocks noChangeArrowheads="1"/>
          </p:cNvSpPr>
          <p:nvPr/>
        </p:nvSpPr>
        <p:spPr bwMode="auto">
          <a:xfrm>
            <a:off x="1725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8" name="AutoShape 80"/>
          <p:cNvSpPr>
            <a:spLocks noChangeArrowheads="1"/>
          </p:cNvSpPr>
          <p:nvPr/>
        </p:nvSpPr>
        <p:spPr bwMode="auto">
          <a:xfrm>
            <a:off x="3097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3352800" y="6096000"/>
            <a:ext cx="2301876" cy="457200"/>
            <a:chOff x="1344" y="624"/>
            <a:chExt cx="1450" cy="288"/>
          </a:xfrm>
        </p:grpSpPr>
        <p:sp>
          <p:nvSpPr>
            <p:cNvPr id="43096" name="AutoShape 82"/>
            <p:cNvSpPr>
              <a:spLocks noChangeArrowheads="1"/>
            </p:cNvSpPr>
            <p:nvPr/>
          </p:nvSpPr>
          <p:spPr bwMode="auto">
            <a:xfrm>
              <a:off x="1344" y="624"/>
              <a:ext cx="192" cy="288"/>
            </a:xfrm>
            <a:prstGeom prst="foldedCorner">
              <a:avLst>
                <a:gd name="adj" fmla="val 125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3097" name="Text Box 83"/>
            <p:cNvSpPr txBox="1">
              <a:spLocks noChangeArrowheads="1"/>
            </p:cNvSpPr>
            <p:nvPr/>
          </p:nvSpPr>
          <p:spPr bwMode="auto">
            <a:xfrm>
              <a:off x="1584" y="662"/>
              <a:ext cx="1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= relevant document</a:t>
              </a:r>
            </a:p>
          </p:txBody>
        </p:sp>
      </p:grpSp>
      <p:sp>
        <p:nvSpPr>
          <p:cNvPr id="43090" name="Text Box 84"/>
          <p:cNvSpPr txBox="1">
            <a:spLocks noChangeArrowheads="1"/>
          </p:cNvSpPr>
          <p:nvPr/>
        </p:nvSpPr>
        <p:spPr bwMode="auto">
          <a:xfrm>
            <a:off x="1268413" y="1355725"/>
            <a:ext cx="366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A.</a:t>
            </a:r>
          </a:p>
        </p:txBody>
      </p:sp>
      <p:sp>
        <p:nvSpPr>
          <p:cNvPr id="43091" name="Text Box 85"/>
          <p:cNvSpPr txBox="1">
            <a:spLocks noChangeArrowheads="1"/>
          </p:cNvSpPr>
          <p:nvPr/>
        </p:nvSpPr>
        <p:spPr bwMode="auto">
          <a:xfrm>
            <a:off x="1268413" y="2101850"/>
            <a:ext cx="345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B.</a:t>
            </a:r>
          </a:p>
        </p:txBody>
      </p:sp>
      <p:sp>
        <p:nvSpPr>
          <p:cNvPr id="43092" name="Text Box 86"/>
          <p:cNvSpPr txBox="1">
            <a:spLocks noChangeArrowheads="1"/>
          </p:cNvSpPr>
          <p:nvPr/>
        </p:nvSpPr>
        <p:spPr bwMode="auto">
          <a:xfrm>
            <a:off x="1268413" y="2863850"/>
            <a:ext cx="38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C.</a:t>
            </a:r>
          </a:p>
        </p:txBody>
      </p:sp>
      <p:sp>
        <p:nvSpPr>
          <p:cNvPr id="43093" name="Text Box 87"/>
          <p:cNvSpPr txBox="1">
            <a:spLocks noChangeArrowheads="1"/>
          </p:cNvSpPr>
          <p:nvPr/>
        </p:nvSpPr>
        <p:spPr bwMode="auto">
          <a:xfrm>
            <a:off x="1268413" y="3625850"/>
            <a:ext cx="368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D.</a:t>
            </a:r>
          </a:p>
        </p:txBody>
      </p:sp>
      <p:sp>
        <p:nvSpPr>
          <p:cNvPr id="43094" name="Text Box 88"/>
          <p:cNvSpPr txBox="1">
            <a:spLocks noChangeArrowheads="1"/>
          </p:cNvSpPr>
          <p:nvPr/>
        </p:nvSpPr>
        <p:spPr bwMode="auto">
          <a:xfrm>
            <a:off x="1268413" y="4387850"/>
            <a:ext cx="3322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E.</a:t>
            </a:r>
          </a:p>
        </p:txBody>
      </p:sp>
      <p:sp>
        <p:nvSpPr>
          <p:cNvPr id="43095" name="Text Box 89"/>
          <p:cNvSpPr txBox="1">
            <a:spLocks noChangeArrowheads="1"/>
          </p:cNvSpPr>
          <p:nvPr/>
        </p:nvSpPr>
        <p:spPr bwMode="auto">
          <a:xfrm>
            <a:off x="1262063" y="5149850"/>
            <a:ext cx="297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1762437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Precision and Recall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82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23778"/>
              </p:ext>
            </p:extLst>
          </p:nvPr>
        </p:nvGraphicFramePr>
        <p:xfrm>
          <a:off x="914400" y="1524000"/>
          <a:ext cx="3886200" cy="1176339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5105400" y="1600200"/>
            <a:ext cx="31281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Collection size = A+B+C+D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Relevant = A+C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Retrieved = A+B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981200" y="4800600"/>
            <a:ext cx="44972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precision important?</a:t>
            </a:r>
          </a:p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recall important?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436813" y="3124200"/>
            <a:ext cx="37471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Precision = A / (A+B)</a:t>
            </a:r>
          </a:p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Recall = A / (A+C)</a:t>
            </a:r>
          </a:p>
        </p:txBody>
      </p:sp>
    </p:spTree>
    <p:extLst>
      <p:ext uri="{BB962C8B-B14F-4D97-AF65-F5344CB8AC3E}">
        <p14:creationId xmlns:p14="http://schemas.microsoft.com/office/powerpoint/2010/main" val="3553559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1600200"/>
            <a:ext cx="65532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209800" y="2438400"/>
            <a:ext cx="3048000" cy="30480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733800" y="24384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398713" y="3810000"/>
            <a:ext cx="984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486400" y="3810000"/>
            <a:ext cx="1085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62400" y="3686175"/>
            <a:ext cx="1183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 +</a:t>
            </a:r>
          </a:p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040063" y="5683250"/>
            <a:ext cx="3045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Not Relevant + Not Retrieved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43000" y="1219200"/>
            <a:ext cx="2562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Space of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008618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Precision and Recall</a:t>
            </a:r>
            <a:endParaRPr lang="en-US"/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Precision</a:t>
            </a:r>
          </a:p>
          <a:p>
            <a:pPr lvl="1"/>
            <a:r>
              <a:rPr lang="en-US" smtClean="0"/>
              <a:t>How much of what was found is relevant?</a:t>
            </a:r>
          </a:p>
          <a:p>
            <a:pPr lvl="1"/>
            <a:r>
              <a:rPr lang="en-US" smtClean="0"/>
              <a:t>Often of interest, particularly for interactive searching</a:t>
            </a:r>
          </a:p>
          <a:p>
            <a:r>
              <a:rPr lang="en-US" smtClean="0"/>
              <a:t>Recall</a:t>
            </a:r>
          </a:p>
          <a:p>
            <a:pPr lvl="1"/>
            <a:r>
              <a:rPr lang="en-US" smtClean="0"/>
              <a:t>How much of what is relevant was found?</a:t>
            </a:r>
          </a:p>
          <a:p>
            <a:pPr lvl="1"/>
            <a:r>
              <a:rPr lang="en-US" smtClean="0"/>
              <a:t>Particularly important for law, patents, and medicine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53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types of information?</a:t>
            </a:r>
            <a:endParaRPr lang="en-US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Text (documents and portions thereof)</a:t>
            </a:r>
          </a:p>
          <a:p>
            <a:r>
              <a:rPr lang="en-US" smtClean="0"/>
              <a:t>XML and structured documents</a:t>
            </a:r>
          </a:p>
          <a:p>
            <a:r>
              <a:rPr lang="en-US" smtClean="0"/>
              <a:t>Images</a:t>
            </a:r>
          </a:p>
          <a:p>
            <a:r>
              <a:rPr lang="en-US" smtClean="0"/>
              <a:t>Audio (sound effects, songs, etc.) </a:t>
            </a:r>
          </a:p>
          <a:p>
            <a:r>
              <a:rPr lang="en-US" smtClean="0"/>
              <a:t>Video</a:t>
            </a:r>
          </a:p>
          <a:p>
            <a:r>
              <a:rPr lang="en-US" smtClean="0"/>
              <a:t>Source code</a:t>
            </a:r>
          </a:p>
          <a:p>
            <a:r>
              <a:rPr lang="en-US" smtClean="0"/>
              <a:t>Applications/web services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3600" y="6019800"/>
            <a:ext cx="6603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Our focus today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is on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textual information…</a:t>
            </a:r>
          </a:p>
        </p:txBody>
      </p:sp>
    </p:spTree>
    <p:extLst>
      <p:ext uri="{BB962C8B-B14F-4D97-AF65-F5344CB8AC3E}">
        <p14:creationId xmlns:p14="http://schemas.microsoft.com/office/powerpoint/2010/main" val="4269926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363913" y="2068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452562" y="1325503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30851" y="3486090"/>
            <a:ext cx="1390124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846947" y="1312803"/>
            <a:ext cx="1392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4711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Abstract Evaluation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363913" y="4354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Evaluation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609851" y="5772090"/>
            <a:ext cx="2720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Measure of Effectiveness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697538" y="4613216"/>
            <a:ext cx="2354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Relevance Judgments</a:t>
            </a:r>
          </a:p>
        </p:txBody>
      </p:sp>
      <p:cxnSp>
        <p:nvCxnSpPr>
          <p:cNvPr id="4" name="Elbow Connector 3"/>
          <p:cNvCxnSpPr/>
          <p:nvPr/>
        </p:nvCxnSpPr>
        <p:spPr bwMode="auto">
          <a:xfrm rot="16200000" flipH="1">
            <a:off x="3874295" y="3234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 bwMode="auto">
          <a:xfrm rot="5400000">
            <a:off x="3890169" y="4118709"/>
            <a:ext cx="471488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 bwMode="auto">
          <a:xfrm rot="16200000" flipH="1">
            <a:off x="3874295" y="5520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7120" idx="1"/>
            <a:endCxn id="47116" idx="3"/>
          </p:cNvCxnSpPr>
          <p:nvPr/>
        </p:nvCxnSpPr>
        <p:spPr bwMode="auto">
          <a:xfrm rot="10800000">
            <a:off x="4887914" y="4811653"/>
            <a:ext cx="809625" cy="1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7109" idx="3"/>
          </p:cNvCxnSpPr>
          <p:nvPr/>
        </p:nvCxnSpPr>
        <p:spPr bwMode="auto">
          <a:xfrm>
            <a:off x="2327275" y="1523941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 bwMode="auto">
          <a:xfrm flipH="1">
            <a:off x="4384675" y="1520765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Studies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 is to account for interface issues</a:t>
            </a:r>
          </a:p>
          <a:p>
            <a:pPr lvl="1"/>
            <a:r>
              <a:rPr lang="en-US" smtClean="0"/>
              <a:t>By studying the interface component</a:t>
            </a:r>
          </a:p>
          <a:p>
            <a:pPr lvl="1"/>
            <a:r>
              <a:rPr lang="en-US" smtClean="0"/>
              <a:t>By studying the complete system</a:t>
            </a:r>
          </a:p>
          <a:p>
            <a:r>
              <a:rPr lang="en-US" smtClean="0"/>
              <a:t>Formative evaluation</a:t>
            </a:r>
          </a:p>
          <a:p>
            <a:pPr lvl="1"/>
            <a:r>
              <a:rPr lang="en-US" smtClean="0"/>
              <a:t>Provide a basis for system development</a:t>
            </a:r>
          </a:p>
          <a:p>
            <a:r>
              <a:rPr lang="en-US" smtClean="0"/>
              <a:t>Summative evaluation</a:t>
            </a:r>
          </a:p>
          <a:p>
            <a:pPr lvl="1"/>
            <a:r>
              <a:rPr lang="en-US" smtClean="0"/>
              <a:t>Designed to assess effectiveness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User Studies</a:t>
            </a:r>
            <a:endParaRPr 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 independent variable(s)</a:t>
            </a:r>
          </a:p>
          <a:p>
            <a:pPr lvl="1"/>
            <a:r>
              <a:rPr lang="en-US" smtClean="0"/>
              <a:t>E.g., what info to display in selection interface</a:t>
            </a:r>
          </a:p>
          <a:p>
            <a:r>
              <a:rPr lang="en-US" smtClean="0"/>
              <a:t>Select dependent variable(s)</a:t>
            </a:r>
          </a:p>
          <a:p>
            <a:pPr lvl="1"/>
            <a:r>
              <a:rPr lang="en-US" smtClean="0"/>
              <a:t>E.g., time to find a known relevant document</a:t>
            </a:r>
          </a:p>
          <a:p>
            <a:r>
              <a:rPr lang="en-US" smtClean="0"/>
              <a:t>Run subjects in different orders</a:t>
            </a:r>
          </a:p>
          <a:p>
            <a:pPr lvl="1"/>
            <a:r>
              <a:rPr lang="en-US" smtClean="0"/>
              <a:t>Average out learning and fatigue effects</a:t>
            </a:r>
          </a:p>
          <a:p>
            <a:r>
              <a:rPr lang="en-US" smtClean="0"/>
              <a:t>Compute statistical significance</a:t>
            </a:r>
          </a:p>
          <a:p>
            <a:pPr lvl="1"/>
            <a:r>
              <a:rPr lang="en-US" smtClean="0"/>
              <a:t>Null hypothesis: independent variable has no effect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User Studies</a:t>
            </a:r>
            <a:endParaRPr lang="en-US" dirty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Direct observation</a:t>
            </a:r>
          </a:p>
          <a:p>
            <a:r>
              <a:rPr lang="en-US" smtClean="0"/>
              <a:t>Think-aloud protocols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vs. Subjective Data</a:t>
            </a:r>
            <a:endParaRPr 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Subjective self-assessment</a:t>
            </a:r>
          </a:p>
          <a:p>
            <a:pPr lvl="1"/>
            <a:r>
              <a:rPr lang="en-US" smtClean="0"/>
              <a:t>Which did they think was more effective?</a:t>
            </a:r>
          </a:p>
          <a:p>
            <a:r>
              <a:rPr lang="en-US" smtClean="0"/>
              <a:t>Preference</a:t>
            </a:r>
          </a:p>
          <a:p>
            <a:pPr lvl="1"/>
            <a:r>
              <a:rPr lang="en-US" smtClean="0"/>
              <a:t>Which interface did they prefer?  Why?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5867400"/>
            <a:ext cx="6371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</a:rPr>
              <a:t>Often at odds with objective measures!</a:t>
            </a:r>
          </a:p>
        </p:txBody>
      </p:sp>
    </p:spTree>
    <p:extLst>
      <p:ext uri="{BB962C8B-B14F-4D97-AF65-F5344CB8AC3E}">
        <p14:creationId xmlns:p14="http://schemas.microsoft.com/office/powerpoint/2010/main" val="20181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Messages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 engines provide access to unstructured textual information</a:t>
            </a:r>
          </a:p>
          <a:p>
            <a:r>
              <a:rPr lang="en-US" smtClean="0"/>
              <a:t>Searching is fundamentally about bridging the gap between words and meaning</a:t>
            </a:r>
          </a:p>
          <a:p>
            <a:r>
              <a:rPr lang="en-US" smtClean="0"/>
              <a:t>Information seeking is an iterative process in which the search engine plays an important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5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Information Needs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Retrospective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past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Different queries posed against a static collection</a:t>
            </a:r>
          </a:p>
          <a:p>
            <a:pPr lvl="1"/>
            <a:r>
              <a:rPr lang="en-US" smtClean="0"/>
              <a:t>Time invariant</a:t>
            </a:r>
          </a:p>
          <a:p>
            <a:r>
              <a:rPr lang="en-US" smtClean="0"/>
              <a:t>Prospective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future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Static query posed against a dynamic collection</a:t>
            </a:r>
          </a:p>
          <a:p>
            <a:pPr lvl="1"/>
            <a:r>
              <a:rPr lang="en-US" smtClean="0"/>
              <a:t>Time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1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(I)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Topical search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Open-ended exploration</a:t>
            </a:r>
          </a:p>
          <a:p>
            <a:pPr lvl="1"/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6400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Identify positive accomplishments of the Hubble telescope since it was launched in 1991.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Compile a list of mammals that are considered to be endangered, identify their habitat and, if possible, specify what threatens them.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066800" y="3886200"/>
            <a:ext cx="7086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Who makes the best chocolates?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 technologies are available for digital reference desk services?</a:t>
            </a:r>
          </a:p>
        </p:txBody>
      </p:sp>
    </p:spTree>
    <p:extLst>
      <p:ext uri="{BB962C8B-B14F-4D97-AF65-F5344CB8AC3E}">
        <p14:creationId xmlns:p14="http://schemas.microsoft.com/office/powerpoint/2010/main" val="1188923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(II)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item search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Question answering</a:t>
            </a:r>
            <a:endParaRPr lang="en-US" dirty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468438" y="3105152"/>
            <a:ext cx="5405438" cy="1200151"/>
            <a:chOff x="1678" y="1092"/>
            <a:chExt cx="3405" cy="756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2452" y="1092"/>
              <a:ext cx="263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Who discovered Oxygen?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When did Hawaii become a state?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Where is Ayer</a:t>
              </a:r>
              <a:r>
                <a:rPr lang="ja-JP" alt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’</a:t>
              </a:r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s Rock located?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What team won the World Series in 1992?</a:t>
              </a:r>
            </a:p>
          </p:txBody>
        </p:sp>
        <p:sp>
          <p:nvSpPr>
            <p:cNvPr id="13325" name="Text Box 6"/>
            <p:cNvSpPr txBox="1">
              <a:spLocks noChangeArrowheads="1"/>
            </p:cNvSpPr>
            <p:nvPr/>
          </p:nvSpPr>
          <p:spPr bwMode="auto">
            <a:xfrm>
              <a:off x="1678" y="1314"/>
              <a:ext cx="6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Factoid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795463" y="4321177"/>
            <a:ext cx="5475288" cy="646113"/>
            <a:chOff x="1884" y="1858"/>
            <a:chExt cx="3449" cy="407"/>
          </a:xfrm>
        </p:grpSpPr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52" y="1858"/>
              <a:ext cx="28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countries export oil?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Name U.S. cities that have a 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Shubert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 theater.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1884" y="1946"/>
              <a:ext cx="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List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219200" y="5057778"/>
            <a:ext cx="3900488" cy="646113"/>
            <a:chOff x="1521" y="2322"/>
            <a:chExt cx="2457" cy="407"/>
          </a:xfrm>
        </p:grpSpPr>
        <p:sp>
          <p:nvSpPr>
            <p:cNvPr id="13320" name="Text Box 11"/>
            <p:cNvSpPr txBox="1">
              <a:spLocks noChangeArrowheads="1"/>
            </p:cNvSpPr>
            <p:nvPr/>
          </p:nvSpPr>
          <p:spPr bwMode="auto">
            <a:xfrm>
              <a:off x="2452" y="2322"/>
              <a:ext cx="152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Who is Aaron Copland?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is a quasar?</a:t>
              </a:r>
            </a:p>
          </p:txBody>
        </p:sp>
        <p:sp>
          <p:nvSpPr>
            <p:cNvPr id="13321" name="Text Box 12"/>
            <p:cNvSpPr txBox="1">
              <a:spLocks noChangeArrowheads="1"/>
            </p:cNvSpPr>
            <p:nvPr/>
          </p:nvSpPr>
          <p:spPr bwMode="auto">
            <a:xfrm>
              <a:off x="1521" y="2398"/>
              <a:ext cx="8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Definition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6400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Find Jimmy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Lin’s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homepage.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s the ISBN number of 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Modern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Information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1464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</a:t>
            </a:r>
            <a:r>
              <a:rPr lang="en-US" altLang="ja-JP" dirty="0" smtClean="0"/>
              <a:t>“</a:t>
            </a:r>
            <a:r>
              <a:rPr lang="en-US" dirty="0" smtClean="0"/>
              <a:t>Searches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Filtering</a:t>
            </a:r>
          </a:p>
          <a:p>
            <a:pPr lvl="1"/>
            <a:r>
              <a:rPr lang="en-US" smtClean="0"/>
              <a:t>Make a binary decision about each incoming document</a:t>
            </a:r>
          </a:p>
          <a:p>
            <a:r>
              <a:rPr lang="en-US" smtClean="0"/>
              <a:t>Routing</a:t>
            </a:r>
          </a:p>
          <a:p>
            <a:pPr lvl="1"/>
            <a:r>
              <a:rPr lang="en-US" smtClean="0"/>
              <a:t>Sort incoming documents into different bins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1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6"/>
          <p:cNvSpPr>
            <a:spLocks noChangeArrowheads="1"/>
          </p:cNvSpPr>
          <p:nvPr/>
        </p:nvSpPr>
        <p:spPr bwMode="auto">
          <a:xfrm>
            <a:off x="2025086" y="1742420"/>
            <a:ext cx="4724400" cy="44196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147" name="AutoShape 34"/>
          <p:cNvSpPr>
            <a:spLocks noChangeArrowheads="1"/>
          </p:cNvSpPr>
          <p:nvPr/>
        </p:nvSpPr>
        <p:spPr bwMode="auto">
          <a:xfrm>
            <a:off x="2863286" y="2656820"/>
            <a:ext cx="3048000" cy="25908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48" name="AutoShape 37"/>
          <p:cNvSpPr>
            <a:spLocks noChangeArrowheads="1"/>
          </p:cNvSpPr>
          <p:nvPr/>
        </p:nvSpPr>
        <p:spPr bwMode="auto">
          <a:xfrm>
            <a:off x="4387286" y="3495020"/>
            <a:ext cx="762000" cy="9144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Information Needs</a:t>
            </a:r>
            <a:endParaRPr lang="en-US"/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225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301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3777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auto">
          <a:xfrm>
            <a:off x="4539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530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1" name="AutoShape 9"/>
          <p:cNvSpPr>
            <a:spLocks noChangeArrowheads="1"/>
          </p:cNvSpPr>
          <p:nvPr/>
        </p:nvSpPr>
        <p:spPr bwMode="auto">
          <a:xfrm>
            <a:off x="606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2" name="AutoShape 10"/>
          <p:cNvSpPr>
            <a:spLocks noChangeArrowheads="1"/>
          </p:cNvSpPr>
          <p:nvPr/>
        </p:nvSpPr>
        <p:spPr bwMode="auto">
          <a:xfrm>
            <a:off x="225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3" name="AutoShape 11"/>
          <p:cNvSpPr>
            <a:spLocks noChangeArrowheads="1"/>
          </p:cNvSpPr>
          <p:nvPr/>
        </p:nvSpPr>
        <p:spPr bwMode="auto">
          <a:xfrm>
            <a:off x="301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4" name="AutoShape 12"/>
          <p:cNvSpPr>
            <a:spLocks noChangeArrowheads="1"/>
          </p:cNvSpPr>
          <p:nvPr/>
        </p:nvSpPr>
        <p:spPr bwMode="auto">
          <a:xfrm>
            <a:off x="3777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5" name="AutoShape 13"/>
          <p:cNvSpPr>
            <a:spLocks noChangeArrowheads="1"/>
          </p:cNvSpPr>
          <p:nvPr/>
        </p:nvSpPr>
        <p:spPr bwMode="auto">
          <a:xfrm>
            <a:off x="4539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6" name="AutoShape 14"/>
          <p:cNvSpPr>
            <a:spLocks noChangeArrowheads="1"/>
          </p:cNvSpPr>
          <p:nvPr/>
        </p:nvSpPr>
        <p:spPr bwMode="auto">
          <a:xfrm>
            <a:off x="530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7" name="AutoShape 15"/>
          <p:cNvSpPr>
            <a:spLocks noChangeArrowheads="1"/>
          </p:cNvSpPr>
          <p:nvPr/>
        </p:nvSpPr>
        <p:spPr bwMode="auto">
          <a:xfrm>
            <a:off x="606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225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9" name="AutoShape 17"/>
          <p:cNvSpPr>
            <a:spLocks noChangeArrowheads="1"/>
          </p:cNvSpPr>
          <p:nvPr/>
        </p:nvSpPr>
        <p:spPr bwMode="auto">
          <a:xfrm>
            <a:off x="301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0" name="AutoShape 18"/>
          <p:cNvSpPr>
            <a:spLocks noChangeArrowheads="1"/>
          </p:cNvSpPr>
          <p:nvPr/>
        </p:nvSpPr>
        <p:spPr bwMode="auto">
          <a:xfrm>
            <a:off x="3777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1" name="AutoShape 19"/>
          <p:cNvSpPr>
            <a:spLocks noChangeArrowheads="1"/>
          </p:cNvSpPr>
          <p:nvPr/>
        </p:nvSpPr>
        <p:spPr bwMode="auto">
          <a:xfrm>
            <a:off x="4539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2" name="AutoShape 20"/>
          <p:cNvSpPr>
            <a:spLocks noChangeArrowheads="1"/>
          </p:cNvSpPr>
          <p:nvPr/>
        </p:nvSpPr>
        <p:spPr bwMode="auto">
          <a:xfrm>
            <a:off x="530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3" name="AutoShape 21"/>
          <p:cNvSpPr>
            <a:spLocks noChangeArrowheads="1"/>
          </p:cNvSpPr>
          <p:nvPr/>
        </p:nvSpPr>
        <p:spPr bwMode="auto">
          <a:xfrm>
            <a:off x="606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4" name="AutoShape 22"/>
          <p:cNvSpPr>
            <a:spLocks noChangeArrowheads="1"/>
          </p:cNvSpPr>
          <p:nvPr/>
        </p:nvSpPr>
        <p:spPr bwMode="auto">
          <a:xfrm>
            <a:off x="225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5" name="AutoShape 23"/>
          <p:cNvSpPr>
            <a:spLocks noChangeArrowheads="1"/>
          </p:cNvSpPr>
          <p:nvPr/>
        </p:nvSpPr>
        <p:spPr bwMode="auto">
          <a:xfrm>
            <a:off x="301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6" name="AutoShape 24"/>
          <p:cNvSpPr>
            <a:spLocks noChangeArrowheads="1"/>
          </p:cNvSpPr>
          <p:nvPr/>
        </p:nvSpPr>
        <p:spPr bwMode="auto">
          <a:xfrm>
            <a:off x="3777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7" name="AutoShape 25"/>
          <p:cNvSpPr>
            <a:spLocks noChangeArrowheads="1"/>
          </p:cNvSpPr>
          <p:nvPr/>
        </p:nvSpPr>
        <p:spPr bwMode="auto">
          <a:xfrm>
            <a:off x="4539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8" name="AutoShape 26"/>
          <p:cNvSpPr>
            <a:spLocks noChangeArrowheads="1"/>
          </p:cNvSpPr>
          <p:nvPr/>
        </p:nvSpPr>
        <p:spPr bwMode="auto">
          <a:xfrm>
            <a:off x="530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9" name="AutoShape 27"/>
          <p:cNvSpPr>
            <a:spLocks noChangeArrowheads="1"/>
          </p:cNvSpPr>
          <p:nvPr/>
        </p:nvSpPr>
        <p:spPr bwMode="auto">
          <a:xfrm>
            <a:off x="606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0" name="AutoShape 28"/>
          <p:cNvSpPr>
            <a:spLocks noChangeArrowheads="1"/>
          </p:cNvSpPr>
          <p:nvPr/>
        </p:nvSpPr>
        <p:spPr bwMode="auto">
          <a:xfrm>
            <a:off x="225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1" name="AutoShape 29"/>
          <p:cNvSpPr>
            <a:spLocks noChangeArrowheads="1"/>
          </p:cNvSpPr>
          <p:nvPr/>
        </p:nvSpPr>
        <p:spPr bwMode="auto">
          <a:xfrm>
            <a:off x="301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2" name="AutoShape 30"/>
          <p:cNvSpPr>
            <a:spLocks noChangeArrowheads="1"/>
          </p:cNvSpPr>
          <p:nvPr/>
        </p:nvSpPr>
        <p:spPr bwMode="auto">
          <a:xfrm>
            <a:off x="3777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3" name="AutoShape 31"/>
          <p:cNvSpPr>
            <a:spLocks noChangeArrowheads="1"/>
          </p:cNvSpPr>
          <p:nvPr/>
        </p:nvSpPr>
        <p:spPr bwMode="auto">
          <a:xfrm>
            <a:off x="4539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4" name="AutoShape 32"/>
          <p:cNvSpPr>
            <a:spLocks noChangeArrowheads="1"/>
          </p:cNvSpPr>
          <p:nvPr/>
        </p:nvSpPr>
        <p:spPr bwMode="auto">
          <a:xfrm>
            <a:off x="530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5" name="AutoShape 33"/>
          <p:cNvSpPr>
            <a:spLocks noChangeArrowheads="1"/>
          </p:cNvSpPr>
          <p:nvPr/>
        </p:nvSpPr>
        <p:spPr bwMode="auto">
          <a:xfrm>
            <a:off x="606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80" name="Text Box 38"/>
          <p:cNvSpPr txBox="1">
            <a:spLocks noChangeArrowheads="1"/>
          </p:cNvSpPr>
          <p:nvPr/>
        </p:nvSpPr>
        <p:spPr bwMode="auto">
          <a:xfrm>
            <a:off x="7490849" y="419248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right thing</a:t>
            </a:r>
          </a:p>
        </p:txBody>
      </p:sp>
      <p:sp>
        <p:nvSpPr>
          <p:cNvPr id="6181" name="Text Box 39"/>
          <p:cNvSpPr txBox="1">
            <a:spLocks noChangeArrowheads="1"/>
          </p:cNvSpPr>
          <p:nvPr/>
        </p:nvSpPr>
        <p:spPr bwMode="auto">
          <a:xfrm>
            <a:off x="76200" y="3190220"/>
            <a:ext cx="1263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 few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good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things</a:t>
            </a:r>
          </a:p>
        </p:txBody>
      </p:sp>
      <p:sp>
        <p:nvSpPr>
          <p:cNvPr id="6183" name="Text Box 41"/>
          <p:cNvSpPr txBox="1">
            <a:spLocks noChangeArrowheads="1"/>
          </p:cNvSpPr>
          <p:nvPr/>
        </p:nvSpPr>
        <p:spPr bwMode="auto">
          <a:xfrm>
            <a:off x="3505200" y="1219200"/>
            <a:ext cx="1710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Everything</a:t>
            </a:r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>
            <a:off x="1339286" y="3495020"/>
            <a:ext cx="1524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 flipH="1">
            <a:off x="5149286" y="4333220"/>
            <a:ext cx="2362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01" name="AutoShape 4"/>
          <p:cNvSpPr>
            <a:spLocks noChangeArrowheads="1"/>
          </p:cNvSpPr>
          <p:nvPr/>
        </p:nvSpPr>
        <p:spPr bwMode="auto">
          <a:xfrm>
            <a:off x="149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2" name="AutoShape 10"/>
          <p:cNvSpPr>
            <a:spLocks noChangeArrowheads="1"/>
          </p:cNvSpPr>
          <p:nvPr/>
        </p:nvSpPr>
        <p:spPr bwMode="auto">
          <a:xfrm>
            <a:off x="149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3" name="AutoShape 16"/>
          <p:cNvSpPr>
            <a:spLocks noChangeArrowheads="1"/>
          </p:cNvSpPr>
          <p:nvPr/>
        </p:nvSpPr>
        <p:spPr bwMode="auto">
          <a:xfrm>
            <a:off x="149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4" name="AutoShape 22"/>
          <p:cNvSpPr>
            <a:spLocks noChangeArrowheads="1"/>
          </p:cNvSpPr>
          <p:nvPr/>
        </p:nvSpPr>
        <p:spPr bwMode="auto">
          <a:xfrm>
            <a:off x="149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5" name="AutoShape 28"/>
          <p:cNvSpPr>
            <a:spLocks noChangeArrowheads="1"/>
          </p:cNvSpPr>
          <p:nvPr/>
        </p:nvSpPr>
        <p:spPr bwMode="auto">
          <a:xfrm>
            <a:off x="149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6" name="AutoShape 4"/>
          <p:cNvSpPr>
            <a:spLocks noChangeArrowheads="1"/>
          </p:cNvSpPr>
          <p:nvPr/>
        </p:nvSpPr>
        <p:spPr bwMode="auto">
          <a:xfrm>
            <a:off x="682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7" name="AutoShape 10"/>
          <p:cNvSpPr>
            <a:spLocks noChangeArrowheads="1"/>
          </p:cNvSpPr>
          <p:nvPr/>
        </p:nvSpPr>
        <p:spPr bwMode="auto">
          <a:xfrm>
            <a:off x="682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8" name="AutoShape 16"/>
          <p:cNvSpPr>
            <a:spLocks noChangeArrowheads="1"/>
          </p:cNvSpPr>
          <p:nvPr/>
        </p:nvSpPr>
        <p:spPr bwMode="auto">
          <a:xfrm>
            <a:off x="682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9" name="AutoShape 22"/>
          <p:cNvSpPr>
            <a:spLocks noChangeArrowheads="1"/>
          </p:cNvSpPr>
          <p:nvPr/>
        </p:nvSpPr>
        <p:spPr bwMode="auto">
          <a:xfrm>
            <a:off x="682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10" name="AutoShape 28"/>
          <p:cNvSpPr>
            <a:spLocks noChangeArrowheads="1"/>
          </p:cNvSpPr>
          <p:nvPr/>
        </p:nvSpPr>
        <p:spPr bwMode="auto">
          <a:xfrm>
            <a:off x="682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80" grpId="0"/>
      <p:bldP spid="6181" grpId="0"/>
      <p:bldP spid="6183" grpId="0"/>
      <p:bldP spid="6187" grpId="0" animBg="1"/>
      <p:bldP spid="61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54025</TotalTime>
  <Words>2003</Words>
  <Application>Microsoft Macintosh PowerPoint</Application>
  <PresentationFormat>On-screen Show (4:3)</PresentationFormat>
  <Paragraphs>634</Paragraphs>
  <Slides>45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Default Design</vt:lpstr>
      <vt:lpstr>Microsoft Equation 3.0</vt:lpstr>
      <vt:lpstr>Microsoft Equation</vt:lpstr>
      <vt:lpstr>PowerPoint Presentation</vt:lpstr>
      <vt:lpstr>PowerPoint Presentation</vt:lpstr>
      <vt:lpstr>PowerPoint Presentation</vt:lpstr>
      <vt:lpstr>What types of information?</vt:lpstr>
      <vt:lpstr>Types of Information Needs</vt:lpstr>
      <vt:lpstr>Retrospective Searches (I)</vt:lpstr>
      <vt:lpstr>Retrospective Searches (II)</vt:lpstr>
      <vt:lpstr>Prospective “Searches”</vt:lpstr>
      <vt:lpstr>Scope of Information Needs</vt:lpstr>
      <vt:lpstr>Relevance</vt:lpstr>
      <vt:lpstr>The Information Retrieval Cycle</vt:lpstr>
      <vt:lpstr>Supporting the Search Process</vt:lpstr>
      <vt:lpstr>PowerPoint Presentation</vt:lpstr>
      <vt:lpstr>The Central Problem in Search</vt:lpstr>
      <vt:lpstr>PowerPoint Presentation</vt:lpstr>
      <vt:lpstr>How do we represent documents?</vt:lpstr>
      <vt:lpstr>Boolean Text Retrieval</vt:lpstr>
      <vt:lpstr>Index Structure</vt:lpstr>
      <vt:lpstr>Boolean Searching</vt:lpstr>
      <vt:lpstr>Extensions</vt:lpstr>
      <vt:lpstr>Why Boolean Retrieval Works</vt:lpstr>
      <vt:lpstr>Why Boolean Retrieval Fails</vt:lpstr>
      <vt:lpstr>Strengths and Weaknesses</vt:lpstr>
      <vt:lpstr>Ranked Retrieval Paradigm</vt:lpstr>
      <vt:lpstr>PowerPoint Presentation</vt:lpstr>
      <vt:lpstr>Similarity-Based Queries</vt:lpstr>
      <vt:lpstr>Term Weighting</vt:lpstr>
      <vt:lpstr>TF.IDF Term Weighting</vt:lpstr>
      <vt:lpstr>The Information Retrieval Cycle</vt:lpstr>
      <vt:lpstr>Search Output</vt:lpstr>
      <vt:lpstr>Selection Interfaces</vt:lpstr>
      <vt:lpstr>Query Enrichment</vt:lpstr>
      <vt:lpstr>Example Interfaces</vt:lpstr>
      <vt:lpstr>Evaluating IR Systems</vt:lpstr>
      <vt:lpstr>Good Effectiveness Measures</vt:lpstr>
      <vt:lpstr>Which is the Best Rank Order?</vt:lpstr>
      <vt:lpstr>Precision and Recall</vt:lpstr>
      <vt:lpstr>Another View</vt:lpstr>
      <vt:lpstr>Precision and Recall</vt:lpstr>
      <vt:lpstr>Abstract Evaluation Model</vt:lpstr>
      <vt:lpstr>User Studies</vt:lpstr>
      <vt:lpstr>Quantitative User Studies</vt:lpstr>
      <vt:lpstr>Qualitative User Studies</vt:lpstr>
      <vt:lpstr>Objective vs. Subjective Data</vt:lpstr>
      <vt:lpstr>Take-Away Messages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8557</cp:revision>
  <dcterms:created xsi:type="dcterms:W3CDTF">2012-09-06T21:39:14Z</dcterms:created>
  <dcterms:modified xsi:type="dcterms:W3CDTF">2012-11-08T17:42:09Z</dcterms:modified>
  <cp:category/>
</cp:coreProperties>
</file>