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.xml" ContentType="application/vnd.openxmlformats-officedocument.presentationml.notesSlide+xml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16" r:id="rId2"/>
    <p:sldId id="638" r:id="rId3"/>
    <p:sldId id="646" r:id="rId4"/>
    <p:sldId id="639" r:id="rId5"/>
    <p:sldId id="640" r:id="rId6"/>
    <p:sldId id="641" r:id="rId7"/>
    <p:sldId id="642" r:id="rId8"/>
    <p:sldId id="643" r:id="rId9"/>
    <p:sldId id="645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7" r:id="rId20"/>
    <p:sldId id="628" r:id="rId21"/>
    <p:sldId id="637" r:id="rId22"/>
    <p:sldId id="629" r:id="rId23"/>
    <p:sldId id="630" r:id="rId24"/>
    <p:sldId id="631" r:id="rId25"/>
    <p:sldId id="632" r:id="rId26"/>
    <p:sldId id="634" r:id="rId27"/>
    <p:sldId id="635" r:id="rId28"/>
    <p:sldId id="664" r:id="rId29"/>
    <p:sldId id="665" r:id="rId30"/>
    <p:sldId id="666" r:id="rId31"/>
    <p:sldId id="633" r:id="rId32"/>
    <p:sldId id="647" r:id="rId33"/>
    <p:sldId id="649" r:id="rId34"/>
    <p:sldId id="650" r:id="rId35"/>
    <p:sldId id="651" r:id="rId36"/>
    <p:sldId id="653" r:id="rId37"/>
    <p:sldId id="654" r:id="rId38"/>
    <p:sldId id="655" r:id="rId39"/>
    <p:sldId id="656" r:id="rId40"/>
    <p:sldId id="657" r:id="rId41"/>
    <p:sldId id="658" r:id="rId42"/>
    <p:sldId id="659" r:id="rId43"/>
    <p:sldId id="660" r:id="rId44"/>
    <p:sldId id="661" r:id="rId45"/>
    <p:sldId id="663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0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0995E9-B151-9E43-9BF6-12288AFED418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8663"/>
            <a:ext cx="4778375" cy="3584575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08" tIns="48655" rIns="97308" bIns="4865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DCC5D1-AC55-D840-9D40-C7290ABF9FCF}" type="slidenum">
              <a:rPr lang="en-US" sz="1200" b="0"/>
              <a:pPr/>
              <a:t>43</a:t>
            </a:fld>
            <a:endParaRPr lang="en-US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8.emf"/><Relationship Id="rId9" Type="http://schemas.openxmlformats.org/officeDocument/2006/relationships/oleObject" Target="../embeddings/Microsoft_Excel_97_-_2004_Worksheet2.xls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8.emf"/><Relationship Id="rId9" Type="http://schemas.openxmlformats.org/officeDocument/2006/relationships/oleObject" Target="../embeddings/Microsoft_Excel_97_-_2004_Worksheet3.xls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2.emf"/><Relationship Id="rId5" Type="http://schemas.openxmlformats.org/officeDocument/2006/relationships/oleObject" Target="../embeddings/Microsoft_Excel_97_-_2004_Worksheet4.xls"/><Relationship Id="rId6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4.emf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7.emf"/><Relationship Id="rId7" Type="http://schemas.openxmlformats.org/officeDocument/2006/relationships/oleObject" Target="../embeddings/Microsoft_Excel_97_-_2004_Worksheet6.xls"/><Relationship Id="rId8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Wednesday, March 5, 2014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6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Relational Databases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a Relational Database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Field: an </a:t>
            </a:r>
            <a:r>
              <a:rPr lang="en-US" altLang="ja-JP" dirty="0" smtClean="0"/>
              <a:t>“</a:t>
            </a:r>
            <a:r>
              <a:rPr lang="en-US" dirty="0" smtClean="0"/>
              <a:t>atomic</a:t>
            </a:r>
            <a:r>
              <a:rPr lang="en-US" altLang="ja-JP" dirty="0" smtClean="0"/>
              <a:t>”</a:t>
            </a:r>
            <a:r>
              <a:rPr lang="en-US" dirty="0" smtClean="0"/>
              <a:t> unit of data</a:t>
            </a:r>
          </a:p>
          <a:p>
            <a:r>
              <a:rPr lang="en-US" dirty="0" smtClean="0"/>
              <a:t>Record: a collection of related fields</a:t>
            </a:r>
          </a:p>
          <a:p>
            <a:pPr lvl="1"/>
            <a:r>
              <a:rPr lang="en-US" dirty="0" smtClean="0"/>
              <a:t>Sometimes called a “tuple”</a:t>
            </a:r>
          </a:p>
          <a:p>
            <a:r>
              <a:rPr lang="en-US" dirty="0" smtClean="0"/>
              <a:t>Table: a collection of related records</a:t>
            </a:r>
          </a:p>
          <a:p>
            <a:pPr lvl="1"/>
            <a:r>
              <a:rPr lang="en-US" dirty="0" smtClean="0"/>
              <a:t>Each record is a row in the table</a:t>
            </a:r>
          </a:p>
          <a:p>
            <a:pPr lvl="1"/>
            <a:r>
              <a:rPr lang="en-US" dirty="0" smtClean="0"/>
              <a:t>Each field is a column in the table</a:t>
            </a:r>
          </a:p>
          <a:p>
            <a:r>
              <a:rPr lang="en-US" dirty="0" smtClean="0"/>
              <a:t>Database: a collection of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07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  <a:endParaRPr lang="en-US"/>
          </a:p>
        </p:txBody>
      </p:sp>
      <p:graphicFrame>
        <p:nvGraphicFramePr>
          <p:cNvPr id="8612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30277"/>
              </p:ext>
            </p:extLst>
          </p:nvPr>
        </p:nvGraphicFramePr>
        <p:xfrm>
          <a:off x="1435100" y="2514600"/>
          <a:ext cx="5562600" cy="1584816"/>
        </p:xfrm>
        <a:graphic>
          <a:graphicData uri="http://schemas.openxmlformats.org/drawingml/2006/table">
            <a:tbl>
              <a:tblPr/>
              <a:tblGrid>
                <a:gridCol w="1905000"/>
                <a:gridCol w="1828800"/>
                <a:gridCol w="18288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DOB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SSN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John Doe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04/15/1970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153-78-9082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Jane Smith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08/31/1985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768-91-2376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Mary Adams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11/05/1972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891-13-3057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7" name="Line 30"/>
          <p:cNvSpPr>
            <a:spLocks noChangeShapeType="1"/>
          </p:cNvSpPr>
          <p:nvPr/>
        </p:nvSpPr>
        <p:spPr bwMode="auto">
          <a:xfrm flipV="1">
            <a:off x="4178300" y="41910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78" name="Text Box 31"/>
          <p:cNvSpPr txBox="1">
            <a:spLocks noChangeArrowheads="1"/>
          </p:cNvSpPr>
          <p:nvPr/>
        </p:nvSpPr>
        <p:spPr bwMode="auto">
          <a:xfrm>
            <a:off x="3797300" y="4887913"/>
            <a:ext cx="671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Field</a:t>
            </a:r>
          </a:p>
        </p:txBody>
      </p:sp>
      <p:sp>
        <p:nvSpPr>
          <p:cNvPr id="23579" name="Line 36"/>
          <p:cNvSpPr>
            <a:spLocks noChangeShapeType="1"/>
          </p:cNvSpPr>
          <p:nvPr/>
        </p:nvSpPr>
        <p:spPr bwMode="auto">
          <a:xfrm flipH="1">
            <a:off x="4102100" y="2057400"/>
            <a:ext cx="304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0" name="Text Box 37"/>
          <p:cNvSpPr txBox="1">
            <a:spLocks noChangeArrowheads="1"/>
          </p:cNvSpPr>
          <p:nvPr/>
        </p:nvSpPr>
        <p:spPr bwMode="auto">
          <a:xfrm>
            <a:off x="4330700" y="1736725"/>
            <a:ext cx="13726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Field Name</a:t>
            </a:r>
          </a:p>
        </p:txBody>
      </p:sp>
      <p:sp>
        <p:nvSpPr>
          <p:cNvPr id="23581" name="Line 38"/>
          <p:cNvSpPr>
            <a:spLocks noChangeShapeType="1"/>
          </p:cNvSpPr>
          <p:nvPr/>
        </p:nvSpPr>
        <p:spPr bwMode="auto">
          <a:xfrm flipH="1">
            <a:off x="7073900" y="31242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2" name="Line 39"/>
          <p:cNvSpPr>
            <a:spLocks noChangeShapeType="1"/>
          </p:cNvSpPr>
          <p:nvPr/>
        </p:nvSpPr>
        <p:spPr bwMode="auto">
          <a:xfrm>
            <a:off x="7673975" y="3124200"/>
            <a:ext cx="9525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3" name="Text Box 40"/>
          <p:cNvSpPr txBox="1">
            <a:spLocks noChangeArrowheads="1"/>
          </p:cNvSpPr>
          <p:nvPr/>
        </p:nvSpPr>
        <p:spPr bwMode="auto">
          <a:xfrm>
            <a:off x="7169150" y="4430713"/>
            <a:ext cx="9447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Record</a:t>
            </a:r>
          </a:p>
        </p:txBody>
      </p:sp>
      <p:sp>
        <p:nvSpPr>
          <p:cNvPr id="23584" name="Line 41"/>
          <p:cNvSpPr>
            <a:spLocks noChangeShapeType="1"/>
          </p:cNvSpPr>
          <p:nvPr/>
        </p:nvSpPr>
        <p:spPr bwMode="auto">
          <a:xfrm flipV="1">
            <a:off x="6069013" y="4164013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5" name="Text Box 42"/>
          <p:cNvSpPr txBox="1">
            <a:spLocks noChangeArrowheads="1"/>
          </p:cNvSpPr>
          <p:nvPr/>
        </p:nvSpPr>
        <p:spPr bwMode="auto">
          <a:xfrm>
            <a:off x="5688013" y="4860925"/>
            <a:ext cx="1457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Primary Key</a:t>
            </a:r>
          </a:p>
        </p:txBody>
      </p:sp>
      <p:sp>
        <p:nvSpPr>
          <p:cNvPr id="23586" name="Text Box 43"/>
          <p:cNvSpPr txBox="1">
            <a:spLocks noChangeArrowheads="1"/>
          </p:cNvSpPr>
          <p:nvPr/>
        </p:nvSpPr>
        <p:spPr bwMode="auto">
          <a:xfrm>
            <a:off x="1120775" y="1914525"/>
            <a:ext cx="940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Table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330575" y="3703638"/>
            <a:ext cx="1828800" cy="392112"/>
          </a:xfrm>
          <a:prstGeom prst="rect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25575" y="2925763"/>
            <a:ext cx="5562600" cy="381000"/>
          </a:xfrm>
          <a:prstGeom prst="rect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0854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7" grpId="0" animBg="1"/>
      <p:bldP spid="23578" grpId="0"/>
      <p:bldP spid="23579" grpId="0" animBg="1"/>
      <p:bldP spid="23580" grpId="0"/>
      <p:bldP spid="23581" grpId="0" animBg="1"/>
      <p:bldP spid="23582" grpId="0" animBg="1"/>
      <p:bldP spid="23583" grpId="0"/>
      <p:bldP spid="23584" grpId="0" animBg="1"/>
      <p:bldP spid="23585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altLang="ja-JP" dirty="0" smtClean="0"/>
              <a:t>“</a:t>
            </a:r>
            <a:r>
              <a:rPr lang="en-US" dirty="0" smtClean="0"/>
              <a:t>Relational</a:t>
            </a:r>
            <a:r>
              <a:rPr lang="en-US" altLang="ja-JP" dirty="0" smtClean="0"/>
              <a:t>”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of the world in terms of entities and relations:</a:t>
            </a:r>
          </a:p>
          <a:p>
            <a:pPr lvl="1"/>
            <a:r>
              <a:rPr lang="en-US" dirty="0" smtClean="0"/>
              <a:t>Tables represent </a:t>
            </a:r>
            <a:r>
              <a:rPr lang="ja-JP" altLang="en-US" dirty="0" smtClean="0"/>
              <a:t>“</a:t>
            </a:r>
            <a:r>
              <a:rPr lang="en-US" dirty="0" smtClean="0"/>
              <a:t>relations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Each row (record, tuple) is </a:t>
            </a:r>
            <a:r>
              <a:rPr lang="ja-JP" altLang="en-US" dirty="0" smtClean="0"/>
              <a:t>“</a:t>
            </a:r>
            <a:r>
              <a:rPr lang="en-US" dirty="0" smtClean="0"/>
              <a:t>about</a:t>
            </a:r>
            <a:r>
              <a:rPr lang="ja-JP" altLang="en-US" dirty="0" smtClean="0"/>
              <a:t>”</a:t>
            </a:r>
            <a:r>
              <a:rPr lang="en-US" dirty="0" smtClean="0"/>
              <a:t> an entity</a:t>
            </a:r>
          </a:p>
          <a:p>
            <a:pPr lvl="1"/>
            <a:r>
              <a:rPr lang="en-US" dirty="0" smtClean="0"/>
              <a:t>Fields can be interpreted as </a:t>
            </a:r>
            <a:r>
              <a:rPr lang="ja-JP" altLang="en-US" dirty="0" smtClean="0"/>
              <a:t>“</a:t>
            </a:r>
            <a:r>
              <a:rPr lang="en-US" dirty="0" smtClean="0"/>
              <a:t>attributes</a:t>
            </a:r>
            <a:r>
              <a:rPr lang="ja-JP" altLang="en-US" dirty="0" smtClean="0"/>
              <a:t>”</a:t>
            </a:r>
            <a:r>
              <a:rPr lang="en-US" dirty="0" smtClean="0"/>
              <a:t> or </a:t>
            </a:r>
            <a:r>
              <a:rPr lang="ja-JP" altLang="en-US" dirty="0" smtClean="0"/>
              <a:t>“</a:t>
            </a:r>
            <a:r>
              <a:rPr lang="en-US" dirty="0" smtClean="0"/>
              <a:t>properties</a:t>
            </a:r>
            <a:r>
              <a:rPr lang="ja-JP" altLang="en-US" dirty="0" smtClean="0"/>
              <a:t>”</a:t>
            </a:r>
            <a:r>
              <a:rPr lang="en-US" dirty="0" smtClean="0"/>
              <a:t> of the entity</a:t>
            </a:r>
          </a:p>
          <a:p>
            <a:r>
              <a:rPr lang="en-US" dirty="0" smtClean="0"/>
              <a:t>Data is manipulated by </a:t>
            </a:r>
            <a:r>
              <a:rPr lang="en-US" altLang="ja-JP" dirty="0" smtClean="0"/>
              <a:t>“</a:t>
            </a:r>
            <a:r>
              <a:rPr lang="en-US" dirty="0" smtClean="0"/>
              <a:t>relational algebra</a:t>
            </a:r>
            <a:r>
              <a:rPr lang="en-US" altLang="ja-JP" dirty="0" smtClean="0"/>
              <a:t>”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things you can do with tuples</a:t>
            </a:r>
          </a:p>
          <a:p>
            <a:pPr lvl="1"/>
            <a:r>
              <a:rPr lang="en-US" dirty="0" smtClean="0"/>
              <a:t>Expressed in SQL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282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Registrar Example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 we need to know?</a:t>
            </a:r>
          </a:p>
          <a:p>
            <a:pPr lvl="1"/>
            <a:r>
              <a:rPr lang="en-US" smtClean="0"/>
              <a:t>Something about the students </a:t>
            </a:r>
            <a:br>
              <a:rPr lang="en-US" smtClean="0"/>
            </a:br>
            <a:r>
              <a:rPr lang="en-US" smtClean="0"/>
              <a:t>(e.g., first name, last name, email, department)</a:t>
            </a:r>
          </a:p>
          <a:p>
            <a:pPr lvl="1"/>
            <a:r>
              <a:rPr lang="en-US" smtClean="0"/>
              <a:t>Something about the courses </a:t>
            </a:r>
            <a:br>
              <a:rPr lang="en-US" smtClean="0"/>
            </a:br>
            <a:r>
              <a:rPr lang="en-US" smtClean="0"/>
              <a:t>(e.g., course ID, description, enrolled students, grades)</a:t>
            </a:r>
          </a:p>
          <a:p>
            <a:pPr lvl="1"/>
            <a:r>
              <a:rPr lang="en-US" smtClean="0"/>
              <a:t>Which students are in which courses</a:t>
            </a:r>
          </a:p>
          <a:p>
            <a:r>
              <a:rPr lang="en-US" smtClean="0"/>
              <a:t>How do we capture these things?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5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Try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136442"/>
              </p:ext>
            </p:extLst>
          </p:nvPr>
        </p:nvGraphicFramePr>
        <p:xfrm>
          <a:off x="381000" y="2876253"/>
          <a:ext cx="8458200" cy="131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Worksheet" r:id="rId3" imgW="7353419" imgH="1143060" progId="Excel.Sheet.8">
                  <p:embed/>
                </p:oleObj>
              </mc:Choice>
              <mc:Fallback>
                <p:oleObj name="Worksheet" r:id="rId3" imgW="7353419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76253"/>
                        <a:ext cx="8458200" cy="131474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113"/>
          <p:cNvSpPr txBox="1">
            <a:spLocks noChangeArrowheads="1"/>
          </p:cNvSpPr>
          <p:nvPr/>
        </p:nvSpPr>
        <p:spPr bwMode="auto">
          <a:xfrm>
            <a:off x="409575" y="1504950"/>
            <a:ext cx="385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Put everything in a big table…</a:t>
            </a:r>
          </a:p>
        </p:txBody>
      </p:sp>
      <p:sp>
        <p:nvSpPr>
          <p:cNvPr id="2053" name="Text Box 114"/>
          <p:cNvSpPr txBox="1">
            <a:spLocks noChangeArrowheads="1"/>
          </p:cNvSpPr>
          <p:nvPr/>
        </p:nvSpPr>
        <p:spPr bwMode="auto">
          <a:xfrm>
            <a:off x="4603750" y="4962525"/>
            <a:ext cx="34903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Why is this a bad idea?</a:t>
            </a:r>
          </a:p>
        </p:txBody>
      </p:sp>
    </p:spTree>
    <p:extLst>
      <p:ext uri="{BB962C8B-B14F-4D97-AF65-F5344CB8AC3E}">
        <p14:creationId xmlns:p14="http://schemas.microsoft.com/office/powerpoint/2010/main" val="773355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</a:t>
            </a:r>
            <a:r>
              <a:rPr lang="en-US" altLang="ja-JP" dirty="0" smtClean="0"/>
              <a:t>“</a:t>
            </a:r>
            <a:r>
              <a:rPr lang="en-US" dirty="0" smtClean="0"/>
              <a:t>Normalization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 space</a:t>
            </a:r>
          </a:p>
          <a:p>
            <a:pPr lvl="1"/>
            <a:r>
              <a:rPr lang="en-US" dirty="0" smtClean="0"/>
              <a:t>Save each fact only once </a:t>
            </a:r>
          </a:p>
          <a:p>
            <a:r>
              <a:rPr lang="en-US" dirty="0" smtClean="0"/>
              <a:t>More rapid updates</a:t>
            </a:r>
          </a:p>
          <a:p>
            <a:pPr lvl="1"/>
            <a:r>
              <a:rPr lang="en-US" dirty="0" smtClean="0"/>
              <a:t>Every fact only needs to be updated once</a:t>
            </a:r>
          </a:p>
          <a:p>
            <a:r>
              <a:rPr lang="en-US" dirty="0" smtClean="0"/>
              <a:t>More rapid search</a:t>
            </a:r>
          </a:p>
          <a:p>
            <a:pPr lvl="1"/>
            <a:r>
              <a:rPr lang="en-US" dirty="0" smtClean="0"/>
              <a:t>Finding something once is good enough</a:t>
            </a:r>
          </a:p>
          <a:p>
            <a:r>
              <a:rPr lang="en-US" dirty="0" smtClean="0"/>
              <a:t>Avoid inconsistency</a:t>
            </a:r>
          </a:p>
          <a:p>
            <a:pPr lvl="1"/>
            <a:r>
              <a:rPr lang="en-US" dirty="0" smtClean="0"/>
              <a:t>Changing data once changes it everywhere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519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Try...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74738" y="2970213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6" name="Worksheet" r:id="rId3" imgW="2295704" imgH="657165" progId="Excel.Sheet.8">
                  <p:embed/>
                </p:oleObj>
              </mc:Choice>
              <mc:Fallback>
                <p:oleObj name="Worksheet" r:id="rId3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970213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86325" y="2971800"/>
          <a:ext cx="3275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7" name="Worksheet" r:id="rId5" imgW="2047756" imgH="657165" progId="Excel.Sheet.8">
                  <p:embed/>
                </p:oleObj>
              </mc:Choice>
              <mc:Fallback>
                <p:oleObj name="Worksheet" r:id="rId5" imgW="2047756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971800"/>
                        <a:ext cx="3275013" cy="105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00138" y="4441825"/>
          <a:ext cx="39370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" name="Worksheet" r:id="rId7" imgW="2371546" imgH="1143060" progId="Excel.Sheet.8">
                  <p:embed/>
                </p:oleObj>
              </mc:Choice>
              <mc:Fallback>
                <p:oleObj name="Worksheet" r:id="rId7" imgW="2371546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41825"/>
                        <a:ext cx="3937000" cy="189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69975" y="1392238"/>
          <a:ext cx="65754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" name="Worksheet" r:id="rId9" imgW="4752975" imgH="819150" progId="Excel.Sheet.8">
                  <p:embed/>
                </p:oleObj>
              </mc:Choice>
              <mc:Fallback>
                <p:oleObj name="Worksheet" r:id="rId9" imgW="4752975" imgH="8191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92238"/>
                        <a:ext cx="6575425" cy="112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83"/>
          <p:cNvSpPr txBox="1">
            <a:spLocks noChangeArrowheads="1"/>
          </p:cNvSpPr>
          <p:nvPr/>
        </p:nvSpPr>
        <p:spPr bwMode="auto">
          <a:xfrm>
            <a:off x="998538" y="9906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3080" name="Text Box 84"/>
          <p:cNvSpPr txBox="1">
            <a:spLocks noChangeArrowheads="1"/>
          </p:cNvSpPr>
          <p:nvPr/>
        </p:nvSpPr>
        <p:spPr bwMode="auto">
          <a:xfrm>
            <a:off x="998538" y="25908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Department Table</a:t>
            </a:r>
          </a:p>
        </p:txBody>
      </p:sp>
      <p:sp>
        <p:nvSpPr>
          <p:cNvPr id="3081" name="Text Box 85"/>
          <p:cNvSpPr txBox="1">
            <a:spLocks noChangeArrowheads="1"/>
          </p:cNvSpPr>
          <p:nvPr/>
        </p:nvSpPr>
        <p:spPr bwMode="auto">
          <a:xfrm>
            <a:off x="4767263" y="2590800"/>
            <a:ext cx="1537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Course Table</a:t>
            </a:r>
          </a:p>
        </p:txBody>
      </p:sp>
      <p:sp>
        <p:nvSpPr>
          <p:cNvPr id="3082" name="Text Box 86"/>
          <p:cNvSpPr txBox="1">
            <a:spLocks noChangeArrowheads="1"/>
          </p:cNvSpPr>
          <p:nvPr/>
        </p:nvSpPr>
        <p:spPr bwMode="auto">
          <a:xfrm>
            <a:off x="990600" y="4056063"/>
            <a:ext cx="1903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Enrollment Table</a:t>
            </a:r>
          </a:p>
        </p:txBody>
      </p:sp>
    </p:spTree>
    <p:extLst>
      <p:ext uri="{BB962C8B-B14F-4D97-AF65-F5344CB8AC3E}">
        <p14:creationId xmlns:p14="http://schemas.microsoft.com/office/powerpoint/2010/main" val="3472995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“</a:t>
            </a:r>
            <a:r>
              <a:rPr lang="en-US" dirty="0" smtClean="0"/>
              <a:t>Primary Key</a:t>
            </a:r>
            <a:r>
              <a:rPr lang="en-US" altLang="ja-JP" dirty="0" smtClean="0"/>
              <a:t>”</a:t>
            </a:r>
            <a:r>
              <a:rPr lang="en-US" dirty="0" smtClean="0"/>
              <a:t> uniquely identifies a record</a:t>
            </a:r>
          </a:p>
          <a:p>
            <a:pPr lvl="1"/>
            <a:r>
              <a:rPr lang="en-US" dirty="0" smtClean="0"/>
              <a:t>e.g., student ID in the student table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Foreign Key</a:t>
            </a:r>
            <a:r>
              <a:rPr lang="en-US" altLang="ja-JP" dirty="0" smtClean="0"/>
              <a:t>”</a:t>
            </a:r>
            <a:r>
              <a:rPr lang="en-US" dirty="0" smtClean="0"/>
              <a:t> is primary key in the other table</a:t>
            </a:r>
          </a:p>
          <a:p>
            <a:pPr lvl="1"/>
            <a:r>
              <a:rPr lang="en-US" dirty="0" smtClean="0"/>
              <a:t>It need not be unique in this table</a:t>
            </a:r>
          </a:p>
          <a:p>
            <a:endParaRPr lang="en-US" dirty="0"/>
          </a:p>
        </p:txBody>
      </p:sp>
      <p:pic>
        <p:nvPicPr>
          <p:cNvPr id="27652" name="Picture 2" descr="C:\Documents and Settings\Jimmy Lin\Local Settings\Temporary Internet Files\Content.IE5\IRCB810D\MCj0433903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706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Approaches to Normalization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simple problems:</a:t>
            </a:r>
          </a:p>
          <a:p>
            <a:pPr lvl="1"/>
            <a:r>
              <a:rPr lang="en-US" dirty="0" smtClean="0"/>
              <a:t>Start with the entities you</a:t>
            </a:r>
            <a:r>
              <a:rPr lang="en-US" altLang="ja-JP" dirty="0" smtClean="0"/>
              <a:t>’</a:t>
            </a:r>
            <a:r>
              <a:rPr lang="en-US" dirty="0" smtClean="0"/>
              <a:t>re trying to model</a:t>
            </a:r>
          </a:p>
          <a:p>
            <a:pPr lvl="1"/>
            <a:r>
              <a:rPr lang="en-US" dirty="0" smtClean="0"/>
              <a:t>Group together fields that </a:t>
            </a:r>
            <a:r>
              <a:rPr lang="ja-JP" altLang="en-US" dirty="0" smtClean="0"/>
              <a:t>“</a:t>
            </a:r>
            <a:r>
              <a:rPr lang="en-US" dirty="0" smtClean="0"/>
              <a:t>belong together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Add keys where necessary to connect entities in different tables</a:t>
            </a:r>
          </a:p>
          <a:p>
            <a:r>
              <a:rPr lang="en-US" dirty="0" smtClean="0"/>
              <a:t>For more complicated problems:</a:t>
            </a:r>
          </a:p>
          <a:p>
            <a:pPr lvl="1"/>
            <a:r>
              <a:rPr lang="en-US" dirty="0" smtClean="0"/>
              <a:t>Entity-relationship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72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Model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74738" y="2970213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6" name="Worksheet" r:id="rId3" imgW="2295704" imgH="657165" progId="Excel.Sheet.8">
                  <p:embed/>
                </p:oleObj>
              </mc:Choice>
              <mc:Fallback>
                <p:oleObj name="Worksheet" r:id="rId3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970213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86325" y="2971800"/>
          <a:ext cx="3275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7" name="Worksheet" r:id="rId5" imgW="2047756" imgH="657165" progId="Excel.Sheet.8">
                  <p:embed/>
                </p:oleObj>
              </mc:Choice>
              <mc:Fallback>
                <p:oleObj name="Worksheet" r:id="rId5" imgW="2047756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971800"/>
                        <a:ext cx="3275013" cy="105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00138" y="4441825"/>
          <a:ext cx="39370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" name="Worksheet" r:id="rId7" imgW="2371546" imgH="1143060" progId="Excel.Sheet.8">
                  <p:embed/>
                </p:oleObj>
              </mc:Choice>
              <mc:Fallback>
                <p:oleObj name="Worksheet" r:id="rId7" imgW="2371546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41825"/>
                        <a:ext cx="3937000" cy="189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69975" y="1392238"/>
          <a:ext cx="65754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" name="Worksheet" r:id="rId9" imgW="4752975" imgH="819150" progId="Excel.Sheet.8">
                  <p:embed/>
                </p:oleObj>
              </mc:Choice>
              <mc:Fallback>
                <p:oleObj name="Worksheet" r:id="rId9" imgW="4752975" imgH="8191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92238"/>
                        <a:ext cx="6575425" cy="112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83"/>
          <p:cNvSpPr txBox="1">
            <a:spLocks noChangeArrowheads="1"/>
          </p:cNvSpPr>
          <p:nvPr/>
        </p:nvSpPr>
        <p:spPr bwMode="auto">
          <a:xfrm>
            <a:off x="998538" y="9906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3080" name="Text Box 84"/>
          <p:cNvSpPr txBox="1">
            <a:spLocks noChangeArrowheads="1"/>
          </p:cNvSpPr>
          <p:nvPr/>
        </p:nvSpPr>
        <p:spPr bwMode="auto">
          <a:xfrm>
            <a:off x="998538" y="25908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Department Table</a:t>
            </a:r>
          </a:p>
        </p:txBody>
      </p:sp>
      <p:sp>
        <p:nvSpPr>
          <p:cNvPr id="3081" name="Text Box 85"/>
          <p:cNvSpPr txBox="1">
            <a:spLocks noChangeArrowheads="1"/>
          </p:cNvSpPr>
          <p:nvPr/>
        </p:nvSpPr>
        <p:spPr bwMode="auto">
          <a:xfrm>
            <a:off x="4767263" y="2590800"/>
            <a:ext cx="1537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Course Table</a:t>
            </a:r>
          </a:p>
        </p:txBody>
      </p:sp>
      <p:sp>
        <p:nvSpPr>
          <p:cNvPr id="3082" name="Text Box 86"/>
          <p:cNvSpPr txBox="1">
            <a:spLocks noChangeArrowheads="1"/>
          </p:cNvSpPr>
          <p:nvPr/>
        </p:nvSpPr>
        <p:spPr bwMode="auto">
          <a:xfrm>
            <a:off x="990600" y="4056063"/>
            <a:ext cx="1903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Enrollment Table</a:t>
            </a:r>
          </a:p>
        </p:txBody>
      </p:sp>
    </p:spTree>
    <p:extLst>
      <p:ext uri="{BB962C8B-B14F-4D97-AF65-F5344CB8AC3E}">
        <p14:creationId xmlns:p14="http://schemas.microsoft.com/office/powerpoint/2010/main" val="2048649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0"/>
            <a:ext cx="5275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55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Databases Yesterday…</a:t>
            </a:r>
          </a:p>
        </p:txBody>
      </p:sp>
    </p:spTree>
    <p:extLst>
      <p:ext uri="{BB962C8B-B14F-4D97-AF65-F5344CB8AC3E}">
        <p14:creationId xmlns:p14="http://schemas.microsoft.com/office/powerpoint/2010/main" val="1037315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Registrar ER Diagram</a:t>
            </a:r>
            <a:endParaRPr 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752600" y="1733550"/>
            <a:ext cx="1255713" cy="1323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Enrollment</a:t>
            </a:r>
          </a:p>
          <a:p>
            <a:r>
              <a:rPr lang="en-US" b="0">
                <a:solidFill>
                  <a:srgbClr val="000000"/>
                </a:solidFill>
              </a:rPr>
              <a:t>Student</a:t>
            </a:r>
          </a:p>
          <a:p>
            <a:r>
              <a:rPr lang="en-US" b="0">
                <a:solidFill>
                  <a:srgbClr val="000000"/>
                </a:solidFill>
              </a:rPr>
              <a:t>Course</a:t>
            </a:r>
          </a:p>
          <a:p>
            <a:r>
              <a:rPr lang="en-US" b="0">
                <a:solidFill>
                  <a:srgbClr val="000000"/>
                </a:solidFill>
              </a:rPr>
              <a:t>Grade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372100" y="1489075"/>
            <a:ext cx="1255713" cy="1812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Student</a:t>
            </a:r>
          </a:p>
          <a:p>
            <a:r>
              <a:rPr lang="en-US" b="0">
                <a:solidFill>
                  <a:srgbClr val="000000"/>
                </a:solidFill>
              </a:rPr>
              <a:t>Student ID</a:t>
            </a:r>
          </a:p>
          <a:p>
            <a:r>
              <a:rPr lang="en-US" b="0">
                <a:solidFill>
                  <a:srgbClr val="000000"/>
                </a:solidFill>
              </a:rPr>
              <a:t>First name</a:t>
            </a:r>
          </a:p>
          <a:p>
            <a:r>
              <a:rPr lang="en-US" b="0">
                <a:solidFill>
                  <a:srgbClr val="000000"/>
                </a:solidFill>
              </a:rPr>
              <a:t>Last name</a:t>
            </a:r>
          </a:p>
          <a:p>
            <a:r>
              <a:rPr lang="en-US" b="0">
                <a:solidFill>
                  <a:srgbClr val="000000"/>
                </a:solidFill>
              </a:rPr>
              <a:t>Department</a:t>
            </a:r>
          </a:p>
          <a:p>
            <a:r>
              <a:rPr lang="en-US" b="0">
                <a:solidFill>
                  <a:srgbClr val="000000"/>
                </a:solidFill>
              </a:rPr>
              <a:t>E-mail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971800" y="4406900"/>
            <a:ext cx="1446213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Course</a:t>
            </a:r>
          </a:p>
          <a:p>
            <a:r>
              <a:rPr lang="en-US" b="0">
                <a:solidFill>
                  <a:srgbClr val="000000"/>
                </a:solidFill>
              </a:rPr>
              <a:t>Course ID</a:t>
            </a:r>
          </a:p>
          <a:p>
            <a:r>
              <a:rPr lang="en-US" b="0">
                <a:solidFill>
                  <a:srgbClr val="000000"/>
                </a:solidFill>
              </a:rPr>
              <a:t>Course Name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072063" y="4406900"/>
            <a:ext cx="1854200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Department</a:t>
            </a:r>
          </a:p>
          <a:p>
            <a:r>
              <a:rPr lang="en-US" b="0">
                <a:solidFill>
                  <a:srgbClr val="000000"/>
                </a:solidFill>
              </a:rPr>
              <a:t>Department ID</a:t>
            </a:r>
          </a:p>
          <a:p>
            <a:r>
              <a:rPr lang="en-US" b="0">
                <a:solidFill>
                  <a:srgbClr val="000000"/>
                </a:solidFill>
              </a:rPr>
              <a:t>Department Name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29703" name="AutoShape 8"/>
          <p:cNvCxnSpPr>
            <a:cxnSpLocks noChangeShapeType="1"/>
            <a:stCxn id="29699" idx="3"/>
            <a:endCxn id="29700" idx="1"/>
          </p:cNvCxnSpPr>
          <p:nvPr/>
        </p:nvCxnSpPr>
        <p:spPr bwMode="auto">
          <a:xfrm>
            <a:off x="3008313" y="2395538"/>
            <a:ext cx="2363787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699" idx="2"/>
            <a:endCxn id="29701" idx="1"/>
          </p:cNvCxnSpPr>
          <p:nvPr/>
        </p:nvCxnSpPr>
        <p:spPr bwMode="auto">
          <a:xfrm rot="16200000" flipH="1">
            <a:off x="1731962" y="3706813"/>
            <a:ext cx="1889125" cy="59055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10"/>
          <p:cNvCxnSpPr>
            <a:cxnSpLocks noChangeShapeType="1"/>
            <a:stCxn id="29700" idx="2"/>
            <a:endCxn id="29702" idx="0"/>
          </p:cNvCxnSpPr>
          <p:nvPr/>
        </p:nvCxnSpPr>
        <p:spPr bwMode="auto">
          <a:xfrm rot="5400000">
            <a:off x="5447507" y="3855244"/>
            <a:ext cx="1104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3810000" y="210502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has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2362200" y="37211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has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997575" y="3644900"/>
            <a:ext cx="169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associated with</a:t>
            </a:r>
          </a:p>
        </p:txBody>
      </p:sp>
    </p:spTree>
    <p:extLst>
      <p:ext uri="{BB962C8B-B14F-4D97-AF65-F5344CB8AC3E}">
        <p14:creationId xmlns:p14="http://schemas.microsoft.com/office/powerpoint/2010/main" val="2615182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Example</a:t>
            </a:r>
            <a:endParaRPr lang="en-US" dirty="0"/>
          </a:p>
        </p:txBody>
      </p:sp>
      <p:pic>
        <p:nvPicPr>
          <p:cNvPr id="4" name="Picture 3" descr="ChinookDatabaseSchema1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573619" cy="5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5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Relationships</a:t>
            </a:r>
            <a:endParaRPr lang="en-US"/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6196239" y="4419600"/>
            <a:ext cx="1499961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One-to-One</a:t>
            </a:r>
          </a:p>
        </p:txBody>
      </p:sp>
      <p:sp>
        <p:nvSpPr>
          <p:cNvPr id="30724" name="Rectangle 22"/>
          <p:cNvSpPr>
            <a:spLocks noChangeArrowheads="1"/>
          </p:cNvSpPr>
          <p:nvPr/>
        </p:nvSpPr>
        <p:spPr bwMode="auto">
          <a:xfrm>
            <a:off x="3886200" y="4419600"/>
            <a:ext cx="1582866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One-to-Many</a:t>
            </a:r>
          </a:p>
        </p:txBody>
      </p:sp>
      <p:sp>
        <p:nvSpPr>
          <p:cNvPr id="30725" name="Rectangle 42"/>
          <p:cNvSpPr>
            <a:spLocks noChangeArrowheads="1"/>
          </p:cNvSpPr>
          <p:nvPr/>
        </p:nvSpPr>
        <p:spPr bwMode="auto">
          <a:xfrm>
            <a:off x="1524000" y="4432300"/>
            <a:ext cx="190500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Many-to-Many</a:t>
            </a:r>
          </a:p>
        </p:txBody>
      </p:sp>
      <p:sp>
        <p:nvSpPr>
          <p:cNvPr id="30726" name="Oval 9"/>
          <p:cNvSpPr>
            <a:spLocks noChangeArrowheads="1"/>
          </p:cNvSpPr>
          <p:nvPr/>
        </p:nvSpPr>
        <p:spPr bwMode="auto">
          <a:xfrm>
            <a:off x="1981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7" name="Oval 10"/>
          <p:cNvSpPr>
            <a:spLocks noChangeArrowheads="1"/>
          </p:cNvSpPr>
          <p:nvPr/>
        </p:nvSpPr>
        <p:spPr bwMode="auto">
          <a:xfrm>
            <a:off x="2743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8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9" name="Oval 12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0" name="Oval 13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1" name="Oval 14"/>
          <p:cNvSpPr>
            <a:spLocks noChangeArrowheads="1"/>
          </p:cNvSpPr>
          <p:nvPr/>
        </p:nvSpPr>
        <p:spPr bwMode="auto">
          <a:xfrm>
            <a:off x="2743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2" name="Oval 15"/>
          <p:cNvSpPr>
            <a:spLocks noChangeArrowheads="1"/>
          </p:cNvSpPr>
          <p:nvPr/>
        </p:nvSpPr>
        <p:spPr bwMode="auto">
          <a:xfrm>
            <a:off x="1981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3" name="Oval 16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4" name="Oval 17"/>
          <p:cNvSpPr>
            <a:spLocks noChangeArrowheads="1"/>
          </p:cNvSpPr>
          <p:nvPr/>
        </p:nvSpPr>
        <p:spPr bwMode="auto">
          <a:xfrm>
            <a:off x="1981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5" name="Oval 18"/>
          <p:cNvSpPr>
            <a:spLocks noChangeArrowheads="1"/>
          </p:cNvSpPr>
          <p:nvPr/>
        </p:nvSpPr>
        <p:spPr bwMode="auto">
          <a:xfrm>
            <a:off x="2743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6" name="Oval 19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7" name="Oval 20"/>
          <p:cNvSpPr>
            <a:spLocks noChangeArrowheads="1"/>
          </p:cNvSpPr>
          <p:nvPr/>
        </p:nvSpPr>
        <p:spPr bwMode="auto">
          <a:xfrm>
            <a:off x="27432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8" name="Oval 21"/>
          <p:cNvSpPr>
            <a:spLocks noChangeArrowheads="1"/>
          </p:cNvSpPr>
          <p:nvPr/>
        </p:nvSpPr>
        <p:spPr bwMode="auto">
          <a:xfrm>
            <a:off x="4191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9" name="Oval 22"/>
          <p:cNvSpPr>
            <a:spLocks noChangeArrowheads="1"/>
          </p:cNvSpPr>
          <p:nvPr/>
        </p:nvSpPr>
        <p:spPr bwMode="auto">
          <a:xfrm>
            <a:off x="4953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0" name="Oval 24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1" name="Oval 25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2" name="Oval 26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3" name="Oval 28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4" name="Oval 29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5" name="Oval 30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6" name="Oval 32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7" name="Oval 33"/>
          <p:cNvSpPr>
            <a:spLocks noChangeArrowheads="1"/>
          </p:cNvSpPr>
          <p:nvPr/>
        </p:nvSpPr>
        <p:spPr bwMode="auto">
          <a:xfrm>
            <a:off x="6408738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8" name="Oval 34"/>
          <p:cNvSpPr>
            <a:spLocks noChangeArrowheads="1"/>
          </p:cNvSpPr>
          <p:nvPr/>
        </p:nvSpPr>
        <p:spPr bwMode="auto">
          <a:xfrm>
            <a:off x="7170738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9" name="Oval 35"/>
          <p:cNvSpPr>
            <a:spLocks noChangeArrowheads="1"/>
          </p:cNvSpPr>
          <p:nvPr/>
        </p:nvSpPr>
        <p:spPr bwMode="auto">
          <a:xfrm>
            <a:off x="6408738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0" name="Oval 36"/>
          <p:cNvSpPr>
            <a:spLocks noChangeArrowheads="1"/>
          </p:cNvSpPr>
          <p:nvPr/>
        </p:nvSpPr>
        <p:spPr bwMode="auto">
          <a:xfrm>
            <a:off x="7170738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1" name="Oval 37"/>
          <p:cNvSpPr>
            <a:spLocks noChangeArrowheads="1"/>
          </p:cNvSpPr>
          <p:nvPr/>
        </p:nvSpPr>
        <p:spPr bwMode="auto">
          <a:xfrm>
            <a:off x="6408738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2" name="Oval 38"/>
          <p:cNvSpPr>
            <a:spLocks noChangeArrowheads="1"/>
          </p:cNvSpPr>
          <p:nvPr/>
        </p:nvSpPr>
        <p:spPr bwMode="auto">
          <a:xfrm>
            <a:off x="7170738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3" name="Oval 39"/>
          <p:cNvSpPr>
            <a:spLocks noChangeArrowheads="1"/>
          </p:cNvSpPr>
          <p:nvPr/>
        </p:nvSpPr>
        <p:spPr bwMode="auto">
          <a:xfrm>
            <a:off x="6408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4" name="Oval 40"/>
          <p:cNvSpPr>
            <a:spLocks noChangeArrowheads="1"/>
          </p:cNvSpPr>
          <p:nvPr/>
        </p:nvSpPr>
        <p:spPr bwMode="auto">
          <a:xfrm>
            <a:off x="7170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5" name="Oval 41"/>
          <p:cNvSpPr>
            <a:spLocks noChangeArrowheads="1"/>
          </p:cNvSpPr>
          <p:nvPr/>
        </p:nvSpPr>
        <p:spPr bwMode="auto">
          <a:xfrm>
            <a:off x="6408738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6" name="Oval 42"/>
          <p:cNvSpPr>
            <a:spLocks noChangeArrowheads="1"/>
          </p:cNvSpPr>
          <p:nvPr/>
        </p:nvSpPr>
        <p:spPr bwMode="auto">
          <a:xfrm>
            <a:off x="7170738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7" name="Oval 43"/>
          <p:cNvSpPr>
            <a:spLocks noChangeArrowheads="1"/>
          </p:cNvSpPr>
          <p:nvPr/>
        </p:nvSpPr>
        <p:spPr bwMode="auto">
          <a:xfrm>
            <a:off x="6408738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8" name="Oval 44"/>
          <p:cNvSpPr>
            <a:spLocks noChangeArrowheads="1"/>
          </p:cNvSpPr>
          <p:nvPr/>
        </p:nvSpPr>
        <p:spPr bwMode="auto">
          <a:xfrm>
            <a:off x="7170738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0759" name="Straight Connector 49"/>
          <p:cNvCxnSpPr>
            <a:cxnSpLocks noChangeShapeType="1"/>
            <a:stCxn id="30726" idx="5"/>
            <a:endCxn id="30731" idx="1"/>
          </p:cNvCxnSpPr>
          <p:nvPr/>
        </p:nvCxnSpPr>
        <p:spPr bwMode="auto">
          <a:xfrm rot="16200000" flipH="1">
            <a:off x="2111375" y="2263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0" name="Straight Connector 51"/>
          <p:cNvCxnSpPr>
            <a:cxnSpLocks noChangeShapeType="1"/>
            <a:stCxn id="30726" idx="5"/>
            <a:endCxn id="30729" idx="2"/>
          </p:cNvCxnSpPr>
          <p:nvPr/>
        </p:nvCxnSpPr>
        <p:spPr bwMode="auto">
          <a:xfrm rot="16200000" flipH="1">
            <a:off x="2263775" y="2111375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1" name="Straight Connector 54"/>
          <p:cNvCxnSpPr>
            <a:cxnSpLocks noChangeShapeType="1"/>
            <a:stCxn id="30726" idx="5"/>
            <a:endCxn id="30733" idx="1"/>
          </p:cNvCxnSpPr>
          <p:nvPr/>
        </p:nvCxnSpPr>
        <p:spPr bwMode="auto">
          <a:xfrm rot="16200000" flipH="1">
            <a:off x="1920875" y="2454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2" name="Straight Connector 57"/>
          <p:cNvCxnSpPr>
            <a:cxnSpLocks noChangeShapeType="1"/>
            <a:stCxn id="30732" idx="6"/>
            <a:endCxn id="30731" idx="2"/>
          </p:cNvCxnSpPr>
          <p:nvPr/>
        </p:nvCxnSpPr>
        <p:spPr bwMode="auto">
          <a:xfrm flipV="1">
            <a:off x="2133600" y="29718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3" name="Straight Connector 60"/>
          <p:cNvCxnSpPr>
            <a:cxnSpLocks noChangeShapeType="1"/>
            <a:stCxn id="30736" idx="7"/>
            <a:endCxn id="30731" idx="3"/>
          </p:cNvCxnSpPr>
          <p:nvPr/>
        </p:nvCxnSpPr>
        <p:spPr bwMode="auto">
          <a:xfrm rot="5400000" flipH="1" flipV="1">
            <a:off x="1920875" y="3216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4" name="Straight Connector 64"/>
          <p:cNvCxnSpPr>
            <a:cxnSpLocks noChangeShapeType="1"/>
            <a:stCxn id="30727" idx="3"/>
            <a:endCxn id="30730" idx="6"/>
          </p:cNvCxnSpPr>
          <p:nvPr/>
        </p:nvCxnSpPr>
        <p:spPr bwMode="auto">
          <a:xfrm rot="5400000">
            <a:off x="2095500" y="2301875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5" name="Straight Connector 67"/>
          <p:cNvCxnSpPr>
            <a:cxnSpLocks noChangeShapeType="1"/>
            <a:stCxn id="30735" idx="1"/>
            <a:endCxn id="30730" idx="6"/>
          </p:cNvCxnSpPr>
          <p:nvPr/>
        </p:nvCxnSpPr>
        <p:spPr bwMode="auto">
          <a:xfrm rot="16200000" flipV="1">
            <a:off x="2095500" y="3009900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6" name="Straight Connector 70"/>
          <p:cNvCxnSpPr>
            <a:cxnSpLocks noChangeShapeType="1"/>
            <a:stCxn id="30737" idx="1"/>
            <a:endCxn id="30734" idx="6"/>
          </p:cNvCxnSpPr>
          <p:nvPr/>
        </p:nvCxnSpPr>
        <p:spPr bwMode="auto">
          <a:xfrm rot="16200000" flipV="1">
            <a:off x="2286000" y="3581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7" name="Straight Connector 74"/>
          <p:cNvCxnSpPr>
            <a:cxnSpLocks noChangeShapeType="1"/>
            <a:stCxn id="30737" idx="1"/>
            <a:endCxn id="30732" idx="6"/>
          </p:cNvCxnSpPr>
          <p:nvPr/>
        </p:nvCxnSpPr>
        <p:spPr bwMode="auto">
          <a:xfrm rot="16200000" flipV="1">
            <a:off x="2095500" y="3390900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8" name="Straight Connector 77"/>
          <p:cNvCxnSpPr>
            <a:cxnSpLocks noChangeShapeType="1"/>
            <a:stCxn id="30739" idx="2"/>
            <a:endCxn id="30738" idx="6"/>
          </p:cNvCxnSpPr>
          <p:nvPr/>
        </p:nvCxnSpPr>
        <p:spPr bwMode="auto">
          <a:xfrm rot="10800000">
            <a:off x="4343400" y="2209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9" name="Straight Connector 80"/>
          <p:cNvCxnSpPr>
            <a:cxnSpLocks noChangeShapeType="1"/>
            <a:stCxn id="30740" idx="1"/>
            <a:endCxn id="30738" idx="6"/>
          </p:cNvCxnSpPr>
          <p:nvPr/>
        </p:nvCxnSpPr>
        <p:spPr bwMode="auto">
          <a:xfrm rot="16200000" flipV="1">
            <a:off x="4495800" y="2057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0" name="Straight Connector 89"/>
          <p:cNvCxnSpPr>
            <a:cxnSpLocks noChangeShapeType="1"/>
            <a:stCxn id="30742" idx="2"/>
            <a:endCxn id="30741" idx="6"/>
          </p:cNvCxnSpPr>
          <p:nvPr/>
        </p:nvCxnSpPr>
        <p:spPr bwMode="auto">
          <a:xfrm rot="10800000">
            <a:off x="4343400" y="2971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1" name="Straight Connector 94"/>
          <p:cNvCxnSpPr>
            <a:cxnSpLocks noChangeShapeType="1"/>
            <a:stCxn id="30743" idx="1"/>
            <a:endCxn id="30741" idx="5"/>
          </p:cNvCxnSpPr>
          <p:nvPr/>
        </p:nvCxnSpPr>
        <p:spPr bwMode="auto">
          <a:xfrm rot="16200000" flipV="1">
            <a:off x="4511675" y="2835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2" name="Straight Connector 97"/>
          <p:cNvCxnSpPr>
            <a:cxnSpLocks noChangeShapeType="1"/>
            <a:stCxn id="30745" idx="1"/>
            <a:endCxn id="30741" idx="5"/>
          </p:cNvCxnSpPr>
          <p:nvPr/>
        </p:nvCxnSpPr>
        <p:spPr bwMode="auto">
          <a:xfrm rot="16200000" flipV="1">
            <a:off x="4321175" y="3025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3" name="Straight Connector 104"/>
          <p:cNvCxnSpPr>
            <a:cxnSpLocks noChangeShapeType="1"/>
            <a:stCxn id="30746" idx="1"/>
            <a:endCxn id="30744" idx="5"/>
          </p:cNvCxnSpPr>
          <p:nvPr/>
        </p:nvCxnSpPr>
        <p:spPr bwMode="auto">
          <a:xfrm rot="16200000" flipV="1">
            <a:off x="4511675" y="3597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4" name="Straight Connector 108"/>
          <p:cNvCxnSpPr>
            <a:cxnSpLocks noChangeShapeType="1"/>
            <a:stCxn id="30727" idx="3"/>
            <a:endCxn id="30728" idx="7"/>
          </p:cNvCxnSpPr>
          <p:nvPr/>
        </p:nvCxnSpPr>
        <p:spPr bwMode="auto">
          <a:xfrm rot="5400000">
            <a:off x="2301875" y="2073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5" name="Straight Connector 113"/>
          <p:cNvCxnSpPr>
            <a:cxnSpLocks noChangeShapeType="1"/>
            <a:stCxn id="30750" idx="1"/>
            <a:endCxn id="30747" idx="6"/>
          </p:cNvCxnSpPr>
          <p:nvPr/>
        </p:nvCxnSpPr>
        <p:spPr bwMode="auto">
          <a:xfrm rot="16200000" flipV="1">
            <a:off x="6713538" y="2057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6" name="Straight Connector 116"/>
          <p:cNvCxnSpPr>
            <a:cxnSpLocks noChangeShapeType="1"/>
            <a:stCxn id="30748" idx="3"/>
            <a:endCxn id="30749" idx="7"/>
          </p:cNvCxnSpPr>
          <p:nvPr/>
        </p:nvCxnSpPr>
        <p:spPr bwMode="auto">
          <a:xfrm rot="5400000">
            <a:off x="6729413" y="2073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7" name="Straight Connector 120"/>
          <p:cNvCxnSpPr>
            <a:cxnSpLocks noChangeShapeType="1"/>
            <a:stCxn id="30758" idx="1"/>
            <a:endCxn id="30755" idx="6"/>
          </p:cNvCxnSpPr>
          <p:nvPr/>
        </p:nvCxnSpPr>
        <p:spPr bwMode="auto">
          <a:xfrm rot="16200000" flipV="1">
            <a:off x="6713538" y="3581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8" name="Straight Connector 123"/>
          <p:cNvCxnSpPr>
            <a:cxnSpLocks noChangeShapeType="1"/>
            <a:stCxn id="30754" idx="2"/>
            <a:endCxn id="30753" idx="6"/>
          </p:cNvCxnSpPr>
          <p:nvPr/>
        </p:nvCxnSpPr>
        <p:spPr bwMode="auto">
          <a:xfrm rot="10800000">
            <a:off x="6561138" y="3352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9" name="Straight Connector 127"/>
          <p:cNvCxnSpPr>
            <a:cxnSpLocks noChangeShapeType="1"/>
            <a:stCxn id="30756" idx="1"/>
            <a:endCxn id="30751" idx="5"/>
          </p:cNvCxnSpPr>
          <p:nvPr/>
        </p:nvCxnSpPr>
        <p:spPr bwMode="auto">
          <a:xfrm rot="16200000" flipV="1">
            <a:off x="6538913" y="3025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0" name="Straight Connector 130"/>
          <p:cNvCxnSpPr>
            <a:cxnSpLocks noChangeShapeType="1"/>
            <a:stCxn id="30752" idx="3"/>
            <a:endCxn id="30757" idx="7"/>
          </p:cNvCxnSpPr>
          <p:nvPr/>
        </p:nvCxnSpPr>
        <p:spPr bwMode="auto">
          <a:xfrm rot="5400000">
            <a:off x="6348413" y="3216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329766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Integrity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Registrar database must be internally consistent</a:t>
            </a:r>
          </a:p>
          <a:p>
            <a:pPr lvl="1"/>
            <a:r>
              <a:rPr lang="en-US" smtClean="0"/>
              <a:t>All enrolled students must have an entry in the student table</a:t>
            </a:r>
          </a:p>
          <a:p>
            <a:pPr lvl="1"/>
            <a:r>
              <a:rPr lang="en-US" smtClean="0"/>
              <a:t>All courses must have a name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mtClean="0"/>
              <a:t>What happens:</a:t>
            </a:r>
          </a:p>
          <a:p>
            <a:pPr lvl="1"/>
            <a:r>
              <a:rPr lang="en-US" smtClean="0"/>
              <a:t>When a student withdraws from the university?</a:t>
            </a:r>
          </a:p>
          <a:p>
            <a:pPr lvl="1"/>
            <a:r>
              <a:rPr lang="en-US" smtClean="0"/>
              <a:t>When a course is taken off the books?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8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Conditions that must be true of the database at any time</a:t>
            </a:r>
          </a:p>
          <a:p>
            <a:pPr lvl="1"/>
            <a:r>
              <a:rPr lang="en-US" smtClean="0"/>
              <a:t>Specified when the database is designed</a:t>
            </a:r>
          </a:p>
          <a:p>
            <a:pPr lvl="1"/>
            <a:r>
              <a:rPr lang="en-US" smtClean="0"/>
              <a:t>Checked when the database is modified</a:t>
            </a:r>
          </a:p>
          <a:p>
            <a:r>
              <a:rPr lang="en-US" smtClean="0"/>
              <a:t>RDBMS ensures that integrity constraints are always kept</a:t>
            </a:r>
          </a:p>
          <a:p>
            <a:pPr lvl="1"/>
            <a:r>
              <a:rPr lang="en-US" smtClean="0"/>
              <a:t>So that database contents remain faithful to the real world</a:t>
            </a:r>
          </a:p>
          <a:p>
            <a:pPr lvl="1"/>
            <a:r>
              <a:rPr lang="en-US" smtClean="0"/>
              <a:t>Helps avoid data entry errors</a:t>
            </a:r>
          </a:p>
          <a:p>
            <a:r>
              <a:rPr lang="en-US" smtClean="0"/>
              <a:t>Where do integrity constraints come from?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9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SQL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52400" y="325755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Don’t 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Panic!)</a:t>
            </a:r>
          </a:p>
        </p:txBody>
      </p:sp>
    </p:spTree>
    <p:extLst>
      <p:ext uri="{BB962C8B-B14F-4D97-AF65-F5344CB8AC3E}">
        <p14:creationId xmlns:p14="http://schemas.microsoft.com/office/powerpoint/2010/main" val="1846146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6149" name="Line 3"/>
          <p:cNvSpPr>
            <a:spLocks noChangeShapeType="1"/>
          </p:cNvSpPr>
          <p:nvPr/>
        </p:nvSpPr>
        <p:spPr bwMode="auto">
          <a:xfrm>
            <a:off x="3352800" y="2895600"/>
            <a:ext cx="0" cy="1371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433495" y="3352800"/>
            <a:ext cx="3973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Student ID, Department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35038" y="15478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4" name="Worksheet" r:id="rId3" imgW="4857958" imgH="818965" progId="Excel.Sheet.8">
                  <p:embed/>
                </p:oleObj>
              </mc:Choice>
              <mc:Fallback>
                <p:oleObj name="Worksheet" r:id="rId3" imgW="4857958" imgH="8189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5478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90763" y="4344988"/>
          <a:ext cx="365283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5" name="Worksheet" r:id="rId5" imgW="2104846" imgH="819269" progId="Excel.Sheet.8">
                  <p:embed/>
                </p:oleObj>
              </mc:Choice>
              <mc:Fallback>
                <p:oleObj name="Worksheet" r:id="rId5" imgW="2104846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4344988"/>
                        <a:ext cx="3652837" cy="1436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559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58838" y="15478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8" name="Worksheet" r:id="rId3" imgW="4857690" imgH="819269" progId="Excel.Sheet.8">
                  <p:embed/>
                </p:oleObj>
              </mc:Choice>
              <mc:Fallback>
                <p:oleObj name="Worksheet" r:id="rId3" imgW="4857690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5478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62000" y="4800600"/>
          <a:ext cx="75438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9" name="Worksheet" r:id="rId5" imgW="5143560" imgH="495479" progId="Excel.Sheet.8">
                  <p:embed/>
                </p:oleObj>
              </mc:Choice>
              <mc:Fallback>
                <p:oleObj name="Worksheet" r:id="rId5" imgW="5143560" imgH="4954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7543800" cy="728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10"/>
          <p:cNvSpPr>
            <a:spLocks noChangeShapeType="1"/>
          </p:cNvSpPr>
          <p:nvPr/>
        </p:nvSpPr>
        <p:spPr bwMode="auto">
          <a:xfrm>
            <a:off x="2362200" y="2895600"/>
            <a:ext cx="0" cy="1752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514600" y="3581400"/>
            <a:ext cx="42711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Department ID = </a:t>
            </a:r>
            <a:r>
              <a:rPr lang="ja-JP" alt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HIST</a:t>
            </a:r>
            <a:r>
              <a:rPr lang="ja-JP" alt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94046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SQL Statements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Choosing columns: SELECT</a:t>
            </a:r>
          </a:p>
          <a:p>
            <a:pPr lvl="1"/>
            <a:r>
              <a:rPr lang="en-US" dirty="0" smtClean="0"/>
              <a:t>Based on their labels (field names)</a:t>
            </a:r>
          </a:p>
          <a:p>
            <a:pPr lvl="1"/>
            <a:r>
              <a:rPr lang="en-US" dirty="0" smtClean="0"/>
              <a:t>* is a shorthand for saying “all fields”</a:t>
            </a:r>
          </a:p>
          <a:p>
            <a:r>
              <a:rPr lang="en-US" dirty="0" smtClean="0"/>
              <a:t>Choosing rows: WHERE</a:t>
            </a:r>
          </a:p>
          <a:p>
            <a:pPr lvl="1"/>
            <a:r>
              <a:rPr lang="en-US" dirty="0" smtClean="0"/>
              <a:t>Based on their contents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These can be specified together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19200" y="3200400"/>
            <a:ext cx="2540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department ID = 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HIST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5849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SQL Template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175260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[columns in the table]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43000" y="229618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from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[table name]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143000" y="281940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where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[selection criteria]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4607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623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  <a:latin typeface="Gill Sans"/>
                <a:cs typeface="Gill Sans"/>
              </a:rPr>
              <a:t>Databases </a:t>
            </a:r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Today…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23" name="Picture 22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pic>
        <p:nvPicPr>
          <p:cNvPr id="24" name="Picture 23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25" name="Picture 24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6" name="Picture 25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27" name="Picture 26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28" name="Picture 27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29" name="Picture 28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30" name="Picture 29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pic>
        <p:nvPicPr>
          <p:cNvPr id="31" name="Picture 30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32" name="Picture 31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80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Referring to fields (in SELECT statements)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TableName.FieldName</a:t>
            </a:r>
            <a:endParaRPr lang="en-US" dirty="0" smtClean="0"/>
          </a:p>
          <a:p>
            <a:pPr lvl="1"/>
            <a:r>
              <a:rPr lang="en-US" dirty="0" smtClean="0"/>
              <a:t>Can drop </a:t>
            </a:r>
            <a:r>
              <a:rPr lang="en-US" dirty="0" err="1" smtClean="0"/>
              <a:t>TableName</a:t>
            </a:r>
            <a:r>
              <a:rPr lang="en-US" dirty="0" smtClean="0"/>
              <a:t> if </a:t>
            </a:r>
            <a:r>
              <a:rPr lang="en-US" dirty="0" err="1" smtClean="0"/>
              <a:t>FieldName</a:t>
            </a:r>
            <a:r>
              <a:rPr lang="en-US" dirty="0" smtClean="0"/>
              <a:t> is unambiguous</a:t>
            </a:r>
          </a:p>
          <a:p>
            <a:r>
              <a:rPr lang="en-US" dirty="0" smtClean="0"/>
              <a:t>Selection criteria</a:t>
            </a:r>
          </a:p>
          <a:p>
            <a:pPr lvl="1"/>
            <a:r>
              <a:rPr lang="en-US" dirty="0" smtClean="0"/>
              <a:t>Use = instead of ==</a:t>
            </a:r>
          </a:p>
          <a:p>
            <a:r>
              <a:rPr lang="en-US" dirty="0" smtClean="0"/>
              <a:t>Note, different dialects of 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44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</a:t>
            </a:r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54038" y="48752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6" name="Worksheet" r:id="rId3" imgW="4857690" imgH="819269" progId="Excel.Sheet.8">
                  <p:embed/>
                </p:oleObj>
              </mc:Choice>
              <mc:Fallback>
                <p:oleObj name="Worksheet" r:id="rId3" imgW="4857690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8752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Line 9"/>
          <p:cNvSpPr>
            <a:spLocks noChangeShapeType="1"/>
          </p:cNvSpPr>
          <p:nvPr/>
        </p:nvSpPr>
        <p:spPr bwMode="auto">
          <a:xfrm flipH="1">
            <a:off x="4114800" y="2438400"/>
            <a:ext cx="609600" cy="2362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10"/>
          <p:cNvSpPr>
            <a:spLocks noChangeShapeType="1"/>
          </p:cNvSpPr>
          <p:nvPr/>
        </p:nvSpPr>
        <p:spPr bwMode="auto">
          <a:xfrm flipH="1">
            <a:off x="4343400" y="3810000"/>
            <a:ext cx="114300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552450" y="4492625"/>
            <a:ext cx="1658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2000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Joined</a:t>
            </a:r>
            <a:r>
              <a:rPr lang="ja-JP" altLang="en-US" sz="2000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 Table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0225" y="1466850"/>
          <a:ext cx="65913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7" name="Worksheet" r:id="rId5" imgW="4753094" imgH="819269" progId="Excel.Sheet.8">
                  <p:embed/>
                </p:oleObj>
              </mc:Choice>
              <mc:Fallback>
                <p:oleObj name="Worksheet" r:id="rId5" imgW="4753094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466850"/>
                        <a:ext cx="6591300" cy="1096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22"/>
          <p:cNvSpPr txBox="1">
            <a:spLocks noChangeArrowheads="1"/>
          </p:cNvSpPr>
          <p:nvPr/>
        </p:nvSpPr>
        <p:spPr bwMode="auto">
          <a:xfrm>
            <a:off x="457200" y="10668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5130" name="Text Box 26"/>
          <p:cNvSpPr txBox="1">
            <a:spLocks noChangeArrowheads="1"/>
          </p:cNvSpPr>
          <p:nvPr/>
        </p:nvSpPr>
        <p:spPr bwMode="auto">
          <a:xfrm>
            <a:off x="5322888" y="26670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Department Table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322888" y="3124200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8" name="Worksheet" r:id="rId7" imgW="2295704" imgH="657165" progId="Excel.Sheet.8">
                  <p:embed/>
                </p:oleObj>
              </mc:Choice>
              <mc:Fallback>
                <p:oleObj name="Worksheet" r:id="rId7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3124200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27"/>
          <p:cNvSpPr>
            <a:spLocks noChangeArrowheads="1"/>
          </p:cNvSpPr>
          <p:nvPr/>
        </p:nvSpPr>
        <p:spPr bwMode="auto">
          <a:xfrm>
            <a:off x="3962400" y="1447800"/>
            <a:ext cx="1447800" cy="11430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28"/>
          <p:cNvSpPr>
            <a:spLocks noChangeArrowheads="1"/>
          </p:cNvSpPr>
          <p:nvPr/>
        </p:nvSpPr>
        <p:spPr bwMode="auto">
          <a:xfrm>
            <a:off x="5322888" y="3124200"/>
            <a:ext cx="1447800" cy="9906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Template for Joins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144780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[columns in the table]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43000" y="199138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from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[table name]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143000" y="25247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join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[another </a:t>
            </a:r>
            <a:r>
              <a:rPr lang="en-US" sz="28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tablename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] on [join criterion]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143000" y="30581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join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[another </a:t>
            </a:r>
            <a:r>
              <a:rPr lang="en-US" sz="28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tablename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] on [join criterion]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143000" y="35915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143000" y="41249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where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[selection criteria]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334000"/>
            <a:ext cx="84582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Join criterion: usually, based on primary/foreign key relationships</a:t>
            </a:r>
            <a:br>
              <a:rPr lang="en-US" dirty="0" smtClean="0"/>
            </a:br>
            <a:r>
              <a:rPr lang="en-US" dirty="0" smtClean="0"/>
              <a:t>	e.g., Table1.PrimaryKey = Table2.ForeignKey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82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aggregation functions</a:t>
            </a:r>
          </a:p>
          <a:p>
            <a:pPr lvl="1"/>
            <a:r>
              <a:rPr lang="en-US" dirty="0" smtClean="0"/>
              <a:t>Examples: count, min, max, sum,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1"/>
            <a:r>
              <a:rPr lang="en-US" dirty="0" smtClean="0"/>
              <a:t>Use in select statements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Tip: when trying to write SQL query with aggregation, do it first without</a:t>
            </a:r>
          </a:p>
          <a:p>
            <a:r>
              <a:rPr lang="en-US" dirty="0" smtClean="0"/>
              <a:t>Group by [field]</a:t>
            </a:r>
          </a:p>
          <a:p>
            <a:pPr lvl="1"/>
            <a:r>
              <a:rPr lang="en-US" dirty="0" smtClean="0"/>
              <a:t>Often used in conjunction with aggregation</a:t>
            </a:r>
          </a:p>
          <a:p>
            <a:pPr lvl="1"/>
            <a:r>
              <a:rPr lang="en-US" dirty="0" smtClean="0"/>
              <a:t>Conceptually, breaks table apart based on the [field]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25203" y="2337137"/>
            <a:ext cx="23316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count(*)…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min(price)…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sum(length)…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9000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want your results served?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by [field name]</a:t>
            </a:r>
          </a:p>
          <a:p>
            <a:pPr lvl="1"/>
            <a:r>
              <a:rPr lang="en-US" dirty="0" smtClean="0"/>
              <a:t>Does exactly what you think it does!</a:t>
            </a:r>
          </a:p>
          <a:p>
            <a:pPr lvl="1"/>
            <a:r>
              <a:rPr lang="en-US" dirty="0" smtClean="0"/>
              <a:t>Either “</a:t>
            </a:r>
            <a:r>
              <a:rPr lang="en-US" dirty="0" err="1" smtClean="0"/>
              <a:t>asc</a:t>
            </a:r>
            <a:r>
              <a:rPr lang="en-US" dirty="0" smtClean="0"/>
              <a:t>” or “</a:t>
            </a:r>
            <a:r>
              <a:rPr lang="en-US" dirty="0" err="1" smtClean="0"/>
              <a:t>desc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Limit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Returns only </a:t>
            </a:r>
            <a:r>
              <a:rPr lang="en-US" i="1" dirty="0" smtClean="0"/>
              <a:t>n</a:t>
            </a:r>
            <a:r>
              <a:rPr lang="en-US" dirty="0" smtClean="0"/>
              <a:t> records</a:t>
            </a:r>
          </a:p>
          <a:p>
            <a:pPr lvl="1"/>
            <a:r>
              <a:rPr lang="en-US" dirty="0" smtClean="0"/>
              <a:t>Useful to retrieving the top </a:t>
            </a:r>
            <a:r>
              <a:rPr lang="en-US" i="1" dirty="0" smtClean="0"/>
              <a:t>n</a:t>
            </a:r>
            <a:r>
              <a:rPr lang="en-US" dirty="0" smtClean="0"/>
              <a:t> or bottom </a:t>
            </a:r>
            <a:r>
              <a:rPr lang="en-US" i="1" dirty="0" smtClean="0"/>
              <a:t>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2752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152400" y="30575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So 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how’s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a database more than a spreadsheet?</a:t>
            </a:r>
          </a:p>
        </p:txBody>
      </p:sp>
    </p:spTree>
    <p:extLst>
      <p:ext uri="{BB962C8B-B14F-4D97-AF65-F5344CB8AC3E}">
        <p14:creationId xmlns:p14="http://schemas.microsoft.com/office/powerpoint/2010/main" val="25998121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 the </a:t>
            </a:r>
            <a:r>
              <a:rPr lang="en-US" altLang="ja-JP" dirty="0" smtClean="0"/>
              <a:t>“</a:t>
            </a:r>
            <a:r>
              <a:rPr lang="en-US" dirty="0" smtClean="0"/>
              <a:t>Real World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database applications:</a:t>
            </a:r>
          </a:p>
          <a:p>
            <a:pPr lvl="1"/>
            <a:r>
              <a:rPr lang="en-US" dirty="0" smtClean="0"/>
              <a:t>Banking (e.g., saving/checking accounts)</a:t>
            </a:r>
          </a:p>
          <a:p>
            <a:pPr lvl="1"/>
            <a:r>
              <a:rPr lang="en-US" dirty="0" smtClean="0"/>
              <a:t>Trading (e.g., stocks)</a:t>
            </a:r>
          </a:p>
          <a:p>
            <a:pPr lvl="1"/>
            <a:r>
              <a:rPr lang="en-US" dirty="0" smtClean="0"/>
              <a:t>Traveling (e.g., airline reservations)</a:t>
            </a:r>
          </a:p>
          <a:p>
            <a:pPr lvl="1"/>
            <a:r>
              <a:rPr lang="en-US" dirty="0" smtClean="0"/>
              <a:t>Social media (e.g., Facebook)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Lots of data</a:t>
            </a:r>
          </a:p>
          <a:p>
            <a:pPr lvl="1"/>
            <a:r>
              <a:rPr lang="en-US" dirty="0" smtClean="0"/>
              <a:t>Lots of concurrent operations</a:t>
            </a:r>
          </a:p>
          <a:p>
            <a:pPr lvl="1"/>
            <a:r>
              <a:rPr lang="en-US" dirty="0" smtClean="0"/>
              <a:t>Must be fast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Mission critical</a:t>
            </a:r>
            <a:r>
              <a:rPr lang="ja-JP" altLang="en-US" dirty="0" smtClean="0"/>
              <a:t>”</a:t>
            </a:r>
            <a:r>
              <a:rPr lang="en-US" dirty="0" smtClean="0"/>
              <a:t> (well… sometimes)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90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Operational Requirements</a:t>
            </a:r>
            <a:endParaRPr lang="en-US"/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Must hold a lot of data</a:t>
            </a:r>
          </a:p>
          <a:p>
            <a:r>
              <a:rPr lang="en-US" smtClean="0"/>
              <a:t>Must be reliable</a:t>
            </a:r>
          </a:p>
          <a:p>
            <a:r>
              <a:rPr lang="en-US" smtClean="0"/>
              <a:t>Must be fast</a:t>
            </a:r>
          </a:p>
          <a:p>
            <a:r>
              <a:rPr lang="en-US" smtClean="0"/>
              <a:t>Must support concurrent operations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10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Must hold a lot of data</a:t>
            </a: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2497742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 </a:t>
            </a:r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Use lots of machines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416905" y="3333750"/>
            <a:ext cx="3669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(Each machine holds a small slice)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6181725"/>
            <a:ext cx="678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800" b="0">
                <a:solidFill>
                  <a:srgbClr val="000000"/>
                </a:solidFill>
                <a:latin typeface="Gill Sans"/>
                <a:cs typeface="Gill Sans"/>
              </a:rPr>
              <a:t>So which machine has your copy?</a:t>
            </a:r>
          </a:p>
        </p:txBody>
      </p:sp>
    </p:spTree>
    <p:extLst>
      <p:ext uri="{BB962C8B-B14F-4D97-AF65-F5344CB8AC3E}">
        <p14:creationId xmlns:p14="http://schemas.microsoft.com/office/powerpoint/2010/main" val="3375762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be reliable</a:t>
            </a: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514600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Use lots of machines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4114800" y="3333750"/>
            <a:ext cx="254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(Store multiple copies) </a:t>
            </a: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3429000" y="61722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How do you keep the copies in sync?</a:t>
            </a:r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3429000" y="57150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But which copy is the right one? </a:t>
            </a:r>
          </a:p>
        </p:txBody>
      </p:sp>
    </p:spTree>
    <p:extLst>
      <p:ext uri="{BB962C8B-B14F-4D97-AF65-F5344CB8AC3E}">
        <p14:creationId xmlns:p14="http://schemas.microsoft.com/office/powerpoint/2010/main" val="494705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1" grpId="0"/>
      <p:bldP spid="399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2133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structured information?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2616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It’s </a:t>
            </a:r>
            <a:r>
              <a:rPr lang="en-US" sz="3200" dirty="0">
                <a:solidFill>
                  <a:schemeClr val="bg1"/>
                </a:solidFill>
                <a:latin typeface="Gill Sans"/>
                <a:cs typeface="Gill Sans"/>
              </a:rPr>
              <a:t>what you put in a database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3429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database?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39116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It’s </a:t>
            </a:r>
            <a:r>
              <a:rPr lang="en-US" sz="3200" dirty="0">
                <a:solidFill>
                  <a:schemeClr val="bg1"/>
                </a:solidFill>
                <a:latin typeface="Gill Sans"/>
                <a:cs typeface="Gill Sans"/>
              </a:rPr>
              <a:t>what you store structured information in</a:t>
            </a:r>
          </a:p>
        </p:txBody>
      </p:sp>
    </p:spTree>
    <p:extLst>
      <p:ext uri="{BB962C8B-B14F-4D97-AF65-F5344CB8AC3E}">
        <p14:creationId xmlns:p14="http://schemas.microsoft.com/office/powerpoint/2010/main" val="3219302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be fast</a:t>
            </a: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2464965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Use lots of machines</a:t>
            </a: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4293765" y="3333750"/>
            <a:ext cx="1841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(Share the load) 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4419600" y="61722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How do you spread the load?</a:t>
            </a:r>
          </a:p>
        </p:txBody>
      </p:sp>
    </p:spTree>
    <p:extLst>
      <p:ext uri="{BB962C8B-B14F-4D97-AF65-F5344CB8AC3E}">
        <p14:creationId xmlns:p14="http://schemas.microsoft.com/office/powerpoint/2010/main" val="1527421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4" grpId="0"/>
      <p:bldP spid="409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support concurrent operations</a:t>
            </a: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2737324" y="2905125"/>
            <a:ext cx="3206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this is hard!</a:t>
            </a:r>
          </a:p>
        </p:txBody>
      </p:sp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3505200" y="3352800"/>
            <a:ext cx="342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(But fortunately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doesn’t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matter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for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many applications)</a:t>
            </a:r>
          </a:p>
        </p:txBody>
      </p:sp>
    </p:spTree>
    <p:extLst>
      <p:ext uri="{BB962C8B-B14F-4D97-AF65-F5344CB8AC3E}">
        <p14:creationId xmlns:p14="http://schemas.microsoft.com/office/powerpoint/2010/main" val="41314770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Transactions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 = sequence of database actions grouped together</a:t>
            </a:r>
          </a:p>
          <a:p>
            <a:pPr lvl="1"/>
            <a:r>
              <a:rPr lang="en-US" dirty="0" smtClean="0"/>
              <a:t>e.g., transfer $500 from checking to savings</a:t>
            </a:r>
          </a:p>
          <a:p>
            <a:r>
              <a:rPr lang="en-US" dirty="0" smtClean="0"/>
              <a:t>ACID properties:</a:t>
            </a:r>
          </a:p>
          <a:p>
            <a:pPr lvl="1"/>
            <a:r>
              <a:rPr lang="en-US" dirty="0" smtClean="0"/>
              <a:t>Atomicity: all-or-nothing</a:t>
            </a:r>
          </a:p>
          <a:p>
            <a:pPr lvl="1"/>
            <a:r>
              <a:rPr lang="en-US" dirty="0" smtClean="0"/>
              <a:t>Consistency: each transaction yield a consistent state</a:t>
            </a:r>
          </a:p>
          <a:p>
            <a:pPr lvl="1"/>
            <a:r>
              <a:rPr lang="en-US" dirty="0" smtClean="0"/>
              <a:t>Isolation: concurrent transactions must appear to run in isolation</a:t>
            </a:r>
          </a:p>
          <a:p>
            <a:pPr lvl="1"/>
            <a:r>
              <a:rPr lang="en-US" dirty="0" smtClean="0"/>
              <a:t>Durability: results of transactions must survive even if systems crash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3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Transactions</a:t>
            </a:r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Idea: keep a log (history) of all actions carried out while executing transactions</a:t>
            </a:r>
          </a:p>
          <a:p>
            <a:pPr lvl="1"/>
            <a:r>
              <a:rPr lang="en-US" smtClean="0"/>
              <a:t>Before a change is made to the database, the corresponding log entry is forced to a safe location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Recovering from a crash:</a:t>
            </a:r>
          </a:p>
          <a:p>
            <a:pPr lvl="1"/>
            <a:r>
              <a:rPr lang="en-US" smtClean="0"/>
              <a:t>Effects of partially executed transactions are undone</a:t>
            </a:r>
          </a:p>
          <a:p>
            <a:pPr lvl="1"/>
            <a:r>
              <a:rPr lang="en-US" smtClean="0"/>
              <a:t>Effects of committed transactions are redone</a:t>
            </a:r>
          </a:p>
          <a:p>
            <a:pPr lvl="1"/>
            <a:r>
              <a:rPr lang="en-US" smtClean="0"/>
              <a:t>Trickier than it sounds!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2325688" y="2890838"/>
          <a:ext cx="323691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2" name="Clip" r:id="rId4" imgW="3120151" imgH="1205948" progId="MS_ClipArt_Gallery.2">
                  <p:embed/>
                </p:oleObj>
              </mc:Choice>
              <mc:Fallback>
                <p:oleObj name="Clip" r:id="rId4" imgW="3120151" imgH="1205948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890838"/>
                        <a:ext cx="323691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3429000" y="3124200"/>
            <a:ext cx="118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chemeClr val="bg2"/>
                </a:solidFill>
                <a:latin typeface="Gill Sans"/>
                <a:cs typeface="Gill Sans"/>
              </a:rPr>
              <a:t>the log</a:t>
            </a:r>
          </a:p>
        </p:txBody>
      </p:sp>
    </p:spTree>
    <p:extLst>
      <p:ext uri="{BB962C8B-B14F-4D97-AF65-F5344CB8AC3E}">
        <p14:creationId xmlns:p14="http://schemas.microsoft.com/office/powerpoint/2010/main" val="2689738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 descr="facebook_arch_x6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81000"/>
            <a:ext cx="7894637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0" y="6611938"/>
            <a:ext cx="2906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chemeClr val="bg1"/>
                </a:solidFill>
              </a:rPr>
              <a:t>Source: Technology Review (July/August, 2008)</a:t>
            </a: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1447800" y="5715000"/>
            <a:ext cx="617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Database layer: 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800 eight-core Linux servers running MySQL (40 TB user data)</a:t>
            </a: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447800" y="5068888"/>
            <a:ext cx="6172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Caching servers: 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15 million requests per second, 95% handled by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memcache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(15 TB of RAM)</a:t>
            </a:r>
          </a:p>
        </p:txBody>
      </p:sp>
    </p:spTree>
    <p:extLst>
      <p:ext uri="{BB962C8B-B14F-4D97-AF65-F5344CB8AC3E}">
        <p14:creationId xmlns:p14="http://schemas.microsoft.com/office/powerpoint/2010/main" val="1135862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1554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Now you know…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8" name="Picture 7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" name="Picture 1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3" name="Picture 2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9" name="Picture 8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10" name="Picture 9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11" name="Picture 10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2000" y="6172200"/>
            <a:ext cx="4419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but these are websites?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5" name="Picture 4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8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So </a:t>
            </a:r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database?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057400" y="3581400"/>
            <a:ext cx="541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An integrated collection of data organized according to some model…</a:t>
            </a:r>
          </a:p>
        </p:txBody>
      </p:sp>
    </p:spTree>
    <p:extLst>
      <p:ext uri="{BB962C8B-B14F-4D97-AF65-F5344CB8AC3E}">
        <p14:creationId xmlns:p14="http://schemas.microsoft.com/office/powerpoint/2010/main" val="3447663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So </a:t>
            </a:r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</a:t>
            </a:r>
            <a:r>
              <a:rPr lang="en-US" sz="3600" dirty="0">
                <a:solidFill>
                  <a:srgbClr val="0000FF"/>
                </a:solidFill>
                <a:latin typeface="Gill Sans"/>
                <a:cs typeface="Gill Sans"/>
              </a:rPr>
              <a:t>relational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 database?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1752600" y="35814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An integrated collection of data organized according to a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2475617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>
                <a:solidFill>
                  <a:srgbClr val="000000"/>
                </a:solidFill>
                <a:latin typeface="Gill Sans"/>
                <a:cs typeface="Gill Sans"/>
              </a:rPr>
              <a:t>Database Management System (DBMS)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057400" y="35814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>
                <a:solidFill>
                  <a:srgbClr val="000000"/>
                </a:solidFill>
                <a:latin typeface="Gill Sans"/>
                <a:cs typeface="Gill Sans"/>
              </a:rPr>
              <a:t>Software system designed to store, manage, and facilitate access to databases</a:t>
            </a:r>
          </a:p>
        </p:txBody>
      </p:sp>
    </p:spTree>
    <p:extLst>
      <p:ext uri="{BB962C8B-B14F-4D97-AF65-F5344CB8AC3E}">
        <p14:creationId xmlns:p14="http://schemas.microsoft.com/office/powerpoint/2010/main" val="2746963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(try to) model reality…</a:t>
            </a: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Entities: things in the world</a:t>
            </a:r>
          </a:p>
          <a:p>
            <a:pPr lvl="1"/>
            <a:r>
              <a:rPr lang="en-US" dirty="0" smtClean="0"/>
              <a:t>Example: airlines, tickets, passengers</a:t>
            </a:r>
          </a:p>
          <a:p>
            <a:r>
              <a:rPr lang="en-US" dirty="0" smtClean="0"/>
              <a:t>Relationships: how different things are related</a:t>
            </a:r>
          </a:p>
          <a:p>
            <a:pPr lvl="1"/>
            <a:r>
              <a:rPr lang="en-US" dirty="0" smtClean="0"/>
              <a:t>Example: the tickets each passenger bought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Business Logic</a:t>
            </a:r>
            <a:r>
              <a:rPr lang="en-US" altLang="ja-JP" dirty="0" smtClean="0"/>
              <a:t>”</a:t>
            </a:r>
            <a:r>
              <a:rPr lang="en-US" dirty="0" smtClean="0"/>
              <a:t>: rules about the world</a:t>
            </a:r>
          </a:p>
          <a:p>
            <a:pPr lvl="1"/>
            <a:r>
              <a:rPr lang="en-US" dirty="0" smtClean="0"/>
              <a:t>Example: fare rules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8001000" y="228600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ClipArt" r:id="rId4" imgW="1702324" imgH="3660507" progId="MS_ClipArt_Gallery.2">
                  <p:embed/>
                </p:oleObj>
              </mc:Choice>
              <mc:Fallback>
                <p:oleObj name="ClipArt" r:id="rId4" imgW="1702324" imgH="36605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545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Documents and Settings\Jimmy Lin\Local Settings\Temporary Internet Files\Content.IE5\8DW3C1QH\MPj0422865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64981"/>
            <a:ext cx="10287000" cy="693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0" y="6629400"/>
            <a:ext cx="20018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Microsoft Office Clip Art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82880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FF0000"/>
                </a:solidFill>
                <a:latin typeface="Gill Sans"/>
                <a:cs typeface="Gill Sans"/>
              </a:rPr>
              <a:t>Relational</a:t>
            </a:r>
            <a:r>
              <a:rPr lang="en-US" sz="4000" dirty="0">
                <a:solidFill>
                  <a:schemeClr val="bg2"/>
                </a:solidFill>
                <a:latin typeface="Gill Sans"/>
                <a:cs typeface="Gill Sans"/>
              </a:rPr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1312386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49616</TotalTime>
  <Words>1329</Words>
  <Application>Microsoft Macintosh PowerPoint</Application>
  <PresentationFormat>On-screen Show (4:3)</PresentationFormat>
  <Paragraphs>265</Paragraphs>
  <Slides>45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Default Design</vt:lpstr>
      <vt:lpstr>ClipArt</vt:lpstr>
      <vt:lpstr>Worksheet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Databases (try to) model reality…</vt:lpstr>
      <vt:lpstr>PowerPoint Presentation</vt:lpstr>
      <vt:lpstr>Components of a Relational Database</vt:lpstr>
      <vt:lpstr>A Simple Example</vt:lpstr>
      <vt:lpstr>Why “Relational”?</vt:lpstr>
      <vt:lpstr>The Registrar Example</vt:lpstr>
      <vt:lpstr>A First Try</vt:lpstr>
      <vt:lpstr>Goals of “Normalization”</vt:lpstr>
      <vt:lpstr>Another Try...</vt:lpstr>
      <vt:lpstr>Keys</vt:lpstr>
      <vt:lpstr>Approaches to Normalization</vt:lpstr>
      <vt:lpstr>The Data Model</vt:lpstr>
      <vt:lpstr>Registrar ER Diagram</vt:lpstr>
      <vt:lpstr>A Real Example</vt:lpstr>
      <vt:lpstr>Types of Relationships</vt:lpstr>
      <vt:lpstr>Database Integrity</vt:lpstr>
      <vt:lpstr>Integrity Constraints</vt:lpstr>
      <vt:lpstr>PowerPoint Presentation</vt:lpstr>
      <vt:lpstr>Select</vt:lpstr>
      <vt:lpstr>Where</vt:lpstr>
      <vt:lpstr>Simple SQL Statements</vt:lpstr>
      <vt:lpstr>Simple SQL Template</vt:lpstr>
      <vt:lpstr>SQL Tips and Tricks</vt:lpstr>
      <vt:lpstr>Join</vt:lpstr>
      <vt:lpstr>SQL Template for Joins</vt:lpstr>
      <vt:lpstr>Aggregations</vt:lpstr>
      <vt:lpstr>How do you want your results served?</vt:lpstr>
      <vt:lpstr>PowerPoint Presentation</vt:lpstr>
      <vt:lpstr>Database in the “Real World”</vt:lpstr>
      <vt:lpstr>Operational Requirements</vt:lpstr>
      <vt:lpstr>PowerPoint Presentation</vt:lpstr>
      <vt:lpstr>PowerPoint Presentation</vt:lpstr>
      <vt:lpstr>PowerPoint Presentation</vt:lpstr>
      <vt:lpstr>PowerPoint Presentation</vt:lpstr>
      <vt:lpstr>Database Transactions</vt:lpstr>
      <vt:lpstr>Making Transactions</vt:lpstr>
      <vt:lpstr>PowerPoint Presentation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8211</cp:revision>
  <dcterms:created xsi:type="dcterms:W3CDTF">2012-09-06T21:39:14Z</dcterms:created>
  <dcterms:modified xsi:type="dcterms:W3CDTF">2014-02-27T17:12:09Z</dcterms:modified>
  <cp:category/>
</cp:coreProperties>
</file>