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16" r:id="rId2"/>
    <p:sldId id="647" r:id="rId3"/>
    <p:sldId id="629" r:id="rId4"/>
    <p:sldId id="645" r:id="rId5"/>
    <p:sldId id="648" r:id="rId6"/>
    <p:sldId id="646" r:id="rId7"/>
    <p:sldId id="651" r:id="rId8"/>
    <p:sldId id="652" r:id="rId9"/>
    <p:sldId id="644" r:id="rId10"/>
    <p:sldId id="653" r:id="rId11"/>
    <p:sldId id="656" r:id="rId12"/>
    <p:sldId id="658" r:id="rId13"/>
    <p:sldId id="657" r:id="rId14"/>
    <p:sldId id="659" r:id="rId15"/>
    <p:sldId id="654" r:id="rId16"/>
    <p:sldId id="660" r:id="rId17"/>
    <p:sldId id="661" r:id="rId18"/>
    <p:sldId id="662" r:id="rId19"/>
    <p:sldId id="663" r:id="rId20"/>
    <p:sldId id="668" r:id="rId21"/>
    <p:sldId id="664" r:id="rId22"/>
    <p:sldId id="667" r:id="rId23"/>
    <p:sldId id="666" r:id="rId24"/>
    <p:sldId id="665" r:id="rId25"/>
    <p:sldId id="65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40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4,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5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Functions and Objects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684228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object properties using the “dot” notation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have we seen this before?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76400"/>
            <a:ext cx="34221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 =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= "Yellow Lab";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5" name="Picture 4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1)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36233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smtClean="0"/>
              <a:t>just a collection of properties!</a:t>
            </a:r>
          </a:p>
          <a:p>
            <a:r>
              <a:rPr lang="en-US" dirty="0" smtClean="0"/>
              <a:t>Objects can have functions </a:t>
            </a:r>
            <a:r>
              <a:rPr lang="en-US" dirty="0" smtClean="0"/>
              <a:t>also! (called methods)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3200400"/>
            <a:ext cx="421251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],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bark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: function(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  alert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("Woof woof!")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60978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an object’s method using the dot </a:t>
            </a:r>
            <a:r>
              <a:rPr lang="en-US" dirty="0" smtClean="0"/>
              <a:t>notation: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It’s just like a function call!</a:t>
            </a:r>
          </a:p>
          <a:p>
            <a:r>
              <a:rPr lang="en-US" dirty="0" smtClean="0"/>
              <a:t>Where have you seen this before?</a:t>
            </a:r>
          </a:p>
          <a:p>
            <a:r>
              <a:rPr lang="en-US" dirty="0" smtClean="0"/>
              <a:t>What’s </a:t>
            </a:r>
            <a:r>
              <a:rPr lang="en-US" dirty="0" smtClean="0"/>
              <a:t>“this”?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00200"/>
            <a:ext cx="1547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();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383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every </a:t>
            </a:r>
            <a:r>
              <a:rPr lang="en-US" dirty="0"/>
              <a:t>method can be rewritten as a ordinary function, and vice </a:t>
            </a:r>
            <a:r>
              <a:rPr lang="en-US" dirty="0" smtClean="0"/>
              <a:t>versa?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 smtClean="0"/>
              <a:t>have methods? What’s the advantage of functions directly to objects?</a:t>
            </a:r>
            <a:endParaRPr lang="en-US" dirty="0" smtClean="0"/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2)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02655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building objects is a tedious process… that’s where constructors come in: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33600" y="2057400"/>
            <a:ext cx="46620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function Dog(name, breed, weight)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name;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function() {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if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&gt; 25) { </a:t>
            </a: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Woof!");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else {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Yip!");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31410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Constructor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constructors using “new”: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3)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67397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Dog("Fido", "Mixed", 38);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tiny = new Dog("Tiny", "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Chawalla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", 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clifford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Dog("Clifford", "Bloodhound", 65)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tiny.bark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clifford.bark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0557317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8175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461000" cy="41402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Make sense now?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6677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un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447800"/>
            <a:ext cx="9372600" cy="937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Okay, you can relax now…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40457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>
                <a:solidFill>
                  <a:srgbClr val="000000"/>
                </a:solidFill>
              </a:rPr>
              <a:t>Flickr http://</a:t>
            </a:r>
            <a:r>
              <a:rPr lang="en-US" sz="1000" b="0" dirty="0" err="1">
                <a:solidFill>
                  <a:srgbClr val="000000"/>
                </a:solidFill>
              </a:rPr>
              <a:t>www.flickr.com</a:t>
            </a:r>
            <a:r>
              <a:rPr lang="en-US" sz="1000" b="0" dirty="0">
                <a:solidFill>
                  <a:srgbClr val="000000"/>
                </a:solidFill>
              </a:rPr>
              <a:t>/photos/</a:t>
            </a:r>
            <a:r>
              <a:rPr lang="en-US" sz="1000" b="0" dirty="0" err="1">
                <a:solidFill>
                  <a:srgbClr val="000000"/>
                </a:solidFill>
              </a:rPr>
              <a:t>kitchenplan</a:t>
            </a:r>
            <a:r>
              <a:rPr lang="en-US" sz="1000" b="0" dirty="0">
                <a:solidFill>
                  <a:srgbClr val="000000"/>
                </a:solidFill>
              </a:rPr>
              <a:t>/6258898113/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764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09635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(a bit) more of this…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33048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Russian_Leaders_Matriochk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938" y="0"/>
            <a:ext cx="15503538" cy="693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What happens if a function calls itself?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15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find an element</a:t>
            </a:r>
          </a:p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in a sorted list of elements?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9050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quantify the </a:t>
            </a:r>
            <a:b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speed of various algorithms?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680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BNSF_GE_Dash-9_C44-9W_Kennewick_-_Wishram_WA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" y="-45720"/>
            <a:ext cx="11309237" cy="6979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2286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Sequential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6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fonbog_ubt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737" y="-76200"/>
            <a:ext cx="10847137" cy="6955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5449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Binary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88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vs. </a:t>
            </a:r>
            <a:r>
              <a:rPr lang="en-US" dirty="0" smtClean="0"/>
              <a:t>logarithmic algorithms</a:t>
            </a:r>
          </a:p>
          <a:p>
            <a:r>
              <a:rPr lang="en-US" dirty="0" smtClean="0"/>
              <a:t>Matters as data sizes increase!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code for performing a computation</a:t>
            </a:r>
          </a:p>
          <a:p>
            <a:r>
              <a:rPr lang="en-US" dirty="0" smtClean="0"/>
              <a:t>A function…</a:t>
            </a:r>
          </a:p>
          <a:p>
            <a:pPr lvl="1"/>
            <a:r>
              <a:rPr lang="en-US" dirty="0" smtClean="0"/>
              <a:t>Takes in one or more parameters</a:t>
            </a:r>
          </a:p>
          <a:p>
            <a:pPr lvl="1"/>
            <a:r>
              <a:rPr lang="en-US" dirty="0" smtClean="0"/>
              <a:t>Executes some code</a:t>
            </a:r>
          </a:p>
          <a:p>
            <a:pPr lvl="1"/>
            <a:r>
              <a:rPr lang="en-US" dirty="0" smtClean="0"/>
              <a:t>Optionally returns 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603480"/>
            <a:ext cx="39083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	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1371600"/>
            <a:ext cx="2774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name of the function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48287" y="1824335"/>
            <a:ext cx="2371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list of parameters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038600" y="1828800"/>
            <a:ext cx="6096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495800" y="2133600"/>
            <a:ext cx="762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57800" y="3657600"/>
            <a:ext cx="1700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return value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 bwMode="auto">
          <a:xfrm flipH="1" flipV="1">
            <a:off x="3276600" y="3657600"/>
            <a:ext cx="1981200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8626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functions invokes the set of instructions it represents</a:t>
            </a:r>
          </a:p>
          <a:p>
            <a:pPr lvl="1"/>
            <a:r>
              <a:rPr lang="en-US" dirty="0" smtClean="0"/>
              <a:t>Arguments to the function are specified between the </a:t>
            </a:r>
            <a:r>
              <a:rPr lang="en-US" dirty="0" err="1" smtClean="0"/>
              <a:t>parens</a:t>
            </a:r>
            <a:endParaRPr lang="en-US" dirty="0" smtClean="0"/>
          </a:p>
          <a:p>
            <a:pPr lvl="1"/>
            <a:r>
              <a:rPr lang="en-US" dirty="0" smtClean="0"/>
              <a:t>Multiple arguments are separated by commas</a:t>
            </a:r>
            <a:endParaRPr lang="en-US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501775" y="2784475"/>
            <a:ext cx="3408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c =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(60);</a:t>
            </a:r>
          </a:p>
        </p:txBody>
      </p:sp>
      <p:cxnSp>
        <p:nvCxnSpPr>
          <p:cNvPr id="29701" name="AutoShape 7"/>
          <p:cNvCxnSpPr>
            <a:cxnSpLocks noChangeShapeType="1"/>
          </p:cNvCxnSpPr>
          <p:nvPr/>
        </p:nvCxnSpPr>
        <p:spPr bwMode="auto">
          <a:xfrm rot="16200000" flipH="1">
            <a:off x="5281613" y="2438400"/>
            <a:ext cx="1431925" cy="3048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Oval 8"/>
          <p:cNvSpPr>
            <a:spLocks noChangeArrowheads="1"/>
          </p:cNvSpPr>
          <p:nvPr/>
        </p:nvSpPr>
        <p:spPr bwMode="auto">
          <a:xfrm>
            <a:off x="4625975" y="3170237"/>
            <a:ext cx="762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4092575" y="4678362"/>
            <a:ext cx="3908425" cy="1570038"/>
            <a:chOff x="3360" y="1920"/>
            <a:chExt cx="2462" cy="989"/>
          </a:xfrm>
        </p:grpSpPr>
        <p:sp>
          <p:nvSpPr>
            <p:cNvPr id="29706" name="Text Box 6"/>
            <p:cNvSpPr txBox="1">
              <a:spLocks noChangeArrowheads="1"/>
            </p:cNvSpPr>
            <p:nvPr/>
          </p:nvSpPr>
          <p:spPr bwMode="auto">
            <a:xfrm>
              <a:off x="3360" y="1920"/>
              <a:ext cx="246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 b="0" dirty="0">
                  <a:solidFill>
                    <a:srgbClr val="000000"/>
                  </a:solidFill>
                  <a:latin typeface="Gill Sans"/>
                  <a:cs typeface="Gill Sans"/>
                </a:rPr>
                <a:t>function </a:t>
              </a:r>
              <a:r>
                <a:rPr lang="en-US" sz="2400" b="0" dirty="0" err="1">
                  <a:solidFill>
                    <a:srgbClr val="000000"/>
                  </a:solidFill>
                  <a:latin typeface="Gill Sans"/>
                  <a:cs typeface="Gill Sans"/>
                </a:rPr>
                <a:t>convertToCelsius</a:t>
              </a:r>
              <a:r>
                <a:rPr lang="en-US" sz="2400" b="0" dirty="0">
                  <a:solidFill>
                    <a:srgbClr val="000000"/>
                  </a:solidFill>
                  <a:latin typeface="Gill Sans"/>
                  <a:cs typeface="Gill Sans"/>
                </a:rPr>
                <a:t>(f) {</a:t>
              </a:r>
            </a:p>
            <a:p>
              <a:r>
                <a:rPr lang="en-US" sz="2400" b="0" dirty="0">
                  <a:solidFill>
                    <a:srgbClr val="000000"/>
                  </a:solidFill>
                  <a:latin typeface="Gill Sans"/>
                  <a:cs typeface="Gill Sans"/>
                </a:rPr>
                <a:t>    </a:t>
              </a:r>
              <a:r>
                <a:rPr lang="en-US" sz="2400" b="0" dirty="0" err="1">
                  <a:solidFill>
                    <a:srgbClr val="000000"/>
                  </a:solidFill>
                  <a:latin typeface="Gill Sans"/>
                  <a:cs typeface="Gill Sans"/>
                </a:rPr>
                <a:t>var</a:t>
              </a:r>
              <a:r>
                <a:rPr lang="en-US" sz="2400" b="0" dirty="0">
                  <a:solidFill>
                    <a:srgbClr val="000000"/>
                  </a:solidFill>
                  <a:latin typeface="Gill Sans"/>
                  <a:cs typeface="Gill Sans"/>
                </a:rPr>
                <a:t> </a:t>
              </a:r>
              <a:r>
                <a:rPr lang="en-US" sz="2400" b="0" dirty="0" err="1">
                  <a:solidFill>
                    <a:srgbClr val="000000"/>
                  </a:solidFill>
                  <a:latin typeface="Gill Sans"/>
                  <a:cs typeface="Gill Sans"/>
                </a:rPr>
                <a:t>celsius</a:t>
              </a:r>
              <a:r>
                <a:rPr lang="en-US" sz="2400" b="0" dirty="0">
                  <a:solidFill>
                    <a:srgbClr val="000000"/>
                  </a:solidFill>
                  <a:latin typeface="Gill Sans"/>
                  <a:cs typeface="Gill Sans"/>
                </a:rPr>
                <a:t> = 5/9 * (f-32);</a:t>
              </a:r>
            </a:p>
            <a:p>
              <a:r>
                <a:rPr lang="en-US" sz="2400" b="0" dirty="0">
                  <a:solidFill>
                    <a:srgbClr val="000000"/>
                  </a:solidFill>
                  <a:latin typeface="Gill Sans"/>
                  <a:cs typeface="Gill Sans"/>
                </a:rPr>
                <a:t>    return </a:t>
              </a:r>
              <a:r>
                <a:rPr lang="en-US" sz="2400" b="0" dirty="0" err="1">
                  <a:solidFill>
                    <a:srgbClr val="000000"/>
                  </a:solidFill>
                  <a:latin typeface="Gill Sans"/>
                  <a:cs typeface="Gill Sans"/>
                </a:rPr>
                <a:t>celsius</a:t>
              </a:r>
              <a:r>
                <a:rPr lang="en-US" sz="2400" b="0" dirty="0">
                  <a:solidFill>
                    <a:srgbClr val="000000"/>
                  </a:solidFill>
                  <a:latin typeface="Gill Sans"/>
                  <a:cs typeface="Gill Sans"/>
                </a:rPr>
                <a:t>;</a:t>
              </a:r>
            </a:p>
            <a:p>
              <a:r>
                <a:rPr lang="en-US" sz="2400" b="0" dirty="0">
                  <a:solidFill>
                    <a:srgbClr val="000000"/>
                  </a:solidFill>
                  <a:latin typeface="Gill Sans"/>
                  <a:cs typeface="Gill Sans"/>
                </a:rPr>
                <a:t>} </a:t>
              </a:r>
            </a:p>
          </p:txBody>
        </p:sp>
        <p:sp>
          <p:nvSpPr>
            <p:cNvPr id="29707" name="Oval 9"/>
            <p:cNvSpPr>
              <a:spLocks noChangeArrowheads="1"/>
            </p:cNvSpPr>
            <p:nvPr/>
          </p:nvSpPr>
          <p:spPr bwMode="auto">
            <a:xfrm>
              <a:off x="5660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9708" name="Oval 10"/>
            <p:cNvSpPr>
              <a:spLocks noChangeArrowheads="1"/>
            </p:cNvSpPr>
            <p:nvPr/>
          </p:nvSpPr>
          <p:spPr bwMode="auto">
            <a:xfrm>
              <a:off x="4412" y="265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9704" name="Oval 11"/>
          <p:cNvSpPr>
            <a:spLocks noChangeArrowheads="1"/>
          </p:cNvSpPr>
          <p:nvPr/>
        </p:nvSpPr>
        <p:spPr bwMode="auto">
          <a:xfrm>
            <a:off x="1654175" y="3170237"/>
            <a:ext cx="76200" cy="76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5" name="AutoShape 12"/>
          <p:cNvCxnSpPr>
            <a:cxnSpLocks noChangeShapeType="1"/>
            <a:endCxn id="29704" idx="4"/>
          </p:cNvCxnSpPr>
          <p:nvPr/>
        </p:nvCxnSpPr>
        <p:spPr bwMode="auto">
          <a:xfrm rot="5400000" flipH="1">
            <a:off x="2378075" y="2560637"/>
            <a:ext cx="2667000" cy="4038600"/>
          </a:xfrm>
          <a:prstGeom prst="bentConnector3">
            <a:avLst>
              <a:gd name="adj1" fmla="val -19579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016375" y="2484437"/>
            <a:ext cx="2850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argument to the function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0103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322400" y="1706940"/>
            <a:ext cx="36116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r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(2, 4);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a = 2;</a:t>
            </a: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b = 3;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s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(a, b);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89400" y="4069140"/>
            <a:ext cx="385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91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already been doing it!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functions:</a:t>
            </a:r>
          </a:p>
          <a:p>
            <a:pPr lvl="1"/>
            <a:r>
              <a:rPr lang="en-US" dirty="0" smtClean="0"/>
              <a:t>prompt("enter some text", "default");</a:t>
            </a:r>
          </a:p>
          <a:p>
            <a:pPr lvl="1"/>
            <a:r>
              <a:rPr lang="en-US" dirty="0" smtClean="0"/>
              <a:t>alert("message here");</a:t>
            </a:r>
          </a:p>
          <a:p>
            <a:r>
              <a:rPr lang="en-US" dirty="0" smtClean="0"/>
              <a:t>Message handlers!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057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49231</TotalTime>
  <Words>597</Words>
  <Application>Microsoft Macintosh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PowerPoint Presentation</vt:lpstr>
      <vt:lpstr>PowerPoint Presentation</vt:lpstr>
      <vt:lpstr>Functions</vt:lpstr>
      <vt:lpstr>Anatomy of Functions</vt:lpstr>
      <vt:lpstr>Using Functions</vt:lpstr>
      <vt:lpstr>More Examples</vt:lpstr>
      <vt:lpstr>You’ve already been doing it!</vt:lpstr>
      <vt:lpstr>PowerPoint Presentation</vt:lpstr>
      <vt:lpstr>Objects</vt:lpstr>
      <vt:lpstr>Objects and Properties</vt:lpstr>
      <vt:lpstr>Objects: Methods</vt:lpstr>
      <vt:lpstr>Calling a Method</vt:lpstr>
      <vt:lpstr>What’s the point?</vt:lpstr>
      <vt:lpstr>Constructor!</vt:lpstr>
      <vt:lpstr>Using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Algorithmic Complexity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8077</cp:revision>
  <dcterms:created xsi:type="dcterms:W3CDTF">2012-09-06T21:39:14Z</dcterms:created>
  <dcterms:modified xsi:type="dcterms:W3CDTF">2012-10-02T20:19:41Z</dcterms:modified>
  <cp:category/>
</cp:coreProperties>
</file>