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vml" ContentType="application/vnd.openxmlformats-officedocument.vmlDrawing"/>
  <Default Extension="gif" ContentType="image/gif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616" r:id="rId2"/>
    <p:sldId id="737" r:id="rId3"/>
    <p:sldId id="738" r:id="rId4"/>
    <p:sldId id="732" r:id="rId5"/>
    <p:sldId id="733" r:id="rId6"/>
    <p:sldId id="734" r:id="rId7"/>
    <p:sldId id="735" r:id="rId8"/>
    <p:sldId id="736" r:id="rId9"/>
    <p:sldId id="739" r:id="rId10"/>
    <p:sldId id="740" r:id="rId11"/>
    <p:sldId id="741" r:id="rId12"/>
    <p:sldId id="773" r:id="rId13"/>
    <p:sldId id="774" r:id="rId14"/>
    <p:sldId id="742" r:id="rId15"/>
    <p:sldId id="743" r:id="rId16"/>
    <p:sldId id="744" r:id="rId17"/>
    <p:sldId id="745" r:id="rId18"/>
    <p:sldId id="746" r:id="rId19"/>
    <p:sldId id="779" r:id="rId20"/>
    <p:sldId id="747" r:id="rId21"/>
    <p:sldId id="748" r:id="rId22"/>
    <p:sldId id="749" r:id="rId23"/>
    <p:sldId id="750" r:id="rId24"/>
    <p:sldId id="751" r:id="rId25"/>
    <p:sldId id="752" r:id="rId26"/>
    <p:sldId id="753" r:id="rId27"/>
    <p:sldId id="775" r:id="rId28"/>
    <p:sldId id="776" r:id="rId29"/>
    <p:sldId id="756" r:id="rId30"/>
    <p:sldId id="758" r:id="rId31"/>
    <p:sldId id="759" r:id="rId32"/>
    <p:sldId id="760" r:id="rId33"/>
    <p:sldId id="761" r:id="rId34"/>
    <p:sldId id="762" r:id="rId35"/>
    <p:sldId id="763" r:id="rId36"/>
    <p:sldId id="764" r:id="rId37"/>
    <p:sldId id="765" r:id="rId38"/>
    <p:sldId id="766" r:id="rId39"/>
    <p:sldId id="767" r:id="rId40"/>
    <p:sldId id="768" r:id="rId41"/>
    <p:sldId id="769" r:id="rId42"/>
    <p:sldId id="771" r:id="rId43"/>
    <p:sldId id="770" r:id="rId44"/>
    <p:sldId id="772" r:id="rId45"/>
    <p:sldId id="778" r:id="rId4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2780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199908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03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CC99"/>
    <a:srgbClr val="CCFF99"/>
    <a:srgbClr val="CC99FF"/>
    <a:srgbClr val="000066"/>
    <a:srgbClr val="996600"/>
    <a:srgbClr val="4D6997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4" autoAdjust="0"/>
    <p:restoredTop sz="75202" autoAdjust="0"/>
  </p:normalViewPr>
  <p:slideViewPr>
    <p:cSldViewPr>
      <p:cViewPr>
        <p:scale>
          <a:sx n="100" d="100"/>
          <a:sy n="100" d="100"/>
        </p:scale>
        <p:origin x="-608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78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handoutMaster" Target="handoutMasters/handoutMaster1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4" Type="http://schemas.openxmlformats.org/officeDocument/2006/relationships/image" Target="../media/image7.wmf"/><Relationship Id="rId5" Type="http://schemas.openxmlformats.org/officeDocument/2006/relationships/image" Target="../media/image8.wmf"/><Relationship Id="rId1" Type="http://schemas.openxmlformats.org/officeDocument/2006/relationships/image" Target="../media/image4.wmf"/><Relationship Id="rId2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1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1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D098A0DF-783C-49D9-9260-6806A799F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93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1"/>
            <a:ext cx="5853113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A0D86A14-AC1F-4C9A-8DDE-CE6B11F31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7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08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3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0078BE4-FAB9-A440-A673-7371217A0380}" type="slidenum">
              <a:rPr lang="en-US" sz="1200" b="0"/>
              <a:pPr/>
              <a:t>4</a:t>
            </a:fld>
            <a:endParaRPr lang="en-US" sz="1200" b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5D9A85B-EE63-A747-A238-FB3FDC660100}" type="slidenum">
              <a:rPr lang="en-US" sz="1200" b="0"/>
              <a:pPr/>
              <a:t>22</a:t>
            </a:fld>
            <a:endParaRPr lang="en-US" sz="1200" b="0"/>
          </a:p>
        </p:txBody>
      </p:sp>
      <p:sp>
        <p:nvSpPr>
          <p:cNvPr id="64515" name="Rectangle 2"/>
          <p:cNvSpPr>
            <a:spLocks noChangeArrowheads="1"/>
          </p:cNvSpPr>
          <p:nvPr/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4516" name="Rectangle 3"/>
          <p:cNvSpPr>
            <a:spLocks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137" tIns="0" rIns="20137" bIns="0" anchor="b"/>
          <a:lstStyle/>
          <a:p>
            <a:pPr algn="r" defTabSz="965200"/>
            <a:r>
              <a:rPr lang="en-US" sz="1000" b="0" i="1">
                <a:latin typeface="Times New Roman" charset="0"/>
              </a:rPr>
              <a:t>15</a:t>
            </a:r>
          </a:p>
        </p:txBody>
      </p:sp>
      <p:sp>
        <p:nvSpPr>
          <p:cNvPr id="64517" name="Rectangle 4"/>
          <p:cNvSpPr>
            <a:spLocks noChangeArrowheads="1"/>
          </p:cNvSpPr>
          <p:nvPr/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4518" name="Rectangle 5"/>
          <p:cNvSpPr>
            <a:spLocks noChangeArrowheads="1"/>
          </p:cNvSpPr>
          <p:nvPr/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451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6452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9" tIns="46985" rIns="95649" bIns="4698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7ADF2AE-65CF-4643-8CD7-38A045A6B12E}" type="slidenum">
              <a:rPr lang="en-US" sz="1200" b="0"/>
              <a:pPr/>
              <a:t>24</a:t>
            </a:fld>
            <a:endParaRPr lang="en-US" sz="1200" b="0"/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9" tIns="46985" rIns="95649" bIns="46985"/>
          <a:lstStyle/>
          <a:p>
            <a:endParaRPr lang="en-US"/>
          </a:p>
        </p:txBody>
      </p:sp>
      <p:sp>
        <p:nvSpPr>
          <p:cNvPr id="6554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D3E5D01-6EA7-E146-B5C5-193F4845EF17}" type="slidenum">
              <a:rPr lang="en-US" sz="1200" b="0"/>
              <a:pPr/>
              <a:t>26</a:t>
            </a:fld>
            <a:endParaRPr lang="en-US" sz="1200" b="0"/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9" tIns="46985" rIns="95649" bIns="46985"/>
          <a:lstStyle/>
          <a:p>
            <a:endParaRPr lang="en-US"/>
          </a:p>
        </p:txBody>
      </p:sp>
      <p:sp>
        <p:nvSpPr>
          <p:cNvPr id="6656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4571">
              <a:defRPr sz="17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69028" indent="-295780" defTabSz="964571">
              <a:defRPr sz="17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83119" indent="-236624" defTabSz="964571">
              <a:defRPr sz="17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56367" indent="-236624" defTabSz="964571">
              <a:defRPr sz="17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29615" indent="-236624" defTabSz="964571">
              <a:defRPr sz="17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02862" indent="-236624" defTabSz="964571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76110" indent="-236624" defTabSz="964571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549358" indent="-236624" defTabSz="964571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022606" indent="-236624" defTabSz="964571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C8E6198-0300-A947-B660-8ACFB8C91E24}" type="slidenum">
              <a:rPr lang="en-US" sz="1200" b="0"/>
              <a:pPr/>
              <a:t>28</a:t>
            </a:fld>
            <a:endParaRPr lang="en-US" sz="1200" b="0"/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920" y="4560857"/>
            <a:ext cx="5365361" cy="432029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6" tIns="46983" rIns="95646" bIns="46983"/>
          <a:lstStyle/>
          <a:p>
            <a:endParaRPr lang="en-US"/>
          </a:p>
        </p:txBody>
      </p:sp>
      <p:sp>
        <p:nvSpPr>
          <p:cNvPr id="6451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4F7808D-4343-5348-B5FB-36CDECD8DE5E}" type="slidenum">
              <a:rPr lang="en-US" sz="1200" b="0"/>
              <a:pPr/>
              <a:t>30</a:t>
            </a:fld>
            <a:endParaRPr lang="en-US" sz="1200" b="0"/>
          </a:p>
        </p:txBody>
      </p:sp>
      <p:sp>
        <p:nvSpPr>
          <p:cNvPr id="68611" name="Rectangle 2"/>
          <p:cNvSpPr>
            <a:spLocks noChangeArrowheads="1"/>
          </p:cNvSpPr>
          <p:nvPr/>
        </p:nvSpPr>
        <p:spPr bwMode="auto">
          <a:xfrm>
            <a:off x="4144963" y="0"/>
            <a:ext cx="3170237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8612" name="Rectangle 3"/>
          <p:cNvSpPr>
            <a:spLocks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05" tIns="48664" rIns="99005" bIns="48664" anchor="b"/>
          <a:lstStyle/>
          <a:p>
            <a:pPr algn="r" defTabSz="981075"/>
            <a:r>
              <a:rPr lang="en-US" sz="1200" b="0">
                <a:latin typeface="Times New Roman" charset="0"/>
              </a:rPr>
              <a:t>16</a:t>
            </a:r>
          </a:p>
        </p:txBody>
      </p:sp>
      <p:sp>
        <p:nvSpPr>
          <p:cNvPr id="68613" name="Rectangle 4"/>
          <p:cNvSpPr>
            <a:spLocks noChangeArrowheads="1"/>
          </p:cNvSpPr>
          <p:nvPr/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8614" name="Rectangle 5"/>
          <p:cNvSpPr>
            <a:spLocks noChangeArrowheads="1"/>
          </p:cNvSpPr>
          <p:nvPr/>
        </p:nvSpPr>
        <p:spPr bwMode="auto">
          <a:xfrm>
            <a:off x="0" y="0"/>
            <a:ext cx="316865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861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/>
        </p:spPr>
      </p:sp>
      <p:sp>
        <p:nvSpPr>
          <p:cNvPr id="6861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4163" cy="4319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9005" tIns="48664" rIns="99005" bIns="48664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51AEC83-5568-D544-8EE5-48AC2485B18D}" type="slidenum">
              <a:rPr lang="en-US" sz="1200" b="0"/>
              <a:pPr/>
              <a:t>31</a:t>
            </a:fld>
            <a:endParaRPr lang="en-US" sz="1200" b="0"/>
          </a:p>
        </p:txBody>
      </p:sp>
      <p:sp>
        <p:nvSpPr>
          <p:cNvPr id="69635" name="Rectangle 2"/>
          <p:cNvSpPr>
            <a:spLocks noChangeArrowheads="1"/>
          </p:cNvSpPr>
          <p:nvPr/>
        </p:nvSpPr>
        <p:spPr bwMode="auto">
          <a:xfrm>
            <a:off x="4144963" y="0"/>
            <a:ext cx="3170237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9636" name="Rectangle 3"/>
          <p:cNvSpPr>
            <a:spLocks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05" tIns="48664" rIns="99005" bIns="48664" anchor="b"/>
          <a:lstStyle/>
          <a:p>
            <a:pPr algn="r" defTabSz="981075"/>
            <a:r>
              <a:rPr lang="en-US" sz="1200" b="0">
                <a:latin typeface="Times New Roman" charset="0"/>
              </a:rPr>
              <a:t>18</a:t>
            </a:r>
          </a:p>
        </p:txBody>
      </p:sp>
      <p:sp>
        <p:nvSpPr>
          <p:cNvPr id="69637" name="Rectangle 4"/>
          <p:cNvSpPr>
            <a:spLocks noChangeArrowheads="1"/>
          </p:cNvSpPr>
          <p:nvPr/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9638" name="Rectangle 5"/>
          <p:cNvSpPr>
            <a:spLocks noChangeArrowheads="1"/>
          </p:cNvSpPr>
          <p:nvPr/>
        </p:nvSpPr>
        <p:spPr bwMode="auto">
          <a:xfrm>
            <a:off x="0" y="0"/>
            <a:ext cx="316865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963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/>
        </p:spPr>
      </p:sp>
      <p:sp>
        <p:nvSpPr>
          <p:cNvPr id="6964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4163" cy="4319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9005" tIns="48664" rIns="99005" bIns="48664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865A356-00A6-2841-B840-130C45FFAA6F}" type="slidenum">
              <a:rPr lang="en-US" sz="1200" b="0"/>
              <a:pPr/>
              <a:t>34</a:t>
            </a:fld>
            <a:endParaRPr lang="en-US" sz="1200" b="0"/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9" tIns="46985" rIns="95649" bIns="46985"/>
          <a:lstStyle/>
          <a:p>
            <a:endParaRPr lang="en-US"/>
          </a:p>
        </p:txBody>
      </p:sp>
      <p:sp>
        <p:nvSpPr>
          <p:cNvPr id="7066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0C8028A-AAEE-6C4F-8E8C-5DA408D3BEFC}" type="slidenum">
              <a:rPr lang="en-US" sz="1200" b="0"/>
              <a:pPr/>
              <a:t>35</a:t>
            </a:fld>
            <a:endParaRPr lang="en-US" sz="1200" b="0"/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9" tIns="46985" rIns="95649" bIns="46985"/>
          <a:lstStyle/>
          <a:p>
            <a:endParaRPr lang="en-US"/>
          </a:p>
        </p:txBody>
      </p:sp>
      <p:sp>
        <p:nvSpPr>
          <p:cNvPr id="7168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5490619-F0A6-0F41-BC7A-5D9D8A087B69}" type="slidenum">
              <a:rPr lang="en-US" sz="1200" b="0"/>
              <a:pPr/>
              <a:t>39</a:t>
            </a:fld>
            <a:endParaRPr lang="en-US" sz="1200" b="0"/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9" tIns="46985" rIns="95649" bIns="46985"/>
          <a:lstStyle/>
          <a:p>
            <a:endParaRPr lang="en-US"/>
          </a:p>
        </p:txBody>
      </p:sp>
      <p:sp>
        <p:nvSpPr>
          <p:cNvPr id="7270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51175A4-FB9F-CE49-B0BC-4FE0E6FDE8BD}" type="slidenum">
              <a:rPr lang="en-US" sz="1200" b="0"/>
              <a:pPr/>
              <a:t>5</a:t>
            </a:fld>
            <a:endParaRPr lang="en-US" sz="1200" b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When we</a:t>
            </a:r>
            <a:r>
              <a:rPr lang="ja-JP" altLang="en-US"/>
              <a:t>’</a:t>
            </a:r>
            <a:r>
              <a:rPr lang="en-US"/>
              <a:t>re talking about information retrieval, we</a:t>
            </a:r>
            <a:r>
              <a:rPr lang="ja-JP" altLang="en-US"/>
              <a:t>’</a:t>
            </a:r>
            <a:r>
              <a:rPr lang="en-US"/>
              <a:t>re talking mainly about searching.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F3D49FD-59F6-5C40-9B80-596EF334AA64}" type="slidenum">
              <a:rPr lang="en-US" sz="1200" b="0"/>
              <a:pPr/>
              <a:t>8</a:t>
            </a:fld>
            <a:endParaRPr lang="en-US" sz="1200" b="0"/>
          </a:p>
        </p:txBody>
      </p:sp>
      <p:sp>
        <p:nvSpPr>
          <p:cNvPr id="57347" name="Rectangle 2"/>
          <p:cNvSpPr>
            <a:spLocks noChangeArrowheads="1"/>
          </p:cNvSpPr>
          <p:nvPr/>
        </p:nvSpPr>
        <p:spPr bwMode="auto">
          <a:xfrm>
            <a:off x="4144963" y="0"/>
            <a:ext cx="3170237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57348" name="Rectangle 3"/>
          <p:cNvSpPr>
            <a:spLocks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135" tIns="0" rIns="20135" bIns="0" anchor="b"/>
          <a:lstStyle/>
          <a:p>
            <a:pPr algn="r" defTabSz="965200"/>
            <a:r>
              <a:rPr lang="en-US" sz="1000" b="0" i="1">
                <a:latin typeface="Times New Roman" charset="0"/>
              </a:rPr>
              <a:t>5</a:t>
            </a:r>
          </a:p>
        </p:txBody>
      </p:sp>
      <p:sp>
        <p:nvSpPr>
          <p:cNvPr id="57349" name="Rectangle 4"/>
          <p:cNvSpPr>
            <a:spLocks noChangeArrowheads="1"/>
          </p:cNvSpPr>
          <p:nvPr/>
        </p:nvSpPr>
        <p:spPr bwMode="auto">
          <a:xfrm>
            <a:off x="-1588" y="9120188"/>
            <a:ext cx="3168651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57350" name="Rectangle 5"/>
          <p:cNvSpPr>
            <a:spLocks noChangeArrowheads="1"/>
          </p:cNvSpPr>
          <p:nvPr/>
        </p:nvSpPr>
        <p:spPr bwMode="auto">
          <a:xfrm>
            <a:off x="-1588" y="0"/>
            <a:ext cx="3168651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57351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5735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73138" y="4559300"/>
            <a:ext cx="5365750" cy="4319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0" tIns="46981" rIns="95640" bIns="46981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34CF1DF-95CA-414A-91E7-A674437A23A7}" type="slidenum">
              <a:rPr lang="en-US" sz="1200" b="0"/>
              <a:pPr/>
              <a:t>14</a:t>
            </a:fld>
            <a:endParaRPr lang="en-US" sz="1200" b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Why is IR hard? Because language is hard!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35F4D4D-AF5D-3142-82E6-81A9AE3531C6}" type="slidenum">
              <a:rPr lang="en-US" sz="1200" b="0"/>
              <a:pPr/>
              <a:t>17</a:t>
            </a:fld>
            <a:endParaRPr lang="en-US" sz="1200" b="0"/>
          </a:p>
        </p:txBody>
      </p:sp>
      <p:sp>
        <p:nvSpPr>
          <p:cNvPr id="59395" name="Rectangle 2"/>
          <p:cNvSpPr>
            <a:spLocks noChangeArrowheads="1"/>
          </p:cNvSpPr>
          <p:nvPr/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59396" name="Rectangle 3"/>
          <p:cNvSpPr>
            <a:spLocks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137" tIns="0" rIns="20137" bIns="0" anchor="b"/>
          <a:lstStyle/>
          <a:p>
            <a:pPr algn="r" defTabSz="965200"/>
            <a:r>
              <a:rPr lang="en-US" sz="1000" b="0" i="1">
                <a:latin typeface="Times New Roman" charset="0"/>
              </a:rPr>
              <a:t>10</a:t>
            </a:r>
          </a:p>
        </p:txBody>
      </p:sp>
      <p:sp>
        <p:nvSpPr>
          <p:cNvPr id="59397" name="Rectangle 4"/>
          <p:cNvSpPr>
            <a:spLocks noChangeArrowheads="1"/>
          </p:cNvSpPr>
          <p:nvPr/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59398" name="Rectangle 5"/>
          <p:cNvSpPr>
            <a:spLocks noChangeArrowheads="1"/>
          </p:cNvSpPr>
          <p:nvPr/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5939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5940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9" tIns="46985" rIns="95649" bIns="4698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49C628A-05CF-504D-A3F5-5AA1DE22DA2C}" type="slidenum">
              <a:rPr lang="en-US" sz="1200" b="0"/>
              <a:pPr/>
              <a:t>18</a:t>
            </a:fld>
            <a:endParaRPr lang="en-US" sz="1200" b="0"/>
          </a:p>
        </p:txBody>
      </p:sp>
      <p:sp>
        <p:nvSpPr>
          <p:cNvPr id="60419" name="Rectangle 2"/>
          <p:cNvSpPr>
            <a:spLocks noChangeArrowheads="1"/>
          </p:cNvSpPr>
          <p:nvPr/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0420" name="Rectangle 3"/>
          <p:cNvSpPr>
            <a:spLocks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137" tIns="0" rIns="20137" bIns="0" anchor="b"/>
          <a:lstStyle/>
          <a:p>
            <a:pPr algn="r" defTabSz="965200"/>
            <a:r>
              <a:rPr lang="en-US" sz="1000" b="0" i="1">
                <a:latin typeface="Times New Roman" charset="0"/>
              </a:rPr>
              <a:t>9</a:t>
            </a:r>
          </a:p>
        </p:txBody>
      </p:sp>
      <p:sp>
        <p:nvSpPr>
          <p:cNvPr id="60421" name="Rectangle 4"/>
          <p:cNvSpPr>
            <a:spLocks noChangeArrowheads="1"/>
          </p:cNvSpPr>
          <p:nvPr/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0422" name="Rectangle 5"/>
          <p:cNvSpPr>
            <a:spLocks noChangeArrowheads="1"/>
          </p:cNvSpPr>
          <p:nvPr/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042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6042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9" tIns="46985" rIns="95649" bIns="4698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71111C6-6DCE-E943-ACE4-1BC03B83BDA9}" type="slidenum">
              <a:rPr lang="en-US" sz="1200" b="0"/>
              <a:pPr/>
              <a:t>19</a:t>
            </a:fld>
            <a:endParaRPr lang="en-US" sz="1200" b="0"/>
          </a:p>
        </p:txBody>
      </p:sp>
      <p:sp>
        <p:nvSpPr>
          <p:cNvPr id="61443" name="Rectangle 2"/>
          <p:cNvSpPr>
            <a:spLocks noChangeArrowheads="1"/>
          </p:cNvSpPr>
          <p:nvPr/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1444" name="Rectangle 3"/>
          <p:cNvSpPr>
            <a:spLocks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137" tIns="0" rIns="20137" bIns="0" anchor="b"/>
          <a:lstStyle/>
          <a:p>
            <a:pPr algn="r" defTabSz="965200"/>
            <a:r>
              <a:rPr lang="en-US" sz="1000" b="0" i="1">
                <a:latin typeface="Times New Roman" charset="0"/>
              </a:rPr>
              <a:t>12</a:t>
            </a:r>
          </a:p>
        </p:txBody>
      </p:sp>
      <p:sp>
        <p:nvSpPr>
          <p:cNvPr id="61445" name="Rectangle 4"/>
          <p:cNvSpPr>
            <a:spLocks noChangeArrowheads="1"/>
          </p:cNvSpPr>
          <p:nvPr/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1446" name="Rectangle 5"/>
          <p:cNvSpPr>
            <a:spLocks noChangeArrowheads="1"/>
          </p:cNvSpPr>
          <p:nvPr/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144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6144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9" tIns="46985" rIns="95649" bIns="4698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A6C4466-19B9-C44A-89F3-08E2189F5128}" type="slidenum">
              <a:rPr lang="en-US" sz="1200" b="0"/>
              <a:pPr/>
              <a:t>20</a:t>
            </a:fld>
            <a:endParaRPr lang="en-US" sz="1200" b="0"/>
          </a:p>
        </p:txBody>
      </p:sp>
      <p:sp>
        <p:nvSpPr>
          <p:cNvPr id="62467" name="Rectangle 2"/>
          <p:cNvSpPr>
            <a:spLocks noChangeArrowheads="1"/>
          </p:cNvSpPr>
          <p:nvPr/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2468" name="Rectangle 3"/>
          <p:cNvSpPr>
            <a:spLocks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137" tIns="0" rIns="20137" bIns="0" anchor="b"/>
          <a:lstStyle/>
          <a:p>
            <a:pPr algn="r" defTabSz="965200"/>
            <a:r>
              <a:rPr lang="en-US" sz="1000" b="0" i="1">
                <a:latin typeface="Times New Roman" charset="0"/>
              </a:rPr>
              <a:t>16</a:t>
            </a:r>
          </a:p>
        </p:txBody>
      </p:sp>
      <p:sp>
        <p:nvSpPr>
          <p:cNvPr id="62469" name="Rectangle 4"/>
          <p:cNvSpPr>
            <a:spLocks noChangeArrowheads="1"/>
          </p:cNvSpPr>
          <p:nvPr/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2470" name="Rectangle 5"/>
          <p:cNvSpPr>
            <a:spLocks noChangeArrowheads="1"/>
          </p:cNvSpPr>
          <p:nvPr/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2471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6247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9" tIns="46985" rIns="95649" bIns="4698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1EB7EC9-6687-F64A-9B69-7096CD0464B9}" type="slidenum">
              <a:rPr lang="en-US" sz="1200" b="0"/>
              <a:pPr/>
              <a:t>21</a:t>
            </a:fld>
            <a:endParaRPr lang="en-US" sz="1200" b="0"/>
          </a:p>
        </p:txBody>
      </p:sp>
      <p:sp>
        <p:nvSpPr>
          <p:cNvPr id="63491" name="Rectangle 2"/>
          <p:cNvSpPr>
            <a:spLocks noChangeArrowheads="1"/>
          </p:cNvSpPr>
          <p:nvPr/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3492" name="Rectangle 3"/>
          <p:cNvSpPr>
            <a:spLocks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137" tIns="0" rIns="20137" bIns="0" anchor="b"/>
          <a:lstStyle/>
          <a:p>
            <a:pPr algn="r" defTabSz="965200"/>
            <a:r>
              <a:rPr lang="en-US" sz="1000" b="0" i="1">
                <a:latin typeface="Times New Roman" charset="0"/>
              </a:rPr>
              <a:t>13</a:t>
            </a:r>
          </a:p>
        </p:txBody>
      </p:sp>
      <p:sp>
        <p:nvSpPr>
          <p:cNvPr id="63493" name="Rectangle 4"/>
          <p:cNvSpPr>
            <a:spLocks noChangeArrowheads="1"/>
          </p:cNvSpPr>
          <p:nvPr/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3494" name="Rectangle 5"/>
          <p:cNvSpPr>
            <a:spLocks noChangeArrowheads="1"/>
          </p:cNvSpPr>
          <p:nvPr/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349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6349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9" tIns="46985" rIns="95649" bIns="46985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1" y="1371600"/>
            <a:ext cx="6477000" cy="17526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1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895600"/>
            <a:ext cx="9144000" cy="1028700"/>
          </a:xfrm>
        </p:spPr>
        <p:txBody>
          <a:bodyPr/>
          <a:lstStyle>
            <a:lvl1pPr algn="ctr">
              <a:defRPr sz="4000" b="1">
                <a:latin typeface="Gill Sans"/>
                <a:cs typeface="Gill San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0200" y="1066800"/>
            <a:ext cx="35433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95900" y="1066800"/>
            <a:ext cx="35433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171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14300"/>
            <a:ext cx="86868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6" r:id="rId4"/>
    <p:sldLayoutId id="2147483653" r:id="rId5"/>
    <p:sldLayoutId id="2147483654" r:id="rId6"/>
    <p:sldLayoutId id="2147483657" r:id="rId7"/>
    <p:sldLayoutId id="2147483659" r:id="rId8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chemeClr val="bg1"/>
          </a:solidFill>
          <a:latin typeface="Gill Sans"/>
          <a:ea typeface="+mj-ea"/>
          <a:cs typeface="Gill San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9pPr>
    </p:titleStyle>
    <p:bodyStyle>
      <a:lvl1pPr marL="342848" indent="-342848" algn="l" rtl="0" eaLnBrk="0" fontAlgn="base" hangingPunct="0">
        <a:spcBef>
          <a:spcPct val="25000"/>
        </a:spcBef>
        <a:spcAft>
          <a:spcPct val="25000"/>
        </a:spcAft>
        <a:buClr>
          <a:srgbClr val="5675A9"/>
        </a:buClr>
        <a:buSzPct val="75000"/>
        <a:buFont typeface="Wingdings" charset="2"/>
        <a:buChar char="¢"/>
        <a:defRPr sz="2400" baseline="0">
          <a:solidFill>
            <a:schemeClr val="bg1"/>
          </a:solidFill>
          <a:latin typeface="Gill Sans"/>
          <a:ea typeface="+mn-ea"/>
          <a:cs typeface="Gill Sans"/>
        </a:defRPr>
      </a:lvl1pPr>
      <a:lvl2pPr marL="742836" indent="-285707" algn="l" rtl="0" eaLnBrk="0" fontAlgn="base" hangingPunct="0">
        <a:spcBef>
          <a:spcPct val="10000"/>
        </a:spcBef>
        <a:spcAft>
          <a:spcPct val="10000"/>
        </a:spcAft>
        <a:buClr>
          <a:srgbClr val="5675A9"/>
        </a:buClr>
        <a:buSzPct val="75000"/>
        <a:buFont typeface="Wingdings" charset="2"/>
        <a:buChar char="l"/>
        <a:defRPr sz="2000" baseline="0">
          <a:solidFill>
            <a:schemeClr val="bg1"/>
          </a:solidFill>
          <a:latin typeface="Gill Sans"/>
          <a:cs typeface="Gill Sans"/>
        </a:defRPr>
      </a:lvl2pPr>
      <a:lvl3pPr marL="114282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800" baseline="0">
          <a:solidFill>
            <a:schemeClr val="bg1"/>
          </a:solidFill>
          <a:latin typeface="Gill Sans"/>
          <a:cs typeface="Gill Sans"/>
        </a:defRPr>
      </a:lvl3pPr>
      <a:lvl4pPr marL="159995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4pPr>
      <a:lvl5pPr marL="2057085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5pPr>
      <a:lvl6pPr marL="251421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6pPr>
      <a:lvl7pPr marL="2971344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7pPr>
      <a:lvl8pPr marL="342847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8pPr>
      <a:lvl9pPr marL="3885603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4" Type="http://schemas.openxmlformats.org/officeDocument/2006/relationships/image" Target="../media/image3.wmf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.wmf"/><Relationship Id="rId12" Type="http://schemas.openxmlformats.org/officeDocument/2006/relationships/oleObject" Target="../embeddings/oleObject5.bin"/><Relationship Id="rId13" Type="http://schemas.openxmlformats.org/officeDocument/2006/relationships/image" Target="../media/image8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4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5.w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6.wmf"/><Relationship Id="rId10" Type="http://schemas.openxmlformats.org/officeDocument/2006/relationships/oleObject" Target="../embeddings/oleObject4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4"/>
          <p:cNvSpPr>
            <a:spLocks noChangeArrowheads="1"/>
          </p:cNvSpPr>
          <p:nvPr/>
        </p:nvSpPr>
        <p:spPr bwMode="auto">
          <a:xfrm>
            <a:off x="228600" y="1219200"/>
            <a:ext cx="8077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algn="r" eaLnBrk="1" hangingPunct="1"/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INFM 603: Information Technology and Organizational Context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495800" y="3962400"/>
            <a:ext cx="441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2225675" algn="l"/>
              </a:tabLst>
            </a:pP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Jimmy Lin</a:t>
            </a:r>
          </a:p>
          <a:p>
            <a:pPr>
              <a:tabLst>
                <a:tab pos="2225675" algn="l"/>
              </a:tabLst>
            </a:pP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The </a:t>
            </a:r>
            <a:r>
              <a:rPr lang="en-US" sz="24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iSchool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/>
            </a:r>
            <a:b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University of Maryland</a:t>
            </a:r>
            <a:b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</a:br>
            <a:endParaRPr lang="en-US" sz="2400" b="0" dirty="0" smtClean="0">
              <a:solidFill>
                <a:schemeClr val="bg1"/>
              </a:solidFill>
              <a:latin typeface="Gill Sans"/>
              <a:cs typeface="Gill Sans"/>
            </a:endParaRPr>
          </a:p>
          <a:p>
            <a:pPr>
              <a:tabLst>
                <a:tab pos="2225675" algn="l"/>
              </a:tabLst>
            </a:pPr>
            <a:r>
              <a:rPr lang="en-US" sz="2400" b="0" kern="0" dirty="0" smtClean="0">
                <a:solidFill>
                  <a:schemeClr val="bg1"/>
                </a:solidFill>
                <a:latin typeface="Gill Sans"/>
                <a:cs typeface="Gill Sans"/>
              </a:rPr>
              <a:t>Thursday, November 13, </a:t>
            </a:r>
            <a:r>
              <a:rPr lang="en-US" sz="2400" b="0" kern="0" dirty="0" smtClean="0">
                <a:solidFill>
                  <a:schemeClr val="bg1"/>
                </a:solidFill>
                <a:latin typeface="Gill Sans"/>
                <a:cs typeface="Gill Sans"/>
              </a:rPr>
              <a:t>2014</a:t>
            </a: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609600" y="1676400"/>
            <a:ext cx="8305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eaLnBrk="1" hangingPunct="1"/>
            <a:r>
              <a:rPr lang="en-US" sz="3600" dirty="0" smtClean="0">
                <a:solidFill>
                  <a:schemeClr val="bg1"/>
                </a:solidFill>
                <a:latin typeface="Gill Sans"/>
                <a:cs typeface="Gill Sans"/>
              </a:rPr>
              <a:t>Session </a:t>
            </a:r>
            <a:r>
              <a:rPr lang="en-US" sz="3600" dirty="0" smtClean="0">
                <a:solidFill>
                  <a:schemeClr val="bg1"/>
                </a:solidFill>
                <a:latin typeface="Gill Sans"/>
                <a:cs typeface="Gill Sans"/>
              </a:rPr>
              <a:t>10: </a:t>
            </a:r>
            <a:r>
              <a:rPr lang="en-US" sz="3600" dirty="0" smtClean="0">
                <a:solidFill>
                  <a:schemeClr val="bg1"/>
                </a:solidFill>
                <a:latin typeface="Gill Sans"/>
                <a:cs typeface="Gill Sans"/>
              </a:rPr>
              <a:t>Information Retrieval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pic>
        <p:nvPicPr>
          <p:cNvPr id="7" name="Picture 6" descr="webglobelg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4114800"/>
            <a:ext cx="990600" cy="9906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Relevance</a:t>
            </a: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well information addresses your needs</a:t>
            </a:r>
          </a:p>
          <a:p>
            <a:pPr lvl="1"/>
            <a:r>
              <a:rPr lang="en-US" dirty="0" smtClean="0"/>
              <a:t>Harder to pin down than you think!</a:t>
            </a:r>
          </a:p>
          <a:p>
            <a:pPr lvl="1"/>
            <a:r>
              <a:rPr lang="en-US" dirty="0" smtClean="0"/>
              <a:t>Complex function of user, task, and context</a:t>
            </a:r>
          </a:p>
          <a:p>
            <a:r>
              <a:rPr lang="en-US" dirty="0" smtClean="0"/>
              <a:t>Types of relevance:</a:t>
            </a:r>
          </a:p>
          <a:p>
            <a:pPr lvl="1"/>
            <a:r>
              <a:rPr lang="en-US" dirty="0" smtClean="0"/>
              <a:t>Topical relevance: is it about the right thing?</a:t>
            </a:r>
          </a:p>
          <a:p>
            <a:pPr lvl="1"/>
            <a:r>
              <a:rPr lang="en-US" dirty="0" smtClean="0"/>
              <a:t>Situational relevance: is it useful?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8900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Information Retrieval Cycle</a:t>
            </a:r>
            <a:endParaRPr lang="en-US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762000" y="1295400"/>
            <a:ext cx="1279525" cy="5476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Source</a:t>
            </a:r>
          </a:p>
          <a:p>
            <a:pPr algn="ctr" eaLnBrk="1" hangingPunct="1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Selection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3124200" y="2971800"/>
            <a:ext cx="1279525" cy="5476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b="0">
                <a:solidFill>
                  <a:schemeClr val="bg2"/>
                </a:solidFill>
                <a:latin typeface="Gill Sans"/>
                <a:cs typeface="Gill Sans"/>
              </a:rPr>
              <a:t>Search</a:t>
            </a:r>
          </a:p>
        </p:txBody>
      </p:sp>
      <p:cxnSp>
        <p:nvCxnSpPr>
          <p:cNvPr id="16389" name="AutoShape 5"/>
          <p:cNvCxnSpPr>
            <a:cxnSpLocks noChangeShapeType="1"/>
            <a:stCxn id="16400" idx="3"/>
            <a:endCxn id="16388" idx="0"/>
          </p:cNvCxnSpPr>
          <p:nvPr/>
        </p:nvCxnSpPr>
        <p:spPr bwMode="auto">
          <a:xfrm>
            <a:off x="3184525" y="2408238"/>
            <a:ext cx="579438" cy="563562"/>
          </a:xfrm>
          <a:prstGeom prst="curvedConnector2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3565524" y="2330450"/>
            <a:ext cx="115887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Query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4343400" y="3810000"/>
            <a:ext cx="1279525" cy="5476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b="0">
                <a:solidFill>
                  <a:schemeClr val="bg2"/>
                </a:solidFill>
                <a:latin typeface="Gill Sans"/>
                <a:cs typeface="Gill Sans"/>
              </a:rPr>
              <a:t>Selection</a:t>
            </a:r>
          </a:p>
        </p:txBody>
      </p:sp>
      <p:cxnSp>
        <p:nvCxnSpPr>
          <p:cNvPr id="16392" name="AutoShape 8"/>
          <p:cNvCxnSpPr>
            <a:cxnSpLocks noChangeShapeType="1"/>
            <a:stCxn id="16388" idx="3"/>
            <a:endCxn id="16391" idx="0"/>
          </p:cNvCxnSpPr>
          <p:nvPr/>
        </p:nvCxnSpPr>
        <p:spPr bwMode="auto">
          <a:xfrm>
            <a:off x="4403725" y="3246438"/>
            <a:ext cx="579438" cy="563562"/>
          </a:xfrm>
          <a:prstGeom prst="curvedConnector2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4800600" y="3168650"/>
            <a:ext cx="126353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000000"/>
                </a:solidFill>
                <a:latin typeface="Gill Sans"/>
                <a:cs typeface="Gill Sans"/>
              </a:rPr>
              <a:t>Ranked List</a:t>
            </a:r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5562600" y="4648200"/>
            <a:ext cx="1279525" cy="5476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b="0">
                <a:solidFill>
                  <a:schemeClr val="bg2"/>
                </a:solidFill>
                <a:latin typeface="Gill Sans"/>
                <a:cs typeface="Gill Sans"/>
              </a:rPr>
              <a:t>Examination</a:t>
            </a:r>
          </a:p>
        </p:txBody>
      </p:sp>
      <p:cxnSp>
        <p:nvCxnSpPr>
          <p:cNvPr id="16395" name="AutoShape 11"/>
          <p:cNvCxnSpPr>
            <a:cxnSpLocks noChangeShapeType="1"/>
            <a:stCxn id="16391" idx="3"/>
            <a:endCxn id="16394" idx="0"/>
          </p:cNvCxnSpPr>
          <p:nvPr/>
        </p:nvCxnSpPr>
        <p:spPr bwMode="auto">
          <a:xfrm>
            <a:off x="5622925" y="4084638"/>
            <a:ext cx="579438" cy="563562"/>
          </a:xfrm>
          <a:prstGeom prst="curvedConnector2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5988050" y="3962400"/>
            <a:ext cx="127131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000000"/>
                </a:solidFill>
                <a:latin typeface="Gill Sans"/>
                <a:cs typeface="Gill Sans"/>
              </a:rPr>
              <a:t>Documents</a:t>
            </a:r>
          </a:p>
        </p:txBody>
      </p:sp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6765925" y="5454650"/>
            <a:ext cx="1279525" cy="5476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b="0">
                <a:solidFill>
                  <a:schemeClr val="bg2"/>
                </a:solidFill>
                <a:latin typeface="Gill Sans"/>
                <a:cs typeface="Gill Sans"/>
              </a:rPr>
              <a:t>Delivery</a:t>
            </a:r>
          </a:p>
        </p:txBody>
      </p:sp>
      <p:cxnSp>
        <p:nvCxnSpPr>
          <p:cNvPr id="16398" name="AutoShape 14"/>
          <p:cNvCxnSpPr>
            <a:cxnSpLocks noChangeShapeType="1"/>
            <a:stCxn id="16394" idx="3"/>
            <a:endCxn id="16397" idx="0"/>
          </p:cNvCxnSpPr>
          <p:nvPr/>
        </p:nvCxnSpPr>
        <p:spPr bwMode="auto">
          <a:xfrm>
            <a:off x="6842125" y="4922838"/>
            <a:ext cx="563563" cy="531812"/>
          </a:xfrm>
          <a:prstGeom prst="curvedConnector2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7275513" y="4845050"/>
            <a:ext cx="127131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000000"/>
                </a:solidFill>
                <a:latin typeface="Gill Sans"/>
                <a:cs typeface="Gill Sans"/>
              </a:rPr>
              <a:t>Documents</a:t>
            </a:r>
          </a:p>
        </p:txBody>
      </p:sp>
      <p:sp>
        <p:nvSpPr>
          <p:cNvPr id="16400" name="Rectangle 16"/>
          <p:cNvSpPr>
            <a:spLocks noChangeArrowheads="1"/>
          </p:cNvSpPr>
          <p:nvPr/>
        </p:nvSpPr>
        <p:spPr bwMode="auto">
          <a:xfrm>
            <a:off x="1905000" y="2133600"/>
            <a:ext cx="1279525" cy="5476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Query</a:t>
            </a:r>
          </a:p>
          <a:p>
            <a:pPr algn="ctr" eaLnBrk="1" hangingPunct="1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Formulation</a:t>
            </a:r>
          </a:p>
        </p:txBody>
      </p:sp>
      <p:cxnSp>
        <p:nvCxnSpPr>
          <p:cNvPr id="16401" name="AutoShape 17"/>
          <p:cNvCxnSpPr>
            <a:cxnSpLocks noChangeShapeType="1"/>
            <a:stCxn id="17411" idx="3"/>
            <a:endCxn id="16400" idx="0"/>
          </p:cNvCxnSpPr>
          <p:nvPr/>
        </p:nvCxnSpPr>
        <p:spPr bwMode="auto">
          <a:xfrm>
            <a:off x="2041525" y="1570038"/>
            <a:ext cx="503238" cy="563562"/>
          </a:xfrm>
          <a:prstGeom prst="curvedConnector2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402" name="Text Box 18"/>
          <p:cNvSpPr txBox="1">
            <a:spLocks noChangeArrowheads="1"/>
          </p:cNvSpPr>
          <p:nvPr/>
        </p:nvSpPr>
        <p:spPr bwMode="auto">
          <a:xfrm>
            <a:off x="2322513" y="1371600"/>
            <a:ext cx="106358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Resource</a:t>
            </a:r>
          </a:p>
        </p:txBody>
      </p:sp>
      <p:sp>
        <p:nvSpPr>
          <p:cNvPr id="26" name="Text Box 29"/>
          <p:cNvSpPr txBox="1">
            <a:spLocks noChangeArrowheads="1"/>
          </p:cNvSpPr>
          <p:nvPr/>
        </p:nvSpPr>
        <p:spPr bwMode="auto">
          <a:xfrm>
            <a:off x="1371600" y="5498068"/>
            <a:ext cx="210185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i="1" dirty="0">
                <a:solidFill>
                  <a:srgbClr val="000000"/>
                </a:solidFill>
                <a:latin typeface="Gill Sans"/>
                <a:cs typeface="Gill Sans"/>
              </a:rPr>
              <a:t>source reselection</a:t>
            </a:r>
          </a:p>
        </p:txBody>
      </p:sp>
      <p:cxnSp>
        <p:nvCxnSpPr>
          <p:cNvPr id="27" name="AutoShape 30"/>
          <p:cNvCxnSpPr>
            <a:cxnSpLocks noChangeShapeType="1"/>
            <a:stCxn id="16394" idx="2"/>
            <a:endCxn id="17411" idx="2"/>
          </p:cNvCxnSpPr>
          <p:nvPr/>
        </p:nvCxnSpPr>
        <p:spPr bwMode="auto">
          <a:xfrm rot="5400000" flipH="1">
            <a:off x="2125663" y="1119188"/>
            <a:ext cx="3352800" cy="4800600"/>
          </a:xfrm>
          <a:prstGeom prst="bentConnector3">
            <a:avLst>
              <a:gd name="adj1" fmla="val -6958"/>
            </a:avLst>
          </a:prstGeom>
          <a:ln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8" name="AutoShape 31"/>
          <p:cNvCxnSpPr>
            <a:cxnSpLocks noChangeShapeType="1"/>
            <a:stCxn id="16391" idx="2"/>
            <a:endCxn id="17411" idx="2"/>
          </p:cNvCxnSpPr>
          <p:nvPr/>
        </p:nvCxnSpPr>
        <p:spPr bwMode="auto">
          <a:xfrm rot="5400000" flipH="1">
            <a:off x="1935163" y="1309688"/>
            <a:ext cx="2514600" cy="3581400"/>
          </a:xfrm>
          <a:prstGeom prst="bentConnector3">
            <a:avLst>
              <a:gd name="adj1" fmla="val -42574"/>
            </a:avLst>
          </a:prstGeom>
          <a:ln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1752600" y="4198203"/>
            <a:ext cx="1970912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i="1" dirty="0">
                <a:solidFill>
                  <a:srgbClr val="000000"/>
                </a:solidFill>
                <a:latin typeface="Gill Sans"/>
                <a:cs typeface="Gill Sans"/>
              </a:rPr>
              <a:t>query reformulation,</a:t>
            </a:r>
          </a:p>
          <a:p>
            <a:pPr eaLnBrk="1" hangingPunct="1"/>
            <a:r>
              <a:rPr lang="en-US" sz="1800" b="0" i="1" dirty="0">
                <a:solidFill>
                  <a:srgbClr val="000000"/>
                </a:solidFill>
                <a:latin typeface="Gill Sans"/>
                <a:cs typeface="Gill Sans"/>
              </a:rPr>
              <a:t>vocabulary learning,</a:t>
            </a:r>
          </a:p>
          <a:p>
            <a:pPr eaLnBrk="1" hangingPunct="1"/>
            <a:r>
              <a:rPr lang="en-US" sz="1800" b="0" i="1" dirty="0">
                <a:solidFill>
                  <a:srgbClr val="000000"/>
                </a:solidFill>
                <a:latin typeface="Gill Sans"/>
                <a:cs typeface="Gill Sans"/>
              </a:rPr>
              <a:t>relevance feedback</a:t>
            </a:r>
          </a:p>
        </p:txBody>
      </p:sp>
      <p:cxnSp>
        <p:nvCxnSpPr>
          <p:cNvPr id="35" name="AutoShape 26"/>
          <p:cNvCxnSpPr>
            <a:cxnSpLocks noChangeShapeType="1"/>
            <a:stCxn id="16394" idx="1"/>
            <a:endCxn id="16400" idx="2"/>
          </p:cNvCxnSpPr>
          <p:nvPr/>
        </p:nvCxnSpPr>
        <p:spPr bwMode="auto">
          <a:xfrm rot="10800000">
            <a:off x="2544763" y="2681288"/>
            <a:ext cx="3017837" cy="2241550"/>
          </a:xfrm>
          <a:prstGeom prst="curvedConnector2">
            <a:avLst/>
          </a:prstGeom>
          <a:ln>
            <a:headEnd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AutoShape 27"/>
          <p:cNvCxnSpPr>
            <a:cxnSpLocks noChangeShapeType="1"/>
            <a:stCxn id="16391" idx="1"/>
            <a:endCxn id="16400" idx="2"/>
          </p:cNvCxnSpPr>
          <p:nvPr/>
        </p:nvCxnSpPr>
        <p:spPr bwMode="auto">
          <a:xfrm rot="10800000">
            <a:off x="2544763" y="2681288"/>
            <a:ext cx="1798637" cy="1403350"/>
          </a:xfrm>
          <a:prstGeom prst="curvedConnector2">
            <a:avLst/>
          </a:prstGeom>
          <a:ln>
            <a:headEnd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780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animBg="1"/>
      <p:bldP spid="16390" grpId="0"/>
      <p:bldP spid="16391" grpId="0" animBg="1"/>
      <p:bldP spid="16393" grpId="0"/>
      <p:bldP spid="16394" grpId="0" animBg="1"/>
      <p:bldP spid="16396" grpId="0"/>
      <p:bldP spid="16397" grpId="0" animBg="1"/>
      <p:bldP spid="16399" grpId="0"/>
      <p:bldP spid="16400" grpId="0" animBg="1"/>
      <p:bldP spid="16402" grpId="0"/>
      <p:bldP spid="26" grpId="0"/>
      <p:bldP spid="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Supporting the Search Process</a:t>
            </a:r>
            <a:endParaRPr lang="en-US"/>
          </a:p>
        </p:txBody>
      </p:sp>
      <p:sp>
        <p:nvSpPr>
          <p:cNvPr id="16403" name="Rectangle 19"/>
          <p:cNvSpPr>
            <a:spLocks noChangeArrowheads="1"/>
          </p:cNvSpPr>
          <p:nvPr/>
        </p:nvSpPr>
        <p:spPr bwMode="auto">
          <a:xfrm>
            <a:off x="1905000" y="3871913"/>
            <a:ext cx="1279525" cy="5476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Indexing</a:t>
            </a:r>
          </a:p>
        </p:txBody>
      </p:sp>
      <p:sp>
        <p:nvSpPr>
          <p:cNvPr id="16404" name="Text Box 20"/>
          <p:cNvSpPr txBox="1">
            <a:spLocks noChangeArrowheads="1"/>
          </p:cNvSpPr>
          <p:nvPr/>
        </p:nvSpPr>
        <p:spPr bwMode="auto">
          <a:xfrm>
            <a:off x="3433763" y="3962400"/>
            <a:ext cx="64402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solidFill>
                  <a:schemeClr val="bg1"/>
                </a:solidFill>
                <a:latin typeface="Gill Sans"/>
                <a:cs typeface="Gill Sans"/>
              </a:rPr>
              <a:t>Index</a:t>
            </a:r>
          </a:p>
        </p:txBody>
      </p:sp>
      <p:cxnSp>
        <p:nvCxnSpPr>
          <p:cNvPr id="16405" name="AutoShape 21"/>
          <p:cNvCxnSpPr>
            <a:cxnSpLocks noChangeShapeType="1"/>
            <a:stCxn id="16403" idx="3"/>
          </p:cNvCxnSpPr>
          <p:nvPr/>
        </p:nvCxnSpPr>
        <p:spPr bwMode="auto">
          <a:xfrm flipV="1">
            <a:off x="3184525" y="3519488"/>
            <a:ext cx="579438" cy="627062"/>
          </a:xfrm>
          <a:prstGeom prst="curvedConnector2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406" name="Rectangle 22"/>
          <p:cNvSpPr>
            <a:spLocks noChangeArrowheads="1"/>
          </p:cNvSpPr>
          <p:nvPr/>
        </p:nvSpPr>
        <p:spPr bwMode="auto">
          <a:xfrm>
            <a:off x="762000" y="4786313"/>
            <a:ext cx="1279525" cy="5476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b="0">
                <a:solidFill>
                  <a:schemeClr val="bg1"/>
                </a:solidFill>
                <a:latin typeface="Gill Sans"/>
                <a:cs typeface="Gill Sans"/>
              </a:rPr>
              <a:t>Acquisition</a:t>
            </a:r>
          </a:p>
        </p:txBody>
      </p:sp>
      <p:cxnSp>
        <p:nvCxnSpPr>
          <p:cNvPr id="16407" name="AutoShape 23"/>
          <p:cNvCxnSpPr>
            <a:cxnSpLocks noChangeShapeType="1"/>
            <a:stCxn id="16406" idx="3"/>
            <a:endCxn id="16403" idx="2"/>
          </p:cNvCxnSpPr>
          <p:nvPr/>
        </p:nvCxnSpPr>
        <p:spPr bwMode="auto">
          <a:xfrm flipV="1">
            <a:off x="2041525" y="4419600"/>
            <a:ext cx="503238" cy="641350"/>
          </a:xfrm>
          <a:prstGeom prst="curvedConnector2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408" name="Text Box 24"/>
          <p:cNvSpPr txBox="1">
            <a:spLocks noChangeArrowheads="1"/>
          </p:cNvSpPr>
          <p:nvPr/>
        </p:nvSpPr>
        <p:spPr bwMode="auto">
          <a:xfrm>
            <a:off x="2279650" y="4876800"/>
            <a:ext cx="108565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solidFill>
                  <a:schemeClr val="bg1"/>
                </a:solidFill>
                <a:latin typeface="Gill Sans"/>
                <a:cs typeface="Gill Sans"/>
              </a:rPr>
              <a:t>Collection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62000" y="1295400"/>
            <a:ext cx="7784827" cy="4706938"/>
            <a:chOff x="762000" y="1295400"/>
            <a:chExt cx="7784827" cy="4706938"/>
          </a:xfrm>
        </p:grpSpPr>
        <p:sp>
          <p:nvSpPr>
            <p:cNvPr id="26" name="Rectangle 3"/>
            <p:cNvSpPr>
              <a:spLocks noChangeArrowheads="1"/>
            </p:cNvSpPr>
            <p:nvPr/>
          </p:nvSpPr>
          <p:spPr bwMode="auto">
            <a:xfrm>
              <a:off x="762000" y="1295400"/>
              <a:ext cx="1279525" cy="54768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/>
              <a:r>
                <a:rPr lang="en-US" b="0" dirty="0">
                  <a:solidFill>
                    <a:schemeClr val="bg2"/>
                  </a:solidFill>
                  <a:latin typeface="Gill Sans"/>
                  <a:cs typeface="Gill Sans"/>
                </a:rPr>
                <a:t>Source</a:t>
              </a:r>
            </a:p>
            <a:p>
              <a:pPr algn="ctr" eaLnBrk="1" hangingPunct="1"/>
              <a:r>
                <a:rPr lang="en-US" b="0" dirty="0">
                  <a:solidFill>
                    <a:schemeClr val="bg2"/>
                  </a:solidFill>
                  <a:latin typeface="Gill Sans"/>
                  <a:cs typeface="Gill Sans"/>
                </a:rPr>
                <a:t>Selection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3124200" y="2971800"/>
              <a:ext cx="1279525" cy="54768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/>
              <a:r>
                <a:rPr lang="en-US" b="0">
                  <a:solidFill>
                    <a:schemeClr val="bg2"/>
                  </a:solidFill>
                  <a:latin typeface="Gill Sans"/>
                  <a:cs typeface="Gill Sans"/>
                </a:rPr>
                <a:t>Search</a:t>
              </a:r>
            </a:p>
          </p:txBody>
        </p:sp>
        <p:cxnSp>
          <p:nvCxnSpPr>
            <p:cNvPr id="28" name="AutoShape 5"/>
            <p:cNvCxnSpPr>
              <a:cxnSpLocks noChangeShapeType="1"/>
              <a:stCxn id="39" idx="3"/>
              <a:endCxn id="27" idx="0"/>
            </p:cNvCxnSpPr>
            <p:nvPr/>
          </p:nvCxnSpPr>
          <p:spPr bwMode="auto">
            <a:xfrm>
              <a:off x="3184525" y="2408238"/>
              <a:ext cx="579438" cy="563562"/>
            </a:xfrm>
            <a:prstGeom prst="curvedConnector2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 Box 6"/>
            <p:cNvSpPr txBox="1">
              <a:spLocks noChangeArrowheads="1"/>
            </p:cNvSpPr>
            <p:nvPr/>
          </p:nvSpPr>
          <p:spPr bwMode="auto">
            <a:xfrm>
              <a:off x="3565524" y="2330450"/>
              <a:ext cx="1158875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 dirty="0">
                  <a:solidFill>
                    <a:srgbClr val="000000"/>
                  </a:solidFill>
                  <a:latin typeface="Gill Sans"/>
                  <a:cs typeface="Gill Sans"/>
                </a:rPr>
                <a:t>Query</a:t>
              </a:r>
            </a:p>
          </p:txBody>
        </p:sp>
        <p:sp>
          <p:nvSpPr>
            <p:cNvPr id="30" name="Rectangle 7"/>
            <p:cNvSpPr>
              <a:spLocks noChangeArrowheads="1"/>
            </p:cNvSpPr>
            <p:nvPr/>
          </p:nvSpPr>
          <p:spPr bwMode="auto">
            <a:xfrm>
              <a:off x="4343400" y="3810000"/>
              <a:ext cx="1279525" cy="54768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/>
              <a:r>
                <a:rPr lang="en-US" b="0">
                  <a:solidFill>
                    <a:schemeClr val="bg2"/>
                  </a:solidFill>
                  <a:latin typeface="Gill Sans"/>
                  <a:cs typeface="Gill Sans"/>
                </a:rPr>
                <a:t>Selection</a:t>
              </a:r>
            </a:p>
          </p:txBody>
        </p:sp>
        <p:cxnSp>
          <p:nvCxnSpPr>
            <p:cNvPr id="31" name="AutoShape 8"/>
            <p:cNvCxnSpPr>
              <a:cxnSpLocks noChangeShapeType="1"/>
              <a:stCxn id="27" idx="3"/>
              <a:endCxn id="30" idx="0"/>
            </p:cNvCxnSpPr>
            <p:nvPr/>
          </p:nvCxnSpPr>
          <p:spPr bwMode="auto">
            <a:xfrm>
              <a:off x="4403725" y="3246438"/>
              <a:ext cx="579438" cy="563562"/>
            </a:xfrm>
            <a:prstGeom prst="curvedConnector2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 Box 9"/>
            <p:cNvSpPr txBox="1">
              <a:spLocks noChangeArrowheads="1"/>
            </p:cNvSpPr>
            <p:nvPr/>
          </p:nvSpPr>
          <p:spPr bwMode="auto">
            <a:xfrm>
              <a:off x="4800600" y="3168650"/>
              <a:ext cx="1263537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solidFill>
                    <a:srgbClr val="000000"/>
                  </a:solidFill>
                  <a:latin typeface="Gill Sans"/>
                  <a:cs typeface="Gill Sans"/>
                </a:rPr>
                <a:t>Ranked List</a:t>
              </a:r>
            </a:p>
          </p:txBody>
        </p:sp>
        <p:sp>
          <p:nvSpPr>
            <p:cNvPr id="33" name="Rectangle 10"/>
            <p:cNvSpPr>
              <a:spLocks noChangeArrowheads="1"/>
            </p:cNvSpPr>
            <p:nvPr/>
          </p:nvSpPr>
          <p:spPr bwMode="auto">
            <a:xfrm>
              <a:off x="5562600" y="4648200"/>
              <a:ext cx="1279525" cy="54768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/>
              <a:r>
                <a:rPr lang="en-US" b="0">
                  <a:solidFill>
                    <a:schemeClr val="bg2"/>
                  </a:solidFill>
                  <a:latin typeface="Gill Sans"/>
                  <a:cs typeface="Gill Sans"/>
                </a:rPr>
                <a:t>Examination</a:t>
              </a:r>
            </a:p>
          </p:txBody>
        </p:sp>
        <p:cxnSp>
          <p:nvCxnSpPr>
            <p:cNvPr id="34" name="AutoShape 11"/>
            <p:cNvCxnSpPr>
              <a:cxnSpLocks noChangeShapeType="1"/>
              <a:stCxn id="30" idx="3"/>
              <a:endCxn id="33" idx="0"/>
            </p:cNvCxnSpPr>
            <p:nvPr/>
          </p:nvCxnSpPr>
          <p:spPr bwMode="auto">
            <a:xfrm>
              <a:off x="5622925" y="4084638"/>
              <a:ext cx="579438" cy="563562"/>
            </a:xfrm>
            <a:prstGeom prst="curvedConnector2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 Box 12"/>
            <p:cNvSpPr txBox="1">
              <a:spLocks noChangeArrowheads="1"/>
            </p:cNvSpPr>
            <p:nvPr/>
          </p:nvSpPr>
          <p:spPr bwMode="auto">
            <a:xfrm>
              <a:off x="5988050" y="3962400"/>
              <a:ext cx="1271314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solidFill>
                    <a:srgbClr val="000000"/>
                  </a:solidFill>
                  <a:latin typeface="Gill Sans"/>
                  <a:cs typeface="Gill Sans"/>
                </a:rPr>
                <a:t>Documents</a:t>
              </a:r>
            </a:p>
          </p:txBody>
        </p:sp>
        <p:sp>
          <p:nvSpPr>
            <p:cNvPr id="36" name="Rectangle 13"/>
            <p:cNvSpPr>
              <a:spLocks noChangeArrowheads="1"/>
            </p:cNvSpPr>
            <p:nvPr/>
          </p:nvSpPr>
          <p:spPr bwMode="auto">
            <a:xfrm>
              <a:off x="6765925" y="5454650"/>
              <a:ext cx="1279525" cy="54768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/>
              <a:r>
                <a:rPr lang="en-US" b="0">
                  <a:solidFill>
                    <a:schemeClr val="bg2"/>
                  </a:solidFill>
                  <a:latin typeface="Gill Sans"/>
                  <a:cs typeface="Gill Sans"/>
                </a:rPr>
                <a:t>Delivery</a:t>
              </a:r>
            </a:p>
          </p:txBody>
        </p:sp>
        <p:cxnSp>
          <p:nvCxnSpPr>
            <p:cNvPr id="37" name="AutoShape 14"/>
            <p:cNvCxnSpPr>
              <a:cxnSpLocks noChangeShapeType="1"/>
              <a:stCxn id="33" idx="3"/>
              <a:endCxn id="36" idx="0"/>
            </p:cNvCxnSpPr>
            <p:nvPr/>
          </p:nvCxnSpPr>
          <p:spPr bwMode="auto">
            <a:xfrm>
              <a:off x="6842125" y="4922838"/>
              <a:ext cx="563563" cy="531812"/>
            </a:xfrm>
            <a:prstGeom prst="curvedConnector2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 Box 15"/>
            <p:cNvSpPr txBox="1">
              <a:spLocks noChangeArrowheads="1"/>
            </p:cNvSpPr>
            <p:nvPr/>
          </p:nvSpPr>
          <p:spPr bwMode="auto">
            <a:xfrm>
              <a:off x="7275513" y="4845050"/>
              <a:ext cx="1271314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solidFill>
                    <a:srgbClr val="000000"/>
                  </a:solidFill>
                  <a:latin typeface="Gill Sans"/>
                  <a:cs typeface="Gill Sans"/>
                </a:rPr>
                <a:t>Documents</a:t>
              </a:r>
            </a:p>
          </p:txBody>
        </p:sp>
        <p:sp>
          <p:nvSpPr>
            <p:cNvPr id="39" name="Rectangle 16"/>
            <p:cNvSpPr>
              <a:spLocks noChangeArrowheads="1"/>
            </p:cNvSpPr>
            <p:nvPr/>
          </p:nvSpPr>
          <p:spPr bwMode="auto">
            <a:xfrm>
              <a:off x="1905000" y="2133600"/>
              <a:ext cx="1279525" cy="54768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/>
              <a:r>
                <a:rPr lang="en-US" b="0" dirty="0">
                  <a:solidFill>
                    <a:schemeClr val="bg2"/>
                  </a:solidFill>
                  <a:latin typeface="Gill Sans"/>
                  <a:cs typeface="Gill Sans"/>
                </a:rPr>
                <a:t>Query</a:t>
              </a:r>
            </a:p>
            <a:p>
              <a:pPr algn="ctr" eaLnBrk="1" hangingPunct="1"/>
              <a:r>
                <a:rPr lang="en-US" b="0" dirty="0">
                  <a:solidFill>
                    <a:schemeClr val="bg2"/>
                  </a:solidFill>
                  <a:latin typeface="Gill Sans"/>
                  <a:cs typeface="Gill Sans"/>
                </a:rPr>
                <a:t>Formulation</a:t>
              </a:r>
            </a:p>
          </p:txBody>
        </p:sp>
        <p:cxnSp>
          <p:nvCxnSpPr>
            <p:cNvPr id="40" name="AutoShape 17"/>
            <p:cNvCxnSpPr>
              <a:cxnSpLocks noChangeShapeType="1"/>
              <a:stCxn id="26" idx="3"/>
              <a:endCxn id="39" idx="0"/>
            </p:cNvCxnSpPr>
            <p:nvPr/>
          </p:nvCxnSpPr>
          <p:spPr bwMode="auto">
            <a:xfrm>
              <a:off x="2041525" y="1570038"/>
              <a:ext cx="503238" cy="563562"/>
            </a:xfrm>
            <a:prstGeom prst="curvedConnector2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 Box 18"/>
            <p:cNvSpPr txBox="1">
              <a:spLocks noChangeArrowheads="1"/>
            </p:cNvSpPr>
            <p:nvPr/>
          </p:nvSpPr>
          <p:spPr bwMode="auto">
            <a:xfrm>
              <a:off x="2322513" y="1371600"/>
              <a:ext cx="1063587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 dirty="0">
                  <a:solidFill>
                    <a:srgbClr val="000000"/>
                  </a:solidFill>
                  <a:latin typeface="Gill Sans"/>
                  <a:cs typeface="Gill Sans"/>
                </a:rPr>
                <a:t>Resource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5275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3" grpId="0" animBg="1"/>
      <p:bldP spid="16404" grpId="0"/>
      <p:bldP spid="16406" grpId="0" animBg="1"/>
      <p:bldP spid="1640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Box 3"/>
          <p:cNvSpPr txBox="1">
            <a:spLocks noChangeArrowheads="1"/>
          </p:cNvSpPr>
          <p:nvPr/>
        </p:nvSpPr>
        <p:spPr bwMode="auto">
          <a:xfrm>
            <a:off x="304800" y="2819400"/>
            <a:ext cx="85407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600" b="0" dirty="0">
                <a:solidFill>
                  <a:srgbClr val="000000"/>
                </a:solidFill>
                <a:latin typeface="Gill Sans"/>
                <a:cs typeface="Gill Sans"/>
              </a:rPr>
              <a:t>Spiders, Crawlers, and Robots:</a:t>
            </a:r>
          </a:p>
          <a:p>
            <a:pPr algn="ctr"/>
            <a:r>
              <a:rPr lang="en-US" sz="3600" b="0" dirty="0">
                <a:solidFill>
                  <a:srgbClr val="FF0000"/>
                </a:solidFill>
                <a:latin typeface="Gill Sans"/>
                <a:cs typeface="Gill Sans"/>
              </a:rPr>
              <a:t>Oh My!</a:t>
            </a:r>
          </a:p>
        </p:txBody>
      </p:sp>
    </p:spTree>
    <p:extLst>
      <p:ext uri="{BB962C8B-B14F-4D97-AF65-F5344CB8AC3E}">
        <p14:creationId xmlns:p14="http://schemas.microsoft.com/office/powerpoint/2010/main" val="28968890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The Central Problem in Search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313797" name="Text Box 5"/>
          <p:cNvSpPr txBox="1">
            <a:spLocks noChangeArrowheads="1"/>
          </p:cNvSpPr>
          <p:nvPr/>
        </p:nvSpPr>
        <p:spPr bwMode="auto">
          <a:xfrm>
            <a:off x="1006086" y="1295400"/>
            <a:ext cx="1828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000" dirty="0">
                <a:solidFill>
                  <a:srgbClr val="000000"/>
                </a:solidFill>
                <a:latin typeface="Gill Sans"/>
                <a:cs typeface="Gill Sans"/>
              </a:rPr>
              <a:t>Searcher</a:t>
            </a:r>
          </a:p>
        </p:txBody>
      </p:sp>
      <p:sp>
        <p:nvSpPr>
          <p:cNvPr id="1313798" name="Text Box 6"/>
          <p:cNvSpPr txBox="1">
            <a:spLocks noChangeArrowheads="1"/>
          </p:cNvSpPr>
          <p:nvPr/>
        </p:nvSpPr>
        <p:spPr bwMode="auto">
          <a:xfrm>
            <a:off x="6501216" y="1066800"/>
            <a:ext cx="11592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>
                <a:solidFill>
                  <a:srgbClr val="000000"/>
                </a:solidFill>
                <a:latin typeface="Gill Sans"/>
                <a:cs typeface="Gill Sans"/>
              </a:rPr>
              <a:t>Author</a:t>
            </a:r>
          </a:p>
        </p:txBody>
      </p:sp>
      <p:sp>
        <p:nvSpPr>
          <p:cNvPr id="1313799" name="Text Box 7"/>
          <p:cNvSpPr txBox="1">
            <a:spLocks noChangeArrowheads="1"/>
          </p:cNvSpPr>
          <p:nvPr/>
        </p:nvSpPr>
        <p:spPr bwMode="auto">
          <a:xfrm>
            <a:off x="1342744" y="3778250"/>
            <a:ext cx="115548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Gill Sans"/>
                <a:cs typeface="Gill Sans"/>
              </a:rPr>
              <a:t>Concepts</a:t>
            </a:r>
          </a:p>
        </p:txBody>
      </p:sp>
      <p:sp>
        <p:nvSpPr>
          <p:cNvPr id="1313800" name="Text Box 8"/>
          <p:cNvSpPr txBox="1">
            <a:spLocks noChangeArrowheads="1"/>
          </p:cNvSpPr>
          <p:nvPr/>
        </p:nvSpPr>
        <p:spPr bwMode="auto">
          <a:xfrm>
            <a:off x="6503120" y="3778250"/>
            <a:ext cx="115548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0000"/>
                </a:solidFill>
                <a:latin typeface="Gill Sans"/>
                <a:cs typeface="Gill Sans"/>
              </a:rPr>
              <a:t>Concepts</a:t>
            </a:r>
          </a:p>
        </p:txBody>
      </p:sp>
      <p:sp>
        <p:nvSpPr>
          <p:cNvPr id="1313801" name="Text Box 9"/>
          <p:cNvSpPr txBox="1">
            <a:spLocks noChangeArrowheads="1"/>
          </p:cNvSpPr>
          <p:nvPr/>
        </p:nvSpPr>
        <p:spPr bwMode="auto">
          <a:xfrm>
            <a:off x="1143571" y="4937125"/>
            <a:ext cx="15538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0000"/>
                </a:solidFill>
                <a:latin typeface="Gill Sans"/>
                <a:cs typeface="Gill Sans"/>
              </a:rPr>
              <a:t>Query Terms</a:t>
            </a:r>
          </a:p>
        </p:txBody>
      </p:sp>
      <p:sp>
        <p:nvSpPr>
          <p:cNvPr id="1313802" name="Text Box 10"/>
          <p:cNvSpPr txBox="1">
            <a:spLocks noChangeArrowheads="1"/>
          </p:cNvSpPr>
          <p:nvPr/>
        </p:nvSpPr>
        <p:spPr bwMode="auto">
          <a:xfrm>
            <a:off x="6084235" y="4953000"/>
            <a:ext cx="199325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Gill Sans"/>
                <a:cs typeface="Gill Sans"/>
              </a:rPr>
              <a:t>Document Terms</a:t>
            </a:r>
          </a:p>
        </p:txBody>
      </p:sp>
      <p:sp>
        <p:nvSpPr>
          <p:cNvPr id="1313805" name="AutoShape 13"/>
          <p:cNvSpPr>
            <a:spLocks noChangeArrowheads="1"/>
          </p:cNvSpPr>
          <p:nvPr/>
        </p:nvSpPr>
        <p:spPr bwMode="auto">
          <a:xfrm>
            <a:off x="3352800" y="4724400"/>
            <a:ext cx="1981200" cy="792163"/>
          </a:xfrm>
          <a:prstGeom prst="leftRightArrow">
            <a:avLst>
              <a:gd name="adj1" fmla="val 50000"/>
              <a:gd name="adj2" fmla="val 5002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313806" name="Text Box 14"/>
          <p:cNvSpPr txBox="1">
            <a:spLocks noChangeArrowheads="1"/>
          </p:cNvSpPr>
          <p:nvPr/>
        </p:nvSpPr>
        <p:spPr bwMode="auto">
          <a:xfrm>
            <a:off x="1295400" y="5867400"/>
            <a:ext cx="630908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dirty="0">
                <a:solidFill>
                  <a:srgbClr val="000000"/>
                </a:solidFill>
                <a:latin typeface="Gill Sans"/>
                <a:cs typeface="Gill Sans"/>
              </a:rPr>
              <a:t>Do these represent the same concepts?</a:t>
            </a:r>
          </a:p>
        </p:txBody>
      </p:sp>
      <p:pic>
        <p:nvPicPr>
          <p:cNvPr id="12304" name="Picture 16" descr="C:\Documents and Settings\Jimmy Lin\Local Settings\Temporary Internet Files\Content.IE5\ABORU763\MCj02307490000[1].w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743" y="1447800"/>
            <a:ext cx="1900238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14" name="Picture 26" descr="C:\Documents and Settings\Jimmy Lin\Local Settings\Temporary Internet Files\Content.IE5\8DW3C1QH\MCj04042630000[1].wm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324" y="1752600"/>
            <a:ext cx="1838325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952500" y="5257800"/>
            <a:ext cx="19359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ja-JP" alt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“</a:t>
            </a:r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tragic love story</a:t>
            </a:r>
            <a:r>
              <a:rPr lang="ja-JP" alt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”</a:t>
            </a:r>
            <a:endParaRPr lang="en-US" sz="18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5551124" y="5257800"/>
            <a:ext cx="30594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ja-JP" alt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“</a:t>
            </a:r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fateful star-crossed romance</a:t>
            </a:r>
            <a:r>
              <a:rPr lang="ja-JP" alt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”</a:t>
            </a:r>
            <a:endParaRPr lang="en-US" sz="18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cxnSp>
        <p:nvCxnSpPr>
          <p:cNvPr id="6" name="Straight Arrow Connector 5"/>
          <p:cNvCxnSpPr>
            <a:stCxn id="1313799" idx="2"/>
            <a:endCxn id="1313801" idx="0"/>
          </p:cNvCxnSpPr>
          <p:nvPr/>
        </p:nvCxnSpPr>
        <p:spPr bwMode="auto">
          <a:xfrm>
            <a:off x="1920487" y="4116804"/>
            <a:ext cx="0" cy="82032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313800" idx="2"/>
            <a:endCxn id="1313802" idx="0"/>
          </p:cNvCxnSpPr>
          <p:nvPr/>
        </p:nvCxnSpPr>
        <p:spPr bwMode="auto">
          <a:xfrm flipH="1">
            <a:off x="7080862" y="4116804"/>
            <a:ext cx="1" cy="83619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0373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31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1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3797" grpId="0"/>
      <p:bldP spid="1313798" grpId="0"/>
      <p:bldP spid="1313799" grpId="0"/>
      <p:bldP spid="1313800" grpId="0"/>
      <p:bldP spid="1313801" grpId="0"/>
      <p:bldP spid="1313802" grpId="0"/>
      <p:bldP spid="1313805" grpId="0" animBg="1"/>
      <p:bldP spid="1313806" grpId="0"/>
      <p:bldP spid="27" grpId="0"/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3"/>
          <p:cNvSpPr txBox="1">
            <a:spLocks noChangeArrowheads="1"/>
          </p:cNvSpPr>
          <p:nvPr/>
        </p:nvSpPr>
        <p:spPr bwMode="auto">
          <a:xfrm>
            <a:off x="304800" y="1287463"/>
            <a:ext cx="8540750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600" b="0" dirty="0">
                <a:solidFill>
                  <a:srgbClr val="000000"/>
                </a:solidFill>
                <a:latin typeface="Gill Sans"/>
                <a:cs typeface="Gill Sans"/>
              </a:rPr>
              <a:t>Ambiguity</a:t>
            </a:r>
          </a:p>
          <a:p>
            <a:pPr algn="ctr"/>
            <a:r>
              <a:rPr lang="en-US" sz="3600" b="0" dirty="0">
                <a:solidFill>
                  <a:srgbClr val="000000"/>
                </a:solidFill>
                <a:latin typeface="Gill Sans"/>
                <a:cs typeface="Gill Sans"/>
              </a:rPr>
              <a:t>Synonymy</a:t>
            </a:r>
          </a:p>
          <a:p>
            <a:pPr algn="ctr"/>
            <a:r>
              <a:rPr lang="en-US" sz="3600" b="0" dirty="0">
                <a:solidFill>
                  <a:srgbClr val="000000"/>
                </a:solidFill>
                <a:latin typeface="Gill Sans"/>
                <a:cs typeface="Gill Sans"/>
              </a:rPr>
              <a:t>Polysemy</a:t>
            </a:r>
          </a:p>
          <a:p>
            <a:pPr algn="ctr"/>
            <a:r>
              <a:rPr lang="en-US" sz="3600" b="0" dirty="0">
                <a:solidFill>
                  <a:srgbClr val="000000"/>
                </a:solidFill>
                <a:latin typeface="Gill Sans"/>
                <a:cs typeface="Gill Sans"/>
              </a:rPr>
              <a:t>Morphology</a:t>
            </a:r>
          </a:p>
          <a:p>
            <a:pPr algn="ctr"/>
            <a:r>
              <a:rPr lang="en-US" sz="3600" b="0" dirty="0">
                <a:solidFill>
                  <a:srgbClr val="000000"/>
                </a:solidFill>
                <a:latin typeface="Gill Sans"/>
                <a:cs typeface="Gill Sans"/>
              </a:rPr>
              <a:t>Paraphrase</a:t>
            </a:r>
          </a:p>
          <a:p>
            <a:pPr algn="ctr"/>
            <a:r>
              <a:rPr lang="en-US" sz="3600" b="0" dirty="0">
                <a:solidFill>
                  <a:srgbClr val="000000"/>
                </a:solidFill>
                <a:latin typeface="Gill Sans"/>
                <a:cs typeface="Gill Sans"/>
              </a:rPr>
              <a:t>Anaphora</a:t>
            </a:r>
          </a:p>
          <a:p>
            <a:pPr algn="ctr"/>
            <a:r>
              <a:rPr lang="en-US" sz="3600" b="0" dirty="0">
                <a:solidFill>
                  <a:srgbClr val="000000"/>
                </a:solidFill>
                <a:latin typeface="Gill Sans"/>
                <a:cs typeface="Gill Sans"/>
              </a:rPr>
              <a:t>Pragmatics</a:t>
            </a:r>
          </a:p>
        </p:txBody>
      </p:sp>
    </p:spTree>
    <p:extLst>
      <p:ext uri="{BB962C8B-B14F-4D97-AF65-F5344CB8AC3E}">
        <p14:creationId xmlns:p14="http://schemas.microsoft.com/office/powerpoint/2010/main" val="273785008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do we represent documents?</a:t>
            </a: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Remember: computers don’t </a:t>
            </a:r>
            <a:r>
              <a:rPr lang="en-US" altLang="ja-JP" dirty="0" smtClean="0"/>
              <a:t>“</a:t>
            </a:r>
            <a:r>
              <a:rPr lang="en-US" dirty="0" smtClean="0"/>
              <a:t>understand</a:t>
            </a:r>
            <a:r>
              <a:rPr lang="en-US" altLang="ja-JP" dirty="0" smtClean="0"/>
              <a:t>”</a:t>
            </a:r>
            <a:r>
              <a:rPr lang="en-US" dirty="0" smtClean="0"/>
              <a:t> anything!</a:t>
            </a:r>
          </a:p>
          <a:p>
            <a:r>
              <a:rPr lang="en-US" altLang="ja-JP" dirty="0" smtClean="0"/>
              <a:t>“</a:t>
            </a:r>
            <a:r>
              <a:rPr lang="en-US" dirty="0" smtClean="0"/>
              <a:t>Bag of words</a:t>
            </a:r>
            <a:r>
              <a:rPr lang="en-US" altLang="ja-JP" dirty="0" smtClean="0"/>
              <a:t>”</a:t>
            </a:r>
            <a:r>
              <a:rPr lang="en-US" dirty="0" smtClean="0"/>
              <a:t> representation:</a:t>
            </a:r>
          </a:p>
          <a:p>
            <a:pPr lvl="1"/>
            <a:r>
              <a:rPr lang="en-US" dirty="0" smtClean="0"/>
              <a:t>Break a document into words</a:t>
            </a:r>
          </a:p>
          <a:p>
            <a:pPr lvl="1"/>
            <a:r>
              <a:rPr lang="en-US" dirty="0" smtClean="0"/>
              <a:t>Disregard order, structure, meaning, etc. of the words</a:t>
            </a:r>
          </a:p>
          <a:p>
            <a:pPr lvl="1"/>
            <a:r>
              <a:rPr lang="en-US" dirty="0" smtClean="0"/>
              <a:t>Simple, yet effective!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89711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Boolean Text Retrieval</a:t>
            </a:r>
            <a:endParaRPr lang="en-US"/>
          </a:p>
        </p:txBody>
      </p:sp>
      <p:sp>
        <p:nvSpPr>
          <p:cNvPr id="2150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Keep track of which documents have which terms</a:t>
            </a:r>
          </a:p>
          <a:p>
            <a:r>
              <a:rPr lang="en-US" dirty="0" smtClean="0"/>
              <a:t>Queries specify constraints on search results</a:t>
            </a:r>
          </a:p>
          <a:p>
            <a:pPr lvl="1"/>
            <a:r>
              <a:rPr lang="en-US" dirty="0" smtClean="0"/>
              <a:t>a AND b: document must have both terms </a:t>
            </a:r>
            <a:r>
              <a:rPr lang="en-US" altLang="ja-JP" dirty="0" smtClean="0"/>
              <a:t>“</a:t>
            </a:r>
            <a:r>
              <a:rPr lang="en-US" dirty="0" smtClean="0"/>
              <a:t>a</a:t>
            </a:r>
            <a:r>
              <a:rPr lang="en-US" altLang="ja-JP" dirty="0" smtClean="0"/>
              <a:t>”</a:t>
            </a:r>
            <a:r>
              <a:rPr lang="en-US" dirty="0" smtClean="0"/>
              <a:t> and </a:t>
            </a:r>
            <a:r>
              <a:rPr lang="en-US" altLang="ja-JP" dirty="0" smtClean="0"/>
              <a:t>“</a:t>
            </a:r>
            <a:r>
              <a:rPr lang="en-US" dirty="0" smtClean="0"/>
              <a:t>b</a:t>
            </a:r>
            <a:r>
              <a:rPr lang="en-US" altLang="ja-JP" dirty="0" smtClean="0"/>
              <a:t>”</a:t>
            </a:r>
            <a:endParaRPr lang="en-US" dirty="0" smtClean="0"/>
          </a:p>
          <a:p>
            <a:pPr lvl="1"/>
            <a:r>
              <a:rPr lang="en-US" dirty="0" smtClean="0"/>
              <a:t>a OR b: document must have either term </a:t>
            </a:r>
            <a:r>
              <a:rPr lang="en-US" altLang="ja-JP" dirty="0" smtClean="0"/>
              <a:t>“</a:t>
            </a:r>
            <a:r>
              <a:rPr lang="en-US" dirty="0" smtClean="0"/>
              <a:t>a</a:t>
            </a:r>
            <a:r>
              <a:rPr lang="en-US" altLang="ja-JP" dirty="0" smtClean="0"/>
              <a:t>”</a:t>
            </a:r>
            <a:r>
              <a:rPr lang="en-US" dirty="0" smtClean="0"/>
              <a:t> or </a:t>
            </a:r>
            <a:r>
              <a:rPr lang="en-US" altLang="ja-JP" dirty="0" smtClean="0"/>
              <a:t>“</a:t>
            </a:r>
            <a:r>
              <a:rPr lang="en-US" dirty="0" smtClean="0"/>
              <a:t>b</a:t>
            </a:r>
            <a:r>
              <a:rPr lang="en-US" altLang="ja-JP" dirty="0" smtClean="0"/>
              <a:t>”</a:t>
            </a:r>
            <a:endParaRPr lang="en-US" dirty="0" smtClean="0"/>
          </a:p>
          <a:p>
            <a:pPr lvl="1"/>
            <a:r>
              <a:rPr lang="en-US" dirty="0" smtClean="0"/>
              <a:t>NOT a: document must not have term </a:t>
            </a:r>
            <a:r>
              <a:rPr lang="en-US" altLang="ja-JP" dirty="0" smtClean="0"/>
              <a:t>“</a:t>
            </a:r>
            <a:r>
              <a:rPr lang="en-US" dirty="0" smtClean="0"/>
              <a:t>a</a:t>
            </a:r>
            <a:r>
              <a:rPr lang="en-US" altLang="ja-JP" dirty="0" smtClean="0"/>
              <a:t>”</a:t>
            </a:r>
            <a:endParaRPr lang="en-US" dirty="0" smtClean="0"/>
          </a:p>
          <a:p>
            <a:pPr lvl="1"/>
            <a:r>
              <a:rPr lang="en-US" dirty="0" smtClean="0"/>
              <a:t>Boolean operators can be arbitrarily combined</a:t>
            </a:r>
          </a:p>
          <a:p>
            <a:r>
              <a:rPr lang="en-US" dirty="0" smtClean="0"/>
              <a:t>Results are not ordered!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56300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Structure</a:t>
            </a:r>
            <a:endParaRPr lang="en-US" dirty="0"/>
          </a:p>
        </p:txBody>
      </p:sp>
      <p:sp>
        <p:nvSpPr>
          <p:cNvPr id="22532" name="Rectangle 5"/>
          <p:cNvSpPr>
            <a:spLocks noChangeArrowheads="1"/>
          </p:cNvSpPr>
          <p:nvPr/>
        </p:nvSpPr>
        <p:spPr bwMode="auto">
          <a:xfrm>
            <a:off x="1087438" y="1685925"/>
            <a:ext cx="1511300" cy="1739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2533" name="Rectangle 6"/>
          <p:cNvSpPr>
            <a:spLocks noChangeArrowheads="1"/>
          </p:cNvSpPr>
          <p:nvPr/>
        </p:nvSpPr>
        <p:spPr bwMode="auto">
          <a:xfrm>
            <a:off x="1167959" y="1755775"/>
            <a:ext cx="1422841" cy="9515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latin typeface="Gill Sans"/>
                <a:cs typeface="Gill Sans"/>
              </a:rPr>
              <a:t>The quick brown </a:t>
            </a:r>
          </a:p>
          <a:p>
            <a:r>
              <a:rPr lang="en-US" sz="1400" b="0" dirty="0">
                <a:solidFill>
                  <a:srgbClr val="000000"/>
                </a:solidFill>
                <a:latin typeface="Gill Sans"/>
                <a:cs typeface="Gill Sans"/>
              </a:rPr>
              <a:t>fox jumped over </a:t>
            </a:r>
          </a:p>
          <a:p>
            <a:r>
              <a:rPr lang="en-US" sz="1400" b="0" dirty="0">
                <a:solidFill>
                  <a:srgbClr val="000000"/>
                </a:solidFill>
                <a:latin typeface="Gill Sans"/>
                <a:cs typeface="Gill Sans"/>
              </a:rPr>
              <a:t>the lazy dog</a:t>
            </a:r>
            <a:r>
              <a:rPr lang="ja-JP" altLang="en-US" sz="1400" b="0" dirty="0">
                <a:solidFill>
                  <a:srgbClr val="000000"/>
                </a:solidFill>
                <a:latin typeface="Gill Sans"/>
                <a:cs typeface="Gill Sans"/>
              </a:rPr>
              <a:t>’</a:t>
            </a:r>
            <a:r>
              <a:rPr lang="en-US" sz="1400" b="0" dirty="0">
                <a:solidFill>
                  <a:srgbClr val="000000"/>
                </a:solidFill>
                <a:latin typeface="Gill Sans"/>
                <a:cs typeface="Gill Sans"/>
              </a:rPr>
              <a:t>s </a:t>
            </a:r>
          </a:p>
          <a:p>
            <a:r>
              <a:rPr lang="en-US" sz="1400" b="0" dirty="0">
                <a:solidFill>
                  <a:srgbClr val="000000"/>
                </a:solidFill>
                <a:latin typeface="Gill Sans"/>
                <a:cs typeface="Gill Sans"/>
              </a:rPr>
              <a:t>back. </a:t>
            </a:r>
          </a:p>
        </p:txBody>
      </p:sp>
      <p:sp>
        <p:nvSpPr>
          <p:cNvPr id="22534" name="Rectangle 7"/>
          <p:cNvSpPr>
            <a:spLocks noChangeArrowheads="1"/>
          </p:cNvSpPr>
          <p:nvPr/>
        </p:nvSpPr>
        <p:spPr bwMode="auto">
          <a:xfrm>
            <a:off x="990600" y="1278855"/>
            <a:ext cx="1490944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Document 1</a:t>
            </a:r>
          </a:p>
        </p:txBody>
      </p:sp>
      <p:sp>
        <p:nvSpPr>
          <p:cNvPr id="22535" name="Rectangle 8"/>
          <p:cNvSpPr>
            <a:spLocks noChangeArrowheads="1"/>
          </p:cNvSpPr>
          <p:nvPr/>
        </p:nvSpPr>
        <p:spPr bwMode="auto">
          <a:xfrm>
            <a:off x="1087438" y="4276725"/>
            <a:ext cx="1511300" cy="1739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2536" name="Rectangle 9"/>
          <p:cNvSpPr>
            <a:spLocks noChangeArrowheads="1"/>
          </p:cNvSpPr>
          <p:nvPr/>
        </p:nvSpPr>
        <p:spPr bwMode="auto">
          <a:xfrm>
            <a:off x="990600" y="3869655"/>
            <a:ext cx="1490944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Document 2</a:t>
            </a:r>
          </a:p>
        </p:txBody>
      </p:sp>
      <p:sp>
        <p:nvSpPr>
          <p:cNvPr id="22537" name="Rectangle 10"/>
          <p:cNvSpPr>
            <a:spLocks noChangeArrowheads="1"/>
          </p:cNvSpPr>
          <p:nvPr/>
        </p:nvSpPr>
        <p:spPr bwMode="auto">
          <a:xfrm>
            <a:off x="1156475" y="4346575"/>
            <a:ext cx="1434325" cy="9515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latin typeface="Gill Sans"/>
                <a:cs typeface="Gill Sans"/>
              </a:rPr>
              <a:t>Now is the time </a:t>
            </a:r>
          </a:p>
          <a:p>
            <a:r>
              <a:rPr lang="en-US" sz="1400" b="0" dirty="0">
                <a:solidFill>
                  <a:srgbClr val="000000"/>
                </a:solidFill>
                <a:latin typeface="Gill Sans"/>
                <a:cs typeface="Gill Sans"/>
              </a:rPr>
              <a:t>for all good men </a:t>
            </a:r>
          </a:p>
          <a:p>
            <a:r>
              <a:rPr lang="en-US" sz="1400" b="0" dirty="0">
                <a:solidFill>
                  <a:srgbClr val="000000"/>
                </a:solidFill>
                <a:latin typeface="Gill Sans"/>
                <a:cs typeface="Gill Sans"/>
              </a:rPr>
              <a:t>to come to the </a:t>
            </a:r>
          </a:p>
          <a:p>
            <a:r>
              <a:rPr lang="en-US" sz="1400" b="0" dirty="0">
                <a:solidFill>
                  <a:srgbClr val="000000"/>
                </a:solidFill>
                <a:latin typeface="Gill Sans"/>
                <a:cs typeface="Gill Sans"/>
              </a:rPr>
              <a:t>aid of their party.</a:t>
            </a:r>
          </a:p>
        </p:txBody>
      </p:sp>
      <p:sp>
        <p:nvSpPr>
          <p:cNvPr id="22538" name="Rectangle 11"/>
          <p:cNvSpPr>
            <a:spLocks noChangeArrowheads="1"/>
          </p:cNvSpPr>
          <p:nvPr/>
        </p:nvSpPr>
        <p:spPr bwMode="auto">
          <a:xfrm>
            <a:off x="3671888" y="3978275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the</a:t>
            </a:r>
          </a:p>
        </p:txBody>
      </p:sp>
      <p:sp>
        <p:nvSpPr>
          <p:cNvPr id="22539" name="Rectangle 20"/>
          <p:cNvSpPr>
            <a:spLocks noChangeArrowheads="1"/>
          </p:cNvSpPr>
          <p:nvPr/>
        </p:nvSpPr>
        <p:spPr bwMode="auto">
          <a:xfrm>
            <a:off x="3671888" y="3521075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is</a:t>
            </a:r>
          </a:p>
        </p:txBody>
      </p:sp>
      <p:sp>
        <p:nvSpPr>
          <p:cNvPr id="22540" name="Rectangle 22"/>
          <p:cNvSpPr>
            <a:spLocks noChangeArrowheads="1"/>
          </p:cNvSpPr>
          <p:nvPr/>
        </p:nvSpPr>
        <p:spPr bwMode="auto">
          <a:xfrm>
            <a:off x="3671888" y="3292475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for</a:t>
            </a:r>
          </a:p>
        </p:txBody>
      </p:sp>
      <p:sp>
        <p:nvSpPr>
          <p:cNvPr id="22541" name="Rectangle 26"/>
          <p:cNvSpPr>
            <a:spLocks noChangeArrowheads="1"/>
          </p:cNvSpPr>
          <p:nvPr/>
        </p:nvSpPr>
        <p:spPr bwMode="auto">
          <a:xfrm>
            <a:off x="3671888" y="4206875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to</a:t>
            </a:r>
          </a:p>
        </p:txBody>
      </p:sp>
      <p:sp>
        <p:nvSpPr>
          <p:cNvPr id="22542" name="Rectangle 30"/>
          <p:cNvSpPr>
            <a:spLocks noChangeArrowheads="1"/>
          </p:cNvSpPr>
          <p:nvPr/>
        </p:nvSpPr>
        <p:spPr bwMode="auto">
          <a:xfrm>
            <a:off x="3671888" y="3749675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of</a:t>
            </a:r>
          </a:p>
        </p:txBody>
      </p:sp>
      <p:grpSp>
        <p:nvGrpSpPr>
          <p:cNvPr id="22543" name="Group 72"/>
          <p:cNvGrpSpPr>
            <a:grpSpLocks/>
          </p:cNvGrpSpPr>
          <p:nvPr/>
        </p:nvGrpSpPr>
        <p:grpSpPr bwMode="auto">
          <a:xfrm>
            <a:off x="5721350" y="2149475"/>
            <a:ext cx="1511300" cy="3873500"/>
            <a:chOff x="2816" y="1400"/>
            <a:chExt cx="952" cy="2440"/>
          </a:xfrm>
        </p:grpSpPr>
        <p:sp>
          <p:nvSpPr>
            <p:cNvPr id="22548" name="Rectangle 12"/>
            <p:cNvSpPr>
              <a:spLocks noChangeArrowheads="1"/>
            </p:cNvSpPr>
            <p:nvPr/>
          </p:nvSpPr>
          <p:spPr bwMode="auto">
            <a:xfrm>
              <a:off x="2816" y="3416"/>
              <a:ext cx="664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quick</a:t>
              </a:r>
            </a:p>
          </p:txBody>
        </p:sp>
        <p:sp>
          <p:nvSpPr>
            <p:cNvPr id="22549" name="Rectangle 13"/>
            <p:cNvSpPr>
              <a:spLocks noChangeArrowheads="1"/>
            </p:cNvSpPr>
            <p:nvPr/>
          </p:nvSpPr>
          <p:spPr bwMode="auto">
            <a:xfrm>
              <a:off x="2816" y="1832"/>
              <a:ext cx="664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brown</a:t>
              </a:r>
            </a:p>
          </p:txBody>
        </p:sp>
        <p:sp>
          <p:nvSpPr>
            <p:cNvPr id="22550" name="Rectangle 14"/>
            <p:cNvSpPr>
              <a:spLocks noChangeArrowheads="1"/>
            </p:cNvSpPr>
            <p:nvPr/>
          </p:nvSpPr>
          <p:spPr bwMode="auto">
            <a:xfrm>
              <a:off x="2816" y="2264"/>
              <a:ext cx="664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fox</a:t>
              </a:r>
            </a:p>
          </p:txBody>
        </p:sp>
        <p:sp>
          <p:nvSpPr>
            <p:cNvPr id="22551" name="Rectangle 15"/>
            <p:cNvSpPr>
              <a:spLocks noChangeArrowheads="1"/>
            </p:cNvSpPr>
            <p:nvPr/>
          </p:nvSpPr>
          <p:spPr bwMode="auto">
            <a:xfrm>
              <a:off x="2816" y="3128"/>
              <a:ext cx="664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over</a:t>
              </a:r>
            </a:p>
          </p:txBody>
        </p:sp>
        <p:sp>
          <p:nvSpPr>
            <p:cNvPr id="22552" name="Rectangle 16"/>
            <p:cNvSpPr>
              <a:spLocks noChangeArrowheads="1"/>
            </p:cNvSpPr>
            <p:nvPr/>
          </p:nvSpPr>
          <p:spPr bwMode="auto">
            <a:xfrm>
              <a:off x="2816" y="2696"/>
              <a:ext cx="664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lazy</a:t>
              </a:r>
            </a:p>
          </p:txBody>
        </p:sp>
        <p:sp>
          <p:nvSpPr>
            <p:cNvPr id="22553" name="Rectangle 17"/>
            <p:cNvSpPr>
              <a:spLocks noChangeArrowheads="1"/>
            </p:cNvSpPr>
            <p:nvPr/>
          </p:nvSpPr>
          <p:spPr bwMode="auto">
            <a:xfrm>
              <a:off x="2816" y="2120"/>
              <a:ext cx="664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dog</a:t>
              </a:r>
            </a:p>
          </p:txBody>
        </p:sp>
        <p:sp>
          <p:nvSpPr>
            <p:cNvPr id="22554" name="Rectangle 18"/>
            <p:cNvSpPr>
              <a:spLocks noChangeArrowheads="1"/>
            </p:cNvSpPr>
            <p:nvPr/>
          </p:nvSpPr>
          <p:spPr bwMode="auto">
            <a:xfrm>
              <a:off x="2816" y="1688"/>
              <a:ext cx="664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back</a:t>
              </a:r>
            </a:p>
          </p:txBody>
        </p:sp>
        <p:sp>
          <p:nvSpPr>
            <p:cNvPr id="22555" name="Rectangle 19"/>
            <p:cNvSpPr>
              <a:spLocks noChangeArrowheads="1"/>
            </p:cNvSpPr>
            <p:nvPr/>
          </p:nvSpPr>
          <p:spPr bwMode="auto">
            <a:xfrm>
              <a:off x="2816" y="2984"/>
              <a:ext cx="664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now</a:t>
              </a:r>
            </a:p>
          </p:txBody>
        </p:sp>
        <p:sp>
          <p:nvSpPr>
            <p:cNvPr id="22556" name="Rectangle 21"/>
            <p:cNvSpPr>
              <a:spLocks noChangeArrowheads="1"/>
            </p:cNvSpPr>
            <p:nvPr/>
          </p:nvSpPr>
          <p:spPr bwMode="auto">
            <a:xfrm>
              <a:off x="2816" y="3704"/>
              <a:ext cx="664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time</a:t>
              </a:r>
            </a:p>
          </p:txBody>
        </p:sp>
        <p:sp>
          <p:nvSpPr>
            <p:cNvPr id="22557" name="Rectangle 23"/>
            <p:cNvSpPr>
              <a:spLocks noChangeArrowheads="1"/>
            </p:cNvSpPr>
            <p:nvPr/>
          </p:nvSpPr>
          <p:spPr bwMode="auto">
            <a:xfrm>
              <a:off x="2816" y="1544"/>
              <a:ext cx="664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all</a:t>
              </a:r>
            </a:p>
          </p:txBody>
        </p:sp>
        <p:sp>
          <p:nvSpPr>
            <p:cNvPr id="22558" name="Rectangle 24"/>
            <p:cNvSpPr>
              <a:spLocks noChangeArrowheads="1"/>
            </p:cNvSpPr>
            <p:nvPr/>
          </p:nvSpPr>
          <p:spPr bwMode="auto">
            <a:xfrm>
              <a:off x="2816" y="2408"/>
              <a:ext cx="664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good</a:t>
              </a:r>
            </a:p>
          </p:txBody>
        </p:sp>
        <p:sp>
          <p:nvSpPr>
            <p:cNvPr id="22559" name="Rectangle 25"/>
            <p:cNvSpPr>
              <a:spLocks noChangeArrowheads="1"/>
            </p:cNvSpPr>
            <p:nvPr/>
          </p:nvSpPr>
          <p:spPr bwMode="auto">
            <a:xfrm>
              <a:off x="2816" y="2840"/>
              <a:ext cx="664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men</a:t>
              </a:r>
            </a:p>
          </p:txBody>
        </p:sp>
        <p:sp>
          <p:nvSpPr>
            <p:cNvPr id="22560" name="Rectangle 27"/>
            <p:cNvSpPr>
              <a:spLocks noChangeArrowheads="1"/>
            </p:cNvSpPr>
            <p:nvPr/>
          </p:nvSpPr>
          <p:spPr bwMode="auto">
            <a:xfrm>
              <a:off x="2816" y="1976"/>
              <a:ext cx="664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come</a:t>
              </a:r>
            </a:p>
          </p:txBody>
        </p:sp>
        <p:sp>
          <p:nvSpPr>
            <p:cNvPr id="22561" name="Rectangle 28"/>
            <p:cNvSpPr>
              <a:spLocks noChangeArrowheads="1"/>
            </p:cNvSpPr>
            <p:nvPr/>
          </p:nvSpPr>
          <p:spPr bwMode="auto">
            <a:xfrm>
              <a:off x="2816" y="2552"/>
              <a:ext cx="664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jump</a:t>
              </a:r>
            </a:p>
          </p:txBody>
        </p:sp>
        <p:sp>
          <p:nvSpPr>
            <p:cNvPr id="22562" name="Rectangle 29"/>
            <p:cNvSpPr>
              <a:spLocks noChangeArrowheads="1"/>
            </p:cNvSpPr>
            <p:nvPr/>
          </p:nvSpPr>
          <p:spPr bwMode="auto">
            <a:xfrm>
              <a:off x="2816" y="1400"/>
              <a:ext cx="664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aid</a:t>
              </a:r>
            </a:p>
          </p:txBody>
        </p:sp>
        <p:sp>
          <p:nvSpPr>
            <p:cNvPr id="22563" name="Rectangle 31"/>
            <p:cNvSpPr>
              <a:spLocks noChangeArrowheads="1"/>
            </p:cNvSpPr>
            <p:nvPr/>
          </p:nvSpPr>
          <p:spPr bwMode="auto">
            <a:xfrm>
              <a:off x="2816" y="3560"/>
              <a:ext cx="664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their</a:t>
              </a:r>
            </a:p>
          </p:txBody>
        </p:sp>
        <p:sp>
          <p:nvSpPr>
            <p:cNvPr id="22564" name="Rectangle 32"/>
            <p:cNvSpPr>
              <a:spLocks noChangeArrowheads="1"/>
            </p:cNvSpPr>
            <p:nvPr/>
          </p:nvSpPr>
          <p:spPr bwMode="auto">
            <a:xfrm>
              <a:off x="2816" y="3272"/>
              <a:ext cx="664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party</a:t>
              </a:r>
            </a:p>
          </p:txBody>
        </p:sp>
        <p:sp>
          <p:nvSpPr>
            <p:cNvPr id="22565" name="Rectangle 33"/>
            <p:cNvSpPr>
              <a:spLocks noChangeArrowheads="1"/>
            </p:cNvSpPr>
            <p:nvPr/>
          </p:nvSpPr>
          <p:spPr bwMode="auto">
            <a:xfrm>
              <a:off x="3488" y="1400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0</a:t>
              </a:r>
            </a:p>
          </p:txBody>
        </p:sp>
        <p:sp>
          <p:nvSpPr>
            <p:cNvPr id="22566" name="Rectangle 34"/>
            <p:cNvSpPr>
              <a:spLocks noChangeArrowheads="1"/>
            </p:cNvSpPr>
            <p:nvPr/>
          </p:nvSpPr>
          <p:spPr bwMode="auto">
            <a:xfrm>
              <a:off x="3488" y="1544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0</a:t>
              </a:r>
            </a:p>
          </p:txBody>
        </p:sp>
        <p:sp>
          <p:nvSpPr>
            <p:cNvPr id="22567" name="Rectangle 35"/>
            <p:cNvSpPr>
              <a:spLocks noChangeArrowheads="1"/>
            </p:cNvSpPr>
            <p:nvPr/>
          </p:nvSpPr>
          <p:spPr bwMode="auto">
            <a:xfrm>
              <a:off x="3488" y="1688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22568" name="Rectangle 36"/>
            <p:cNvSpPr>
              <a:spLocks noChangeArrowheads="1"/>
            </p:cNvSpPr>
            <p:nvPr/>
          </p:nvSpPr>
          <p:spPr bwMode="auto">
            <a:xfrm>
              <a:off x="3488" y="1832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22569" name="Rectangle 37"/>
            <p:cNvSpPr>
              <a:spLocks noChangeArrowheads="1"/>
            </p:cNvSpPr>
            <p:nvPr/>
          </p:nvSpPr>
          <p:spPr bwMode="auto">
            <a:xfrm>
              <a:off x="3488" y="1976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0</a:t>
              </a:r>
            </a:p>
          </p:txBody>
        </p:sp>
        <p:sp>
          <p:nvSpPr>
            <p:cNvPr id="22570" name="Rectangle 38"/>
            <p:cNvSpPr>
              <a:spLocks noChangeArrowheads="1"/>
            </p:cNvSpPr>
            <p:nvPr/>
          </p:nvSpPr>
          <p:spPr bwMode="auto">
            <a:xfrm>
              <a:off x="3488" y="2120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22571" name="Rectangle 39"/>
            <p:cNvSpPr>
              <a:spLocks noChangeArrowheads="1"/>
            </p:cNvSpPr>
            <p:nvPr/>
          </p:nvSpPr>
          <p:spPr bwMode="auto">
            <a:xfrm>
              <a:off x="3488" y="2264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22572" name="Rectangle 40"/>
            <p:cNvSpPr>
              <a:spLocks noChangeArrowheads="1"/>
            </p:cNvSpPr>
            <p:nvPr/>
          </p:nvSpPr>
          <p:spPr bwMode="auto">
            <a:xfrm>
              <a:off x="3488" y="2408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0</a:t>
              </a:r>
            </a:p>
          </p:txBody>
        </p:sp>
        <p:sp>
          <p:nvSpPr>
            <p:cNvPr id="22573" name="Rectangle 41"/>
            <p:cNvSpPr>
              <a:spLocks noChangeArrowheads="1"/>
            </p:cNvSpPr>
            <p:nvPr/>
          </p:nvSpPr>
          <p:spPr bwMode="auto">
            <a:xfrm>
              <a:off x="3488" y="2552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22574" name="Rectangle 42"/>
            <p:cNvSpPr>
              <a:spLocks noChangeArrowheads="1"/>
            </p:cNvSpPr>
            <p:nvPr/>
          </p:nvSpPr>
          <p:spPr bwMode="auto">
            <a:xfrm>
              <a:off x="3488" y="2696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22575" name="Rectangle 43"/>
            <p:cNvSpPr>
              <a:spLocks noChangeArrowheads="1"/>
            </p:cNvSpPr>
            <p:nvPr/>
          </p:nvSpPr>
          <p:spPr bwMode="auto">
            <a:xfrm>
              <a:off x="3488" y="2840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0</a:t>
              </a:r>
            </a:p>
          </p:txBody>
        </p:sp>
        <p:sp>
          <p:nvSpPr>
            <p:cNvPr id="22576" name="Rectangle 44"/>
            <p:cNvSpPr>
              <a:spLocks noChangeArrowheads="1"/>
            </p:cNvSpPr>
            <p:nvPr/>
          </p:nvSpPr>
          <p:spPr bwMode="auto">
            <a:xfrm>
              <a:off x="3488" y="2984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0</a:t>
              </a:r>
            </a:p>
          </p:txBody>
        </p:sp>
        <p:sp>
          <p:nvSpPr>
            <p:cNvPr id="22577" name="Rectangle 45"/>
            <p:cNvSpPr>
              <a:spLocks noChangeArrowheads="1"/>
            </p:cNvSpPr>
            <p:nvPr/>
          </p:nvSpPr>
          <p:spPr bwMode="auto">
            <a:xfrm>
              <a:off x="3488" y="3128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22578" name="Rectangle 46"/>
            <p:cNvSpPr>
              <a:spLocks noChangeArrowheads="1"/>
            </p:cNvSpPr>
            <p:nvPr/>
          </p:nvSpPr>
          <p:spPr bwMode="auto">
            <a:xfrm>
              <a:off x="3488" y="3272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0</a:t>
              </a:r>
            </a:p>
          </p:txBody>
        </p:sp>
        <p:sp>
          <p:nvSpPr>
            <p:cNvPr id="22579" name="Rectangle 47"/>
            <p:cNvSpPr>
              <a:spLocks noChangeArrowheads="1"/>
            </p:cNvSpPr>
            <p:nvPr/>
          </p:nvSpPr>
          <p:spPr bwMode="auto">
            <a:xfrm>
              <a:off x="3488" y="3416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22580" name="Rectangle 48"/>
            <p:cNvSpPr>
              <a:spLocks noChangeArrowheads="1"/>
            </p:cNvSpPr>
            <p:nvPr/>
          </p:nvSpPr>
          <p:spPr bwMode="auto">
            <a:xfrm>
              <a:off x="3488" y="3560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0</a:t>
              </a:r>
            </a:p>
          </p:txBody>
        </p:sp>
        <p:sp>
          <p:nvSpPr>
            <p:cNvPr id="22581" name="Rectangle 49"/>
            <p:cNvSpPr>
              <a:spLocks noChangeArrowheads="1"/>
            </p:cNvSpPr>
            <p:nvPr/>
          </p:nvSpPr>
          <p:spPr bwMode="auto">
            <a:xfrm>
              <a:off x="3488" y="3704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0</a:t>
              </a:r>
            </a:p>
          </p:txBody>
        </p:sp>
        <p:sp>
          <p:nvSpPr>
            <p:cNvPr id="22582" name="Rectangle 50"/>
            <p:cNvSpPr>
              <a:spLocks noChangeArrowheads="1"/>
            </p:cNvSpPr>
            <p:nvPr/>
          </p:nvSpPr>
          <p:spPr bwMode="auto">
            <a:xfrm>
              <a:off x="3632" y="1400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22583" name="Rectangle 51"/>
            <p:cNvSpPr>
              <a:spLocks noChangeArrowheads="1"/>
            </p:cNvSpPr>
            <p:nvPr/>
          </p:nvSpPr>
          <p:spPr bwMode="auto">
            <a:xfrm>
              <a:off x="3632" y="1544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22584" name="Rectangle 52"/>
            <p:cNvSpPr>
              <a:spLocks noChangeArrowheads="1"/>
            </p:cNvSpPr>
            <p:nvPr/>
          </p:nvSpPr>
          <p:spPr bwMode="auto">
            <a:xfrm>
              <a:off x="3632" y="1688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0</a:t>
              </a:r>
            </a:p>
          </p:txBody>
        </p:sp>
        <p:sp>
          <p:nvSpPr>
            <p:cNvPr id="22585" name="Rectangle 53"/>
            <p:cNvSpPr>
              <a:spLocks noChangeArrowheads="1"/>
            </p:cNvSpPr>
            <p:nvPr/>
          </p:nvSpPr>
          <p:spPr bwMode="auto">
            <a:xfrm>
              <a:off x="3632" y="1832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0</a:t>
              </a:r>
            </a:p>
          </p:txBody>
        </p:sp>
        <p:sp>
          <p:nvSpPr>
            <p:cNvPr id="22586" name="Rectangle 54"/>
            <p:cNvSpPr>
              <a:spLocks noChangeArrowheads="1"/>
            </p:cNvSpPr>
            <p:nvPr/>
          </p:nvSpPr>
          <p:spPr bwMode="auto">
            <a:xfrm>
              <a:off x="3632" y="1976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22587" name="Rectangle 55"/>
            <p:cNvSpPr>
              <a:spLocks noChangeArrowheads="1"/>
            </p:cNvSpPr>
            <p:nvPr/>
          </p:nvSpPr>
          <p:spPr bwMode="auto">
            <a:xfrm>
              <a:off x="3632" y="2120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0</a:t>
              </a:r>
            </a:p>
          </p:txBody>
        </p:sp>
        <p:sp>
          <p:nvSpPr>
            <p:cNvPr id="22588" name="Rectangle 56"/>
            <p:cNvSpPr>
              <a:spLocks noChangeArrowheads="1"/>
            </p:cNvSpPr>
            <p:nvPr/>
          </p:nvSpPr>
          <p:spPr bwMode="auto">
            <a:xfrm>
              <a:off x="3632" y="2264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0</a:t>
              </a:r>
            </a:p>
          </p:txBody>
        </p:sp>
        <p:sp>
          <p:nvSpPr>
            <p:cNvPr id="22589" name="Rectangle 57"/>
            <p:cNvSpPr>
              <a:spLocks noChangeArrowheads="1"/>
            </p:cNvSpPr>
            <p:nvPr/>
          </p:nvSpPr>
          <p:spPr bwMode="auto">
            <a:xfrm>
              <a:off x="3632" y="2408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22590" name="Rectangle 58"/>
            <p:cNvSpPr>
              <a:spLocks noChangeArrowheads="1"/>
            </p:cNvSpPr>
            <p:nvPr/>
          </p:nvSpPr>
          <p:spPr bwMode="auto">
            <a:xfrm>
              <a:off x="3632" y="2552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0</a:t>
              </a:r>
            </a:p>
          </p:txBody>
        </p:sp>
        <p:sp>
          <p:nvSpPr>
            <p:cNvPr id="22591" name="Rectangle 59"/>
            <p:cNvSpPr>
              <a:spLocks noChangeArrowheads="1"/>
            </p:cNvSpPr>
            <p:nvPr/>
          </p:nvSpPr>
          <p:spPr bwMode="auto">
            <a:xfrm>
              <a:off x="3632" y="2696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0</a:t>
              </a:r>
            </a:p>
          </p:txBody>
        </p:sp>
        <p:sp>
          <p:nvSpPr>
            <p:cNvPr id="22592" name="Rectangle 60"/>
            <p:cNvSpPr>
              <a:spLocks noChangeArrowheads="1"/>
            </p:cNvSpPr>
            <p:nvPr/>
          </p:nvSpPr>
          <p:spPr bwMode="auto">
            <a:xfrm>
              <a:off x="3632" y="2840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22593" name="Rectangle 61"/>
            <p:cNvSpPr>
              <a:spLocks noChangeArrowheads="1"/>
            </p:cNvSpPr>
            <p:nvPr/>
          </p:nvSpPr>
          <p:spPr bwMode="auto">
            <a:xfrm>
              <a:off x="3632" y="2984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22594" name="Rectangle 62"/>
            <p:cNvSpPr>
              <a:spLocks noChangeArrowheads="1"/>
            </p:cNvSpPr>
            <p:nvPr/>
          </p:nvSpPr>
          <p:spPr bwMode="auto">
            <a:xfrm>
              <a:off x="3632" y="3128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0</a:t>
              </a:r>
            </a:p>
          </p:txBody>
        </p:sp>
        <p:sp>
          <p:nvSpPr>
            <p:cNvPr id="22595" name="Rectangle 63"/>
            <p:cNvSpPr>
              <a:spLocks noChangeArrowheads="1"/>
            </p:cNvSpPr>
            <p:nvPr/>
          </p:nvSpPr>
          <p:spPr bwMode="auto">
            <a:xfrm>
              <a:off x="3632" y="3272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22596" name="Rectangle 64"/>
            <p:cNvSpPr>
              <a:spLocks noChangeArrowheads="1"/>
            </p:cNvSpPr>
            <p:nvPr/>
          </p:nvSpPr>
          <p:spPr bwMode="auto">
            <a:xfrm>
              <a:off x="3632" y="3416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0</a:t>
              </a:r>
            </a:p>
          </p:txBody>
        </p:sp>
        <p:sp>
          <p:nvSpPr>
            <p:cNvPr id="22597" name="Rectangle 65"/>
            <p:cNvSpPr>
              <a:spLocks noChangeArrowheads="1"/>
            </p:cNvSpPr>
            <p:nvPr/>
          </p:nvSpPr>
          <p:spPr bwMode="auto">
            <a:xfrm>
              <a:off x="3632" y="3560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22598" name="Rectangle 66"/>
            <p:cNvSpPr>
              <a:spLocks noChangeArrowheads="1"/>
            </p:cNvSpPr>
            <p:nvPr/>
          </p:nvSpPr>
          <p:spPr bwMode="auto">
            <a:xfrm>
              <a:off x="3632" y="3704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1</a:t>
              </a:r>
            </a:p>
          </p:txBody>
        </p:sp>
      </p:grpSp>
      <p:sp>
        <p:nvSpPr>
          <p:cNvPr id="22544" name="Rectangle 67"/>
          <p:cNvSpPr>
            <a:spLocks noChangeArrowheads="1"/>
          </p:cNvSpPr>
          <p:nvPr/>
        </p:nvSpPr>
        <p:spPr bwMode="auto">
          <a:xfrm>
            <a:off x="5624513" y="1366838"/>
            <a:ext cx="831834" cy="7053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/>
          <a:p>
            <a:endParaRPr lang="en-US" sz="2000" b="0" dirty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  Term</a:t>
            </a:r>
          </a:p>
        </p:txBody>
      </p:sp>
      <p:sp>
        <p:nvSpPr>
          <p:cNvPr id="22545" name="Rectangle 68"/>
          <p:cNvSpPr>
            <a:spLocks noChangeArrowheads="1"/>
          </p:cNvSpPr>
          <p:nvPr/>
        </p:nvSpPr>
        <p:spPr bwMode="auto">
          <a:xfrm rot="-5400000">
            <a:off x="6310140" y="1406319"/>
            <a:ext cx="1098484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latin typeface="Gill Sans"/>
                <a:cs typeface="Gill Sans"/>
              </a:rPr>
              <a:t>Document 1</a:t>
            </a:r>
          </a:p>
        </p:txBody>
      </p:sp>
      <p:sp>
        <p:nvSpPr>
          <p:cNvPr id="22546" name="Rectangle 69"/>
          <p:cNvSpPr>
            <a:spLocks noChangeArrowheads="1"/>
          </p:cNvSpPr>
          <p:nvPr/>
        </p:nvSpPr>
        <p:spPr bwMode="auto">
          <a:xfrm rot="-5400000">
            <a:off x="6583680" y="1406319"/>
            <a:ext cx="1098484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latin typeface="Gill Sans"/>
                <a:cs typeface="Gill Sans"/>
              </a:rPr>
              <a:t>Document 2</a:t>
            </a:r>
          </a:p>
        </p:txBody>
      </p:sp>
      <p:sp>
        <p:nvSpPr>
          <p:cNvPr id="22547" name="Rectangle 70"/>
          <p:cNvSpPr>
            <a:spLocks noChangeArrowheads="1"/>
          </p:cNvSpPr>
          <p:nvPr/>
        </p:nvSpPr>
        <p:spPr bwMode="auto">
          <a:xfrm>
            <a:off x="3505200" y="2439988"/>
            <a:ext cx="1204658" cy="7053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>
                <a:solidFill>
                  <a:srgbClr val="000000"/>
                </a:solidFill>
                <a:latin typeface="Gill Sans"/>
                <a:cs typeface="Gill Sans"/>
              </a:rPr>
              <a:t>Stopword</a:t>
            </a:r>
          </a:p>
          <a:p>
            <a:r>
              <a:rPr lang="en-US" sz="2000" b="0">
                <a:solidFill>
                  <a:srgbClr val="000000"/>
                </a:solidFill>
                <a:latin typeface="Gill Sans"/>
                <a:cs typeface="Gill Sans"/>
              </a:rPr>
              <a:t>     List</a:t>
            </a:r>
          </a:p>
        </p:txBody>
      </p:sp>
    </p:spTree>
    <p:extLst>
      <p:ext uri="{BB962C8B-B14F-4D97-AF65-F5344CB8AC3E}">
        <p14:creationId xmlns:p14="http://schemas.microsoft.com/office/powerpoint/2010/main" val="96959637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5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dirty="0"/>
              <a:t>Boolean Searching</a:t>
            </a:r>
          </a:p>
        </p:txBody>
      </p:sp>
      <p:sp>
        <p:nvSpPr>
          <p:cNvPr id="23559" name="Rectangle 5"/>
          <p:cNvSpPr>
            <a:spLocks noChangeArrowheads="1"/>
          </p:cNvSpPr>
          <p:nvPr/>
        </p:nvSpPr>
        <p:spPr bwMode="auto">
          <a:xfrm>
            <a:off x="1066800" y="5111751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quick</a:t>
            </a:r>
          </a:p>
        </p:txBody>
      </p:sp>
      <p:sp>
        <p:nvSpPr>
          <p:cNvPr id="23560" name="Rectangle 6"/>
          <p:cNvSpPr>
            <a:spLocks noChangeArrowheads="1"/>
          </p:cNvSpPr>
          <p:nvPr/>
        </p:nvSpPr>
        <p:spPr bwMode="auto">
          <a:xfrm>
            <a:off x="1066800" y="2597151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brown</a:t>
            </a:r>
          </a:p>
        </p:txBody>
      </p:sp>
      <p:sp>
        <p:nvSpPr>
          <p:cNvPr id="23561" name="Rectangle 7"/>
          <p:cNvSpPr>
            <a:spLocks noChangeArrowheads="1"/>
          </p:cNvSpPr>
          <p:nvPr/>
        </p:nvSpPr>
        <p:spPr bwMode="auto">
          <a:xfrm>
            <a:off x="1066800" y="3282951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fox</a:t>
            </a:r>
          </a:p>
        </p:txBody>
      </p:sp>
      <p:sp>
        <p:nvSpPr>
          <p:cNvPr id="23562" name="Rectangle 8"/>
          <p:cNvSpPr>
            <a:spLocks noChangeArrowheads="1"/>
          </p:cNvSpPr>
          <p:nvPr/>
        </p:nvSpPr>
        <p:spPr bwMode="auto">
          <a:xfrm>
            <a:off x="1066800" y="4654551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over</a:t>
            </a:r>
          </a:p>
        </p:txBody>
      </p:sp>
      <p:sp>
        <p:nvSpPr>
          <p:cNvPr id="23563" name="Rectangle 9"/>
          <p:cNvSpPr>
            <a:spLocks noChangeArrowheads="1"/>
          </p:cNvSpPr>
          <p:nvPr/>
        </p:nvSpPr>
        <p:spPr bwMode="auto">
          <a:xfrm>
            <a:off x="1066800" y="3968751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lazy</a:t>
            </a:r>
          </a:p>
        </p:txBody>
      </p:sp>
      <p:sp>
        <p:nvSpPr>
          <p:cNvPr id="23564" name="Rectangle 10"/>
          <p:cNvSpPr>
            <a:spLocks noChangeArrowheads="1"/>
          </p:cNvSpPr>
          <p:nvPr/>
        </p:nvSpPr>
        <p:spPr bwMode="auto">
          <a:xfrm>
            <a:off x="1066800" y="3054351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dog</a:t>
            </a:r>
          </a:p>
        </p:txBody>
      </p:sp>
      <p:sp>
        <p:nvSpPr>
          <p:cNvPr id="23565" name="Rectangle 11"/>
          <p:cNvSpPr>
            <a:spLocks noChangeArrowheads="1"/>
          </p:cNvSpPr>
          <p:nvPr/>
        </p:nvSpPr>
        <p:spPr bwMode="auto">
          <a:xfrm>
            <a:off x="1066800" y="2368551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back</a:t>
            </a:r>
          </a:p>
        </p:txBody>
      </p:sp>
      <p:sp>
        <p:nvSpPr>
          <p:cNvPr id="23566" name="Rectangle 12"/>
          <p:cNvSpPr>
            <a:spLocks noChangeArrowheads="1"/>
          </p:cNvSpPr>
          <p:nvPr/>
        </p:nvSpPr>
        <p:spPr bwMode="auto">
          <a:xfrm>
            <a:off x="1066800" y="4425951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now</a:t>
            </a:r>
          </a:p>
        </p:txBody>
      </p:sp>
      <p:sp>
        <p:nvSpPr>
          <p:cNvPr id="23567" name="Rectangle 13"/>
          <p:cNvSpPr>
            <a:spLocks noChangeArrowheads="1"/>
          </p:cNvSpPr>
          <p:nvPr/>
        </p:nvSpPr>
        <p:spPr bwMode="auto">
          <a:xfrm>
            <a:off x="1066800" y="5568951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time</a:t>
            </a:r>
          </a:p>
        </p:txBody>
      </p:sp>
      <p:sp>
        <p:nvSpPr>
          <p:cNvPr id="23568" name="Rectangle 14"/>
          <p:cNvSpPr>
            <a:spLocks noChangeArrowheads="1"/>
          </p:cNvSpPr>
          <p:nvPr/>
        </p:nvSpPr>
        <p:spPr bwMode="auto">
          <a:xfrm>
            <a:off x="1066800" y="2139951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all</a:t>
            </a:r>
          </a:p>
        </p:txBody>
      </p:sp>
      <p:sp>
        <p:nvSpPr>
          <p:cNvPr id="23569" name="Rectangle 15"/>
          <p:cNvSpPr>
            <a:spLocks noChangeArrowheads="1"/>
          </p:cNvSpPr>
          <p:nvPr/>
        </p:nvSpPr>
        <p:spPr bwMode="auto">
          <a:xfrm>
            <a:off x="1066800" y="3511551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good</a:t>
            </a:r>
          </a:p>
        </p:txBody>
      </p:sp>
      <p:sp>
        <p:nvSpPr>
          <p:cNvPr id="23570" name="Rectangle 16"/>
          <p:cNvSpPr>
            <a:spLocks noChangeArrowheads="1"/>
          </p:cNvSpPr>
          <p:nvPr/>
        </p:nvSpPr>
        <p:spPr bwMode="auto">
          <a:xfrm>
            <a:off x="1066800" y="4197351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men</a:t>
            </a:r>
          </a:p>
        </p:txBody>
      </p:sp>
      <p:sp>
        <p:nvSpPr>
          <p:cNvPr id="23571" name="Rectangle 17"/>
          <p:cNvSpPr>
            <a:spLocks noChangeArrowheads="1"/>
          </p:cNvSpPr>
          <p:nvPr/>
        </p:nvSpPr>
        <p:spPr bwMode="auto">
          <a:xfrm>
            <a:off x="1066800" y="2825751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come</a:t>
            </a:r>
          </a:p>
        </p:txBody>
      </p:sp>
      <p:sp>
        <p:nvSpPr>
          <p:cNvPr id="23572" name="Rectangle 18"/>
          <p:cNvSpPr>
            <a:spLocks noChangeArrowheads="1"/>
          </p:cNvSpPr>
          <p:nvPr/>
        </p:nvSpPr>
        <p:spPr bwMode="auto">
          <a:xfrm>
            <a:off x="1066800" y="3740151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jump</a:t>
            </a:r>
          </a:p>
        </p:txBody>
      </p:sp>
      <p:sp>
        <p:nvSpPr>
          <p:cNvPr id="23573" name="Rectangle 19"/>
          <p:cNvSpPr>
            <a:spLocks noChangeArrowheads="1"/>
          </p:cNvSpPr>
          <p:nvPr/>
        </p:nvSpPr>
        <p:spPr bwMode="auto">
          <a:xfrm>
            <a:off x="1066800" y="1911351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aid</a:t>
            </a:r>
          </a:p>
        </p:txBody>
      </p:sp>
      <p:sp>
        <p:nvSpPr>
          <p:cNvPr id="23574" name="Rectangle 20"/>
          <p:cNvSpPr>
            <a:spLocks noChangeArrowheads="1"/>
          </p:cNvSpPr>
          <p:nvPr/>
        </p:nvSpPr>
        <p:spPr bwMode="auto">
          <a:xfrm>
            <a:off x="1066800" y="5340351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their</a:t>
            </a:r>
          </a:p>
        </p:txBody>
      </p:sp>
      <p:sp>
        <p:nvSpPr>
          <p:cNvPr id="23575" name="Rectangle 21"/>
          <p:cNvSpPr>
            <a:spLocks noChangeArrowheads="1"/>
          </p:cNvSpPr>
          <p:nvPr/>
        </p:nvSpPr>
        <p:spPr bwMode="auto">
          <a:xfrm>
            <a:off x="1066800" y="4883151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party</a:t>
            </a:r>
          </a:p>
        </p:txBody>
      </p:sp>
      <p:sp>
        <p:nvSpPr>
          <p:cNvPr id="23576" name="Rectangle 22"/>
          <p:cNvSpPr>
            <a:spLocks noChangeArrowheads="1"/>
          </p:cNvSpPr>
          <p:nvPr/>
        </p:nvSpPr>
        <p:spPr bwMode="auto">
          <a:xfrm>
            <a:off x="2133600" y="1911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577" name="Rectangle 23"/>
          <p:cNvSpPr>
            <a:spLocks noChangeArrowheads="1"/>
          </p:cNvSpPr>
          <p:nvPr/>
        </p:nvSpPr>
        <p:spPr bwMode="auto">
          <a:xfrm>
            <a:off x="2133600" y="2139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578" name="Rectangle 24"/>
          <p:cNvSpPr>
            <a:spLocks noChangeArrowheads="1"/>
          </p:cNvSpPr>
          <p:nvPr/>
        </p:nvSpPr>
        <p:spPr bwMode="auto">
          <a:xfrm>
            <a:off x="2133600" y="2368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579" name="Rectangle 25"/>
          <p:cNvSpPr>
            <a:spLocks noChangeArrowheads="1"/>
          </p:cNvSpPr>
          <p:nvPr/>
        </p:nvSpPr>
        <p:spPr bwMode="auto">
          <a:xfrm>
            <a:off x="2133600" y="2597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580" name="Rectangle 26"/>
          <p:cNvSpPr>
            <a:spLocks noChangeArrowheads="1"/>
          </p:cNvSpPr>
          <p:nvPr/>
        </p:nvSpPr>
        <p:spPr bwMode="auto">
          <a:xfrm>
            <a:off x="2133600" y="2825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581" name="Rectangle 27"/>
          <p:cNvSpPr>
            <a:spLocks noChangeArrowheads="1"/>
          </p:cNvSpPr>
          <p:nvPr/>
        </p:nvSpPr>
        <p:spPr bwMode="auto">
          <a:xfrm>
            <a:off x="2133600" y="3054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582" name="Rectangle 28"/>
          <p:cNvSpPr>
            <a:spLocks noChangeArrowheads="1"/>
          </p:cNvSpPr>
          <p:nvPr/>
        </p:nvSpPr>
        <p:spPr bwMode="auto">
          <a:xfrm>
            <a:off x="2133600" y="3282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583" name="Rectangle 29"/>
          <p:cNvSpPr>
            <a:spLocks noChangeArrowheads="1"/>
          </p:cNvSpPr>
          <p:nvPr/>
        </p:nvSpPr>
        <p:spPr bwMode="auto">
          <a:xfrm>
            <a:off x="2133600" y="3511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584" name="Rectangle 30"/>
          <p:cNvSpPr>
            <a:spLocks noChangeArrowheads="1"/>
          </p:cNvSpPr>
          <p:nvPr/>
        </p:nvSpPr>
        <p:spPr bwMode="auto">
          <a:xfrm>
            <a:off x="2133600" y="3740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585" name="Rectangle 31"/>
          <p:cNvSpPr>
            <a:spLocks noChangeArrowheads="1"/>
          </p:cNvSpPr>
          <p:nvPr/>
        </p:nvSpPr>
        <p:spPr bwMode="auto">
          <a:xfrm>
            <a:off x="2133600" y="3968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586" name="Rectangle 32"/>
          <p:cNvSpPr>
            <a:spLocks noChangeArrowheads="1"/>
          </p:cNvSpPr>
          <p:nvPr/>
        </p:nvSpPr>
        <p:spPr bwMode="auto">
          <a:xfrm>
            <a:off x="2133600" y="4197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587" name="Rectangle 33"/>
          <p:cNvSpPr>
            <a:spLocks noChangeArrowheads="1"/>
          </p:cNvSpPr>
          <p:nvPr/>
        </p:nvSpPr>
        <p:spPr bwMode="auto">
          <a:xfrm>
            <a:off x="2133600" y="4425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588" name="Rectangle 34"/>
          <p:cNvSpPr>
            <a:spLocks noChangeArrowheads="1"/>
          </p:cNvSpPr>
          <p:nvPr/>
        </p:nvSpPr>
        <p:spPr bwMode="auto">
          <a:xfrm>
            <a:off x="2133600" y="4654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589" name="Rectangle 35"/>
          <p:cNvSpPr>
            <a:spLocks noChangeArrowheads="1"/>
          </p:cNvSpPr>
          <p:nvPr/>
        </p:nvSpPr>
        <p:spPr bwMode="auto">
          <a:xfrm>
            <a:off x="2133600" y="4883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590" name="Rectangle 36"/>
          <p:cNvSpPr>
            <a:spLocks noChangeArrowheads="1"/>
          </p:cNvSpPr>
          <p:nvPr/>
        </p:nvSpPr>
        <p:spPr bwMode="auto">
          <a:xfrm>
            <a:off x="2133600" y="5111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591" name="Rectangle 37"/>
          <p:cNvSpPr>
            <a:spLocks noChangeArrowheads="1"/>
          </p:cNvSpPr>
          <p:nvPr/>
        </p:nvSpPr>
        <p:spPr bwMode="auto">
          <a:xfrm>
            <a:off x="2133600" y="5340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592" name="Rectangle 38"/>
          <p:cNvSpPr>
            <a:spLocks noChangeArrowheads="1"/>
          </p:cNvSpPr>
          <p:nvPr/>
        </p:nvSpPr>
        <p:spPr bwMode="auto">
          <a:xfrm>
            <a:off x="2133600" y="5568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593" name="Rectangle 39"/>
          <p:cNvSpPr>
            <a:spLocks noChangeArrowheads="1"/>
          </p:cNvSpPr>
          <p:nvPr/>
        </p:nvSpPr>
        <p:spPr bwMode="auto">
          <a:xfrm>
            <a:off x="2362200" y="1911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594" name="Rectangle 40"/>
          <p:cNvSpPr>
            <a:spLocks noChangeArrowheads="1"/>
          </p:cNvSpPr>
          <p:nvPr/>
        </p:nvSpPr>
        <p:spPr bwMode="auto">
          <a:xfrm>
            <a:off x="2362200" y="2139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595" name="Rectangle 41"/>
          <p:cNvSpPr>
            <a:spLocks noChangeArrowheads="1"/>
          </p:cNvSpPr>
          <p:nvPr/>
        </p:nvSpPr>
        <p:spPr bwMode="auto">
          <a:xfrm>
            <a:off x="2362200" y="2368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596" name="Rectangle 42"/>
          <p:cNvSpPr>
            <a:spLocks noChangeArrowheads="1"/>
          </p:cNvSpPr>
          <p:nvPr/>
        </p:nvSpPr>
        <p:spPr bwMode="auto">
          <a:xfrm>
            <a:off x="2362200" y="2597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597" name="Rectangle 43"/>
          <p:cNvSpPr>
            <a:spLocks noChangeArrowheads="1"/>
          </p:cNvSpPr>
          <p:nvPr/>
        </p:nvSpPr>
        <p:spPr bwMode="auto">
          <a:xfrm>
            <a:off x="2362200" y="2825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598" name="Rectangle 44"/>
          <p:cNvSpPr>
            <a:spLocks noChangeArrowheads="1"/>
          </p:cNvSpPr>
          <p:nvPr/>
        </p:nvSpPr>
        <p:spPr bwMode="auto">
          <a:xfrm>
            <a:off x="2362200" y="3054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599" name="Rectangle 45"/>
          <p:cNvSpPr>
            <a:spLocks noChangeArrowheads="1"/>
          </p:cNvSpPr>
          <p:nvPr/>
        </p:nvSpPr>
        <p:spPr bwMode="auto">
          <a:xfrm>
            <a:off x="2362200" y="3282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00" name="Rectangle 46"/>
          <p:cNvSpPr>
            <a:spLocks noChangeArrowheads="1"/>
          </p:cNvSpPr>
          <p:nvPr/>
        </p:nvSpPr>
        <p:spPr bwMode="auto">
          <a:xfrm>
            <a:off x="2362200" y="3511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01" name="Rectangle 47"/>
          <p:cNvSpPr>
            <a:spLocks noChangeArrowheads="1"/>
          </p:cNvSpPr>
          <p:nvPr/>
        </p:nvSpPr>
        <p:spPr bwMode="auto">
          <a:xfrm>
            <a:off x="2362200" y="3740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02" name="Rectangle 48"/>
          <p:cNvSpPr>
            <a:spLocks noChangeArrowheads="1"/>
          </p:cNvSpPr>
          <p:nvPr/>
        </p:nvSpPr>
        <p:spPr bwMode="auto">
          <a:xfrm>
            <a:off x="2362200" y="3968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03" name="Rectangle 49"/>
          <p:cNvSpPr>
            <a:spLocks noChangeArrowheads="1"/>
          </p:cNvSpPr>
          <p:nvPr/>
        </p:nvSpPr>
        <p:spPr bwMode="auto">
          <a:xfrm>
            <a:off x="2362200" y="4197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04" name="Rectangle 50"/>
          <p:cNvSpPr>
            <a:spLocks noChangeArrowheads="1"/>
          </p:cNvSpPr>
          <p:nvPr/>
        </p:nvSpPr>
        <p:spPr bwMode="auto">
          <a:xfrm>
            <a:off x="2362200" y="4425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05" name="Rectangle 51"/>
          <p:cNvSpPr>
            <a:spLocks noChangeArrowheads="1"/>
          </p:cNvSpPr>
          <p:nvPr/>
        </p:nvSpPr>
        <p:spPr bwMode="auto">
          <a:xfrm>
            <a:off x="2362200" y="4654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06" name="Rectangle 52"/>
          <p:cNvSpPr>
            <a:spLocks noChangeArrowheads="1"/>
          </p:cNvSpPr>
          <p:nvPr/>
        </p:nvSpPr>
        <p:spPr bwMode="auto">
          <a:xfrm>
            <a:off x="2362200" y="4883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07" name="Rectangle 53"/>
          <p:cNvSpPr>
            <a:spLocks noChangeArrowheads="1"/>
          </p:cNvSpPr>
          <p:nvPr/>
        </p:nvSpPr>
        <p:spPr bwMode="auto">
          <a:xfrm>
            <a:off x="2362200" y="5111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08" name="Rectangle 54"/>
          <p:cNvSpPr>
            <a:spLocks noChangeArrowheads="1"/>
          </p:cNvSpPr>
          <p:nvPr/>
        </p:nvSpPr>
        <p:spPr bwMode="auto">
          <a:xfrm>
            <a:off x="2362200" y="5340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09" name="Rectangle 55"/>
          <p:cNvSpPr>
            <a:spLocks noChangeArrowheads="1"/>
          </p:cNvSpPr>
          <p:nvPr/>
        </p:nvSpPr>
        <p:spPr bwMode="auto">
          <a:xfrm>
            <a:off x="2362200" y="5568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10" name="Rectangle 56"/>
          <p:cNvSpPr>
            <a:spLocks noChangeArrowheads="1"/>
          </p:cNvSpPr>
          <p:nvPr/>
        </p:nvSpPr>
        <p:spPr bwMode="auto">
          <a:xfrm>
            <a:off x="1198563" y="1357313"/>
            <a:ext cx="72072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Term</a:t>
            </a:r>
          </a:p>
        </p:txBody>
      </p:sp>
      <p:sp>
        <p:nvSpPr>
          <p:cNvPr id="23613" name="Rectangle 59"/>
          <p:cNvSpPr>
            <a:spLocks noChangeArrowheads="1"/>
          </p:cNvSpPr>
          <p:nvPr/>
        </p:nvSpPr>
        <p:spPr bwMode="auto">
          <a:xfrm>
            <a:off x="2590800" y="1911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14" name="Rectangle 60"/>
          <p:cNvSpPr>
            <a:spLocks noChangeArrowheads="1"/>
          </p:cNvSpPr>
          <p:nvPr/>
        </p:nvSpPr>
        <p:spPr bwMode="auto">
          <a:xfrm>
            <a:off x="2590800" y="2139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15" name="Rectangle 61"/>
          <p:cNvSpPr>
            <a:spLocks noChangeArrowheads="1"/>
          </p:cNvSpPr>
          <p:nvPr/>
        </p:nvSpPr>
        <p:spPr bwMode="auto">
          <a:xfrm>
            <a:off x="2590800" y="2368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16" name="Rectangle 62"/>
          <p:cNvSpPr>
            <a:spLocks noChangeArrowheads="1"/>
          </p:cNvSpPr>
          <p:nvPr/>
        </p:nvSpPr>
        <p:spPr bwMode="auto">
          <a:xfrm>
            <a:off x="2590800" y="2597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17" name="Rectangle 63"/>
          <p:cNvSpPr>
            <a:spLocks noChangeArrowheads="1"/>
          </p:cNvSpPr>
          <p:nvPr/>
        </p:nvSpPr>
        <p:spPr bwMode="auto">
          <a:xfrm>
            <a:off x="2590800" y="2825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18" name="Rectangle 64"/>
          <p:cNvSpPr>
            <a:spLocks noChangeArrowheads="1"/>
          </p:cNvSpPr>
          <p:nvPr/>
        </p:nvSpPr>
        <p:spPr bwMode="auto">
          <a:xfrm>
            <a:off x="2590800" y="3054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19" name="Rectangle 65"/>
          <p:cNvSpPr>
            <a:spLocks noChangeArrowheads="1"/>
          </p:cNvSpPr>
          <p:nvPr/>
        </p:nvSpPr>
        <p:spPr bwMode="auto">
          <a:xfrm>
            <a:off x="2590800" y="3282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20" name="Rectangle 66"/>
          <p:cNvSpPr>
            <a:spLocks noChangeArrowheads="1"/>
          </p:cNvSpPr>
          <p:nvPr/>
        </p:nvSpPr>
        <p:spPr bwMode="auto">
          <a:xfrm>
            <a:off x="2590800" y="3511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21" name="Rectangle 67"/>
          <p:cNvSpPr>
            <a:spLocks noChangeArrowheads="1"/>
          </p:cNvSpPr>
          <p:nvPr/>
        </p:nvSpPr>
        <p:spPr bwMode="auto">
          <a:xfrm>
            <a:off x="2590800" y="3740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22" name="Rectangle 68"/>
          <p:cNvSpPr>
            <a:spLocks noChangeArrowheads="1"/>
          </p:cNvSpPr>
          <p:nvPr/>
        </p:nvSpPr>
        <p:spPr bwMode="auto">
          <a:xfrm>
            <a:off x="2590800" y="3968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23" name="Rectangle 69"/>
          <p:cNvSpPr>
            <a:spLocks noChangeArrowheads="1"/>
          </p:cNvSpPr>
          <p:nvPr/>
        </p:nvSpPr>
        <p:spPr bwMode="auto">
          <a:xfrm>
            <a:off x="2590800" y="4197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24" name="Rectangle 70"/>
          <p:cNvSpPr>
            <a:spLocks noChangeArrowheads="1"/>
          </p:cNvSpPr>
          <p:nvPr/>
        </p:nvSpPr>
        <p:spPr bwMode="auto">
          <a:xfrm>
            <a:off x="2590800" y="4425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25" name="Rectangle 71"/>
          <p:cNvSpPr>
            <a:spLocks noChangeArrowheads="1"/>
          </p:cNvSpPr>
          <p:nvPr/>
        </p:nvSpPr>
        <p:spPr bwMode="auto">
          <a:xfrm>
            <a:off x="2590800" y="4654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26" name="Rectangle 72"/>
          <p:cNvSpPr>
            <a:spLocks noChangeArrowheads="1"/>
          </p:cNvSpPr>
          <p:nvPr/>
        </p:nvSpPr>
        <p:spPr bwMode="auto">
          <a:xfrm>
            <a:off x="2590800" y="4883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27" name="Rectangle 73"/>
          <p:cNvSpPr>
            <a:spLocks noChangeArrowheads="1"/>
          </p:cNvSpPr>
          <p:nvPr/>
        </p:nvSpPr>
        <p:spPr bwMode="auto">
          <a:xfrm>
            <a:off x="2590800" y="5111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28" name="Rectangle 74"/>
          <p:cNvSpPr>
            <a:spLocks noChangeArrowheads="1"/>
          </p:cNvSpPr>
          <p:nvPr/>
        </p:nvSpPr>
        <p:spPr bwMode="auto">
          <a:xfrm>
            <a:off x="2590800" y="5340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29" name="Rectangle 75"/>
          <p:cNvSpPr>
            <a:spLocks noChangeArrowheads="1"/>
          </p:cNvSpPr>
          <p:nvPr/>
        </p:nvSpPr>
        <p:spPr bwMode="auto">
          <a:xfrm>
            <a:off x="2590800" y="5568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30" name="Rectangle 76"/>
          <p:cNvSpPr>
            <a:spLocks noChangeArrowheads="1"/>
          </p:cNvSpPr>
          <p:nvPr/>
        </p:nvSpPr>
        <p:spPr bwMode="auto">
          <a:xfrm>
            <a:off x="2819400" y="1911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31" name="Rectangle 77"/>
          <p:cNvSpPr>
            <a:spLocks noChangeArrowheads="1"/>
          </p:cNvSpPr>
          <p:nvPr/>
        </p:nvSpPr>
        <p:spPr bwMode="auto">
          <a:xfrm>
            <a:off x="2819400" y="2139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32" name="Rectangle 78"/>
          <p:cNvSpPr>
            <a:spLocks noChangeArrowheads="1"/>
          </p:cNvSpPr>
          <p:nvPr/>
        </p:nvSpPr>
        <p:spPr bwMode="auto">
          <a:xfrm>
            <a:off x="2819400" y="2368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33" name="Rectangle 79"/>
          <p:cNvSpPr>
            <a:spLocks noChangeArrowheads="1"/>
          </p:cNvSpPr>
          <p:nvPr/>
        </p:nvSpPr>
        <p:spPr bwMode="auto">
          <a:xfrm>
            <a:off x="2819400" y="2597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34" name="Rectangle 80"/>
          <p:cNvSpPr>
            <a:spLocks noChangeArrowheads="1"/>
          </p:cNvSpPr>
          <p:nvPr/>
        </p:nvSpPr>
        <p:spPr bwMode="auto">
          <a:xfrm>
            <a:off x="2819400" y="2825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35" name="Rectangle 81"/>
          <p:cNvSpPr>
            <a:spLocks noChangeArrowheads="1"/>
          </p:cNvSpPr>
          <p:nvPr/>
        </p:nvSpPr>
        <p:spPr bwMode="auto">
          <a:xfrm>
            <a:off x="2819400" y="3054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36" name="Rectangle 82"/>
          <p:cNvSpPr>
            <a:spLocks noChangeArrowheads="1"/>
          </p:cNvSpPr>
          <p:nvPr/>
        </p:nvSpPr>
        <p:spPr bwMode="auto">
          <a:xfrm>
            <a:off x="2819400" y="3282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37" name="Rectangle 83"/>
          <p:cNvSpPr>
            <a:spLocks noChangeArrowheads="1"/>
          </p:cNvSpPr>
          <p:nvPr/>
        </p:nvSpPr>
        <p:spPr bwMode="auto">
          <a:xfrm>
            <a:off x="2819400" y="3511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38" name="Rectangle 84"/>
          <p:cNvSpPr>
            <a:spLocks noChangeArrowheads="1"/>
          </p:cNvSpPr>
          <p:nvPr/>
        </p:nvSpPr>
        <p:spPr bwMode="auto">
          <a:xfrm>
            <a:off x="2819400" y="3740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39" name="Rectangle 85"/>
          <p:cNvSpPr>
            <a:spLocks noChangeArrowheads="1"/>
          </p:cNvSpPr>
          <p:nvPr/>
        </p:nvSpPr>
        <p:spPr bwMode="auto">
          <a:xfrm>
            <a:off x="2819400" y="3968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40" name="Rectangle 86"/>
          <p:cNvSpPr>
            <a:spLocks noChangeArrowheads="1"/>
          </p:cNvSpPr>
          <p:nvPr/>
        </p:nvSpPr>
        <p:spPr bwMode="auto">
          <a:xfrm>
            <a:off x="2819400" y="4197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41" name="Rectangle 87"/>
          <p:cNvSpPr>
            <a:spLocks noChangeArrowheads="1"/>
          </p:cNvSpPr>
          <p:nvPr/>
        </p:nvSpPr>
        <p:spPr bwMode="auto">
          <a:xfrm>
            <a:off x="2819400" y="4425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42" name="Rectangle 88"/>
          <p:cNvSpPr>
            <a:spLocks noChangeArrowheads="1"/>
          </p:cNvSpPr>
          <p:nvPr/>
        </p:nvSpPr>
        <p:spPr bwMode="auto">
          <a:xfrm>
            <a:off x="2819400" y="4654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43" name="Rectangle 89"/>
          <p:cNvSpPr>
            <a:spLocks noChangeArrowheads="1"/>
          </p:cNvSpPr>
          <p:nvPr/>
        </p:nvSpPr>
        <p:spPr bwMode="auto">
          <a:xfrm>
            <a:off x="2819400" y="4883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44" name="Rectangle 90"/>
          <p:cNvSpPr>
            <a:spLocks noChangeArrowheads="1"/>
          </p:cNvSpPr>
          <p:nvPr/>
        </p:nvSpPr>
        <p:spPr bwMode="auto">
          <a:xfrm>
            <a:off x="2819400" y="5111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45" name="Rectangle 91"/>
          <p:cNvSpPr>
            <a:spLocks noChangeArrowheads="1"/>
          </p:cNvSpPr>
          <p:nvPr/>
        </p:nvSpPr>
        <p:spPr bwMode="auto">
          <a:xfrm>
            <a:off x="2819400" y="5340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46" name="Rectangle 92"/>
          <p:cNvSpPr>
            <a:spLocks noChangeArrowheads="1"/>
          </p:cNvSpPr>
          <p:nvPr/>
        </p:nvSpPr>
        <p:spPr bwMode="auto">
          <a:xfrm>
            <a:off x="2819400" y="5568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49" name="Rectangle 95"/>
          <p:cNvSpPr>
            <a:spLocks noChangeArrowheads="1"/>
          </p:cNvSpPr>
          <p:nvPr/>
        </p:nvSpPr>
        <p:spPr bwMode="auto">
          <a:xfrm>
            <a:off x="3048000" y="1911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50" name="Rectangle 96"/>
          <p:cNvSpPr>
            <a:spLocks noChangeArrowheads="1"/>
          </p:cNvSpPr>
          <p:nvPr/>
        </p:nvSpPr>
        <p:spPr bwMode="auto">
          <a:xfrm>
            <a:off x="3048000" y="2139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51" name="Rectangle 97"/>
          <p:cNvSpPr>
            <a:spLocks noChangeArrowheads="1"/>
          </p:cNvSpPr>
          <p:nvPr/>
        </p:nvSpPr>
        <p:spPr bwMode="auto">
          <a:xfrm>
            <a:off x="3048000" y="2368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52" name="Rectangle 98"/>
          <p:cNvSpPr>
            <a:spLocks noChangeArrowheads="1"/>
          </p:cNvSpPr>
          <p:nvPr/>
        </p:nvSpPr>
        <p:spPr bwMode="auto">
          <a:xfrm>
            <a:off x="3048000" y="2597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53" name="Rectangle 99"/>
          <p:cNvSpPr>
            <a:spLocks noChangeArrowheads="1"/>
          </p:cNvSpPr>
          <p:nvPr/>
        </p:nvSpPr>
        <p:spPr bwMode="auto">
          <a:xfrm>
            <a:off x="3048000" y="2825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54" name="Rectangle 100"/>
          <p:cNvSpPr>
            <a:spLocks noChangeArrowheads="1"/>
          </p:cNvSpPr>
          <p:nvPr/>
        </p:nvSpPr>
        <p:spPr bwMode="auto">
          <a:xfrm>
            <a:off x="3048000" y="3054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55" name="Rectangle 101"/>
          <p:cNvSpPr>
            <a:spLocks noChangeArrowheads="1"/>
          </p:cNvSpPr>
          <p:nvPr/>
        </p:nvSpPr>
        <p:spPr bwMode="auto">
          <a:xfrm>
            <a:off x="3048000" y="3282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56" name="Rectangle 102"/>
          <p:cNvSpPr>
            <a:spLocks noChangeArrowheads="1"/>
          </p:cNvSpPr>
          <p:nvPr/>
        </p:nvSpPr>
        <p:spPr bwMode="auto">
          <a:xfrm>
            <a:off x="3048000" y="3511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57" name="Rectangle 103"/>
          <p:cNvSpPr>
            <a:spLocks noChangeArrowheads="1"/>
          </p:cNvSpPr>
          <p:nvPr/>
        </p:nvSpPr>
        <p:spPr bwMode="auto">
          <a:xfrm>
            <a:off x="3048000" y="3740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58" name="Rectangle 104"/>
          <p:cNvSpPr>
            <a:spLocks noChangeArrowheads="1"/>
          </p:cNvSpPr>
          <p:nvPr/>
        </p:nvSpPr>
        <p:spPr bwMode="auto">
          <a:xfrm>
            <a:off x="3048000" y="3968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59" name="Rectangle 105"/>
          <p:cNvSpPr>
            <a:spLocks noChangeArrowheads="1"/>
          </p:cNvSpPr>
          <p:nvPr/>
        </p:nvSpPr>
        <p:spPr bwMode="auto">
          <a:xfrm>
            <a:off x="3048000" y="4197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60" name="Rectangle 106"/>
          <p:cNvSpPr>
            <a:spLocks noChangeArrowheads="1"/>
          </p:cNvSpPr>
          <p:nvPr/>
        </p:nvSpPr>
        <p:spPr bwMode="auto">
          <a:xfrm>
            <a:off x="3048000" y="4425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61" name="Rectangle 107"/>
          <p:cNvSpPr>
            <a:spLocks noChangeArrowheads="1"/>
          </p:cNvSpPr>
          <p:nvPr/>
        </p:nvSpPr>
        <p:spPr bwMode="auto">
          <a:xfrm>
            <a:off x="3048000" y="4654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62" name="Rectangle 108"/>
          <p:cNvSpPr>
            <a:spLocks noChangeArrowheads="1"/>
          </p:cNvSpPr>
          <p:nvPr/>
        </p:nvSpPr>
        <p:spPr bwMode="auto">
          <a:xfrm>
            <a:off x="3048000" y="4883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63" name="Rectangle 109"/>
          <p:cNvSpPr>
            <a:spLocks noChangeArrowheads="1"/>
          </p:cNvSpPr>
          <p:nvPr/>
        </p:nvSpPr>
        <p:spPr bwMode="auto">
          <a:xfrm>
            <a:off x="3048000" y="5111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64" name="Rectangle 110"/>
          <p:cNvSpPr>
            <a:spLocks noChangeArrowheads="1"/>
          </p:cNvSpPr>
          <p:nvPr/>
        </p:nvSpPr>
        <p:spPr bwMode="auto">
          <a:xfrm>
            <a:off x="3048000" y="5340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65" name="Rectangle 111"/>
          <p:cNvSpPr>
            <a:spLocks noChangeArrowheads="1"/>
          </p:cNvSpPr>
          <p:nvPr/>
        </p:nvSpPr>
        <p:spPr bwMode="auto">
          <a:xfrm>
            <a:off x="3048000" y="5568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66" name="Rectangle 112"/>
          <p:cNvSpPr>
            <a:spLocks noChangeArrowheads="1"/>
          </p:cNvSpPr>
          <p:nvPr/>
        </p:nvSpPr>
        <p:spPr bwMode="auto">
          <a:xfrm>
            <a:off x="3276600" y="1911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67" name="Rectangle 113"/>
          <p:cNvSpPr>
            <a:spLocks noChangeArrowheads="1"/>
          </p:cNvSpPr>
          <p:nvPr/>
        </p:nvSpPr>
        <p:spPr bwMode="auto">
          <a:xfrm>
            <a:off x="3276600" y="2139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68" name="Rectangle 114"/>
          <p:cNvSpPr>
            <a:spLocks noChangeArrowheads="1"/>
          </p:cNvSpPr>
          <p:nvPr/>
        </p:nvSpPr>
        <p:spPr bwMode="auto">
          <a:xfrm>
            <a:off x="3276600" y="2368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69" name="Rectangle 115"/>
          <p:cNvSpPr>
            <a:spLocks noChangeArrowheads="1"/>
          </p:cNvSpPr>
          <p:nvPr/>
        </p:nvSpPr>
        <p:spPr bwMode="auto">
          <a:xfrm>
            <a:off x="3276600" y="2597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70" name="Rectangle 116"/>
          <p:cNvSpPr>
            <a:spLocks noChangeArrowheads="1"/>
          </p:cNvSpPr>
          <p:nvPr/>
        </p:nvSpPr>
        <p:spPr bwMode="auto">
          <a:xfrm>
            <a:off x="3276600" y="2825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71" name="Rectangle 117"/>
          <p:cNvSpPr>
            <a:spLocks noChangeArrowheads="1"/>
          </p:cNvSpPr>
          <p:nvPr/>
        </p:nvSpPr>
        <p:spPr bwMode="auto">
          <a:xfrm>
            <a:off x="3276600" y="3054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72" name="Rectangle 118"/>
          <p:cNvSpPr>
            <a:spLocks noChangeArrowheads="1"/>
          </p:cNvSpPr>
          <p:nvPr/>
        </p:nvSpPr>
        <p:spPr bwMode="auto">
          <a:xfrm>
            <a:off x="3276600" y="3282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73" name="Rectangle 119"/>
          <p:cNvSpPr>
            <a:spLocks noChangeArrowheads="1"/>
          </p:cNvSpPr>
          <p:nvPr/>
        </p:nvSpPr>
        <p:spPr bwMode="auto">
          <a:xfrm>
            <a:off x="3276600" y="3511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74" name="Rectangle 120"/>
          <p:cNvSpPr>
            <a:spLocks noChangeArrowheads="1"/>
          </p:cNvSpPr>
          <p:nvPr/>
        </p:nvSpPr>
        <p:spPr bwMode="auto">
          <a:xfrm>
            <a:off x="3276600" y="3740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75" name="Rectangle 121"/>
          <p:cNvSpPr>
            <a:spLocks noChangeArrowheads="1"/>
          </p:cNvSpPr>
          <p:nvPr/>
        </p:nvSpPr>
        <p:spPr bwMode="auto">
          <a:xfrm>
            <a:off x="3276600" y="3968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76" name="Rectangle 122"/>
          <p:cNvSpPr>
            <a:spLocks noChangeArrowheads="1"/>
          </p:cNvSpPr>
          <p:nvPr/>
        </p:nvSpPr>
        <p:spPr bwMode="auto">
          <a:xfrm>
            <a:off x="3276600" y="4197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77" name="Rectangle 123"/>
          <p:cNvSpPr>
            <a:spLocks noChangeArrowheads="1"/>
          </p:cNvSpPr>
          <p:nvPr/>
        </p:nvSpPr>
        <p:spPr bwMode="auto">
          <a:xfrm>
            <a:off x="3276600" y="4425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78" name="Rectangle 124"/>
          <p:cNvSpPr>
            <a:spLocks noChangeArrowheads="1"/>
          </p:cNvSpPr>
          <p:nvPr/>
        </p:nvSpPr>
        <p:spPr bwMode="auto">
          <a:xfrm>
            <a:off x="3276600" y="4654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79" name="Rectangle 125"/>
          <p:cNvSpPr>
            <a:spLocks noChangeArrowheads="1"/>
          </p:cNvSpPr>
          <p:nvPr/>
        </p:nvSpPr>
        <p:spPr bwMode="auto">
          <a:xfrm>
            <a:off x="3276600" y="4883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80" name="Rectangle 126"/>
          <p:cNvSpPr>
            <a:spLocks noChangeArrowheads="1"/>
          </p:cNvSpPr>
          <p:nvPr/>
        </p:nvSpPr>
        <p:spPr bwMode="auto">
          <a:xfrm>
            <a:off x="3276600" y="5111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81" name="Rectangle 127"/>
          <p:cNvSpPr>
            <a:spLocks noChangeArrowheads="1"/>
          </p:cNvSpPr>
          <p:nvPr/>
        </p:nvSpPr>
        <p:spPr bwMode="auto">
          <a:xfrm>
            <a:off x="3276600" y="5340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82" name="Rectangle 128"/>
          <p:cNvSpPr>
            <a:spLocks noChangeArrowheads="1"/>
          </p:cNvSpPr>
          <p:nvPr/>
        </p:nvSpPr>
        <p:spPr bwMode="auto">
          <a:xfrm>
            <a:off x="3276600" y="5568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85" name="Rectangle 131"/>
          <p:cNvSpPr>
            <a:spLocks noChangeArrowheads="1"/>
          </p:cNvSpPr>
          <p:nvPr/>
        </p:nvSpPr>
        <p:spPr bwMode="auto">
          <a:xfrm>
            <a:off x="3505200" y="1911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86" name="Rectangle 132"/>
          <p:cNvSpPr>
            <a:spLocks noChangeArrowheads="1"/>
          </p:cNvSpPr>
          <p:nvPr/>
        </p:nvSpPr>
        <p:spPr bwMode="auto">
          <a:xfrm>
            <a:off x="3505200" y="2139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87" name="Rectangle 133"/>
          <p:cNvSpPr>
            <a:spLocks noChangeArrowheads="1"/>
          </p:cNvSpPr>
          <p:nvPr/>
        </p:nvSpPr>
        <p:spPr bwMode="auto">
          <a:xfrm>
            <a:off x="3505200" y="2368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88" name="Rectangle 134"/>
          <p:cNvSpPr>
            <a:spLocks noChangeArrowheads="1"/>
          </p:cNvSpPr>
          <p:nvPr/>
        </p:nvSpPr>
        <p:spPr bwMode="auto">
          <a:xfrm>
            <a:off x="3505200" y="2597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89" name="Rectangle 135"/>
          <p:cNvSpPr>
            <a:spLocks noChangeArrowheads="1"/>
          </p:cNvSpPr>
          <p:nvPr/>
        </p:nvSpPr>
        <p:spPr bwMode="auto">
          <a:xfrm>
            <a:off x="3505200" y="2825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90" name="Rectangle 136"/>
          <p:cNvSpPr>
            <a:spLocks noChangeArrowheads="1"/>
          </p:cNvSpPr>
          <p:nvPr/>
        </p:nvSpPr>
        <p:spPr bwMode="auto">
          <a:xfrm>
            <a:off x="3505200" y="3054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91" name="Rectangle 137"/>
          <p:cNvSpPr>
            <a:spLocks noChangeArrowheads="1"/>
          </p:cNvSpPr>
          <p:nvPr/>
        </p:nvSpPr>
        <p:spPr bwMode="auto">
          <a:xfrm>
            <a:off x="3505200" y="3282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92" name="Rectangle 138"/>
          <p:cNvSpPr>
            <a:spLocks noChangeArrowheads="1"/>
          </p:cNvSpPr>
          <p:nvPr/>
        </p:nvSpPr>
        <p:spPr bwMode="auto">
          <a:xfrm>
            <a:off x="3505200" y="3511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93" name="Rectangle 139"/>
          <p:cNvSpPr>
            <a:spLocks noChangeArrowheads="1"/>
          </p:cNvSpPr>
          <p:nvPr/>
        </p:nvSpPr>
        <p:spPr bwMode="auto">
          <a:xfrm>
            <a:off x="3505200" y="3740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94" name="Rectangle 140"/>
          <p:cNvSpPr>
            <a:spLocks noChangeArrowheads="1"/>
          </p:cNvSpPr>
          <p:nvPr/>
        </p:nvSpPr>
        <p:spPr bwMode="auto">
          <a:xfrm>
            <a:off x="3505200" y="3968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95" name="Rectangle 141"/>
          <p:cNvSpPr>
            <a:spLocks noChangeArrowheads="1"/>
          </p:cNvSpPr>
          <p:nvPr/>
        </p:nvSpPr>
        <p:spPr bwMode="auto">
          <a:xfrm>
            <a:off x="3505200" y="4197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96" name="Rectangle 142"/>
          <p:cNvSpPr>
            <a:spLocks noChangeArrowheads="1"/>
          </p:cNvSpPr>
          <p:nvPr/>
        </p:nvSpPr>
        <p:spPr bwMode="auto">
          <a:xfrm>
            <a:off x="3505200" y="4425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97" name="Rectangle 143"/>
          <p:cNvSpPr>
            <a:spLocks noChangeArrowheads="1"/>
          </p:cNvSpPr>
          <p:nvPr/>
        </p:nvSpPr>
        <p:spPr bwMode="auto">
          <a:xfrm>
            <a:off x="3505200" y="4654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98" name="Rectangle 144"/>
          <p:cNvSpPr>
            <a:spLocks noChangeArrowheads="1"/>
          </p:cNvSpPr>
          <p:nvPr/>
        </p:nvSpPr>
        <p:spPr bwMode="auto">
          <a:xfrm>
            <a:off x="3505200" y="4883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99" name="Rectangle 145"/>
          <p:cNvSpPr>
            <a:spLocks noChangeArrowheads="1"/>
          </p:cNvSpPr>
          <p:nvPr/>
        </p:nvSpPr>
        <p:spPr bwMode="auto">
          <a:xfrm>
            <a:off x="3505200" y="5111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700" name="Rectangle 146"/>
          <p:cNvSpPr>
            <a:spLocks noChangeArrowheads="1"/>
          </p:cNvSpPr>
          <p:nvPr/>
        </p:nvSpPr>
        <p:spPr bwMode="auto">
          <a:xfrm>
            <a:off x="3505200" y="5340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701" name="Rectangle 147"/>
          <p:cNvSpPr>
            <a:spLocks noChangeArrowheads="1"/>
          </p:cNvSpPr>
          <p:nvPr/>
        </p:nvSpPr>
        <p:spPr bwMode="auto">
          <a:xfrm>
            <a:off x="3505200" y="5568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702" name="Rectangle 148"/>
          <p:cNvSpPr>
            <a:spLocks noChangeArrowheads="1"/>
          </p:cNvSpPr>
          <p:nvPr/>
        </p:nvSpPr>
        <p:spPr bwMode="auto">
          <a:xfrm>
            <a:off x="3733800" y="1911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703" name="Rectangle 149"/>
          <p:cNvSpPr>
            <a:spLocks noChangeArrowheads="1"/>
          </p:cNvSpPr>
          <p:nvPr/>
        </p:nvSpPr>
        <p:spPr bwMode="auto">
          <a:xfrm>
            <a:off x="3733800" y="2139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704" name="Rectangle 150"/>
          <p:cNvSpPr>
            <a:spLocks noChangeArrowheads="1"/>
          </p:cNvSpPr>
          <p:nvPr/>
        </p:nvSpPr>
        <p:spPr bwMode="auto">
          <a:xfrm>
            <a:off x="3733800" y="2368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705" name="Rectangle 151"/>
          <p:cNvSpPr>
            <a:spLocks noChangeArrowheads="1"/>
          </p:cNvSpPr>
          <p:nvPr/>
        </p:nvSpPr>
        <p:spPr bwMode="auto">
          <a:xfrm>
            <a:off x="3733800" y="2597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706" name="Rectangle 152"/>
          <p:cNvSpPr>
            <a:spLocks noChangeArrowheads="1"/>
          </p:cNvSpPr>
          <p:nvPr/>
        </p:nvSpPr>
        <p:spPr bwMode="auto">
          <a:xfrm>
            <a:off x="3733800" y="2825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707" name="Rectangle 153"/>
          <p:cNvSpPr>
            <a:spLocks noChangeArrowheads="1"/>
          </p:cNvSpPr>
          <p:nvPr/>
        </p:nvSpPr>
        <p:spPr bwMode="auto">
          <a:xfrm>
            <a:off x="3733800" y="3054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708" name="Rectangle 154"/>
          <p:cNvSpPr>
            <a:spLocks noChangeArrowheads="1"/>
          </p:cNvSpPr>
          <p:nvPr/>
        </p:nvSpPr>
        <p:spPr bwMode="auto">
          <a:xfrm>
            <a:off x="3733800" y="3282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709" name="Rectangle 155"/>
          <p:cNvSpPr>
            <a:spLocks noChangeArrowheads="1"/>
          </p:cNvSpPr>
          <p:nvPr/>
        </p:nvSpPr>
        <p:spPr bwMode="auto">
          <a:xfrm>
            <a:off x="3733800" y="3511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710" name="Rectangle 156"/>
          <p:cNvSpPr>
            <a:spLocks noChangeArrowheads="1"/>
          </p:cNvSpPr>
          <p:nvPr/>
        </p:nvSpPr>
        <p:spPr bwMode="auto">
          <a:xfrm>
            <a:off x="3733800" y="3740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711" name="Rectangle 157"/>
          <p:cNvSpPr>
            <a:spLocks noChangeArrowheads="1"/>
          </p:cNvSpPr>
          <p:nvPr/>
        </p:nvSpPr>
        <p:spPr bwMode="auto">
          <a:xfrm>
            <a:off x="3733800" y="3968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712" name="Rectangle 158"/>
          <p:cNvSpPr>
            <a:spLocks noChangeArrowheads="1"/>
          </p:cNvSpPr>
          <p:nvPr/>
        </p:nvSpPr>
        <p:spPr bwMode="auto">
          <a:xfrm>
            <a:off x="3733800" y="4197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713" name="Rectangle 159"/>
          <p:cNvSpPr>
            <a:spLocks noChangeArrowheads="1"/>
          </p:cNvSpPr>
          <p:nvPr/>
        </p:nvSpPr>
        <p:spPr bwMode="auto">
          <a:xfrm>
            <a:off x="3733800" y="4425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714" name="Rectangle 160"/>
          <p:cNvSpPr>
            <a:spLocks noChangeArrowheads="1"/>
          </p:cNvSpPr>
          <p:nvPr/>
        </p:nvSpPr>
        <p:spPr bwMode="auto">
          <a:xfrm>
            <a:off x="3733800" y="4654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715" name="Rectangle 161"/>
          <p:cNvSpPr>
            <a:spLocks noChangeArrowheads="1"/>
          </p:cNvSpPr>
          <p:nvPr/>
        </p:nvSpPr>
        <p:spPr bwMode="auto">
          <a:xfrm>
            <a:off x="3733800" y="4883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716" name="Rectangle 162"/>
          <p:cNvSpPr>
            <a:spLocks noChangeArrowheads="1"/>
          </p:cNvSpPr>
          <p:nvPr/>
        </p:nvSpPr>
        <p:spPr bwMode="auto">
          <a:xfrm>
            <a:off x="3733800" y="5111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717" name="Rectangle 163"/>
          <p:cNvSpPr>
            <a:spLocks noChangeArrowheads="1"/>
          </p:cNvSpPr>
          <p:nvPr/>
        </p:nvSpPr>
        <p:spPr bwMode="auto">
          <a:xfrm>
            <a:off x="3733800" y="5340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718" name="Rectangle 164"/>
          <p:cNvSpPr>
            <a:spLocks noChangeArrowheads="1"/>
          </p:cNvSpPr>
          <p:nvPr/>
        </p:nvSpPr>
        <p:spPr bwMode="auto">
          <a:xfrm>
            <a:off x="3733800" y="5568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557" name="Rectangle 167"/>
          <p:cNvSpPr>
            <a:spLocks noGrp="1" noChangeArrowheads="1"/>
          </p:cNvSpPr>
          <p:nvPr>
            <p:ph type="body" idx="1"/>
          </p:nvPr>
        </p:nvSpPr>
        <p:spPr>
          <a:xfrm>
            <a:off x="4572000" y="1295400"/>
            <a:ext cx="3657600" cy="4876800"/>
          </a:xfrm>
          <a:noFill/>
        </p:spPr>
        <p:txBody>
          <a:bodyPr lIns="90488" tIns="44450" rIns="90488" bIns="44450"/>
          <a:lstStyle/>
          <a:p>
            <a:r>
              <a:rPr lang="en-US" sz="2000" dirty="0" smtClean="0"/>
              <a:t>dog AND fox  </a:t>
            </a:r>
          </a:p>
          <a:p>
            <a:pPr lvl="1"/>
            <a:r>
              <a:rPr lang="en-US" sz="1800" dirty="0" smtClean="0"/>
              <a:t>Doc 3, Doc 5</a:t>
            </a:r>
            <a:endParaRPr lang="en-US" sz="2400" dirty="0" smtClean="0"/>
          </a:p>
          <a:p>
            <a:r>
              <a:rPr lang="en-US" sz="2000" dirty="0" smtClean="0"/>
              <a:t>dog NOT fox  </a:t>
            </a:r>
          </a:p>
          <a:p>
            <a:pPr lvl="1"/>
            <a:r>
              <a:rPr lang="en-US" sz="1800" dirty="0" smtClean="0"/>
              <a:t>Empty</a:t>
            </a:r>
            <a:endParaRPr lang="en-US" sz="2400" dirty="0" smtClean="0"/>
          </a:p>
          <a:p>
            <a:r>
              <a:rPr lang="en-US" sz="2000" dirty="0" smtClean="0"/>
              <a:t>fox NOT dog  </a:t>
            </a:r>
          </a:p>
          <a:p>
            <a:pPr lvl="1"/>
            <a:r>
              <a:rPr lang="en-US" sz="1800" dirty="0" smtClean="0"/>
              <a:t>Doc 7</a:t>
            </a:r>
            <a:endParaRPr lang="en-US" sz="2400" dirty="0" smtClean="0"/>
          </a:p>
          <a:p>
            <a:r>
              <a:rPr lang="en-US" sz="2000" dirty="0" smtClean="0"/>
              <a:t>dog OR fox     </a:t>
            </a:r>
          </a:p>
          <a:p>
            <a:pPr lvl="1"/>
            <a:r>
              <a:rPr lang="en-US" sz="1800" dirty="0" smtClean="0"/>
              <a:t>Doc 3, Doc 5, Doc 7</a:t>
            </a:r>
            <a:endParaRPr lang="en-US" sz="2400" dirty="0" smtClean="0"/>
          </a:p>
          <a:p>
            <a:r>
              <a:rPr lang="en-US" sz="2000" dirty="0" smtClean="0"/>
              <a:t>good AND party </a:t>
            </a:r>
          </a:p>
          <a:p>
            <a:pPr lvl="1"/>
            <a:r>
              <a:rPr lang="en-US" sz="1800" dirty="0" smtClean="0"/>
              <a:t>Doc 6, Doc 8</a:t>
            </a:r>
          </a:p>
          <a:p>
            <a:r>
              <a:rPr lang="en-US" sz="2000" dirty="0" smtClean="0"/>
              <a:t>good AND party NOT over</a:t>
            </a:r>
          </a:p>
          <a:p>
            <a:pPr lvl="1"/>
            <a:r>
              <a:rPr lang="en-US" sz="1800" dirty="0" smtClean="0"/>
              <a:t>Doc 6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170" name="Rectangle 22"/>
          <p:cNvSpPr>
            <a:spLocks noChangeArrowheads="1"/>
          </p:cNvSpPr>
          <p:nvPr/>
        </p:nvSpPr>
        <p:spPr bwMode="auto">
          <a:xfrm>
            <a:off x="2133600" y="1536700"/>
            <a:ext cx="215900" cy="21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71" name="Rectangle 39"/>
          <p:cNvSpPr>
            <a:spLocks noChangeArrowheads="1"/>
          </p:cNvSpPr>
          <p:nvPr/>
        </p:nvSpPr>
        <p:spPr bwMode="auto">
          <a:xfrm>
            <a:off x="2362200" y="1536700"/>
            <a:ext cx="215900" cy="21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rgbClr val="000000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172" name="Rectangle 59"/>
          <p:cNvSpPr>
            <a:spLocks noChangeArrowheads="1"/>
          </p:cNvSpPr>
          <p:nvPr/>
        </p:nvSpPr>
        <p:spPr bwMode="auto">
          <a:xfrm>
            <a:off x="2590800" y="1536700"/>
            <a:ext cx="215900" cy="21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rgbClr val="000000"/>
                </a:solidFill>
                <a:latin typeface="Gill Sans"/>
                <a:cs typeface="Gill Sans"/>
              </a:rPr>
              <a:t>3</a:t>
            </a:r>
            <a:endParaRPr lang="en-US" sz="14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73" name="Rectangle 76"/>
          <p:cNvSpPr>
            <a:spLocks noChangeArrowheads="1"/>
          </p:cNvSpPr>
          <p:nvPr/>
        </p:nvSpPr>
        <p:spPr bwMode="auto">
          <a:xfrm>
            <a:off x="2819400" y="1536700"/>
            <a:ext cx="215900" cy="21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rgbClr val="000000"/>
                </a:solidFill>
                <a:latin typeface="Gill Sans"/>
                <a:cs typeface="Gill Sans"/>
              </a:rPr>
              <a:t>4</a:t>
            </a:r>
          </a:p>
        </p:txBody>
      </p:sp>
      <p:sp>
        <p:nvSpPr>
          <p:cNvPr id="174" name="Rectangle 95"/>
          <p:cNvSpPr>
            <a:spLocks noChangeArrowheads="1"/>
          </p:cNvSpPr>
          <p:nvPr/>
        </p:nvSpPr>
        <p:spPr bwMode="auto">
          <a:xfrm>
            <a:off x="3048000" y="1536700"/>
            <a:ext cx="215900" cy="21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rgbClr val="000000"/>
                </a:solidFill>
                <a:latin typeface="Gill Sans"/>
                <a:cs typeface="Gill Sans"/>
              </a:rPr>
              <a:t>5</a:t>
            </a:r>
            <a:endParaRPr lang="en-US" sz="14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75" name="Rectangle 112"/>
          <p:cNvSpPr>
            <a:spLocks noChangeArrowheads="1"/>
          </p:cNvSpPr>
          <p:nvPr/>
        </p:nvSpPr>
        <p:spPr bwMode="auto">
          <a:xfrm>
            <a:off x="3276600" y="1536700"/>
            <a:ext cx="215900" cy="21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rgbClr val="000000"/>
                </a:solidFill>
                <a:latin typeface="Gill Sans"/>
                <a:cs typeface="Gill Sans"/>
              </a:rPr>
              <a:t>6</a:t>
            </a:r>
            <a:endParaRPr lang="en-US" sz="14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76" name="Rectangle 131"/>
          <p:cNvSpPr>
            <a:spLocks noChangeArrowheads="1"/>
          </p:cNvSpPr>
          <p:nvPr/>
        </p:nvSpPr>
        <p:spPr bwMode="auto">
          <a:xfrm>
            <a:off x="3505200" y="1536700"/>
            <a:ext cx="215900" cy="21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rgbClr val="000000"/>
                </a:solidFill>
                <a:latin typeface="Gill Sans"/>
                <a:cs typeface="Gill Sans"/>
              </a:rPr>
              <a:t>7</a:t>
            </a:r>
            <a:endParaRPr lang="en-US" sz="14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77" name="Rectangle 148"/>
          <p:cNvSpPr>
            <a:spLocks noChangeArrowheads="1"/>
          </p:cNvSpPr>
          <p:nvPr/>
        </p:nvSpPr>
        <p:spPr bwMode="auto">
          <a:xfrm>
            <a:off x="3733800" y="1536700"/>
            <a:ext cx="215900" cy="21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rgbClr val="000000"/>
                </a:solidFill>
                <a:latin typeface="Gill Sans"/>
                <a:cs typeface="Gill Sans"/>
              </a:rPr>
              <a:t>8</a:t>
            </a:r>
            <a:endParaRPr lang="en-US" sz="14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78" name="Rectangle 56"/>
          <p:cNvSpPr>
            <a:spLocks noChangeArrowheads="1"/>
          </p:cNvSpPr>
          <p:nvPr/>
        </p:nvSpPr>
        <p:spPr bwMode="auto">
          <a:xfrm>
            <a:off x="2435367" y="1143000"/>
            <a:ext cx="1298433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 smtClean="0">
                <a:solidFill>
                  <a:srgbClr val="000000"/>
                </a:solidFill>
                <a:latin typeface="Gill Sans"/>
                <a:cs typeface="Gill Sans"/>
              </a:rPr>
              <a:t>Document</a:t>
            </a:r>
            <a:endParaRPr lang="en-US" sz="20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33671062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1"/>
          <p:cNvSpPr txBox="1">
            <a:spLocks noChangeArrowheads="1"/>
          </p:cNvSpPr>
          <p:nvPr/>
        </p:nvSpPr>
        <p:spPr bwMode="auto">
          <a:xfrm>
            <a:off x="152400" y="2667000"/>
            <a:ext cx="883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600" dirty="0">
                <a:solidFill>
                  <a:srgbClr val="0000FF"/>
                </a:solidFill>
                <a:latin typeface="Gill Sans"/>
                <a:cs typeface="Gill Sans"/>
              </a:rPr>
              <a:t>Information </a:t>
            </a:r>
            <a:r>
              <a:rPr lang="en-US" sz="3600" dirty="0">
                <a:solidFill>
                  <a:srgbClr val="FF0000"/>
                </a:solidFill>
                <a:latin typeface="Gill Sans"/>
                <a:cs typeface="Gill Sans"/>
              </a:rPr>
              <a:t>Retrieval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876800" y="3810000"/>
            <a:ext cx="354333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Satisfying an information need</a:t>
            </a:r>
          </a:p>
          <a:p>
            <a:r>
              <a:rPr lang="ja-JP" altLang="en-US" sz="2000" b="0" dirty="0">
                <a:solidFill>
                  <a:schemeClr val="bg1"/>
                </a:solidFill>
                <a:latin typeface="Gill Sans"/>
                <a:cs typeface="Gill Sans"/>
              </a:rPr>
              <a:t>“</a:t>
            </a:r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Scratching an information itch</a:t>
            </a:r>
            <a:r>
              <a:rPr lang="ja-JP" altLang="en-US" sz="2000" b="0" dirty="0">
                <a:solidFill>
                  <a:schemeClr val="bg1"/>
                </a:solidFill>
                <a:latin typeface="Gill Sans"/>
                <a:cs typeface="Gill Sans"/>
              </a:rPr>
              <a:t>”</a:t>
            </a:r>
            <a:endParaRPr lang="en-US" sz="2000" b="0" dirty="0">
              <a:solidFill>
                <a:schemeClr val="bg1"/>
              </a:solidFill>
              <a:latin typeface="Gill Sans"/>
              <a:cs typeface="Gill Sans"/>
            </a:endParaRPr>
          </a:p>
          <a:p>
            <a:endParaRPr lang="en-US" sz="20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887538" y="3810000"/>
            <a:ext cx="240670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What you search for!</a:t>
            </a:r>
          </a:p>
          <a:p>
            <a:endParaRPr lang="en-US" sz="20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cxnSp>
        <p:nvCxnSpPr>
          <p:cNvPr id="7" name="Straight Arrow Connector 6"/>
          <p:cNvCxnSpPr>
            <a:cxnSpLocks noChangeShapeType="1"/>
          </p:cNvCxnSpPr>
          <p:nvPr/>
        </p:nvCxnSpPr>
        <p:spPr bwMode="auto">
          <a:xfrm rot="5400000">
            <a:off x="3048000" y="3352800"/>
            <a:ext cx="533400" cy="381000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 noChangeShapeType="1"/>
          </p:cNvCxnSpPr>
          <p:nvPr/>
        </p:nvCxnSpPr>
        <p:spPr bwMode="auto">
          <a:xfrm rot="16200000" flipH="1">
            <a:off x="5791200" y="3352800"/>
            <a:ext cx="533400" cy="381000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5070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Extensions</a:t>
            </a:r>
            <a:endParaRPr lang="en-US"/>
          </a:p>
        </p:txBody>
      </p:sp>
      <p:sp>
        <p:nvSpPr>
          <p:cNvPr id="2457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Stemming (</a:t>
            </a:r>
            <a:r>
              <a:rPr lang="en-US" altLang="ja-JP" dirty="0" smtClean="0"/>
              <a:t>“</a:t>
            </a:r>
            <a:r>
              <a:rPr lang="en-US" dirty="0" smtClean="0"/>
              <a:t>truncation</a:t>
            </a:r>
            <a:r>
              <a:rPr lang="en-US" altLang="ja-JP" dirty="0" smtClean="0"/>
              <a:t>”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Technique to handle morphological variations</a:t>
            </a:r>
          </a:p>
          <a:p>
            <a:pPr lvl="1"/>
            <a:r>
              <a:rPr lang="en-US" dirty="0" smtClean="0"/>
              <a:t>Store word stems: love, loving, loves … </a:t>
            </a:r>
            <a:r>
              <a:rPr lang="en-US" dirty="0" smtClean="0">
                <a:sym typeface="Symbol" charset="0"/>
              </a:rPr>
              <a:t> </a:t>
            </a:r>
            <a:r>
              <a:rPr lang="en-US" dirty="0" err="1" smtClean="0">
                <a:sym typeface="Symbol" charset="0"/>
              </a:rPr>
              <a:t>lov</a:t>
            </a:r>
            <a:endParaRPr lang="en-US" dirty="0" smtClean="0">
              <a:sym typeface="Symbol" charset="0"/>
            </a:endParaRPr>
          </a:p>
          <a:p>
            <a:r>
              <a:rPr lang="en-US" dirty="0" smtClean="0"/>
              <a:t>Proximity operators</a:t>
            </a:r>
          </a:p>
          <a:p>
            <a:pPr lvl="1"/>
            <a:r>
              <a:rPr lang="en-US" dirty="0" smtClean="0"/>
              <a:t>More precise versions of AND</a:t>
            </a:r>
          </a:p>
          <a:p>
            <a:pPr lvl="1"/>
            <a:r>
              <a:rPr lang="en-US" dirty="0" smtClean="0"/>
              <a:t>Store a list of positions for each word in each document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09816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Boolean Retrieval Works</a:t>
            </a:r>
            <a:endParaRPr lang="en-US"/>
          </a:p>
        </p:txBody>
      </p:sp>
      <p:sp>
        <p:nvSpPr>
          <p:cNvPr id="2560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Boolean operators approximate natural language</a:t>
            </a:r>
          </a:p>
          <a:p>
            <a:r>
              <a:rPr lang="en-US" smtClean="0"/>
              <a:t>AND can specify relationships between concepts</a:t>
            </a:r>
          </a:p>
          <a:p>
            <a:pPr lvl="1"/>
            <a:r>
              <a:rPr lang="en-US" smtClean="0"/>
              <a:t>good party</a:t>
            </a:r>
          </a:p>
          <a:p>
            <a:r>
              <a:rPr lang="en-US" smtClean="0"/>
              <a:t>OR can specify alternate terminology</a:t>
            </a:r>
          </a:p>
          <a:p>
            <a:pPr lvl="1"/>
            <a:r>
              <a:rPr lang="en-US" smtClean="0"/>
              <a:t>excellent party</a:t>
            </a:r>
          </a:p>
          <a:p>
            <a:r>
              <a:rPr lang="en-US" smtClean="0"/>
              <a:t>NOT can suppress alternate meanings</a:t>
            </a:r>
          </a:p>
          <a:p>
            <a:pPr lvl="1"/>
            <a:r>
              <a:rPr lang="en-US" smtClean="0"/>
              <a:t>Democratic party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5828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Boolean Retrieval Fails</a:t>
            </a:r>
            <a:endParaRPr lang="en-US"/>
          </a:p>
        </p:txBody>
      </p:sp>
      <p:sp>
        <p:nvSpPr>
          <p:cNvPr id="2662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Natural language is way more complex</a:t>
            </a:r>
          </a:p>
          <a:p>
            <a:r>
              <a:rPr lang="en-US" dirty="0" smtClean="0"/>
              <a:t>AND </a:t>
            </a:r>
            <a:r>
              <a:rPr lang="en-US" altLang="ja-JP" dirty="0" smtClean="0"/>
              <a:t>“</a:t>
            </a:r>
            <a:r>
              <a:rPr lang="en-US" dirty="0" smtClean="0"/>
              <a:t>discovers</a:t>
            </a:r>
            <a:r>
              <a:rPr lang="en-US" altLang="ja-JP" dirty="0" smtClean="0"/>
              <a:t>”</a:t>
            </a:r>
            <a:r>
              <a:rPr lang="en-US" dirty="0" smtClean="0"/>
              <a:t> nonexistent relationships</a:t>
            </a:r>
          </a:p>
          <a:p>
            <a:pPr lvl="1"/>
            <a:r>
              <a:rPr lang="en-US" dirty="0" smtClean="0"/>
              <a:t>Terms in different paragraphs, chapters, …</a:t>
            </a:r>
          </a:p>
          <a:p>
            <a:r>
              <a:rPr lang="en-US" dirty="0" smtClean="0"/>
              <a:t>Guessing terminology for OR is hard</a:t>
            </a:r>
          </a:p>
          <a:p>
            <a:pPr lvl="1"/>
            <a:r>
              <a:rPr lang="en-US" dirty="0" smtClean="0"/>
              <a:t>good, nice, excellent, outstanding, awesome, …</a:t>
            </a:r>
          </a:p>
          <a:p>
            <a:r>
              <a:rPr lang="en-US" dirty="0" smtClean="0"/>
              <a:t>Guessing terms to exclude is even harder!</a:t>
            </a:r>
          </a:p>
          <a:p>
            <a:pPr lvl="1"/>
            <a:r>
              <a:rPr lang="en-US" dirty="0" smtClean="0"/>
              <a:t>Democratic party, party to a lawsuit,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14715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Strengths and Weaknesses</a:t>
            </a:r>
            <a:endParaRPr lang="en-US"/>
          </a:p>
        </p:txBody>
      </p:sp>
      <p:sp>
        <p:nvSpPr>
          <p:cNvPr id="2765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Strengths</a:t>
            </a:r>
          </a:p>
          <a:p>
            <a:pPr lvl="1"/>
            <a:r>
              <a:rPr lang="en-US" dirty="0" smtClean="0"/>
              <a:t>Precise, if you know the right strategies</a:t>
            </a:r>
          </a:p>
          <a:p>
            <a:pPr lvl="1"/>
            <a:r>
              <a:rPr lang="en-US" dirty="0" smtClean="0"/>
              <a:t>Precise, if you have an idea of what you</a:t>
            </a:r>
            <a:r>
              <a:rPr lang="ja-JP" altLang="en-US" dirty="0" smtClean="0"/>
              <a:t>’</a:t>
            </a:r>
            <a:r>
              <a:rPr lang="en-US" dirty="0" smtClean="0"/>
              <a:t>re looking for</a:t>
            </a:r>
          </a:p>
          <a:p>
            <a:pPr lvl="1"/>
            <a:r>
              <a:rPr lang="en-US" dirty="0" smtClean="0"/>
              <a:t>Implementations are fast and efficient</a:t>
            </a:r>
          </a:p>
          <a:p>
            <a:r>
              <a:rPr lang="en-US" dirty="0" smtClean="0"/>
              <a:t>Weaknesses</a:t>
            </a:r>
          </a:p>
          <a:p>
            <a:pPr lvl="1"/>
            <a:r>
              <a:rPr lang="en-US" dirty="0" smtClean="0"/>
              <a:t>Users must learn Boolean logic</a:t>
            </a:r>
          </a:p>
          <a:p>
            <a:pPr lvl="1"/>
            <a:r>
              <a:rPr lang="en-US" dirty="0" smtClean="0"/>
              <a:t>Boolean logic insufficient to capture the richness of language</a:t>
            </a:r>
          </a:p>
          <a:p>
            <a:pPr lvl="1"/>
            <a:r>
              <a:rPr lang="en-US" dirty="0" smtClean="0"/>
              <a:t>No control over size of result set: either too many hits or none</a:t>
            </a:r>
          </a:p>
          <a:p>
            <a:pPr lvl="1"/>
            <a:r>
              <a:rPr lang="en-US" dirty="0" smtClean="0"/>
              <a:t>When do you stop reading? All documents in the result set are considered </a:t>
            </a:r>
            <a:r>
              <a:rPr lang="en-US" altLang="ja-JP" dirty="0" smtClean="0"/>
              <a:t>“</a:t>
            </a:r>
            <a:r>
              <a:rPr lang="en-US" dirty="0" smtClean="0"/>
              <a:t>equally good</a:t>
            </a:r>
            <a:r>
              <a:rPr lang="en-US" altLang="ja-JP" dirty="0" smtClean="0"/>
              <a:t>”</a:t>
            </a:r>
            <a:endParaRPr lang="en-US" dirty="0" smtClean="0"/>
          </a:p>
          <a:p>
            <a:pPr lvl="1"/>
            <a:r>
              <a:rPr lang="en-US" dirty="0" smtClean="0"/>
              <a:t>What about partial matches? Documents that </a:t>
            </a:r>
            <a:r>
              <a:rPr lang="en-US" altLang="ja-JP" dirty="0" smtClean="0"/>
              <a:t>“</a:t>
            </a:r>
            <a:r>
              <a:rPr lang="en-US" dirty="0" smtClean="0"/>
              <a:t>don</a:t>
            </a:r>
            <a:r>
              <a:rPr lang="ja-JP" altLang="en-US" dirty="0" smtClean="0"/>
              <a:t>’</a:t>
            </a:r>
            <a:r>
              <a:rPr lang="en-US" dirty="0" smtClean="0"/>
              <a:t>t quite match</a:t>
            </a:r>
            <a:r>
              <a:rPr lang="en-US" altLang="ja-JP" dirty="0" smtClean="0"/>
              <a:t>”</a:t>
            </a:r>
            <a:r>
              <a:rPr lang="en-US" dirty="0" smtClean="0"/>
              <a:t> the query may be useful also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14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Ranked Retrieval Paradigm</a:t>
            </a:r>
            <a:endParaRPr lang="en-US"/>
          </a:p>
        </p:txBody>
      </p:sp>
      <p:sp>
        <p:nvSpPr>
          <p:cNvPr id="28676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Pure Boolean systems provide no ordering of results</a:t>
            </a:r>
          </a:p>
          <a:p>
            <a:pPr lvl="1"/>
            <a:r>
              <a:rPr lang="en-US" dirty="0" smtClean="0"/>
              <a:t>… but some documents are more relevant than others!</a:t>
            </a:r>
          </a:p>
          <a:p>
            <a:r>
              <a:rPr lang="en-US" altLang="ja-JP" dirty="0" smtClean="0"/>
              <a:t>“</a:t>
            </a:r>
            <a:r>
              <a:rPr lang="en-US" dirty="0" smtClean="0"/>
              <a:t>Best-first</a:t>
            </a:r>
            <a:r>
              <a:rPr lang="en-US" altLang="ja-JP" dirty="0" smtClean="0"/>
              <a:t>”</a:t>
            </a:r>
            <a:r>
              <a:rPr lang="en-US" dirty="0" smtClean="0"/>
              <a:t> ranking can be superior</a:t>
            </a:r>
          </a:p>
          <a:p>
            <a:pPr lvl="1"/>
            <a:r>
              <a:rPr lang="en-US" dirty="0" smtClean="0"/>
              <a:t>Select </a:t>
            </a:r>
            <a:r>
              <a:rPr lang="en-US" i="1" dirty="0" smtClean="0"/>
              <a:t>n</a:t>
            </a:r>
            <a:r>
              <a:rPr lang="en-US" dirty="0" smtClean="0"/>
              <a:t> documents</a:t>
            </a:r>
          </a:p>
          <a:p>
            <a:pPr lvl="1"/>
            <a:r>
              <a:rPr lang="en-US" dirty="0" smtClean="0"/>
              <a:t>Put them in order, with the </a:t>
            </a:r>
            <a:r>
              <a:rPr lang="en-US" altLang="ja-JP" dirty="0" smtClean="0"/>
              <a:t>“</a:t>
            </a:r>
            <a:r>
              <a:rPr lang="en-US" dirty="0" smtClean="0"/>
              <a:t>best</a:t>
            </a:r>
            <a:r>
              <a:rPr lang="en-US" altLang="ja-JP" dirty="0" smtClean="0"/>
              <a:t>”</a:t>
            </a:r>
            <a:r>
              <a:rPr lang="en-US" dirty="0" smtClean="0"/>
              <a:t> ones first</a:t>
            </a:r>
          </a:p>
          <a:p>
            <a:pPr lvl="1"/>
            <a:r>
              <a:rPr lang="en-US" dirty="0" smtClean="0"/>
              <a:t>Display them one screen at a time</a:t>
            </a:r>
          </a:p>
          <a:p>
            <a:pPr lvl="1"/>
            <a:r>
              <a:rPr lang="en-US" dirty="0" smtClean="0"/>
              <a:t>Users can decided when they want to stop reading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3352800" y="5867400"/>
            <a:ext cx="533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ja-JP" sz="2800" b="0" dirty="0" smtClean="0">
                <a:solidFill>
                  <a:srgbClr val="FF0000"/>
                </a:solidFill>
                <a:latin typeface="Gill Sans"/>
                <a:cs typeface="Gill Sans"/>
              </a:rPr>
              <a:t>“</a:t>
            </a:r>
            <a:r>
              <a:rPr lang="en-US" sz="2800" b="0" dirty="0" smtClean="0">
                <a:solidFill>
                  <a:srgbClr val="FF0000"/>
                </a:solidFill>
                <a:latin typeface="Gill Sans"/>
                <a:cs typeface="Gill Sans"/>
              </a:rPr>
              <a:t>Best</a:t>
            </a:r>
            <a:r>
              <a:rPr lang="en-US" sz="2800" b="0" dirty="0">
                <a:solidFill>
                  <a:srgbClr val="FF0000"/>
                </a:solidFill>
                <a:latin typeface="Gill Sans"/>
                <a:cs typeface="Gill Sans"/>
              </a:rPr>
              <a:t>-</a:t>
            </a:r>
            <a:r>
              <a:rPr lang="en-US" sz="2800" b="0" dirty="0" smtClean="0">
                <a:solidFill>
                  <a:srgbClr val="FF0000"/>
                </a:solidFill>
                <a:latin typeface="Gill Sans"/>
                <a:cs typeface="Gill Sans"/>
              </a:rPr>
              <a:t>first</a:t>
            </a:r>
            <a:r>
              <a:rPr lang="en-US" altLang="ja-JP" sz="2800" b="0" dirty="0" smtClean="0">
                <a:solidFill>
                  <a:srgbClr val="FF0000"/>
                </a:solidFill>
                <a:latin typeface="Gill Sans"/>
                <a:cs typeface="Gill Sans"/>
              </a:rPr>
              <a:t>”</a:t>
            </a:r>
            <a:r>
              <a:rPr lang="en-US" sz="2800" b="0" dirty="0" smtClean="0">
                <a:solidFill>
                  <a:srgbClr val="FF0000"/>
                </a:solidFill>
                <a:latin typeface="Gill Sans"/>
                <a:cs typeface="Gill Sans"/>
              </a:rPr>
              <a:t>? </a:t>
            </a:r>
            <a:r>
              <a:rPr lang="en-US" sz="2800" b="0" dirty="0">
                <a:solidFill>
                  <a:srgbClr val="FF0000"/>
                </a:solidFill>
                <a:latin typeface="Gill Sans"/>
                <a:cs typeface="Gill Sans"/>
              </a:rPr>
              <a:t>Easier said than done!</a:t>
            </a:r>
          </a:p>
        </p:txBody>
      </p:sp>
    </p:spTree>
    <p:extLst>
      <p:ext uri="{BB962C8B-B14F-4D97-AF65-F5344CB8AC3E}">
        <p14:creationId xmlns:p14="http://schemas.microsoft.com/office/powerpoint/2010/main" val="253402488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Box 3"/>
          <p:cNvSpPr txBox="1">
            <a:spLocks noChangeArrowheads="1"/>
          </p:cNvSpPr>
          <p:nvPr/>
        </p:nvSpPr>
        <p:spPr bwMode="auto">
          <a:xfrm>
            <a:off x="304800" y="1646238"/>
            <a:ext cx="854075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800" b="0" dirty="0">
                <a:solidFill>
                  <a:srgbClr val="FF0000"/>
                </a:solidFill>
                <a:latin typeface="Gill Sans"/>
                <a:cs typeface="Gill Sans"/>
              </a:rPr>
              <a:t>Extending Boolean </a:t>
            </a:r>
            <a:r>
              <a:rPr lang="en-US" sz="2800" b="0" dirty="0" smtClean="0">
                <a:solidFill>
                  <a:srgbClr val="FF0000"/>
                </a:solidFill>
                <a:latin typeface="Gill Sans"/>
                <a:cs typeface="Gill Sans"/>
              </a:rPr>
              <a:t>retrieval:</a:t>
            </a:r>
            <a:br>
              <a:rPr lang="en-US" sz="2800" b="0" dirty="0" smtClean="0">
                <a:solidFill>
                  <a:srgbClr val="FF0000"/>
                </a:solidFill>
                <a:latin typeface="Gill Sans"/>
                <a:cs typeface="Gill Sans"/>
              </a:rPr>
            </a:br>
            <a:r>
              <a:rPr lang="en-US" sz="2800" b="0" dirty="0" smtClean="0">
                <a:solidFill>
                  <a:schemeClr val="bg1"/>
                </a:solidFill>
                <a:latin typeface="Gill Sans"/>
                <a:cs typeface="Gill Sans"/>
              </a:rPr>
              <a:t>Order </a:t>
            </a:r>
            <a:r>
              <a:rPr lang="en-US" sz="2800" b="0" dirty="0">
                <a:solidFill>
                  <a:schemeClr val="bg1"/>
                </a:solidFill>
                <a:latin typeface="Gill Sans"/>
                <a:cs typeface="Gill Sans"/>
              </a:rPr>
              <a:t>results based on number of matching terms</a:t>
            </a:r>
          </a:p>
        </p:txBody>
      </p:sp>
      <p:sp>
        <p:nvSpPr>
          <p:cNvPr id="29699" name="TextBox 2"/>
          <p:cNvSpPr txBox="1">
            <a:spLocks noChangeArrowheads="1"/>
          </p:cNvSpPr>
          <p:nvPr/>
        </p:nvSpPr>
        <p:spPr bwMode="auto">
          <a:xfrm>
            <a:off x="304800" y="2909888"/>
            <a:ext cx="8540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800" b="0" i="1">
                <a:solidFill>
                  <a:schemeClr val="bg1"/>
                </a:solidFill>
                <a:latin typeface="Gill Sans"/>
                <a:cs typeface="Gill Sans"/>
              </a:rPr>
              <a:t>a</a:t>
            </a:r>
            <a:r>
              <a:rPr lang="en-US" sz="2800" b="0">
                <a:solidFill>
                  <a:schemeClr val="bg1"/>
                </a:solidFill>
                <a:latin typeface="Gill Sans"/>
                <a:cs typeface="Gill Sans"/>
              </a:rPr>
              <a:t> AND </a:t>
            </a:r>
            <a:r>
              <a:rPr lang="en-US" sz="2800" b="0" i="1">
                <a:solidFill>
                  <a:schemeClr val="bg1"/>
                </a:solidFill>
                <a:latin typeface="Gill Sans"/>
                <a:cs typeface="Gill Sans"/>
              </a:rPr>
              <a:t>b</a:t>
            </a:r>
            <a:r>
              <a:rPr lang="en-US" sz="2800" b="0">
                <a:solidFill>
                  <a:schemeClr val="bg1"/>
                </a:solidFill>
                <a:latin typeface="Gill Sans"/>
                <a:cs typeface="Gill Sans"/>
              </a:rPr>
              <a:t> AND </a:t>
            </a:r>
            <a:r>
              <a:rPr lang="en-US" sz="2800" b="0" i="1">
                <a:solidFill>
                  <a:schemeClr val="bg1"/>
                </a:solidFill>
                <a:latin typeface="Gill Sans"/>
                <a:cs typeface="Gill Sans"/>
              </a:rPr>
              <a:t>c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04800" y="4702175"/>
            <a:ext cx="85407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000" b="0">
                <a:solidFill>
                  <a:schemeClr val="bg1"/>
                </a:solidFill>
                <a:latin typeface="Gill Sans"/>
                <a:cs typeface="Gill Sans"/>
              </a:rPr>
              <a:t>What if multiple documents have the same number of matching terms?</a:t>
            </a:r>
          </a:p>
          <a:p>
            <a:pPr algn="ctr"/>
            <a:r>
              <a:rPr lang="en-US" sz="2000" b="0">
                <a:solidFill>
                  <a:schemeClr val="bg1"/>
                </a:solidFill>
                <a:latin typeface="Gill Sans"/>
                <a:cs typeface="Gill Sans"/>
              </a:rPr>
              <a:t>What if no single document matches the query?</a:t>
            </a:r>
          </a:p>
        </p:txBody>
      </p:sp>
    </p:spTree>
    <p:extLst>
      <p:ext uri="{BB962C8B-B14F-4D97-AF65-F5344CB8AC3E}">
        <p14:creationId xmlns:p14="http://schemas.microsoft.com/office/powerpoint/2010/main" val="18143059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Similarity-Based Queries</a:t>
            </a:r>
            <a:endParaRPr lang="en-US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Treat both documents and queries as </a:t>
            </a:r>
            <a:r>
              <a:rPr lang="en-US" altLang="ja-JP" dirty="0" smtClean="0"/>
              <a:t>“</a:t>
            </a:r>
            <a:r>
              <a:rPr lang="en-US" dirty="0" smtClean="0"/>
              <a:t>bags of words</a:t>
            </a:r>
            <a:r>
              <a:rPr lang="en-US" altLang="ja-JP" dirty="0" smtClean="0"/>
              <a:t>”</a:t>
            </a:r>
            <a:endParaRPr lang="en-US" dirty="0" smtClean="0"/>
          </a:p>
          <a:p>
            <a:pPr lvl="1"/>
            <a:r>
              <a:rPr lang="en-US" dirty="0" smtClean="0"/>
              <a:t>Assign a weight to each word</a:t>
            </a:r>
          </a:p>
          <a:p>
            <a:r>
              <a:rPr lang="en-US" dirty="0" smtClean="0"/>
              <a:t>Find the similarity between the query and each document</a:t>
            </a:r>
          </a:p>
          <a:p>
            <a:pPr lvl="1"/>
            <a:r>
              <a:rPr lang="en-US" dirty="0" smtClean="0"/>
              <a:t>Compute similarity based on weights of the words</a:t>
            </a:r>
          </a:p>
          <a:p>
            <a:r>
              <a:rPr lang="en-US" dirty="0" smtClean="0"/>
              <a:t>Rank order the documents by similarity</a:t>
            </a:r>
          </a:p>
          <a:p>
            <a:pPr lvl="1"/>
            <a:r>
              <a:rPr lang="en-US" dirty="0" smtClean="0"/>
              <a:t>Display documents most similar to the query first</a:t>
            </a:r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200400" y="5715000"/>
            <a:ext cx="52448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 dirty="0">
                <a:solidFill>
                  <a:srgbClr val="FF0000"/>
                </a:solidFill>
                <a:latin typeface="Gill Sans"/>
                <a:cs typeface="Gill Sans"/>
              </a:rPr>
              <a:t>Surprisingly, this works pretty well!</a:t>
            </a:r>
          </a:p>
        </p:txBody>
      </p:sp>
    </p:spTree>
    <p:extLst>
      <p:ext uri="{BB962C8B-B14F-4D97-AF65-F5344CB8AC3E}">
        <p14:creationId xmlns:p14="http://schemas.microsoft.com/office/powerpoint/2010/main" val="346560459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Term Weighting</a:t>
            </a: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Term weights consist of two components</a:t>
            </a:r>
          </a:p>
          <a:p>
            <a:pPr lvl="1"/>
            <a:r>
              <a:rPr lang="en-US" dirty="0" smtClean="0"/>
              <a:t>Local: how important is the term in this doc?</a:t>
            </a:r>
          </a:p>
          <a:p>
            <a:pPr lvl="1"/>
            <a:r>
              <a:rPr lang="en-US" dirty="0" smtClean="0"/>
              <a:t>Global: how important is the term in the collection? </a:t>
            </a:r>
          </a:p>
          <a:p>
            <a:r>
              <a:rPr lang="en-US" dirty="0" smtClean="0"/>
              <a:t>Here</a:t>
            </a:r>
            <a:r>
              <a:rPr lang="en-US" altLang="ja-JP" dirty="0" smtClean="0"/>
              <a:t>’</a:t>
            </a:r>
            <a:r>
              <a:rPr lang="en-US" dirty="0" smtClean="0"/>
              <a:t>s the intuition:</a:t>
            </a:r>
          </a:p>
          <a:p>
            <a:pPr lvl="1"/>
            <a:r>
              <a:rPr lang="en-US" dirty="0" smtClean="0"/>
              <a:t>Terms that appear often in a document should get high weights</a:t>
            </a:r>
          </a:p>
          <a:p>
            <a:pPr lvl="1"/>
            <a:r>
              <a:rPr lang="en-US" dirty="0" smtClean="0"/>
              <a:t>Terms that appear in many documents should get low weights</a:t>
            </a:r>
          </a:p>
          <a:p>
            <a:r>
              <a:rPr lang="en-US" dirty="0" smtClean="0"/>
              <a:t>How do we capture this mathematically?</a:t>
            </a:r>
          </a:p>
          <a:p>
            <a:pPr lvl="1"/>
            <a:r>
              <a:rPr lang="en-US" dirty="0" smtClean="0"/>
              <a:t>Term frequency (local)</a:t>
            </a:r>
          </a:p>
          <a:p>
            <a:pPr lvl="1"/>
            <a:r>
              <a:rPr lang="en-US" dirty="0" smtClean="0"/>
              <a:t>Inverse document frequency (global)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0221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0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1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</a:rPr>
              <a:t>TF.IDF Term Weighting</a:t>
            </a:r>
          </a:p>
        </p:txBody>
      </p:sp>
      <p:graphicFrame>
        <p:nvGraphicFramePr>
          <p:cNvPr id="3074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2076450" y="1905000"/>
          <a:ext cx="226695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67" name="Equation" r:id="rId4" imgW="1091880" imgH="431640" progId="Equation.3">
                  <p:embed/>
                </p:oleObj>
              </mc:Choice>
              <mc:Fallback>
                <p:oleObj name="Equation" r:id="rId4" imgW="1091880" imgH="4316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6450" y="1905000"/>
                        <a:ext cx="226695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1775204"/>
              </p:ext>
            </p:extLst>
          </p:nvPr>
        </p:nvGraphicFramePr>
        <p:xfrm>
          <a:off x="2552700" y="2817813"/>
          <a:ext cx="606425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68" name="Equation" r:id="rId6" imgW="291960" imgH="241200" progId="Equation.3">
                  <p:embed/>
                </p:oleObj>
              </mc:Choice>
              <mc:Fallback>
                <p:oleObj name="Equation" r:id="rId6" imgW="291960" imgH="2412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2700" y="2817813"/>
                        <a:ext cx="606425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4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8780673"/>
              </p:ext>
            </p:extLst>
          </p:nvPr>
        </p:nvGraphicFramePr>
        <p:xfrm>
          <a:off x="2592388" y="3427413"/>
          <a:ext cx="527050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69" name="Equation" r:id="rId8" imgW="253800" imgH="241200" progId="Equation.3">
                  <p:embed/>
                </p:oleObj>
              </mc:Choice>
              <mc:Fallback>
                <p:oleObj name="Equation" r:id="rId8" imgW="253800" imgH="2412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2388" y="3427413"/>
                        <a:ext cx="527050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5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0932852"/>
              </p:ext>
            </p:extLst>
          </p:nvPr>
        </p:nvGraphicFramePr>
        <p:xfrm>
          <a:off x="2670175" y="4070350"/>
          <a:ext cx="369888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70" name="Equation" r:id="rId10" imgW="177480" imgH="177480" progId="Equation.3">
                  <p:embed/>
                </p:oleObj>
              </mc:Choice>
              <mc:Fallback>
                <p:oleObj name="Equation" r:id="rId10" imgW="177480" imgH="177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0175" y="4070350"/>
                        <a:ext cx="369888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6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531753"/>
              </p:ext>
            </p:extLst>
          </p:nvPr>
        </p:nvGraphicFramePr>
        <p:xfrm>
          <a:off x="2697163" y="4603750"/>
          <a:ext cx="3175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71" name="Equation" r:id="rId12" imgW="152280" imgH="228600" progId="Equation.3">
                  <p:embed/>
                </p:oleObj>
              </mc:Choice>
              <mc:Fallback>
                <p:oleObj name="Equation" r:id="rId12" imgW="152280" imgH="2286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7163" y="4603750"/>
                        <a:ext cx="317500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" name="Text Box 14"/>
          <p:cNvSpPr txBox="1">
            <a:spLocks noChangeArrowheads="1"/>
          </p:cNvSpPr>
          <p:nvPr/>
        </p:nvSpPr>
        <p:spPr bwMode="auto">
          <a:xfrm>
            <a:off x="3201988" y="2895600"/>
            <a:ext cx="39027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chemeClr val="bg1"/>
                </a:solidFill>
                <a:latin typeface="Gill Sans"/>
                <a:cs typeface="Gill Sans"/>
              </a:rPr>
              <a:t>weight assigned to term </a:t>
            </a:r>
            <a:r>
              <a:rPr lang="en-US" sz="1800" b="0" i="1">
                <a:solidFill>
                  <a:schemeClr val="bg1"/>
                </a:solidFill>
                <a:latin typeface="Gill Sans"/>
                <a:cs typeface="Gill Sans"/>
              </a:rPr>
              <a:t>i</a:t>
            </a:r>
            <a:r>
              <a:rPr lang="en-US" sz="1800" b="0">
                <a:solidFill>
                  <a:schemeClr val="bg1"/>
                </a:solidFill>
                <a:latin typeface="Gill Sans"/>
                <a:cs typeface="Gill Sans"/>
              </a:rPr>
              <a:t> in document </a:t>
            </a:r>
            <a:r>
              <a:rPr lang="en-US" sz="1800" b="0" i="1">
                <a:solidFill>
                  <a:schemeClr val="bg1"/>
                </a:solidFill>
                <a:latin typeface="Gill Sans"/>
                <a:cs typeface="Gill Sans"/>
              </a:rPr>
              <a:t>j</a:t>
            </a:r>
          </a:p>
        </p:txBody>
      </p:sp>
      <p:sp>
        <p:nvSpPr>
          <p:cNvPr id="3083" name="Text Box 16"/>
          <p:cNvSpPr txBox="1">
            <a:spLocks noChangeArrowheads="1"/>
          </p:cNvSpPr>
          <p:nvPr/>
        </p:nvSpPr>
        <p:spPr bwMode="auto">
          <a:xfrm>
            <a:off x="3201988" y="3505200"/>
            <a:ext cx="45330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chemeClr val="bg1"/>
                </a:solidFill>
                <a:latin typeface="Gill Sans"/>
                <a:cs typeface="Gill Sans"/>
              </a:rPr>
              <a:t>number of occurrence of term </a:t>
            </a:r>
            <a:r>
              <a:rPr lang="en-US" sz="1800" b="0" i="1">
                <a:solidFill>
                  <a:schemeClr val="bg1"/>
                </a:solidFill>
                <a:latin typeface="Gill Sans"/>
                <a:cs typeface="Gill Sans"/>
              </a:rPr>
              <a:t>i</a:t>
            </a:r>
            <a:r>
              <a:rPr lang="en-US" sz="1800" b="0">
                <a:solidFill>
                  <a:schemeClr val="bg1"/>
                </a:solidFill>
                <a:latin typeface="Gill Sans"/>
                <a:cs typeface="Gill Sans"/>
              </a:rPr>
              <a:t> in document </a:t>
            </a:r>
            <a:r>
              <a:rPr lang="en-US" sz="1800" b="0" i="1">
                <a:solidFill>
                  <a:schemeClr val="bg1"/>
                </a:solidFill>
                <a:latin typeface="Gill Sans"/>
                <a:cs typeface="Gill Sans"/>
              </a:rPr>
              <a:t>j</a:t>
            </a:r>
          </a:p>
        </p:txBody>
      </p:sp>
      <p:sp>
        <p:nvSpPr>
          <p:cNvPr id="3084" name="Text Box 17"/>
          <p:cNvSpPr txBox="1">
            <a:spLocks noChangeArrowheads="1"/>
          </p:cNvSpPr>
          <p:nvPr/>
        </p:nvSpPr>
        <p:spPr bwMode="auto">
          <a:xfrm>
            <a:off x="3201988" y="4070350"/>
            <a:ext cx="41046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chemeClr val="bg1"/>
                </a:solidFill>
                <a:latin typeface="Gill Sans"/>
                <a:cs typeface="Gill Sans"/>
              </a:rPr>
              <a:t>number of documents in entire collection</a:t>
            </a:r>
            <a:endParaRPr lang="en-US" sz="1800" b="0" i="1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085" name="Text Box 18"/>
          <p:cNvSpPr txBox="1">
            <a:spLocks noChangeArrowheads="1"/>
          </p:cNvSpPr>
          <p:nvPr/>
        </p:nvSpPr>
        <p:spPr bwMode="auto">
          <a:xfrm>
            <a:off x="3201988" y="4648200"/>
            <a:ext cx="33853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chemeClr val="bg1"/>
                </a:solidFill>
                <a:latin typeface="Gill Sans"/>
                <a:cs typeface="Gill Sans"/>
              </a:rPr>
              <a:t>number of documents with term </a:t>
            </a:r>
            <a:r>
              <a:rPr lang="en-US" sz="1800" b="0" i="1">
                <a:solidFill>
                  <a:schemeClr val="bg1"/>
                </a:solidFill>
                <a:latin typeface="Gill Sans"/>
                <a:cs typeface="Gill Sans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77690744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Information Retrieval Cycle</a:t>
            </a:r>
            <a:endParaRPr lang="en-US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762000" y="1295400"/>
            <a:ext cx="1279525" cy="5476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Source</a:t>
            </a:r>
          </a:p>
          <a:p>
            <a:pPr algn="ctr" eaLnBrk="1" hangingPunct="1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Selection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3124200" y="2971800"/>
            <a:ext cx="1279525" cy="5476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b="0">
                <a:solidFill>
                  <a:schemeClr val="bg2"/>
                </a:solidFill>
                <a:latin typeface="Gill Sans"/>
                <a:cs typeface="Gill Sans"/>
              </a:rPr>
              <a:t>Search</a:t>
            </a:r>
          </a:p>
        </p:txBody>
      </p:sp>
      <p:cxnSp>
        <p:nvCxnSpPr>
          <p:cNvPr id="16389" name="AutoShape 5"/>
          <p:cNvCxnSpPr>
            <a:cxnSpLocks noChangeShapeType="1"/>
            <a:stCxn id="16400" idx="3"/>
            <a:endCxn id="16388" idx="0"/>
          </p:cNvCxnSpPr>
          <p:nvPr/>
        </p:nvCxnSpPr>
        <p:spPr bwMode="auto">
          <a:xfrm>
            <a:off x="3184525" y="2408238"/>
            <a:ext cx="579438" cy="563562"/>
          </a:xfrm>
          <a:prstGeom prst="curvedConnector2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3565524" y="2330450"/>
            <a:ext cx="115887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Query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4343400" y="3810000"/>
            <a:ext cx="1279525" cy="5476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b="0">
                <a:solidFill>
                  <a:schemeClr val="bg2"/>
                </a:solidFill>
                <a:latin typeface="Gill Sans"/>
                <a:cs typeface="Gill Sans"/>
              </a:rPr>
              <a:t>Selection</a:t>
            </a:r>
          </a:p>
        </p:txBody>
      </p:sp>
      <p:cxnSp>
        <p:nvCxnSpPr>
          <p:cNvPr id="16392" name="AutoShape 8"/>
          <p:cNvCxnSpPr>
            <a:cxnSpLocks noChangeShapeType="1"/>
            <a:stCxn id="16388" idx="3"/>
            <a:endCxn id="16391" idx="0"/>
          </p:cNvCxnSpPr>
          <p:nvPr/>
        </p:nvCxnSpPr>
        <p:spPr bwMode="auto">
          <a:xfrm>
            <a:off x="4403725" y="3246438"/>
            <a:ext cx="579438" cy="563562"/>
          </a:xfrm>
          <a:prstGeom prst="curvedConnector2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4800600" y="3168650"/>
            <a:ext cx="126353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000000"/>
                </a:solidFill>
                <a:latin typeface="Gill Sans"/>
                <a:cs typeface="Gill Sans"/>
              </a:rPr>
              <a:t>Ranked List</a:t>
            </a:r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5562600" y="4648200"/>
            <a:ext cx="1279525" cy="5476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b="0">
                <a:solidFill>
                  <a:schemeClr val="bg2"/>
                </a:solidFill>
                <a:latin typeface="Gill Sans"/>
                <a:cs typeface="Gill Sans"/>
              </a:rPr>
              <a:t>Examination</a:t>
            </a:r>
          </a:p>
        </p:txBody>
      </p:sp>
      <p:cxnSp>
        <p:nvCxnSpPr>
          <p:cNvPr id="16395" name="AutoShape 11"/>
          <p:cNvCxnSpPr>
            <a:cxnSpLocks noChangeShapeType="1"/>
            <a:stCxn id="16391" idx="3"/>
            <a:endCxn id="16394" idx="0"/>
          </p:cNvCxnSpPr>
          <p:nvPr/>
        </p:nvCxnSpPr>
        <p:spPr bwMode="auto">
          <a:xfrm>
            <a:off x="5622925" y="4084638"/>
            <a:ext cx="579438" cy="563562"/>
          </a:xfrm>
          <a:prstGeom prst="curvedConnector2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5988050" y="3962400"/>
            <a:ext cx="127131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000000"/>
                </a:solidFill>
                <a:latin typeface="Gill Sans"/>
                <a:cs typeface="Gill Sans"/>
              </a:rPr>
              <a:t>Documents</a:t>
            </a:r>
          </a:p>
        </p:txBody>
      </p:sp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6765925" y="5454650"/>
            <a:ext cx="1279525" cy="5476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b="0">
                <a:solidFill>
                  <a:schemeClr val="bg2"/>
                </a:solidFill>
                <a:latin typeface="Gill Sans"/>
                <a:cs typeface="Gill Sans"/>
              </a:rPr>
              <a:t>Delivery</a:t>
            </a:r>
          </a:p>
        </p:txBody>
      </p:sp>
      <p:cxnSp>
        <p:nvCxnSpPr>
          <p:cNvPr id="16398" name="AutoShape 14"/>
          <p:cNvCxnSpPr>
            <a:cxnSpLocks noChangeShapeType="1"/>
            <a:stCxn id="16394" idx="3"/>
            <a:endCxn id="16397" idx="0"/>
          </p:cNvCxnSpPr>
          <p:nvPr/>
        </p:nvCxnSpPr>
        <p:spPr bwMode="auto">
          <a:xfrm>
            <a:off x="6842125" y="4922838"/>
            <a:ext cx="563563" cy="531812"/>
          </a:xfrm>
          <a:prstGeom prst="curvedConnector2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7275513" y="4845050"/>
            <a:ext cx="127131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000000"/>
                </a:solidFill>
                <a:latin typeface="Gill Sans"/>
                <a:cs typeface="Gill Sans"/>
              </a:rPr>
              <a:t>Documents</a:t>
            </a:r>
          </a:p>
        </p:txBody>
      </p:sp>
      <p:sp>
        <p:nvSpPr>
          <p:cNvPr id="16400" name="Rectangle 16"/>
          <p:cNvSpPr>
            <a:spLocks noChangeArrowheads="1"/>
          </p:cNvSpPr>
          <p:nvPr/>
        </p:nvSpPr>
        <p:spPr bwMode="auto">
          <a:xfrm>
            <a:off x="1905000" y="2133600"/>
            <a:ext cx="1279525" cy="5476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Query</a:t>
            </a:r>
          </a:p>
          <a:p>
            <a:pPr algn="ctr" eaLnBrk="1" hangingPunct="1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Formulation</a:t>
            </a:r>
          </a:p>
        </p:txBody>
      </p:sp>
      <p:cxnSp>
        <p:nvCxnSpPr>
          <p:cNvPr id="16401" name="AutoShape 17"/>
          <p:cNvCxnSpPr>
            <a:cxnSpLocks noChangeShapeType="1"/>
            <a:stCxn id="17411" idx="3"/>
            <a:endCxn id="16400" idx="0"/>
          </p:cNvCxnSpPr>
          <p:nvPr/>
        </p:nvCxnSpPr>
        <p:spPr bwMode="auto">
          <a:xfrm>
            <a:off x="2041525" y="1570038"/>
            <a:ext cx="503238" cy="563562"/>
          </a:xfrm>
          <a:prstGeom prst="curvedConnector2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402" name="Text Box 18"/>
          <p:cNvSpPr txBox="1">
            <a:spLocks noChangeArrowheads="1"/>
          </p:cNvSpPr>
          <p:nvPr/>
        </p:nvSpPr>
        <p:spPr bwMode="auto">
          <a:xfrm>
            <a:off x="2322513" y="1371600"/>
            <a:ext cx="106358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Resource</a:t>
            </a:r>
          </a:p>
        </p:txBody>
      </p:sp>
      <p:sp>
        <p:nvSpPr>
          <p:cNvPr id="26" name="Text Box 29"/>
          <p:cNvSpPr txBox="1">
            <a:spLocks noChangeArrowheads="1"/>
          </p:cNvSpPr>
          <p:nvPr/>
        </p:nvSpPr>
        <p:spPr bwMode="auto">
          <a:xfrm>
            <a:off x="1371600" y="5498068"/>
            <a:ext cx="210185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i="1" dirty="0">
                <a:solidFill>
                  <a:srgbClr val="000000"/>
                </a:solidFill>
                <a:latin typeface="Gill Sans"/>
                <a:cs typeface="Gill Sans"/>
              </a:rPr>
              <a:t>source reselection</a:t>
            </a:r>
          </a:p>
        </p:txBody>
      </p:sp>
      <p:cxnSp>
        <p:nvCxnSpPr>
          <p:cNvPr id="27" name="AutoShape 30"/>
          <p:cNvCxnSpPr>
            <a:cxnSpLocks noChangeShapeType="1"/>
            <a:stCxn id="16394" idx="2"/>
            <a:endCxn id="17411" idx="2"/>
          </p:cNvCxnSpPr>
          <p:nvPr/>
        </p:nvCxnSpPr>
        <p:spPr bwMode="auto">
          <a:xfrm rot="5400000" flipH="1">
            <a:off x="2125663" y="1119188"/>
            <a:ext cx="3352800" cy="4800600"/>
          </a:xfrm>
          <a:prstGeom prst="bentConnector3">
            <a:avLst>
              <a:gd name="adj1" fmla="val -6958"/>
            </a:avLst>
          </a:prstGeom>
          <a:ln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8" name="AutoShape 31"/>
          <p:cNvCxnSpPr>
            <a:cxnSpLocks noChangeShapeType="1"/>
            <a:stCxn id="16391" idx="2"/>
            <a:endCxn id="17411" idx="2"/>
          </p:cNvCxnSpPr>
          <p:nvPr/>
        </p:nvCxnSpPr>
        <p:spPr bwMode="auto">
          <a:xfrm rot="5400000" flipH="1">
            <a:off x="1935163" y="1309688"/>
            <a:ext cx="2514600" cy="3581400"/>
          </a:xfrm>
          <a:prstGeom prst="bentConnector3">
            <a:avLst>
              <a:gd name="adj1" fmla="val -42574"/>
            </a:avLst>
          </a:prstGeom>
          <a:ln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1752600" y="4198203"/>
            <a:ext cx="1970912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i="1" dirty="0">
                <a:solidFill>
                  <a:srgbClr val="000000"/>
                </a:solidFill>
                <a:latin typeface="Gill Sans"/>
                <a:cs typeface="Gill Sans"/>
              </a:rPr>
              <a:t>query reformulation,</a:t>
            </a:r>
          </a:p>
          <a:p>
            <a:pPr eaLnBrk="1" hangingPunct="1"/>
            <a:r>
              <a:rPr lang="en-US" sz="1800" b="0" i="1" dirty="0">
                <a:solidFill>
                  <a:srgbClr val="000000"/>
                </a:solidFill>
                <a:latin typeface="Gill Sans"/>
                <a:cs typeface="Gill Sans"/>
              </a:rPr>
              <a:t>vocabulary learning,</a:t>
            </a:r>
          </a:p>
          <a:p>
            <a:pPr eaLnBrk="1" hangingPunct="1"/>
            <a:r>
              <a:rPr lang="en-US" sz="1800" b="0" i="1" dirty="0">
                <a:solidFill>
                  <a:srgbClr val="000000"/>
                </a:solidFill>
                <a:latin typeface="Gill Sans"/>
                <a:cs typeface="Gill Sans"/>
              </a:rPr>
              <a:t>relevance feedback</a:t>
            </a:r>
          </a:p>
        </p:txBody>
      </p:sp>
      <p:cxnSp>
        <p:nvCxnSpPr>
          <p:cNvPr id="35" name="AutoShape 26"/>
          <p:cNvCxnSpPr>
            <a:cxnSpLocks noChangeShapeType="1"/>
            <a:stCxn id="16394" idx="1"/>
            <a:endCxn id="16400" idx="2"/>
          </p:cNvCxnSpPr>
          <p:nvPr/>
        </p:nvCxnSpPr>
        <p:spPr bwMode="auto">
          <a:xfrm rot="10800000">
            <a:off x="2544763" y="2681288"/>
            <a:ext cx="3017837" cy="2241550"/>
          </a:xfrm>
          <a:prstGeom prst="curvedConnector2">
            <a:avLst/>
          </a:prstGeom>
          <a:ln>
            <a:headEnd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AutoShape 27"/>
          <p:cNvCxnSpPr>
            <a:cxnSpLocks noChangeShapeType="1"/>
            <a:stCxn id="16391" idx="1"/>
            <a:endCxn id="16400" idx="2"/>
          </p:cNvCxnSpPr>
          <p:nvPr/>
        </p:nvCxnSpPr>
        <p:spPr bwMode="auto">
          <a:xfrm rot="10800000">
            <a:off x="2544763" y="2681288"/>
            <a:ext cx="1798637" cy="1403350"/>
          </a:xfrm>
          <a:prstGeom prst="curvedConnector2">
            <a:avLst/>
          </a:prstGeom>
          <a:ln>
            <a:headEnd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57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animBg="1"/>
      <p:bldP spid="16390" grpId="0"/>
      <p:bldP spid="16391" grpId="0" animBg="1"/>
      <p:bldP spid="16393" grpId="0"/>
      <p:bldP spid="16394" grpId="0" animBg="1"/>
      <p:bldP spid="16396" grpId="0"/>
      <p:bldP spid="16397" grpId="0" animBg="1"/>
      <p:bldP spid="16399" grpId="0"/>
      <p:bldP spid="16400" grpId="0" animBg="1"/>
      <p:bldP spid="16402" grpId="0"/>
      <p:bldP spid="26" grpId="0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04800" y="2057400"/>
            <a:ext cx="85407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600" b="0" dirty="0">
                <a:solidFill>
                  <a:srgbClr val="000000"/>
                </a:solidFill>
                <a:latin typeface="Gill Sans"/>
                <a:cs typeface="Gill Sans"/>
              </a:rPr>
              <a:t>User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04800" y="2655888"/>
            <a:ext cx="85407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600" b="0">
                <a:solidFill>
                  <a:srgbClr val="000000"/>
                </a:solidFill>
                <a:latin typeface="Gill Sans"/>
                <a:cs typeface="Gill Sans"/>
              </a:rPr>
              <a:t>Process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04800" y="3276600"/>
            <a:ext cx="85407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600" b="0">
                <a:solidFill>
                  <a:srgbClr val="000000"/>
                </a:solidFill>
                <a:latin typeface="Gill Sans"/>
                <a:cs typeface="Gill Sans"/>
              </a:rPr>
              <a:t>System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04800" y="3886200"/>
            <a:ext cx="85407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600" b="0">
                <a:solidFill>
                  <a:srgbClr val="000000"/>
                </a:solidFill>
                <a:latin typeface="Gill Sans"/>
                <a:cs typeface="Gill Sans"/>
              </a:rPr>
              <a:t>Information</a:t>
            </a:r>
          </a:p>
        </p:txBody>
      </p:sp>
    </p:spTree>
    <p:extLst>
      <p:ext uri="{BB962C8B-B14F-4D97-AF65-F5344CB8AC3E}">
        <p14:creationId xmlns:p14="http://schemas.microsoft.com/office/powerpoint/2010/main" val="424728809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Search Output</a:t>
            </a:r>
            <a:endParaRPr lang="en-US"/>
          </a:p>
        </p:txBody>
      </p:sp>
      <p:sp>
        <p:nvSpPr>
          <p:cNvPr id="3686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now?</a:t>
            </a:r>
          </a:p>
          <a:p>
            <a:pPr lvl="1"/>
            <a:r>
              <a:rPr lang="en-US" dirty="0" smtClean="0"/>
              <a:t>User identifies relevant documents for </a:t>
            </a:r>
            <a:r>
              <a:rPr lang="en-US" altLang="ja-JP" dirty="0" smtClean="0"/>
              <a:t>“</a:t>
            </a:r>
            <a:r>
              <a:rPr lang="en-US" dirty="0" smtClean="0"/>
              <a:t>delivery</a:t>
            </a:r>
            <a:r>
              <a:rPr lang="en-US" altLang="ja-JP" dirty="0" smtClean="0"/>
              <a:t>”</a:t>
            </a:r>
            <a:endParaRPr lang="en-US" dirty="0" smtClean="0"/>
          </a:p>
          <a:p>
            <a:pPr lvl="1"/>
            <a:r>
              <a:rPr lang="en-US" dirty="0" smtClean="0"/>
              <a:t>User issues new query based on content of result set</a:t>
            </a:r>
          </a:p>
          <a:p>
            <a:r>
              <a:rPr lang="en-US" dirty="0" smtClean="0"/>
              <a:t>What can the system do?</a:t>
            </a:r>
          </a:p>
          <a:p>
            <a:pPr lvl="1"/>
            <a:r>
              <a:rPr lang="en-US" dirty="0" smtClean="0"/>
              <a:t>Assist the user to identify relevant documents</a:t>
            </a:r>
          </a:p>
          <a:p>
            <a:pPr lvl="1"/>
            <a:r>
              <a:rPr lang="en-US" dirty="0" smtClean="0"/>
              <a:t>Assist the user to identify potentially useful query terms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98524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Selection Interfaces</a:t>
            </a:r>
            <a:endParaRPr lang="en-US"/>
          </a:p>
        </p:txBody>
      </p:sp>
      <p:sp>
        <p:nvSpPr>
          <p:cNvPr id="37893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dimensional lists</a:t>
            </a:r>
          </a:p>
          <a:p>
            <a:pPr lvl="1"/>
            <a:r>
              <a:rPr lang="en-US" dirty="0" smtClean="0"/>
              <a:t>What to display? title, source, date, summary, ratings, ...</a:t>
            </a:r>
          </a:p>
          <a:p>
            <a:pPr lvl="1"/>
            <a:r>
              <a:rPr lang="en-US" dirty="0" smtClean="0"/>
              <a:t>What order to display? similarity score, date, alphabetic, ...</a:t>
            </a:r>
          </a:p>
          <a:p>
            <a:pPr lvl="1"/>
            <a:r>
              <a:rPr lang="en-US" dirty="0" smtClean="0"/>
              <a:t>How much to display? number of hits</a:t>
            </a:r>
          </a:p>
          <a:p>
            <a:pPr lvl="1"/>
            <a:r>
              <a:rPr lang="en-US" dirty="0" smtClean="0"/>
              <a:t>Other aids? related terms, suggested queries, …</a:t>
            </a:r>
          </a:p>
          <a:p>
            <a:r>
              <a:rPr lang="en-US" dirty="0" smtClean="0"/>
              <a:t> Two+ dimensional displays</a:t>
            </a:r>
          </a:p>
          <a:p>
            <a:pPr lvl="1"/>
            <a:r>
              <a:rPr lang="en-US" dirty="0" smtClean="0"/>
              <a:t>Clustering, projection, contour maps, VR</a:t>
            </a:r>
          </a:p>
          <a:p>
            <a:pPr lvl="1"/>
            <a:r>
              <a:rPr lang="en-US" dirty="0" smtClean="0"/>
              <a:t>Navigation:  jump, pan, zoom</a:t>
            </a:r>
            <a:endParaRPr lang="en-US" dirty="0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8356600" y="6118225"/>
            <a:ext cx="64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76068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Query Enrichment</a:t>
            </a:r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Relevance feedback</a:t>
            </a:r>
          </a:p>
          <a:p>
            <a:pPr lvl="1"/>
            <a:r>
              <a:rPr lang="en-US" dirty="0" smtClean="0"/>
              <a:t>User designates </a:t>
            </a:r>
            <a:r>
              <a:rPr lang="en-US" altLang="ja-JP" dirty="0" smtClean="0"/>
              <a:t>“</a:t>
            </a:r>
            <a:r>
              <a:rPr lang="en-US" dirty="0" smtClean="0"/>
              <a:t>more like this</a:t>
            </a:r>
            <a:r>
              <a:rPr lang="en-US" altLang="ja-JP" dirty="0" smtClean="0"/>
              <a:t>”</a:t>
            </a:r>
            <a:r>
              <a:rPr lang="en-US" dirty="0" smtClean="0"/>
              <a:t> documents</a:t>
            </a:r>
          </a:p>
          <a:p>
            <a:pPr lvl="1"/>
            <a:r>
              <a:rPr lang="en-US" dirty="0" smtClean="0"/>
              <a:t>System adds terms from those documents to the query</a:t>
            </a:r>
          </a:p>
          <a:p>
            <a:r>
              <a:rPr lang="en-US" dirty="0" smtClean="0"/>
              <a:t>Manual reformulation</a:t>
            </a:r>
          </a:p>
          <a:p>
            <a:pPr lvl="1"/>
            <a:r>
              <a:rPr lang="en-US" dirty="0" smtClean="0"/>
              <a:t>Initial result set leads to better understanding of the problem domain</a:t>
            </a:r>
          </a:p>
          <a:p>
            <a:pPr lvl="1"/>
            <a:r>
              <a:rPr lang="en-US" dirty="0" smtClean="0"/>
              <a:t>New query better approximates information need</a:t>
            </a:r>
          </a:p>
          <a:p>
            <a:r>
              <a:rPr lang="en-US" dirty="0" smtClean="0"/>
              <a:t>Automatic query suggestion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959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Interfaces</a:t>
            </a:r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Google</a:t>
            </a:r>
          </a:p>
          <a:p>
            <a:r>
              <a:rPr lang="en-US" dirty="0" smtClean="0"/>
              <a:t>Amazon</a:t>
            </a:r>
          </a:p>
          <a:p>
            <a:r>
              <a:rPr lang="en-US" dirty="0" smtClean="0"/>
              <a:t>Yippy</a:t>
            </a:r>
          </a:p>
          <a:p>
            <a:r>
              <a:rPr lang="en-US" dirty="0" smtClean="0"/>
              <a:t>PubMed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2691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Evaluating IR Systems</a:t>
            </a:r>
            <a:endParaRPr lang="en-US"/>
          </a:p>
        </p:txBody>
      </p:sp>
      <p:sp>
        <p:nvSpPr>
          <p:cNvPr id="4096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User-centered strategy</a:t>
            </a:r>
          </a:p>
          <a:p>
            <a:pPr lvl="1"/>
            <a:r>
              <a:rPr lang="en-US" smtClean="0"/>
              <a:t>Recruit several users</a:t>
            </a:r>
          </a:p>
          <a:p>
            <a:pPr lvl="1"/>
            <a:r>
              <a:rPr lang="en-US" smtClean="0"/>
              <a:t>Observe each user working with one or more retrieval systems</a:t>
            </a:r>
          </a:p>
          <a:p>
            <a:pPr lvl="1"/>
            <a:r>
              <a:rPr lang="en-US" smtClean="0"/>
              <a:t>Measure which system works the </a:t>
            </a:r>
            <a:r>
              <a:rPr lang="ja-JP" altLang="en-US" smtClean="0"/>
              <a:t>“</a:t>
            </a:r>
            <a:r>
              <a:rPr lang="en-US" smtClean="0"/>
              <a:t>best</a:t>
            </a:r>
            <a:r>
              <a:rPr lang="ja-JP" altLang="en-US" smtClean="0"/>
              <a:t>”</a:t>
            </a:r>
            <a:endParaRPr lang="en-US" smtClean="0"/>
          </a:p>
          <a:p>
            <a:r>
              <a:rPr lang="en-US" smtClean="0"/>
              <a:t>System-centered strategy</a:t>
            </a:r>
          </a:p>
          <a:p>
            <a:pPr lvl="1"/>
            <a:r>
              <a:rPr lang="en-US" smtClean="0"/>
              <a:t>Given documents, queries, and relevance judgments</a:t>
            </a:r>
          </a:p>
          <a:p>
            <a:pPr lvl="1"/>
            <a:r>
              <a:rPr lang="en-US" smtClean="0"/>
              <a:t>Try several variant of the retrieval method</a:t>
            </a:r>
          </a:p>
          <a:p>
            <a:pPr lvl="1"/>
            <a:r>
              <a:rPr lang="en-US" smtClean="0"/>
              <a:t>Measure which variant is more effective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038765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Good Effectiveness Measures</a:t>
            </a:r>
            <a:endParaRPr lang="en-US"/>
          </a:p>
        </p:txBody>
      </p:sp>
      <p:sp>
        <p:nvSpPr>
          <p:cNvPr id="4198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Capture some aspect of what the user wants</a:t>
            </a:r>
          </a:p>
          <a:p>
            <a:r>
              <a:rPr lang="en-US" smtClean="0"/>
              <a:t>Have predictive value for other situations</a:t>
            </a:r>
          </a:p>
          <a:p>
            <a:r>
              <a:rPr lang="en-US" smtClean="0"/>
              <a:t>Easily replicated by other researchers</a:t>
            </a:r>
          </a:p>
          <a:p>
            <a:r>
              <a:rPr lang="en-US" smtClean="0"/>
              <a:t>Easily compared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50725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Which is the Best Rank Order?</a:t>
            </a:r>
            <a:endParaRPr lang="en-US"/>
          </a:p>
        </p:txBody>
      </p:sp>
      <p:sp>
        <p:nvSpPr>
          <p:cNvPr id="43011" name="AutoShape 3"/>
          <p:cNvSpPr>
            <a:spLocks noChangeArrowheads="1"/>
          </p:cNvSpPr>
          <p:nvPr/>
        </p:nvSpPr>
        <p:spPr bwMode="auto">
          <a:xfrm>
            <a:off x="1725613" y="129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12" name="AutoShape 4"/>
          <p:cNvSpPr>
            <a:spLocks noChangeArrowheads="1"/>
          </p:cNvSpPr>
          <p:nvPr/>
        </p:nvSpPr>
        <p:spPr bwMode="auto">
          <a:xfrm>
            <a:off x="5383213" y="129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13" name="AutoShape 5"/>
          <p:cNvSpPr>
            <a:spLocks noChangeArrowheads="1"/>
          </p:cNvSpPr>
          <p:nvPr/>
        </p:nvSpPr>
        <p:spPr bwMode="auto">
          <a:xfrm>
            <a:off x="2640013" y="129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14" name="AutoShape 6"/>
          <p:cNvSpPr>
            <a:spLocks noChangeArrowheads="1"/>
          </p:cNvSpPr>
          <p:nvPr/>
        </p:nvSpPr>
        <p:spPr bwMode="auto">
          <a:xfrm>
            <a:off x="4926013" y="129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15" name="AutoShape 7"/>
          <p:cNvSpPr>
            <a:spLocks noChangeArrowheads="1"/>
          </p:cNvSpPr>
          <p:nvPr/>
        </p:nvSpPr>
        <p:spPr bwMode="auto">
          <a:xfrm>
            <a:off x="2182813" y="129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16" name="AutoShape 8"/>
          <p:cNvSpPr>
            <a:spLocks noChangeArrowheads="1"/>
          </p:cNvSpPr>
          <p:nvPr/>
        </p:nvSpPr>
        <p:spPr bwMode="auto">
          <a:xfrm>
            <a:off x="3097213" y="129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17" name="AutoShape 9"/>
          <p:cNvSpPr>
            <a:spLocks noChangeArrowheads="1"/>
          </p:cNvSpPr>
          <p:nvPr/>
        </p:nvSpPr>
        <p:spPr bwMode="auto">
          <a:xfrm>
            <a:off x="4011613" y="129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18" name="AutoShape 10"/>
          <p:cNvSpPr>
            <a:spLocks noChangeArrowheads="1"/>
          </p:cNvSpPr>
          <p:nvPr/>
        </p:nvSpPr>
        <p:spPr bwMode="auto">
          <a:xfrm>
            <a:off x="3554413" y="129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19" name="AutoShape 11"/>
          <p:cNvSpPr>
            <a:spLocks noChangeArrowheads="1"/>
          </p:cNvSpPr>
          <p:nvPr/>
        </p:nvSpPr>
        <p:spPr bwMode="auto">
          <a:xfrm>
            <a:off x="4468813" y="129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20" name="AutoShape 12"/>
          <p:cNvSpPr>
            <a:spLocks noChangeArrowheads="1"/>
          </p:cNvSpPr>
          <p:nvPr/>
        </p:nvSpPr>
        <p:spPr bwMode="auto">
          <a:xfrm>
            <a:off x="6297613" y="129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21" name="AutoShape 13"/>
          <p:cNvSpPr>
            <a:spLocks noChangeArrowheads="1"/>
          </p:cNvSpPr>
          <p:nvPr/>
        </p:nvSpPr>
        <p:spPr bwMode="auto">
          <a:xfrm>
            <a:off x="5840413" y="129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22" name="AutoShape 14"/>
          <p:cNvSpPr>
            <a:spLocks noChangeArrowheads="1"/>
          </p:cNvSpPr>
          <p:nvPr/>
        </p:nvSpPr>
        <p:spPr bwMode="auto">
          <a:xfrm>
            <a:off x="7212013" y="129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23" name="AutoShape 15"/>
          <p:cNvSpPr>
            <a:spLocks noChangeArrowheads="1"/>
          </p:cNvSpPr>
          <p:nvPr/>
        </p:nvSpPr>
        <p:spPr bwMode="auto">
          <a:xfrm>
            <a:off x="6754813" y="129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24" name="AutoShape 16"/>
          <p:cNvSpPr>
            <a:spLocks noChangeArrowheads="1"/>
          </p:cNvSpPr>
          <p:nvPr/>
        </p:nvSpPr>
        <p:spPr bwMode="auto">
          <a:xfrm>
            <a:off x="1725613" y="2057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25" name="AutoShape 17"/>
          <p:cNvSpPr>
            <a:spLocks noChangeArrowheads="1"/>
          </p:cNvSpPr>
          <p:nvPr/>
        </p:nvSpPr>
        <p:spPr bwMode="auto">
          <a:xfrm>
            <a:off x="2640013" y="2057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26" name="AutoShape 18"/>
          <p:cNvSpPr>
            <a:spLocks noChangeArrowheads="1"/>
          </p:cNvSpPr>
          <p:nvPr/>
        </p:nvSpPr>
        <p:spPr bwMode="auto">
          <a:xfrm>
            <a:off x="3554413" y="2057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27" name="AutoShape 19"/>
          <p:cNvSpPr>
            <a:spLocks noChangeArrowheads="1"/>
          </p:cNvSpPr>
          <p:nvPr/>
        </p:nvSpPr>
        <p:spPr bwMode="auto">
          <a:xfrm>
            <a:off x="4468813" y="2057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28" name="AutoShape 20"/>
          <p:cNvSpPr>
            <a:spLocks noChangeArrowheads="1"/>
          </p:cNvSpPr>
          <p:nvPr/>
        </p:nvSpPr>
        <p:spPr bwMode="auto">
          <a:xfrm>
            <a:off x="2182813" y="2057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29" name="AutoShape 21"/>
          <p:cNvSpPr>
            <a:spLocks noChangeArrowheads="1"/>
          </p:cNvSpPr>
          <p:nvPr/>
        </p:nvSpPr>
        <p:spPr bwMode="auto">
          <a:xfrm>
            <a:off x="3097213" y="2057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30" name="AutoShape 22"/>
          <p:cNvSpPr>
            <a:spLocks noChangeArrowheads="1"/>
          </p:cNvSpPr>
          <p:nvPr/>
        </p:nvSpPr>
        <p:spPr bwMode="auto">
          <a:xfrm>
            <a:off x="4011613" y="2057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31" name="AutoShape 23"/>
          <p:cNvSpPr>
            <a:spLocks noChangeArrowheads="1"/>
          </p:cNvSpPr>
          <p:nvPr/>
        </p:nvSpPr>
        <p:spPr bwMode="auto">
          <a:xfrm>
            <a:off x="4926013" y="2057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32" name="AutoShape 24"/>
          <p:cNvSpPr>
            <a:spLocks noChangeArrowheads="1"/>
          </p:cNvSpPr>
          <p:nvPr/>
        </p:nvSpPr>
        <p:spPr bwMode="auto">
          <a:xfrm>
            <a:off x="5840413" y="2057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33" name="AutoShape 25"/>
          <p:cNvSpPr>
            <a:spLocks noChangeArrowheads="1"/>
          </p:cNvSpPr>
          <p:nvPr/>
        </p:nvSpPr>
        <p:spPr bwMode="auto">
          <a:xfrm>
            <a:off x="6754813" y="2057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34" name="AutoShape 26"/>
          <p:cNvSpPr>
            <a:spLocks noChangeArrowheads="1"/>
          </p:cNvSpPr>
          <p:nvPr/>
        </p:nvSpPr>
        <p:spPr bwMode="auto">
          <a:xfrm>
            <a:off x="5383213" y="2057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35" name="AutoShape 27"/>
          <p:cNvSpPr>
            <a:spLocks noChangeArrowheads="1"/>
          </p:cNvSpPr>
          <p:nvPr/>
        </p:nvSpPr>
        <p:spPr bwMode="auto">
          <a:xfrm>
            <a:off x="6297613" y="2057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36" name="AutoShape 28"/>
          <p:cNvSpPr>
            <a:spLocks noChangeArrowheads="1"/>
          </p:cNvSpPr>
          <p:nvPr/>
        </p:nvSpPr>
        <p:spPr bwMode="auto">
          <a:xfrm>
            <a:off x="7212013" y="2057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37" name="AutoShape 29"/>
          <p:cNvSpPr>
            <a:spLocks noChangeArrowheads="1"/>
          </p:cNvSpPr>
          <p:nvPr/>
        </p:nvSpPr>
        <p:spPr bwMode="auto">
          <a:xfrm>
            <a:off x="2182813" y="2819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38" name="AutoShape 30"/>
          <p:cNvSpPr>
            <a:spLocks noChangeArrowheads="1"/>
          </p:cNvSpPr>
          <p:nvPr/>
        </p:nvSpPr>
        <p:spPr bwMode="auto">
          <a:xfrm>
            <a:off x="3097213" y="2819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39" name="AutoShape 31"/>
          <p:cNvSpPr>
            <a:spLocks noChangeArrowheads="1"/>
          </p:cNvSpPr>
          <p:nvPr/>
        </p:nvSpPr>
        <p:spPr bwMode="auto">
          <a:xfrm>
            <a:off x="4011613" y="2819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40" name="AutoShape 32"/>
          <p:cNvSpPr>
            <a:spLocks noChangeArrowheads="1"/>
          </p:cNvSpPr>
          <p:nvPr/>
        </p:nvSpPr>
        <p:spPr bwMode="auto">
          <a:xfrm>
            <a:off x="4926013" y="2819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41" name="AutoShape 33"/>
          <p:cNvSpPr>
            <a:spLocks noChangeArrowheads="1"/>
          </p:cNvSpPr>
          <p:nvPr/>
        </p:nvSpPr>
        <p:spPr bwMode="auto">
          <a:xfrm>
            <a:off x="5840413" y="2819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42" name="AutoShape 34"/>
          <p:cNvSpPr>
            <a:spLocks noChangeArrowheads="1"/>
          </p:cNvSpPr>
          <p:nvPr/>
        </p:nvSpPr>
        <p:spPr bwMode="auto">
          <a:xfrm>
            <a:off x="1725613" y="2819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43" name="AutoShape 35"/>
          <p:cNvSpPr>
            <a:spLocks noChangeArrowheads="1"/>
          </p:cNvSpPr>
          <p:nvPr/>
        </p:nvSpPr>
        <p:spPr bwMode="auto">
          <a:xfrm>
            <a:off x="2640013" y="2819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44" name="AutoShape 36"/>
          <p:cNvSpPr>
            <a:spLocks noChangeArrowheads="1"/>
          </p:cNvSpPr>
          <p:nvPr/>
        </p:nvSpPr>
        <p:spPr bwMode="auto">
          <a:xfrm>
            <a:off x="3554413" y="2819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45" name="AutoShape 37"/>
          <p:cNvSpPr>
            <a:spLocks noChangeArrowheads="1"/>
          </p:cNvSpPr>
          <p:nvPr/>
        </p:nvSpPr>
        <p:spPr bwMode="auto">
          <a:xfrm>
            <a:off x="4468813" y="2819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46" name="AutoShape 38"/>
          <p:cNvSpPr>
            <a:spLocks noChangeArrowheads="1"/>
          </p:cNvSpPr>
          <p:nvPr/>
        </p:nvSpPr>
        <p:spPr bwMode="auto">
          <a:xfrm>
            <a:off x="5383213" y="2819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47" name="AutoShape 39"/>
          <p:cNvSpPr>
            <a:spLocks noChangeArrowheads="1"/>
          </p:cNvSpPr>
          <p:nvPr/>
        </p:nvSpPr>
        <p:spPr bwMode="auto">
          <a:xfrm>
            <a:off x="6754813" y="2819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48" name="AutoShape 40"/>
          <p:cNvSpPr>
            <a:spLocks noChangeArrowheads="1"/>
          </p:cNvSpPr>
          <p:nvPr/>
        </p:nvSpPr>
        <p:spPr bwMode="auto">
          <a:xfrm>
            <a:off x="6297613" y="2819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49" name="AutoShape 41"/>
          <p:cNvSpPr>
            <a:spLocks noChangeArrowheads="1"/>
          </p:cNvSpPr>
          <p:nvPr/>
        </p:nvSpPr>
        <p:spPr bwMode="auto">
          <a:xfrm>
            <a:off x="7212013" y="2819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50" name="AutoShape 42"/>
          <p:cNvSpPr>
            <a:spLocks noChangeArrowheads="1"/>
          </p:cNvSpPr>
          <p:nvPr/>
        </p:nvSpPr>
        <p:spPr bwMode="auto">
          <a:xfrm>
            <a:off x="1725613" y="3581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51" name="AutoShape 43"/>
          <p:cNvSpPr>
            <a:spLocks noChangeArrowheads="1"/>
          </p:cNvSpPr>
          <p:nvPr/>
        </p:nvSpPr>
        <p:spPr bwMode="auto">
          <a:xfrm>
            <a:off x="2640013" y="3581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52" name="AutoShape 44"/>
          <p:cNvSpPr>
            <a:spLocks noChangeArrowheads="1"/>
          </p:cNvSpPr>
          <p:nvPr/>
        </p:nvSpPr>
        <p:spPr bwMode="auto">
          <a:xfrm>
            <a:off x="2182813" y="3581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53" name="AutoShape 45"/>
          <p:cNvSpPr>
            <a:spLocks noChangeArrowheads="1"/>
          </p:cNvSpPr>
          <p:nvPr/>
        </p:nvSpPr>
        <p:spPr bwMode="auto">
          <a:xfrm>
            <a:off x="3097213" y="3581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54" name="AutoShape 46"/>
          <p:cNvSpPr>
            <a:spLocks noChangeArrowheads="1"/>
          </p:cNvSpPr>
          <p:nvPr/>
        </p:nvSpPr>
        <p:spPr bwMode="auto">
          <a:xfrm>
            <a:off x="4011613" y="3581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55" name="AutoShape 47"/>
          <p:cNvSpPr>
            <a:spLocks noChangeArrowheads="1"/>
          </p:cNvSpPr>
          <p:nvPr/>
        </p:nvSpPr>
        <p:spPr bwMode="auto">
          <a:xfrm>
            <a:off x="3554413" y="3581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56" name="AutoShape 48"/>
          <p:cNvSpPr>
            <a:spLocks noChangeArrowheads="1"/>
          </p:cNvSpPr>
          <p:nvPr/>
        </p:nvSpPr>
        <p:spPr bwMode="auto">
          <a:xfrm>
            <a:off x="4468813" y="3581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57" name="AutoShape 49"/>
          <p:cNvSpPr>
            <a:spLocks noChangeArrowheads="1"/>
          </p:cNvSpPr>
          <p:nvPr/>
        </p:nvSpPr>
        <p:spPr bwMode="auto">
          <a:xfrm>
            <a:off x="4926013" y="3581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58" name="AutoShape 50"/>
          <p:cNvSpPr>
            <a:spLocks noChangeArrowheads="1"/>
          </p:cNvSpPr>
          <p:nvPr/>
        </p:nvSpPr>
        <p:spPr bwMode="auto">
          <a:xfrm>
            <a:off x="5383213" y="3581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59" name="AutoShape 51"/>
          <p:cNvSpPr>
            <a:spLocks noChangeArrowheads="1"/>
          </p:cNvSpPr>
          <p:nvPr/>
        </p:nvSpPr>
        <p:spPr bwMode="auto">
          <a:xfrm>
            <a:off x="6297613" y="3581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60" name="AutoShape 52"/>
          <p:cNvSpPr>
            <a:spLocks noChangeArrowheads="1"/>
          </p:cNvSpPr>
          <p:nvPr/>
        </p:nvSpPr>
        <p:spPr bwMode="auto">
          <a:xfrm>
            <a:off x="5840413" y="3581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61" name="AutoShape 53"/>
          <p:cNvSpPr>
            <a:spLocks noChangeArrowheads="1"/>
          </p:cNvSpPr>
          <p:nvPr/>
        </p:nvSpPr>
        <p:spPr bwMode="auto">
          <a:xfrm>
            <a:off x="6754813" y="3581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62" name="AutoShape 54"/>
          <p:cNvSpPr>
            <a:spLocks noChangeArrowheads="1"/>
          </p:cNvSpPr>
          <p:nvPr/>
        </p:nvSpPr>
        <p:spPr bwMode="auto">
          <a:xfrm>
            <a:off x="7212013" y="3581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63" name="AutoShape 55"/>
          <p:cNvSpPr>
            <a:spLocks noChangeArrowheads="1"/>
          </p:cNvSpPr>
          <p:nvPr/>
        </p:nvSpPr>
        <p:spPr bwMode="auto">
          <a:xfrm>
            <a:off x="1725613" y="4343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64" name="AutoShape 56"/>
          <p:cNvSpPr>
            <a:spLocks noChangeArrowheads="1"/>
          </p:cNvSpPr>
          <p:nvPr/>
        </p:nvSpPr>
        <p:spPr bwMode="auto">
          <a:xfrm>
            <a:off x="2182813" y="4343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65" name="AutoShape 57"/>
          <p:cNvSpPr>
            <a:spLocks noChangeArrowheads="1"/>
          </p:cNvSpPr>
          <p:nvPr/>
        </p:nvSpPr>
        <p:spPr bwMode="auto">
          <a:xfrm>
            <a:off x="2640013" y="4343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66" name="AutoShape 58"/>
          <p:cNvSpPr>
            <a:spLocks noChangeArrowheads="1"/>
          </p:cNvSpPr>
          <p:nvPr/>
        </p:nvSpPr>
        <p:spPr bwMode="auto">
          <a:xfrm>
            <a:off x="3097213" y="4343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67" name="AutoShape 59"/>
          <p:cNvSpPr>
            <a:spLocks noChangeArrowheads="1"/>
          </p:cNvSpPr>
          <p:nvPr/>
        </p:nvSpPr>
        <p:spPr bwMode="auto">
          <a:xfrm>
            <a:off x="3554413" y="4343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68" name="AutoShape 60"/>
          <p:cNvSpPr>
            <a:spLocks noChangeArrowheads="1"/>
          </p:cNvSpPr>
          <p:nvPr/>
        </p:nvSpPr>
        <p:spPr bwMode="auto">
          <a:xfrm>
            <a:off x="4468813" y="4343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69" name="AutoShape 61"/>
          <p:cNvSpPr>
            <a:spLocks noChangeArrowheads="1"/>
          </p:cNvSpPr>
          <p:nvPr/>
        </p:nvSpPr>
        <p:spPr bwMode="auto">
          <a:xfrm>
            <a:off x="4011613" y="4343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70" name="AutoShape 62"/>
          <p:cNvSpPr>
            <a:spLocks noChangeArrowheads="1"/>
          </p:cNvSpPr>
          <p:nvPr/>
        </p:nvSpPr>
        <p:spPr bwMode="auto">
          <a:xfrm>
            <a:off x="4926013" y="4343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71" name="AutoShape 63"/>
          <p:cNvSpPr>
            <a:spLocks noChangeArrowheads="1"/>
          </p:cNvSpPr>
          <p:nvPr/>
        </p:nvSpPr>
        <p:spPr bwMode="auto">
          <a:xfrm>
            <a:off x="5383213" y="4343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72" name="AutoShape 64"/>
          <p:cNvSpPr>
            <a:spLocks noChangeArrowheads="1"/>
          </p:cNvSpPr>
          <p:nvPr/>
        </p:nvSpPr>
        <p:spPr bwMode="auto">
          <a:xfrm>
            <a:off x="5840413" y="4343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73" name="AutoShape 65"/>
          <p:cNvSpPr>
            <a:spLocks noChangeArrowheads="1"/>
          </p:cNvSpPr>
          <p:nvPr/>
        </p:nvSpPr>
        <p:spPr bwMode="auto">
          <a:xfrm>
            <a:off x="6297613" y="4343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74" name="AutoShape 66"/>
          <p:cNvSpPr>
            <a:spLocks noChangeArrowheads="1"/>
          </p:cNvSpPr>
          <p:nvPr/>
        </p:nvSpPr>
        <p:spPr bwMode="auto">
          <a:xfrm>
            <a:off x="6754813" y="4343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75" name="AutoShape 67"/>
          <p:cNvSpPr>
            <a:spLocks noChangeArrowheads="1"/>
          </p:cNvSpPr>
          <p:nvPr/>
        </p:nvSpPr>
        <p:spPr bwMode="auto">
          <a:xfrm>
            <a:off x="7212013" y="4343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76" name="AutoShape 68"/>
          <p:cNvSpPr>
            <a:spLocks noChangeArrowheads="1"/>
          </p:cNvSpPr>
          <p:nvPr/>
        </p:nvSpPr>
        <p:spPr bwMode="auto">
          <a:xfrm>
            <a:off x="4926013" y="510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77" name="AutoShape 69"/>
          <p:cNvSpPr>
            <a:spLocks noChangeArrowheads="1"/>
          </p:cNvSpPr>
          <p:nvPr/>
        </p:nvSpPr>
        <p:spPr bwMode="auto">
          <a:xfrm>
            <a:off x="5840413" y="510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78" name="AutoShape 70"/>
          <p:cNvSpPr>
            <a:spLocks noChangeArrowheads="1"/>
          </p:cNvSpPr>
          <p:nvPr/>
        </p:nvSpPr>
        <p:spPr bwMode="auto">
          <a:xfrm>
            <a:off x="5383213" y="510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79" name="AutoShape 71"/>
          <p:cNvSpPr>
            <a:spLocks noChangeArrowheads="1"/>
          </p:cNvSpPr>
          <p:nvPr/>
        </p:nvSpPr>
        <p:spPr bwMode="auto">
          <a:xfrm>
            <a:off x="6297613" y="510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80" name="AutoShape 72"/>
          <p:cNvSpPr>
            <a:spLocks noChangeArrowheads="1"/>
          </p:cNvSpPr>
          <p:nvPr/>
        </p:nvSpPr>
        <p:spPr bwMode="auto">
          <a:xfrm>
            <a:off x="6754813" y="510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81" name="AutoShape 73"/>
          <p:cNvSpPr>
            <a:spLocks noChangeArrowheads="1"/>
          </p:cNvSpPr>
          <p:nvPr/>
        </p:nvSpPr>
        <p:spPr bwMode="auto">
          <a:xfrm>
            <a:off x="7212013" y="510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82" name="AutoShape 74"/>
          <p:cNvSpPr>
            <a:spLocks noChangeArrowheads="1"/>
          </p:cNvSpPr>
          <p:nvPr/>
        </p:nvSpPr>
        <p:spPr bwMode="auto">
          <a:xfrm>
            <a:off x="3554413" y="510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83" name="AutoShape 75"/>
          <p:cNvSpPr>
            <a:spLocks noChangeArrowheads="1"/>
          </p:cNvSpPr>
          <p:nvPr/>
        </p:nvSpPr>
        <p:spPr bwMode="auto">
          <a:xfrm>
            <a:off x="4011613" y="510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84" name="AutoShape 76"/>
          <p:cNvSpPr>
            <a:spLocks noChangeArrowheads="1"/>
          </p:cNvSpPr>
          <p:nvPr/>
        </p:nvSpPr>
        <p:spPr bwMode="auto">
          <a:xfrm>
            <a:off x="4468813" y="510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85" name="AutoShape 77"/>
          <p:cNvSpPr>
            <a:spLocks noChangeArrowheads="1"/>
          </p:cNvSpPr>
          <p:nvPr/>
        </p:nvSpPr>
        <p:spPr bwMode="auto">
          <a:xfrm>
            <a:off x="2182813" y="510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86" name="AutoShape 78"/>
          <p:cNvSpPr>
            <a:spLocks noChangeArrowheads="1"/>
          </p:cNvSpPr>
          <p:nvPr/>
        </p:nvSpPr>
        <p:spPr bwMode="auto">
          <a:xfrm>
            <a:off x="2640013" y="510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87" name="AutoShape 79"/>
          <p:cNvSpPr>
            <a:spLocks noChangeArrowheads="1"/>
          </p:cNvSpPr>
          <p:nvPr/>
        </p:nvSpPr>
        <p:spPr bwMode="auto">
          <a:xfrm>
            <a:off x="1725613" y="510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88" name="AutoShape 80"/>
          <p:cNvSpPr>
            <a:spLocks noChangeArrowheads="1"/>
          </p:cNvSpPr>
          <p:nvPr/>
        </p:nvSpPr>
        <p:spPr bwMode="auto">
          <a:xfrm>
            <a:off x="3097213" y="510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grpSp>
        <p:nvGrpSpPr>
          <p:cNvPr id="43089" name="Group 81"/>
          <p:cNvGrpSpPr>
            <a:grpSpLocks/>
          </p:cNvGrpSpPr>
          <p:nvPr/>
        </p:nvGrpSpPr>
        <p:grpSpPr bwMode="auto">
          <a:xfrm>
            <a:off x="3352800" y="6096000"/>
            <a:ext cx="2301876" cy="457200"/>
            <a:chOff x="1344" y="624"/>
            <a:chExt cx="1450" cy="288"/>
          </a:xfrm>
        </p:grpSpPr>
        <p:sp>
          <p:nvSpPr>
            <p:cNvPr id="43096" name="AutoShape 82"/>
            <p:cNvSpPr>
              <a:spLocks noChangeArrowheads="1"/>
            </p:cNvSpPr>
            <p:nvPr/>
          </p:nvSpPr>
          <p:spPr bwMode="auto">
            <a:xfrm>
              <a:off x="1344" y="624"/>
              <a:ext cx="192" cy="288"/>
            </a:xfrm>
            <a:prstGeom prst="foldedCorner">
              <a:avLst>
                <a:gd name="adj" fmla="val 12500"/>
              </a:avLst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b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  <p:sp>
          <p:nvSpPr>
            <p:cNvPr id="43097" name="Text Box 83"/>
            <p:cNvSpPr txBox="1">
              <a:spLocks noChangeArrowheads="1"/>
            </p:cNvSpPr>
            <p:nvPr/>
          </p:nvSpPr>
          <p:spPr bwMode="auto">
            <a:xfrm>
              <a:off x="1584" y="662"/>
              <a:ext cx="121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b="0" dirty="0">
                  <a:solidFill>
                    <a:schemeClr val="bg1"/>
                  </a:solidFill>
                  <a:latin typeface="Gill Sans"/>
                  <a:cs typeface="Gill Sans"/>
                </a:rPr>
                <a:t>= relevant document</a:t>
              </a:r>
            </a:p>
          </p:txBody>
        </p:sp>
      </p:grpSp>
      <p:sp>
        <p:nvSpPr>
          <p:cNvPr id="43090" name="Text Box 84"/>
          <p:cNvSpPr txBox="1">
            <a:spLocks noChangeArrowheads="1"/>
          </p:cNvSpPr>
          <p:nvPr/>
        </p:nvSpPr>
        <p:spPr bwMode="auto">
          <a:xfrm>
            <a:off x="1268413" y="1355725"/>
            <a:ext cx="36650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>
                <a:solidFill>
                  <a:schemeClr val="bg1"/>
                </a:solidFill>
                <a:latin typeface="Gill Sans"/>
                <a:cs typeface="Gill Sans"/>
              </a:rPr>
              <a:t>A.</a:t>
            </a:r>
          </a:p>
        </p:txBody>
      </p:sp>
      <p:sp>
        <p:nvSpPr>
          <p:cNvPr id="43091" name="Text Box 85"/>
          <p:cNvSpPr txBox="1">
            <a:spLocks noChangeArrowheads="1"/>
          </p:cNvSpPr>
          <p:nvPr/>
        </p:nvSpPr>
        <p:spPr bwMode="auto">
          <a:xfrm>
            <a:off x="1268413" y="2101850"/>
            <a:ext cx="34516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>
                <a:solidFill>
                  <a:schemeClr val="bg1"/>
                </a:solidFill>
                <a:latin typeface="Gill Sans"/>
                <a:cs typeface="Gill Sans"/>
              </a:rPr>
              <a:t>B.</a:t>
            </a:r>
          </a:p>
        </p:txBody>
      </p:sp>
      <p:sp>
        <p:nvSpPr>
          <p:cNvPr id="43092" name="Text Box 86"/>
          <p:cNvSpPr txBox="1">
            <a:spLocks noChangeArrowheads="1"/>
          </p:cNvSpPr>
          <p:nvPr/>
        </p:nvSpPr>
        <p:spPr bwMode="auto">
          <a:xfrm>
            <a:off x="1268413" y="2863850"/>
            <a:ext cx="3800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>
                <a:solidFill>
                  <a:schemeClr val="bg1"/>
                </a:solidFill>
                <a:latin typeface="Gill Sans"/>
                <a:cs typeface="Gill Sans"/>
              </a:rPr>
              <a:t>C.</a:t>
            </a:r>
          </a:p>
        </p:txBody>
      </p:sp>
      <p:sp>
        <p:nvSpPr>
          <p:cNvPr id="43093" name="Text Box 87"/>
          <p:cNvSpPr txBox="1">
            <a:spLocks noChangeArrowheads="1"/>
          </p:cNvSpPr>
          <p:nvPr/>
        </p:nvSpPr>
        <p:spPr bwMode="auto">
          <a:xfrm>
            <a:off x="1268413" y="3625850"/>
            <a:ext cx="36811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>
                <a:solidFill>
                  <a:schemeClr val="bg1"/>
                </a:solidFill>
                <a:latin typeface="Gill Sans"/>
                <a:cs typeface="Gill Sans"/>
              </a:rPr>
              <a:t>D.</a:t>
            </a:r>
          </a:p>
        </p:txBody>
      </p:sp>
      <p:sp>
        <p:nvSpPr>
          <p:cNvPr id="43094" name="Text Box 88"/>
          <p:cNvSpPr txBox="1">
            <a:spLocks noChangeArrowheads="1"/>
          </p:cNvSpPr>
          <p:nvPr/>
        </p:nvSpPr>
        <p:spPr bwMode="auto">
          <a:xfrm>
            <a:off x="1268413" y="4387850"/>
            <a:ext cx="3322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>
                <a:solidFill>
                  <a:schemeClr val="bg1"/>
                </a:solidFill>
                <a:latin typeface="Gill Sans"/>
                <a:cs typeface="Gill Sans"/>
              </a:rPr>
              <a:t>E.</a:t>
            </a:r>
          </a:p>
        </p:txBody>
      </p:sp>
      <p:sp>
        <p:nvSpPr>
          <p:cNvPr id="43095" name="Text Box 89"/>
          <p:cNvSpPr txBox="1">
            <a:spLocks noChangeArrowheads="1"/>
          </p:cNvSpPr>
          <p:nvPr/>
        </p:nvSpPr>
        <p:spPr bwMode="auto">
          <a:xfrm>
            <a:off x="1262063" y="5149850"/>
            <a:ext cx="29717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>
                <a:solidFill>
                  <a:schemeClr val="bg1"/>
                </a:solidFill>
                <a:latin typeface="Gill Sans"/>
                <a:cs typeface="Gill Sans"/>
              </a:rPr>
              <a:t>F.</a:t>
            </a:r>
          </a:p>
        </p:txBody>
      </p:sp>
    </p:spTree>
    <p:extLst>
      <p:ext uri="{BB962C8B-B14F-4D97-AF65-F5344CB8AC3E}">
        <p14:creationId xmlns:p14="http://schemas.microsoft.com/office/powerpoint/2010/main" val="17624376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Precision and Recall</a:t>
            </a:r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88269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623778"/>
              </p:ext>
            </p:extLst>
          </p:nvPr>
        </p:nvGraphicFramePr>
        <p:xfrm>
          <a:off x="914400" y="1524000"/>
          <a:ext cx="3886200" cy="1176339"/>
        </p:xfrm>
        <a:graphic>
          <a:graphicData uri="http://schemas.openxmlformats.org/drawingml/2006/table">
            <a:tbl>
              <a:tblPr/>
              <a:tblGrid>
                <a:gridCol w="1295400"/>
                <a:gridCol w="1295400"/>
                <a:gridCol w="1295400"/>
              </a:tblGrid>
              <a:tr h="392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Relevant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Not relevant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Retrieved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Not retrieved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4053" name="Text Box 24"/>
          <p:cNvSpPr txBox="1">
            <a:spLocks noChangeArrowheads="1"/>
          </p:cNvSpPr>
          <p:nvPr/>
        </p:nvSpPr>
        <p:spPr bwMode="auto">
          <a:xfrm>
            <a:off x="5105400" y="1600200"/>
            <a:ext cx="312818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Collection size = A+B+C+D</a:t>
            </a:r>
          </a:p>
          <a:p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Relevant = A+C</a:t>
            </a:r>
          </a:p>
          <a:p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Retrieved = A+B</a:t>
            </a:r>
          </a:p>
        </p:txBody>
      </p:sp>
      <p:sp>
        <p:nvSpPr>
          <p:cNvPr id="44055" name="Text Box 25"/>
          <p:cNvSpPr txBox="1">
            <a:spLocks noChangeArrowheads="1"/>
          </p:cNvSpPr>
          <p:nvPr/>
        </p:nvSpPr>
        <p:spPr bwMode="auto">
          <a:xfrm>
            <a:off x="1981200" y="4800600"/>
            <a:ext cx="449722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 dirty="0">
                <a:solidFill>
                  <a:srgbClr val="FF0000"/>
                </a:solidFill>
                <a:latin typeface="Gill Sans"/>
                <a:cs typeface="Gill Sans"/>
              </a:rPr>
              <a:t>When is precision important?</a:t>
            </a:r>
          </a:p>
          <a:p>
            <a:r>
              <a:rPr lang="en-US" sz="2800" b="0" dirty="0">
                <a:solidFill>
                  <a:srgbClr val="FF0000"/>
                </a:solidFill>
                <a:latin typeface="Gill Sans"/>
                <a:cs typeface="Gill Sans"/>
              </a:rPr>
              <a:t>When is recall important?</a:t>
            </a:r>
          </a:p>
        </p:txBody>
      </p:sp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2436813" y="3124200"/>
            <a:ext cx="374714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0" dirty="0">
                <a:solidFill>
                  <a:srgbClr val="000000"/>
                </a:solidFill>
                <a:latin typeface="Gill Sans"/>
                <a:cs typeface="Gill Sans"/>
              </a:rPr>
              <a:t>Precision = A / (A+B)</a:t>
            </a:r>
          </a:p>
          <a:p>
            <a:r>
              <a:rPr lang="en-US" sz="3200" b="0" dirty="0">
                <a:solidFill>
                  <a:srgbClr val="000000"/>
                </a:solidFill>
                <a:latin typeface="Gill Sans"/>
                <a:cs typeface="Gill Sans"/>
              </a:rPr>
              <a:t>Recall = A / (A+C)</a:t>
            </a:r>
          </a:p>
        </p:txBody>
      </p:sp>
    </p:spTree>
    <p:extLst>
      <p:ext uri="{BB962C8B-B14F-4D97-AF65-F5344CB8AC3E}">
        <p14:creationId xmlns:p14="http://schemas.microsoft.com/office/powerpoint/2010/main" val="355355939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5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View</a:t>
            </a:r>
            <a:endParaRPr lang="en-US" dirty="0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1295400" y="1600200"/>
            <a:ext cx="6553200" cy="4724400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5060" name="Oval 4"/>
          <p:cNvSpPr>
            <a:spLocks noChangeArrowheads="1"/>
          </p:cNvSpPr>
          <p:nvPr/>
        </p:nvSpPr>
        <p:spPr bwMode="auto">
          <a:xfrm>
            <a:off x="2209800" y="2438400"/>
            <a:ext cx="3048000" cy="3048000"/>
          </a:xfrm>
          <a:prstGeom prst="ellipse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5061" name="Oval 5"/>
          <p:cNvSpPr>
            <a:spLocks noChangeArrowheads="1"/>
          </p:cNvSpPr>
          <p:nvPr/>
        </p:nvSpPr>
        <p:spPr bwMode="auto">
          <a:xfrm>
            <a:off x="3733800" y="2438400"/>
            <a:ext cx="3048000" cy="30480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2398713" y="3810000"/>
            <a:ext cx="9842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chemeClr val="bg1"/>
                </a:solidFill>
                <a:latin typeface="Gill Sans"/>
                <a:cs typeface="Gill Sans"/>
              </a:rPr>
              <a:t>Relevant</a:t>
            </a:r>
          </a:p>
        </p:txBody>
      </p:sp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5486400" y="3810000"/>
            <a:ext cx="10853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chemeClr val="bg1"/>
                </a:solidFill>
                <a:latin typeface="Gill Sans"/>
                <a:cs typeface="Gill Sans"/>
              </a:rPr>
              <a:t>Retrieved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3962400" y="3686175"/>
            <a:ext cx="118317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chemeClr val="bg1"/>
                </a:solidFill>
                <a:latin typeface="Gill Sans"/>
                <a:cs typeface="Gill Sans"/>
              </a:rPr>
              <a:t>Relevant +</a:t>
            </a:r>
          </a:p>
          <a:p>
            <a:r>
              <a:rPr lang="en-US" sz="1800" b="0">
                <a:solidFill>
                  <a:schemeClr val="bg1"/>
                </a:solidFill>
                <a:latin typeface="Gill Sans"/>
                <a:cs typeface="Gill Sans"/>
              </a:rPr>
              <a:t>Retrieved</a:t>
            </a:r>
          </a:p>
        </p:txBody>
      </p:sp>
      <p:sp>
        <p:nvSpPr>
          <p:cNvPr id="45065" name="Text Box 9"/>
          <p:cNvSpPr txBox="1">
            <a:spLocks noChangeArrowheads="1"/>
          </p:cNvSpPr>
          <p:nvPr/>
        </p:nvSpPr>
        <p:spPr bwMode="auto">
          <a:xfrm>
            <a:off x="3040063" y="5683250"/>
            <a:ext cx="30451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chemeClr val="bg1"/>
                </a:solidFill>
                <a:latin typeface="Gill Sans"/>
                <a:cs typeface="Gill Sans"/>
              </a:rPr>
              <a:t>Not Relevant + Not Retrieved</a:t>
            </a:r>
          </a:p>
        </p:txBody>
      </p:sp>
      <p:sp>
        <p:nvSpPr>
          <p:cNvPr id="45066" name="Text Box 10"/>
          <p:cNvSpPr txBox="1">
            <a:spLocks noChangeArrowheads="1"/>
          </p:cNvSpPr>
          <p:nvPr/>
        </p:nvSpPr>
        <p:spPr bwMode="auto">
          <a:xfrm>
            <a:off x="1143000" y="1219200"/>
            <a:ext cx="25621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>
                <a:solidFill>
                  <a:schemeClr val="bg1"/>
                </a:solidFill>
                <a:latin typeface="Gill Sans"/>
                <a:cs typeface="Gill Sans"/>
              </a:rPr>
              <a:t>Space of all documents</a:t>
            </a:r>
          </a:p>
        </p:txBody>
      </p:sp>
    </p:spTree>
    <p:extLst>
      <p:ext uri="{BB962C8B-B14F-4D97-AF65-F5344CB8AC3E}">
        <p14:creationId xmlns:p14="http://schemas.microsoft.com/office/powerpoint/2010/main" val="300861809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Precision and Recall</a:t>
            </a:r>
            <a:endParaRPr lang="en-US"/>
          </a:p>
        </p:txBody>
      </p:sp>
      <p:sp>
        <p:nvSpPr>
          <p:cNvPr id="4608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Precision</a:t>
            </a:r>
          </a:p>
          <a:p>
            <a:pPr lvl="1"/>
            <a:r>
              <a:rPr lang="en-US" smtClean="0"/>
              <a:t>How much of what was found is relevant?</a:t>
            </a:r>
          </a:p>
          <a:p>
            <a:pPr lvl="1"/>
            <a:r>
              <a:rPr lang="en-US" smtClean="0"/>
              <a:t>Often of interest, particularly for interactive searching</a:t>
            </a:r>
          </a:p>
          <a:p>
            <a:r>
              <a:rPr lang="en-US" smtClean="0"/>
              <a:t>Recall</a:t>
            </a:r>
          </a:p>
          <a:p>
            <a:pPr lvl="1"/>
            <a:r>
              <a:rPr lang="en-US" smtClean="0"/>
              <a:t>How much of what is relevant was found?</a:t>
            </a:r>
          </a:p>
          <a:p>
            <a:pPr lvl="1"/>
            <a:r>
              <a:rPr lang="en-US" smtClean="0"/>
              <a:t>Particularly important for law, patents, and medicine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1538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types of information?</a:t>
            </a:r>
            <a:endParaRPr lang="en-US"/>
          </a:p>
        </p:txBody>
      </p:sp>
      <p:sp>
        <p:nvSpPr>
          <p:cNvPr id="88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Text (documents and portions thereof)</a:t>
            </a:r>
          </a:p>
          <a:p>
            <a:r>
              <a:rPr lang="en-US" smtClean="0"/>
              <a:t>XML and structured documents</a:t>
            </a:r>
          </a:p>
          <a:p>
            <a:r>
              <a:rPr lang="en-US" smtClean="0"/>
              <a:t>Images</a:t>
            </a:r>
          </a:p>
          <a:p>
            <a:r>
              <a:rPr lang="en-US" smtClean="0"/>
              <a:t>Audio (sound effects, songs, etc.) </a:t>
            </a:r>
          </a:p>
          <a:p>
            <a:r>
              <a:rPr lang="en-US" smtClean="0"/>
              <a:t>Video</a:t>
            </a:r>
          </a:p>
          <a:p>
            <a:r>
              <a:rPr lang="en-US" smtClean="0"/>
              <a:t>Source code</a:t>
            </a:r>
          </a:p>
          <a:p>
            <a:r>
              <a:rPr lang="en-US" smtClean="0"/>
              <a:t>Applications/web services</a:t>
            </a:r>
          </a:p>
          <a:p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133600" y="6019800"/>
            <a:ext cx="660344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 dirty="0">
                <a:solidFill>
                  <a:srgbClr val="FF0000"/>
                </a:solidFill>
                <a:latin typeface="Gill Sans"/>
                <a:cs typeface="Gill Sans"/>
              </a:rPr>
              <a:t>Our focus today </a:t>
            </a:r>
            <a:r>
              <a:rPr lang="en-US" sz="2800" b="0" dirty="0" smtClean="0">
                <a:solidFill>
                  <a:srgbClr val="FF0000"/>
                </a:solidFill>
                <a:latin typeface="Gill Sans"/>
                <a:cs typeface="Gill Sans"/>
              </a:rPr>
              <a:t>is on </a:t>
            </a:r>
            <a:r>
              <a:rPr lang="en-US" sz="2800" b="0" dirty="0">
                <a:solidFill>
                  <a:srgbClr val="FF0000"/>
                </a:solidFill>
                <a:latin typeface="Gill Sans"/>
                <a:cs typeface="Gill Sans"/>
              </a:rPr>
              <a:t>textual information…</a:t>
            </a:r>
          </a:p>
        </p:txBody>
      </p:sp>
    </p:spTree>
    <p:extLst>
      <p:ext uri="{BB962C8B-B14F-4D97-AF65-F5344CB8AC3E}">
        <p14:creationId xmlns:p14="http://schemas.microsoft.com/office/powerpoint/2010/main" val="42699262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3363913" y="2068453"/>
            <a:ext cx="1524000" cy="914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Ranked</a:t>
            </a:r>
          </a:p>
          <a:p>
            <a:pPr algn="ctr"/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Retrieval</a:t>
            </a: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1452562" y="1325503"/>
            <a:ext cx="874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Query</a:t>
            </a: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3430851" y="3486090"/>
            <a:ext cx="1390124" cy="40011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Ranked List</a:t>
            </a:r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5846947" y="1312803"/>
            <a:ext cx="139205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Documents</a:t>
            </a:r>
          </a:p>
        </p:txBody>
      </p:sp>
      <p:sp>
        <p:nvSpPr>
          <p:cNvPr id="47114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Abstract Evaluation Model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7116" name="Rectangle 12"/>
          <p:cNvSpPr>
            <a:spLocks noChangeArrowheads="1"/>
          </p:cNvSpPr>
          <p:nvPr/>
        </p:nvSpPr>
        <p:spPr bwMode="auto">
          <a:xfrm>
            <a:off x="3363913" y="4354453"/>
            <a:ext cx="1524000" cy="914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000" b="0">
                <a:solidFill>
                  <a:srgbClr val="000000"/>
                </a:solidFill>
                <a:latin typeface="Gill Sans"/>
                <a:cs typeface="Gill Sans"/>
              </a:rPr>
              <a:t>Evaluation</a:t>
            </a:r>
          </a:p>
        </p:txBody>
      </p:sp>
      <p:sp>
        <p:nvSpPr>
          <p:cNvPr id="47119" name="Text Box 15"/>
          <p:cNvSpPr txBox="1">
            <a:spLocks noChangeArrowheads="1"/>
          </p:cNvSpPr>
          <p:nvPr/>
        </p:nvSpPr>
        <p:spPr bwMode="auto">
          <a:xfrm>
            <a:off x="2609851" y="5772090"/>
            <a:ext cx="27209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>
                <a:solidFill>
                  <a:srgbClr val="000000"/>
                </a:solidFill>
                <a:latin typeface="Gill Sans"/>
                <a:cs typeface="Gill Sans"/>
              </a:rPr>
              <a:t>Measure of Effectiveness</a:t>
            </a:r>
          </a:p>
        </p:txBody>
      </p:sp>
      <p:sp>
        <p:nvSpPr>
          <p:cNvPr id="47120" name="Text Box 16"/>
          <p:cNvSpPr txBox="1">
            <a:spLocks noChangeArrowheads="1"/>
          </p:cNvSpPr>
          <p:nvPr/>
        </p:nvSpPr>
        <p:spPr bwMode="auto">
          <a:xfrm>
            <a:off x="5697538" y="4613216"/>
            <a:ext cx="23544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Relevance Judgments</a:t>
            </a:r>
          </a:p>
        </p:txBody>
      </p:sp>
      <p:cxnSp>
        <p:nvCxnSpPr>
          <p:cNvPr id="4" name="Elbow Connector 3"/>
          <p:cNvCxnSpPr/>
          <p:nvPr/>
        </p:nvCxnSpPr>
        <p:spPr bwMode="auto">
          <a:xfrm rot="16200000" flipH="1">
            <a:off x="3874295" y="3234470"/>
            <a:ext cx="503237" cy="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 bwMode="auto">
          <a:xfrm rot="5400000">
            <a:off x="3890169" y="4118709"/>
            <a:ext cx="471488" cy="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 bwMode="auto">
          <a:xfrm rot="16200000" flipH="1">
            <a:off x="3874295" y="5520470"/>
            <a:ext cx="503237" cy="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47120" idx="1"/>
            <a:endCxn id="47116" idx="3"/>
          </p:cNvCxnSpPr>
          <p:nvPr/>
        </p:nvCxnSpPr>
        <p:spPr bwMode="auto">
          <a:xfrm rot="10800000">
            <a:off x="4887914" y="4811653"/>
            <a:ext cx="809625" cy="161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47109" idx="3"/>
          </p:cNvCxnSpPr>
          <p:nvPr/>
        </p:nvCxnSpPr>
        <p:spPr bwMode="auto">
          <a:xfrm>
            <a:off x="2327275" y="1523941"/>
            <a:ext cx="1482725" cy="544512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Elbow Connector 40"/>
          <p:cNvCxnSpPr/>
          <p:nvPr/>
        </p:nvCxnSpPr>
        <p:spPr bwMode="auto">
          <a:xfrm flipH="1">
            <a:off x="4384675" y="1520765"/>
            <a:ext cx="1482725" cy="544512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6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Studies</a:t>
            </a:r>
            <a:endParaRPr lang="en-US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Goal is to account for interface issues</a:t>
            </a:r>
          </a:p>
          <a:p>
            <a:pPr lvl="1"/>
            <a:r>
              <a:rPr lang="en-US" smtClean="0"/>
              <a:t>By studying the interface component</a:t>
            </a:r>
          </a:p>
          <a:p>
            <a:pPr lvl="1"/>
            <a:r>
              <a:rPr lang="en-US" smtClean="0"/>
              <a:t>By studying the complete system</a:t>
            </a:r>
          </a:p>
          <a:p>
            <a:r>
              <a:rPr lang="en-US" smtClean="0"/>
              <a:t>Formative evaluation</a:t>
            </a:r>
          </a:p>
          <a:p>
            <a:pPr lvl="1"/>
            <a:r>
              <a:rPr lang="en-US" smtClean="0"/>
              <a:t>Provide a basis for system development</a:t>
            </a:r>
          </a:p>
          <a:p>
            <a:r>
              <a:rPr lang="en-US" smtClean="0"/>
              <a:t>Summative evaluation</a:t>
            </a:r>
          </a:p>
          <a:p>
            <a:pPr lvl="1"/>
            <a:r>
              <a:rPr lang="en-US" smtClean="0"/>
              <a:t>Designed to assess effectiveness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8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Qualitative User Studies</a:t>
            </a:r>
            <a:endParaRPr lang="en-US" dirty="0"/>
          </a:p>
        </p:txBody>
      </p:sp>
      <p:sp>
        <p:nvSpPr>
          <p:cNvPr id="5017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Direct observation</a:t>
            </a:r>
          </a:p>
          <a:p>
            <a:r>
              <a:rPr lang="en-US" smtClean="0"/>
              <a:t>Think-aloud protocols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515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Quantitative User Studies</a:t>
            </a:r>
            <a:endParaRPr lang="en-US" dirty="0"/>
          </a:p>
        </p:txBody>
      </p:sp>
      <p:sp>
        <p:nvSpPr>
          <p:cNvPr id="4915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Select independent variable(s)</a:t>
            </a:r>
          </a:p>
          <a:p>
            <a:pPr lvl="1"/>
            <a:r>
              <a:rPr lang="en-US" smtClean="0"/>
              <a:t>E.g., what info to display in selection interface</a:t>
            </a:r>
          </a:p>
          <a:p>
            <a:r>
              <a:rPr lang="en-US" smtClean="0"/>
              <a:t>Select dependent variable(s)</a:t>
            </a:r>
          </a:p>
          <a:p>
            <a:pPr lvl="1"/>
            <a:r>
              <a:rPr lang="en-US" smtClean="0"/>
              <a:t>E.g., time to find a known relevant document</a:t>
            </a:r>
          </a:p>
          <a:p>
            <a:r>
              <a:rPr lang="en-US" smtClean="0"/>
              <a:t>Run subjects in different orders</a:t>
            </a:r>
          </a:p>
          <a:p>
            <a:pPr lvl="1"/>
            <a:r>
              <a:rPr lang="en-US" smtClean="0"/>
              <a:t>Average out learning and fatigue effects</a:t>
            </a:r>
          </a:p>
          <a:p>
            <a:r>
              <a:rPr lang="en-US" smtClean="0"/>
              <a:t>Compute statistical significance</a:t>
            </a:r>
          </a:p>
          <a:p>
            <a:pPr lvl="1"/>
            <a:r>
              <a:rPr lang="en-US" smtClean="0"/>
              <a:t>Null hypothesis: independent variable has no effect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74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vs. Subjective Data</a:t>
            </a:r>
            <a:endParaRPr lang="en-US" dirty="0"/>
          </a:p>
        </p:txBody>
      </p:sp>
      <p:sp>
        <p:nvSpPr>
          <p:cNvPr id="5120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Subjective self-assessment</a:t>
            </a:r>
          </a:p>
          <a:p>
            <a:pPr lvl="1"/>
            <a:r>
              <a:rPr lang="en-US" smtClean="0"/>
              <a:t>Which did they think was more effective?</a:t>
            </a:r>
          </a:p>
          <a:p>
            <a:r>
              <a:rPr lang="en-US" smtClean="0"/>
              <a:t>Preference</a:t>
            </a:r>
          </a:p>
          <a:p>
            <a:pPr lvl="1"/>
            <a:r>
              <a:rPr lang="en-US" smtClean="0"/>
              <a:t>Which interface did they prefer?  Why?</a:t>
            </a:r>
          </a:p>
          <a:p>
            <a:pPr lvl="1"/>
            <a:endParaRPr 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438400" y="5867400"/>
            <a:ext cx="63718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 dirty="0">
                <a:solidFill>
                  <a:srgbClr val="FF0000"/>
                </a:solidFill>
              </a:rPr>
              <a:t>Often at odds with objective measures!</a:t>
            </a:r>
          </a:p>
        </p:txBody>
      </p:sp>
    </p:spTree>
    <p:extLst>
      <p:ext uri="{BB962C8B-B14F-4D97-AF65-F5344CB8AC3E}">
        <p14:creationId xmlns:p14="http://schemas.microsoft.com/office/powerpoint/2010/main" val="2018176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Take-Away Messages</a:t>
            </a:r>
            <a:endParaRPr lang="en-US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Search engines provide access to unstructured textual information</a:t>
            </a:r>
          </a:p>
          <a:p>
            <a:r>
              <a:rPr lang="en-US" smtClean="0"/>
              <a:t>Searching is fundamentally about bridging the gap between words and meaning</a:t>
            </a:r>
          </a:p>
          <a:p>
            <a:r>
              <a:rPr lang="en-US" smtClean="0"/>
              <a:t>Information seeking is an iterative process in which the search engine plays an important role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8257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Information Needs</a:t>
            </a: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Retrospective</a:t>
            </a:r>
          </a:p>
          <a:p>
            <a:pPr lvl="1"/>
            <a:r>
              <a:rPr lang="ja-JP" altLang="en-US" smtClean="0"/>
              <a:t>“</a:t>
            </a:r>
            <a:r>
              <a:rPr lang="en-US" smtClean="0"/>
              <a:t>Searching the past</a:t>
            </a:r>
            <a:r>
              <a:rPr lang="ja-JP" altLang="en-US" smtClean="0"/>
              <a:t>”</a:t>
            </a:r>
            <a:endParaRPr lang="en-US" smtClean="0"/>
          </a:p>
          <a:p>
            <a:pPr lvl="1"/>
            <a:r>
              <a:rPr lang="en-US" smtClean="0"/>
              <a:t>Different queries posed against a static collection</a:t>
            </a:r>
          </a:p>
          <a:p>
            <a:pPr lvl="1"/>
            <a:r>
              <a:rPr lang="en-US" smtClean="0"/>
              <a:t>Time invariant</a:t>
            </a:r>
          </a:p>
          <a:p>
            <a:r>
              <a:rPr lang="en-US" smtClean="0"/>
              <a:t>Prospective</a:t>
            </a:r>
          </a:p>
          <a:p>
            <a:pPr lvl="1"/>
            <a:r>
              <a:rPr lang="ja-JP" altLang="en-US" smtClean="0"/>
              <a:t>“</a:t>
            </a:r>
            <a:r>
              <a:rPr lang="en-US" smtClean="0"/>
              <a:t>Searching the future</a:t>
            </a:r>
            <a:r>
              <a:rPr lang="ja-JP" altLang="en-US" smtClean="0"/>
              <a:t>”</a:t>
            </a:r>
            <a:endParaRPr lang="en-US" smtClean="0"/>
          </a:p>
          <a:p>
            <a:pPr lvl="1"/>
            <a:r>
              <a:rPr lang="en-US" smtClean="0"/>
              <a:t>Static query posed against a dynamic collection</a:t>
            </a:r>
          </a:p>
          <a:p>
            <a:pPr lvl="1"/>
            <a:r>
              <a:rPr lang="en-US" smtClean="0"/>
              <a:t>Time dependent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66107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Retrospective Searches (I)</a:t>
            </a: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Topical search</a:t>
            </a:r>
          </a:p>
          <a:p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r>
              <a:rPr lang="en-US" smtClean="0"/>
              <a:t>Open-ended exploration</a:t>
            </a:r>
          </a:p>
          <a:p>
            <a:pPr lvl="1"/>
            <a:endParaRPr lang="en-US"/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1066800" y="1676400"/>
            <a:ext cx="64008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Identify positive accomplishments of the Hubble telescope since it was launched in 1991.</a:t>
            </a:r>
          </a:p>
          <a:p>
            <a:endParaRPr lang="en-US" sz="1800" b="0" dirty="0">
              <a:solidFill>
                <a:schemeClr val="bg1"/>
              </a:solidFill>
              <a:latin typeface="Gill Sans"/>
              <a:cs typeface="Gill Sans"/>
            </a:endParaRPr>
          </a:p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Compile a list of mammals that are considered to be endangered, identify their habitat and, if possible, specify what threatens them.</a:t>
            </a:r>
          </a:p>
        </p:txBody>
      </p:sp>
      <p:sp>
        <p:nvSpPr>
          <p:cNvPr id="12293" name="Text Box 6"/>
          <p:cNvSpPr txBox="1">
            <a:spLocks noChangeArrowheads="1"/>
          </p:cNvSpPr>
          <p:nvPr/>
        </p:nvSpPr>
        <p:spPr bwMode="auto">
          <a:xfrm>
            <a:off x="1066800" y="3886200"/>
            <a:ext cx="70866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Who makes the best chocolates?</a:t>
            </a:r>
          </a:p>
          <a:p>
            <a:endParaRPr lang="en-US" sz="1800" b="0" dirty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What technologies are available for digital reference desk services?</a:t>
            </a:r>
          </a:p>
        </p:txBody>
      </p:sp>
    </p:spTree>
    <p:extLst>
      <p:ext uri="{BB962C8B-B14F-4D97-AF65-F5344CB8AC3E}">
        <p14:creationId xmlns:p14="http://schemas.microsoft.com/office/powerpoint/2010/main" val="11889235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Retrospective Searches (II)</a:t>
            </a: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Known item search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Question answering</a:t>
            </a:r>
            <a:endParaRPr lang="en-US" dirty="0"/>
          </a:p>
        </p:txBody>
      </p:sp>
      <p:grpSp>
        <p:nvGrpSpPr>
          <p:cNvPr id="13316" name="Group 4"/>
          <p:cNvGrpSpPr>
            <a:grpSpLocks/>
          </p:cNvGrpSpPr>
          <p:nvPr/>
        </p:nvGrpSpPr>
        <p:grpSpPr bwMode="auto">
          <a:xfrm>
            <a:off x="1468438" y="3105152"/>
            <a:ext cx="5405438" cy="1200151"/>
            <a:chOff x="1678" y="1092"/>
            <a:chExt cx="3405" cy="756"/>
          </a:xfrm>
        </p:grpSpPr>
        <p:sp>
          <p:nvSpPr>
            <p:cNvPr id="13324" name="Text Box 5"/>
            <p:cNvSpPr txBox="1">
              <a:spLocks noChangeArrowheads="1"/>
            </p:cNvSpPr>
            <p:nvPr/>
          </p:nvSpPr>
          <p:spPr bwMode="auto">
            <a:xfrm>
              <a:off x="2452" y="1092"/>
              <a:ext cx="2631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>
                  <a:solidFill>
                    <a:srgbClr val="000000"/>
                  </a:solidFill>
                  <a:latin typeface="Gill Sans"/>
                  <a:cs typeface="Gill Sans"/>
                </a:rPr>
                <a:t>Who discovered Oxygen?</a:t>
              </a:r>
            </a:p>
            <a:p>
              <a:r>
                <a:rPr lang="en-US" sz="1800" b="0" dirty="0">
                  <a:solidFill>
                    <a:srgbClr val="000000"/>
                  </a:solidFill>
                  <a:latin typeface="Gill Sans"/>
                  <a:cs typeface="Gill Sans"/>
                </a:rPr>
                <a:t>When did Hawaii become a state?</a:t>
              </a:r>
            </a:p>
            <a:p>
              <a:r>
                <a:rPr lang="en-US" sz="1800" b="0" dirty="0">
                  <a:solidFill>
                    <a:srgbClr val="000000"/>
                  </a:solidFill>
                  <a:latin typeface="Gill Sans"/>
                  <a:cs typeface="Gill Sans"/>
                </a:rPr>
                <a:t>Where is Ayer</a:t>
              </a:r>
              <a:r>
                <a:rPr lang="ja-JP" altLang="en-US" sz="1800" b="0" dirty="0">
                  <a:solidFill>
                    <a:srgbClr val="000000"/>
                  </a:solidFill>
                  <a:latin typeface="Gill Sans"/>
                  <a:cs typeface="Gill Sans"/>
                </a:rPr>
                <a:t>’</a:t>
              </a:r>
              <a:r>
                <a:rPr lang="en-US" sz="1800" b="0" dirty="0">
                  <a:solidFill>
                    <a:srgbClr val="000000"/>
                  </a:solidFill>
                  <a:latin typeface="Gill Sans"/>
                  <a:cs typeface="Gill Sans"/>
                </a:rPr>
                <a:t>s Rock located?</a:t>
              </a:r>
            </a:p>
            <a:p>
              <a:r>
                <a:rPr lang="en-US" sz="1800" b="0" dirty="0">
                  <a:solidFill>
                    <a:srgbClr val="000000"/>
                  </a:solidFill>
                  <a:latin typeface="Gill Sans"/>
                  <a:cs typeface="Gill Sans"/>
                </a:rPr>
                <a:t>What team won the World Series in 1992?</a:t>
              </a:r>
            </a:p>
          </p:txBody>
        </p:sp>
        <p:sp>
          <p:nvSpPr>
            <p:cNvPr id="13325" name="Text Box 6"/>
            <p:cNvSpPr txBox="1">
              <a:spLocks noChangeArrowheads="1"/>
            </p:cNvSpPr>
            <p:nvPr/>
          </p:nvSpPr>
          <p:spPr bwMode="auto">
            <a:xfrm>
              <a:off x="1678" y="1314"/>
              <a:ext cx="66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altLang="ja-JP" sz="1800" b="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“</a:t>
              </a:r>
              <a:r>
                <a:rPr lang="en-US" sz="1800" b="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Factoid</a:t>
              </a:r>
              <a:r>
                <a:rPr lang="en-US" altLang="ja-JP" sz="1800" b="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”</a:t>
              </a:r>
              <a:endParaRPr lang="en-US" sz="1800" b="0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</p:grpSp>
      <p:grpSp>
        <p:nvGrpSpPr>
          <p:cNvPr id="13317" name="Group 7"/>
          <p:cNvGrpSpPr>
            <a:grpSpLocks/>
          </p:cNvGrpSpPr>
          <p:nvPr/>
        </p:nvGrpSpPr>
        <p:grpSpPr bwMode="auto">
          <a:xfrm>
            <a:off x="1795463" y="4321177"/>
            <a:ext cx="5475288" cy="646113"/>
            <a:chOff x="1884" y="1858"/>
            <a:chExt cx="3449" cy="407"/>
          </a:xfrm>
        </p:grpSpPr>
        <p:sp>
          <p:nvSpPr>
            <p:cNvPr id="13322" name="Text Box 8"/>
            <p:cNvSpPr txBox="1">
              <a:spLocks noChangeArrowheads="1"/>
            </p:cNvSpPr>
            <p:nvPr/>
          </p:nvSpPr>
          <p:spPr bwMode="auto">
            <a:xfrm>
              <a:off x="2452" y="1858"/>
              <a:ext cx="288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>
                  <a:solidFill>
                    <a:srgbClr val="000000"/>
                  </a:solidFill>
                  <a:latin typeface="Gill Sans"/>
                  <a:cs typeface="Gill Sans"/>
                </a:rPr>
                <a:t>What countries export oil?</a:t>
              </a:r>
            </a:p>
            <a:p>
              <a:r>
                <a:rPr lang="en-US" sz="1800" b="0">
                  <a:solidFill>
                    <a:srgbClr val="000000"/>
                  </a:solidFill>
                  <a:latin typeface="Gill Sans"/>
                  <a:cs typeface="Gill Sans"/>
                </a:rPr>
                <a:t>Name U.S. cities that have a </a:t>
              </a:r>
              <a:r>
                <a:rPr lang="ja-JP" altLang="en-US" sz="1800" b="0">
                  <a:solidFill>
                    <a:srgbClr val="000000"/>
                  </a:solidFill>
                  <a:latin typeface="Gill Sans"/>
                  <a:cs typeface="Gill Sans"/>
                </a:rPr>
                <a:t>“</a:t>
              </a:r>
              <a:r>
                <a:rPr lang="en-US" sz="1800" b="0">
                  <a:solidFill>
                    <a:srgbClr val="000000"/>
                  </a:solidFill>
                  <a:latin typeface="Gill Sans"/>
                  <a:cs typeface="Gill Sans"/>
                </a:rPr>
                <a:t>Shubert</a:t>
              </a:r>
              <a:r>
                <a:rPr lang="ja-JP" altLang="en-US" sz="1800" b="0">
                  <a:solidFill>
                    <a:srgbClr val="000000"/>
                  </a:solidFill>
                  <a:latin typeface="Gill Sans"/>
                  <a:cs typeface="Gill Sans"/>
                </a:rPr>
                <a:t>”</a:t>
              </a:r>
              <a:r>
                <a:rPr lang="en-US" sz="1800" b="0">
                  <a:solidFill>
                    <a:srgbClr val="000000"/>
                  </a:solidFill>
                  <a:latin typeface="Gill Sans"/>
                  <a:cs typeface="Gill Sans"/>
                </a:rPr>
                <a:t> theater.</a:t>
              </a:r>
            </a:p>
          </p:txBody>
        </p:sp>
        <p:sp>
          <p:nvSpPr>
            <p:cNvPr id="13323" name="Text Box 9"/>
            <p:cNvSpPr txBox="1">
              <a:spLocks noChangeArrowheads="1"/>
            </p:cNvSpPr>
            <p:nvPr/>
          </p:nvSpPr>
          <p:spPr bwMode="auto">
            <a:xfrm>
              <a:off x="1884" y="1946"/>
              <a:ext cx="4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altLang="ja-JP" sz="1800" b="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“</a:t>
              </a:r>
              <a:r>
                <a:rPr lang="en-US" sz="1800" b="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List</a:t>
              </a:r>
              <a:r>
                <a:rPr lang="en-US" altLang="ja-JP" sz="1800" b="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”</a:t>
              </a:r>
              <a:endParaRPr lang="en-US" sz="1800" b="0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</p:grpSp>
      <p:grpSp>
        <p:nvGrpSpPr>
          <p:cNvPr id="13318" name="Group 10"/>
          <p:cNvGrpSpPr>
            <a:grpSpLocks/>
          </p:cNvGrpSpPr>
          <p:nvPr/>
        </p:nvGrpSpPr>
        <p:grpSpPr bwMode="auto">
          <a:xfrm>
            <a:off x="1219200" y="5057778"/>
            <a:ext cx="3900488" cy="646113"/>
            <a:chOff x="1521" y="2322"/>
            <a:chExt cx="2457" cy="407"/>
          </a:xfrm>
        </p:grpSpPr>
        <p:sp>
          <p:nvSpPr>
            <p:cNvPr id="13320" name="Text Box 11"/>
            <p:cNvSpPr txBox="1">
              <a:spLocks noChangeArrowheads="1"/>
            </p:cNvSpPr>
            <p:nvPr/>
          </p:nvSpPr>
          <p:spPr bwMode="auto">
            <a:xfrm>
              <a:off x="2452" y="2322"/>
              <a:ext cx="1526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>
                  <a:solidFill>
                    <a:srgbClr val="000000"/>
                  </a:solidFill>
                  <a:latin typeface="Gill Sans"/>
                  <a:cs typeface="Gill Sans"/>
                </a:rPr>
                <a:t>Who is Aaron Copland?</a:t>
              </a:r>
            </a:p>
            <a:p>
              <a:r>
                <a:rPr lang="en-US" sz="1800" b="0">
                  <a:solidFill>
                    <a:srgbClr val="000000"/>
                  </a:solidFill>
                  <a:latin typeface="Gill Sans"/>
                  <a:cs typeface="Gill Sans"/>
                </a:rPr>
                <a:t>What is a quasar?</a:t>
              </a:r>
            </a:p>
          </p:txBody>
        </p:sp>
        <p:sp>
          <p:nvSpPr>
            <p:cNvPr id="13321" name="Text Box 12"/>
            <p:cNvSpPr txBox="1">
              <a:spLocks noChangeArrowheads="1"/>
            </p:cNvSpPr>
            <p:nvPr/>
          </p:nvSpPr>
          <p:spPr bwMode="auto">
            <a:xfrm>
              <a:off x="1521" y="2398"/>
              <a:ext cx="85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altLang="ja-JP" sz="1800" b="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“</a:t>
              </a:r>
              <a:r>
                <a:rPr lang="en-US" sz="1800" b="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Definition</a:t>
              </a:r>
              <a:r>
                <a:rPr lang="en-US" altLang="ja-JP" sz="1800" b="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”</a:t>
              </a:r>
              <a:endParaRPr lang="en-US" sz="1800" b="0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</p:grpSp>
      <p:sp>
        <p:nvSpPr>
          <p:cNvPr id="13319" name="Text Box 5"/>
          <p:cNvSpPr txBox="1">
            <a:spLocks noChangeArrowheads="1"/>
          </p:cNvSpPr>
          <p:nvPr/>
        </p:nvSpPr>
        <p:spPr bwMode="auto">
          <a:xfrm>
            <a:off x="1066800" y="1524000"/>
            <a:ext cx="64008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Find Jimmy </a:t>
            </a:r>
            <a:r>
              <a:rPr lang="en-US" sz="1800" b="0" dirty="0" smtClean="0">
                <a:solidFill>
                  <a:srgbClr val="000000"/>
                </a:solidFill>
                <a:latin typeface="Gill Sans"/>
                <a:cs typeface="Gill Sans"/>
              </a:rPr>
              <a:t>Lin’s </a:t>
            </a:r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homepage.</a:t>
            </a:r>
          </a:p>
          <a:p>
            <a:endParaRPr lang="en-US" sz="1800" b="0" dirty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sz="1800" b="0" dirty="0" smtClean="0">
                <a:solidFill>
                  <a:srgbClr val="000000"/>
                </a:solidFill>
                <a:latin typeface="Gill Sans"/>
                <a:cs typeface="Gill Sans"/>
              </a:rPr>
              <a:t>What</a:t>
            </a:r>
            <a:r>
              <a:rPr lang="en-US" altLang="ja-JP" sz="1800" b="0" dirty="0" smtClean="0">
                <a:solidFill>
                  <a:srgbClr val="000000"/>
                </a:solidFill>
                <a:latin typeface="Gill Sans"/>
                <a:cs typeface="Gill Sans"/>
              </a:rPr>
              <a:t>’</a:t>
            </a:r>
            <a:r>
              <a:rPr lang="en-US" sz="1800" b="0" dirty="0" smtClean="0">
                <a:solidFill>
                  <a:srgbClr val="000000"/>
                </a:solidFill>
                <a:latin typeface="Gill Sans"/>
                <a:cs typeface="Gill Sans"/>
              </a:rPr>
              <a:t>s </a:t>
            </a:r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the ISBN number of </a:t>
            </a:r>
            <a:r>
              <a:rPr lang="en-US" altLang="ja-JP" sz="1800" b="0" dirty="0" smtClean="0">
                <a:solidFill>
                  <a:srgbClr val="000000"/>
                </a:solidFill>
                <a:latin typeface="Gill Sans"/>
                <a:cs typeface="Gill Sans"/>
              </a:rPr>
              <a:t>“</a:t>
            </a:r>
            <a:r>
              <a:rPr lang="en-US" sz="1800" b="0" dirty="0" smtClean="0">
                <a:solidFill>
                  <a:srgbClr val="000000"/>
                </a:solidFill>
                <a:latin typeface="Gill Sans"/>
                <a:cs typeface="Gill Sans"/>
              </a:rPr>
              <a:t>Modern </a:t>
            </a:r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Information </a:t>
            </a:r>
            <a:r>
              <a:rPr lang="en-US" sz="1800" b="0" dirty="0" smtClean="0">
                <a:solidFill>
                  <a:srgbClr val="000000"/>
                </a:solidFill>
                <a:latin typeface="Gill Sans"/>
                <a:cs typeface="Gill Sans"/>
              </a:rPr>
              <a:t>Retrieval</a:t>
            </a:r>
            <a:r>
              <a:rPr lang="en-US" altLang="ja-JP" sz="1800" b="0" dirty="0" smtClean="0">
                <a:solidFill>
                  <a:srgbClr val="000000"/>
                </a:solidFill>
                <a:latin typeface="Gill Sans"/>
                <a:cs typeface="Gill Sans"/>
              </a:rPr>
              <a:t>”</a:t>
            </a:r>
            <a:r>
              <a:rPr lang="en-US" sz="1800" b="0" dirty="0" smtClean="0">
                <a:solidFill>
                  <a:srgbClr val="000000"/>
                </a:solidFill>
                <a:latin typeface="Gill Sans"/>
                <a:cs typeface="Gill Sans"/>
              </a:rPr>
              <a:t>?</a:t>
            </a:r>
            <a:endParaRPr lang="en-US" sz="18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06146411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Prospective </a:t>
            </a:r>
            <a:r>
              <a:rPr lang="en-US" altLang="ja-JP" dirty="0" smtClean="0"/>
              <a:t>“</a:t>
            </a:r>
            <a:r>
              <a:rPr lang="en-US" dirty="0" smtClean="0"/>
              <a:t>Searches</a:t>
            </a:r>
            <a:r>
              <a:rPr lang="en-US" altLang="ja-JP" dirty="0" smtClean="0"/>
              <a:t>”</a:t>
            </a:r>
            <a:endParaRPr lang="en-US" dirty="0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Filtering</a:t>
            </a:r>
          </a:p>
          <a:p>
            <a:pPr lvl="1"/>
            <a:r>
              <a:rPr lang="en-US" smtClean="0"/>
              <a:t>Make a binary decision about each incoming document</a:t>
            </a:r>
          </a:p>
          <a:p>
            <a:r>
              <a:rPr lang="en-US" smtClean="0"/>
              <a:t>Routing</a:t>
            </a:r>
          </a:p>
          <a:p>
            <a:pPr lvl="1"/>
            <a:r>
              <a:rPr lang="en-US" smtClean="0"/>
              <a:t>Sort incoming documents into different bins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11138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36"/>
          <p:cNvSpPr>
            <a:spLocks noChangeArrowheads="1"/>
          </p:cNvSpPr>
          <p:nvPr/>
        </p:nvSpPr>
        <p:spPr bwMode="auto">
          <a:xfrm>
            <a:off x="2025086" y="1742420"/>
            <a:ext cx="4724400" cy="4419600"/>
          </a:xfrm>
          <a:prstGeom prst="roundRect">
            <a:avLst>
              <a:gd name="adj" fmla="val 7398"/>
            </a:avLst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6147" name="AutoShape 34"/>
          <p:cNvSpPr>
            <a:spLocks noChangeArrowheads="1"/>
          </p:cNvSpPr>
          <p:nvPr/>
        </p:nvSpPr>
        <p:spPr bwMode="auto">
          <a:xfrm>
            <a:off x="2863286" y="2656820"/>
            <a:ext cx="3048000" cy="2590800"/>
          </a:xfrm>
          <a:prstGeom prst="roundRect">
            <a:avLst>
              <a:gd name="adj" fmla="val 7398"/>
            </a:avLst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148" name="AutoShape 37"/>
          <p:cNvSpPr>
            <a:spLocks noChangeArrowheads="1"/>
          </p:cNvSpPr>
          <p:nvPr/>
        </p:nvSpPr>
        <p:spPr bwMode="auto">
          <a:xfrm>
            <a:off x="4387286" y="3495020"/>
            <a:ext cx="762000" cy="914400"/>
          </a:xfrm>
          <a:prstGeom prst="roundRect">
            <a:avLst>
              <a:gd name="adj" fmla="val 7398"/>
            </a:avLst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Scope of Information Needs</a:t>
            </a:r>
            <a:endParaRPr lang="en-US"/>
          </a:p>
        </p:txBody>
      </p:sp>
      <p:sp>
        <p:nvSpPr>
          <p:cNvPr id="15366" name="AutoShape 4"/>
          <p:cNvSpPr>
            <a:spLocks noChangeArrowheads="1"/>
          </p:cNvSpPr>
          <p:nvPr/>
        </p:nvSpPr>
        <p:spPr bwMode="auto">
          <a:xfrm>
            <a:off x="2253686" y="19710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67" name="AutoShape 5"/>
          <p:cNvSpPr>
            <a:spLocks noChangeArrowheads="1"/>
          </p:cNvSpPr>
          <p:nvPr/>
        </p:nvSpPr>
        <p:spPr bwMode="auto">
          <a:xfrm>
            <a:off x="3015686" y="19710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68" name="AutoShape 6"/>
          <p:cNvSpPr>
            <a:spLocks noChangeArrowheads="1"/>
          </p:cNvSpPr>
          <p:nvPr/>
        </p:nvSpPr>
        <p:spPr bwMode="auto">
          <a:xfrm>
            <a:off x="3777686" y="19710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69" name="AutoShape 7"/>
          <p:cNvSpPr>
            <a:spLocks noChangeArrowheads="1"/>
          </p:cNvSpPr>
          <p:nvPr/>
        </p:nvSpPr>
        <p:spPr bwMode="auto">
          <a:xfrm>
            <a:off x="4539686" y="19710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70" name="AutoShape 8"/>
          <p:cNvSpPr>
            <a:spLocks noChangeArrowheads="1"/>
          </p:cNvSpPr>
          <p:nvPr/>
        </p:nvSpPr>
        <p:spPr bwMode="auto">
          <a:xfrm>
            <a:off x="5301686" y="19710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71" name="AutoShape 9"/>
          <p:cNvSpPr>
            <a:spLocks noChangeArrowheads="1"/>
          </p:cNvSpPr>
          <p:nvPr/>
        </p:nvSpPr>
        <p:spPr bwMode="auto">
          <a:xfrm>
            <a:off x="6063686" y="19710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72" name="AutoShape 10"/>
          <p:cNvSpPr>
            <a:spLocks noChangeArrowheads="1"/>
          </p:cNvSpPr>
          <p:nvPr/>
        </p:nvSpPr>
        <p:spPr bwMode="auto">
          <a:xfrm>
            <a:off x="2253686" y="28092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73" name="AutoShape 11"/>
          <p:cNvSpPr>
            <a:spLocks noChangeArrowheads="1"/>
          </p:cNvSpPr>
          <p:nvPr/>
        </p:nvSpPr>
        <p:spPr bwMode="auto">
          <a:xfrm>
            <a:off x="3015686" y="28092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74" name="AutoShape 12"/>
          <p:cNvSpPr>
            <a:spLocks noChangeArrowheads="1"/>
          </p:cNvSpPr>
          <p:nvPr/>
        </p:nvSpPr>
        <p:spPr bwMode="auto">
          <a:xfrm>
            <a:off x="3777686" y="28092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75" name="AutoShape 13"/>
          <p:cNvSpPr>
            <a:spLocks noChangeArrowheads="1"/>
          </p:cNvSpPr>
          <p:nvPr/>
        </p:nvSpPr>
        <p:spPr bwMode="auto">
          <a:xfrm>
            <a:off x="4539686" y="28092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76" name="AutoShape 14"/>
          <p:cNvSpPr>
            <a:spLocks noChangeArrowheads="1"/>
          </p:cNvSpPr>
          <p:nvPr/>
        </p:nvSpPr>
        <p:spPr bwMode="auto">
          <a:xfrm>
            <a:off x="5301686" y="28092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77" name="AutoShape 15"/>
          <p:cNvSpPr>
            <a:spLocks noChangeArrowheads="1"/>
          </p:cNvSpPr>
          <p:nvPr/>
        </p:nvSpPr>
        <p:spPr bwMode="auto">
          <a:xfrm>
            <a:off x="6063686" y="28092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78" name="AutoShape 16"/>
          <p:cNvSpPr>
            <a:spLocks noChangeArrowheads="1"/>
          </p:cNvSpPr>
          <p:nvPr/>
        </p:nvSpPr>
        <p:spPr bwMode="auto">
          <a:xfrm>
            <a:off x="2253686" y="36474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79" name="AutoShape 17"/>
          <p:cNvSpPr>
            <a:spLocks noChangeArrowheads="1"/>
          </p:cNvSpPr>
          <p:nvPr/>
        </p:nvSpPr>
        <p:spPr bwMode="auto">
          <a:xfrm>
            <a:off x="3015686" y="36474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80" name="AutoShape 18"/>
          <p:cNvSpPr>
            <a:spLocks noChangeArrowheads="1"/>
          </p:cNvSpPr>
          <p:nvPr/>
        </p:nvSpPr>
        <p:spPr bwMode="auto">
          <a:xfrm>
            <a:off x="3777686" y="36474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81" name="AutoShape 19"/>
          <p:cNvSpPr>
            <a:spLocks noChangeArrowheads="1"/>
          </p:cNvSpPr>
          <p:nvPr/>
        </p:nvSpPr>
        <p:spPr bwMode="auto">
          <a:xfrm>
            <a:off x="4539686" y="36474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82" name="AutoShape 20"/>
          <p:cNvSpPr>
            <a:spLocks noChangeArrowheads="1"/>
          </p:cNvSpPr>
          <p:nvPr/>
        </p:nvSpPr>
        <p:spPr bwMode="auto">
          <a:xfrm>
            <a:off x="5301686" y="36474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83" name="AutoShape 21"/>
          <p:cNvSpPr>
            <a:spLocks noChangeArrowheads="1"/>
          </p:cNvSpPr>
          <p:nvPr/>
        </p:nvSpPr>
        <p:spPr bwMode="auto">
          <a:xfrm>
            <a:off x="6063686" y="36474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84" name="AutoShape 22"/>
          <p:cNvSpPr>
            <a:spLocks noChangeArrowheads="1"/>
          </p:cNvSpPr>
          <p:nvPr/>
        </p:nvSpPr>
        <p:spPr bwMode="auto">
          <a:xfrm>
            <a:off x="2253686" y="44856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85" name="AutoShape 23"/>
          <p:cNvSpPr>
            <a:spLocks noChangeArrowheads="1"/>
          </p:cNvSpPr>
          <p:nvPr/>
        </p:nvSpPr>
        <p:spPr bwMode="auto">
          <a:xfrm>
            <a:off x="3015686" y="44856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86" name="AutoShape 24"/>
          <p:cNvSpPr>
            <a:spLocks noChangeArrowheads="1"/>
          </p:cNvSpPr>
          <p:nvPr/>
        </p:nvSpPr>
        <p:spPr bwMode="auto">
          <a:xfrm>
            <a:off x="3777686" y="44856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87" name="AutoShape 25"/>
          <p:cNvSpPr>
            <a:spLocks noChangeArrowheads="1"/>
          </p:cNvSpPr>
          <p:nvPr/>
        </p:nvSpPr>
        <p:spPr bwMode="auto">
          <a:xfrm>
            <a:off x="4539686" y="44856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88" name="AutoShape 26"/>
          <p:cNvSpPr>
            <a:spLocks noChangeArrowheads="1"/>
          </p:cNvSpPr>
          <p:nvPr/>
        </p:nvSpPr>
        <p:spPr bwMode="auto">
          <a:xfrm>
            <a:off x="5301686" y="44856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89" name="AutoShape 27"/>
          <p:cNvSpPr>
            <a:spLocks noChangeArrowheads="1"/>
          </p:cNvSpPr>
          <p:nvPr/>
        </p:nvSpPr>
        <p:spPr bwMode="auto">
          <a:xfrm>
            <a:off x="6063686" y="44856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90" name="AutoShape 28"/>
          <p:cNvSpPr>
            <a:spLocks noChangeArrowheads="1"/>
          </p:cNvSpPr>
          <p:nvPr/>
        </p:nvSpPr>
        <p:spPr bwMode="auto">
          <a:xfrm>
            <a:off x="2253686" y="53238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91" name="AutoShape 29"/>
          <p:cNvSpPr>
            <a:spLocks noChangeArrowheads="1"/>
          </p:cNvSpPr>
          <p:nvPr/>
        </p:nvSpPr>
        <p:spPr bwMode="auto">
          <a:xfrm>
            <a:off x="3015686" y="53238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92" name="AutoShape 30"/>
          <p:cNvSpPr>
            <a:spLocks noChangeArrowheads="1"/>
          </p:cNvSpPr>
          <p:nvPr/>
        </p:nvSpPr>
        <p:spPr bwMode="auto">
          <a:xfrm>
            <a:off x="3777686" y="53238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93" name="AutoShape 31"/>
          <p:cNvSpPr>
            <a:spLocks noChangeArrowheads="1"/>
          </p:cNvSpPr>
          <p:nvPr/>
        </p:nvSpPr>
        <p:spPr bwMode="auto">
          <a:xfrm>
            <a:off x="4539686" y="53238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94" name="AutoShape 32"/>
          <p:cNvSpPr>
            <a:spLocks noChangeArrowheads="1"/>
          </p:cNvSpPr>
          <p:nvPr/>
        </p:nvSpPr>
        <p:spPr bwMode="auto">
          <a:xfrm>
            <a:off x="5301686" y="53238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95" name="AutoShape 33"/>
          <p:cNvSpPr>
            <a:spLocks noChangeArrowheads="1"/>
          </p:cNvSpPr>
          <p:nvPr/>
        </p:nvSpPr>
        <p:spPr bwMode="auto">
          <a:xfrm>
            <a:off x="6063686" y="53238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180" name="Text Box 38"/>
          <p:cNvSpPr txBox="1">
            <a:spLocks noChangeArrowheads="1"/>
          </p:cNvSpPr>
          <p:nvPr/>
        </p:nvSpPr>
        <p:spPr bwMode="auto">
          <a:xfrm>
            <a:off x="7490849" y="4192488"/>
            <a:ext cx="15696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The right thing</a:t>
            </a:r>
          </a:p>
        </p:txBody>
      </p:sp>
      <p:sp>
        <p:nvSpPr>
          <p:cNvPr id="6181" name="Text Box 39"/>
          <p:cNvSpPr txBox="1">
            <a:spLocks noChangeArrowheads="1"/>
          </p:cNvSpPr>
          <p:nvPr/>
        </p:nvSpPr>
        <p:spPr bwMode="auto">
          <a:xfrm>
            <a:off x="76200" y="3190220"/>
            <a:ext cx="126308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A few </a:t>
            </a:r>
            <a:r>
              <a:rPr lang="en-US" sz="1800" b="0" dirty="0" smtClean="0">
                <a:solidFill>
                  <a:srgbClr val="000000"/>
                </a:solidFill>
                <a:latin typeface="Gill Sans"/>
                <a:cs typeface="Gill Sans"/>
              </a:rPr>
              <a:t/>
            </a:r>
            <a:br>
              <a:rPr lang="en-US" sz="1800" b="0" dirty="0" smtClean="0">
                <a:solidFill>
                  <a:srgbClr val="000000"/>
                </a:solidFill>
                <a:latin typeface="Gill Sans"/>
                <a:cs typeface="Gill Sans"/>
              </a:rPr>
            </a:br>
            <a:r>
              <a:rPr lang="en-US" sz="1800" b="0" dirty="0" smtClean="0">
                <a:solidFill>
                  <a:srgbClr val="000000"/>
                </a:solidFill>
                <a:latin typeface="Gill Sans"/>
                <a:cs typeface="Gill Sans"/>
              </a:rPr>
              <a:t>good </a:t>
            </a:r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things</a:t>
            </a:r>
          </a:p>
        </p:txBody>
      </p:sp>
      <p:sp>
        <p:nvSpPr>
          <p:cNvPr id="6183" name="Text Box 41"/>
          <p:cNvSpPr txBox="1">
            <a:spLocks noChangeArrowheads="1"/>
          </p:cNvSpPr>
          <p:nvPr/>
        </p:nvSpPr>
        <p:spPr bwMode="auto">
          <a:xfrm>
            <a:off x="3505200" y="1219200"/>
            <a:ext cx="17107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 dirty="0">
                <a:solidFill>
                  <a:srgbClr val="000000"/>
                </a:solidFill>
                <a:latin typeface="Gill Sans"/>
                <a:cs typeface="Gill Sans"/>
              </a:rPr>
              <a:t>Everything</a:t>
            </a:r>
          </a:p>
        </p:txBody>
      </p:sp>
      <p:sp>
        <p:nvSpPr>
          <p:cNvPr id="6187" name="Line 47"/>
          <p:cNvSpPr>
            <a:spLocks noChangeShapeType="1"/>
          </p:cNvSpPr>
          <p:nvPr/>
        </p:nvSpPr>
        <p:spPr bwMode="auto">
          <a:xfrm>
            <a:off x="1339286" y="3495020"/>
            <a:ext cx="15240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6188" name="Line 48"/>
          <p:cNvSpPr>
            <a:spLocks noChangeShapeType="1"/>
          </p:cNvSpPr>
          <p:nvPr/>
        </p:nvSpPr>
        <p:spPr bwMode="auto">
          <a:xfrm flipH="1">
            <a:off x="5149286" y="4333220"/>
            <a:ext cx="23622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5401" name="AutoShape 4"/>
          <p:cNvSpPr>
            <a:spLocks noChangeArrowheads="1"/>
          </p:cNvSpPr>
          <p:nvPr/>
        </p:nvSpPr>
        <p:spPr bwMode="auto">
          <a:xfrm>
            <a:off x="1491686" y="19710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402" name="AutoShape 10"/>
          <p:cNvSpPr>
            <a:spLocks noChangeArrowheads="1"/>
          </p:cNvSpPr>
          <p:nvPr/>
        </p:nvSpPr>
        <p:spPr bwMode="auto">
          <a:xfrm>
            <a:off x="1491686" y="28092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403" name="AutoShape 16"/>
          <p:cNvSpPr>
            <a:spLocks noChangeArrowheads="1"/>
          </p:cNvSpPr>
          <p:nvPr/>
        </p:nvSpPr>
        <p:spPr bwMode="auto">
          <a:xfrm>
            <a:off x="1491686" y="36474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404" name="AutoShape 22"/>
          <p:cNvSpPr>
            <a:spLocks noChangeArrowheads="1"/>
          </p:cNvSpPr>
          <p:nvPr/>
        </p:nvSpPr>
        <p:spPr bwMode="auto">
          <a:xfrm>
            <a:off x="1491686" y="44856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405" name="AutoShape 28"/>
          <p:cNvSpPr>
            <a:spLocks noChangeArrowheads="1"/>
          </p:cNvSpPr>
          <p:nvPr/>
        </p:nvSpPr>
        <p:spPr bwMode="auto">
          <a:xfrm>
            <a:off x="1491686" y="53238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406" name="AutoShape 4"/>
          <p:cNvSpPr>
            <a:spLocks noChangeArrowheads="1"/>
          </p:cNvSpPr>
          <p:nvPr/>
        </p:nvSpPr>
        <p:spPr bwMode="auto">
          <a:xfrm>
            <a:off x="6825686" y="19710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407" name="AutoShape 10"/>
          <p:cNvSpPr>
            <a:spLocks noChangeArrowheads="1"/>
          </p:cNvSpPr>
          <p:nvPr/>
        </p:nvSpPr>
        <p:spPr bwMode="auto">
          <a:xfrm>
            <a:off x="6825686" y="28092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408" name="AutoShape 16"/>
          <p:cNvSpPr>
            <a:spLocks noChangeArrowheads="1"/>
          </p:cNvSpPr>
          <p:nvPr/>
        </p:nvSpPr>
        <p:spPr bwMode="auto">
          <a:xfrm>
            <a:off x="6825686" y="36474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409" name="AutoShape 22"/>
          <p:cNvSpPr>
            <a:spLocks noChangeArrowheads="1"/>
          </p:cNvSpPr>
          <p:nvPr/>
        </p:nvSpPr>
        <p:spPr bwMode="auto">
          <a:xfrm>
            <a:off x="6825686" y="44856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410" name="AutoShape 28"/>
          <p:cNvSpPr>
            <a:spLocks noChangeArrowheads="1"/>
          </p:cNvSpPr>
          <p:nvPr/>
        </p:nvSpPr>
        <p:spPr bwMode="auto">
          <a:xfrm>
            <a:off x="6825686" y="53238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00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nimBg="1"/>
      <p:bldP spid="6147" grpId="0" animBg="1"/>
      <p:bldP spid="6148" grpId="0" animBg="1"/>
      <p:bldP spid="6180" grpId="0"/>
      <p:bldP spid="6181" grpId="0"/>
      <p:bldP spid="6183" grpId="0"/>
      <p:bldP spid="6187" grpId="0" animBg="1"/>
      <p:bldP spid="6188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My Theme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99"/>
      </a:accent1>
      <a:accent2>
        <a:srgbClr val="9999FF"/>
      </a:accent2>
      <a:accent3>
        <a:srgbClr val="CCFF99"/>
      </a:accent3>
      <a:accent4>
        <a:srgbClr val="FF99CC"/>
      </a:accent4>
      <a:accent5>
        <a:srgbClr val="99CCFF"/>
      </a:accent5>
      <a:accent6>
        <a:srgbClr val="FFCC99"/>
      </a:accent6>
      <a:hlink>
        <a:srgbClr val="FFFFFF"/>
      </a:hlink>
      <a:folHlink>
        <a:srgbClr val="B2B2B2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54034</TotalTime>
  <Words>2003</Words>
  <Application>Microsoft Macintosh PowerPoint</Application>
  <PresentationFormat>On-screen Show (4:3)</PresentationFormat>
  <Paragraphs>634</Paragraphs>
  <Slides>45</Slides>
  <Notes>18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7" baseType="lpstr">
      <vt:lpstr>Default Design</vt:lpstr>
      <vt:lpstr>Equation</vt:lpstr>
      <vt:lpstr>PowerPoint Presentation</vt:lpstr>
      <vt:lpstr>PowerPoint Presentation</vt:lpstr>
      <vt:lpstr>PowerPoint Presentation</vt:lpstr>
      <vt:lpstr>What types of information?</vt:lpstr>
      <vt:lpstr>Types of Information Needs</vt:lpstr>
      <vt:lpstr>Retrospective Searches (I)</vt:lpstr>
      <vt:lpstr>Retrospective Searches (II)</vt:lpstr>
      <vt:lpstr>Prospective “Searches”</vt:lpstr>
      <vt:lpstr>Scope of Information Needs</vt:lpstr>
      <vt:lpstr>Relevance</vt:lpstr>
      <vt:lpstr>The Information Retrieval Cycle</vt:lpstr>
      <vt:lpstr>Supporting the Search Process</vt:lpstr>
      <vt:lpstr>PowerPoint Presentation</vt:lpstr>
      <vt:lpstr>The Central Problem in Search</vt:lpstr>
      <vt:lpstr>PowerPoint Presentation</vt:lpstr>
      <vt:lpstr>How do we represent documents?</vt:lpstr>
      <vt:lpstr>Boolean Text Retrieval</vt:lpstr>
      <vt:lpstr>Index Structure</vt:lpstr>
      <vt:lpstr>Boolean Searching</vt:lpstr>
      <vt:lpstr>Extensions</vt:lpstr>
      <vt:lpstr>Why Boolean Retrieval Works</vt:lpstr>
      <vt:lpstr>Why Boolean Retrieval Fails</vt:lpstr>
      <vt:lpstr>Strengths and Weaknesses</vt:lpstr>
      <vt:lpstr>Ranked Retrieval Paradigm</vt:lpstr>
      <vt:lpstr>PowerPoint Presentation</vt:lpstr>
      <vt:lpstr>Similarity-Based Queries</vt:lpstr>
      <vt:lpstr>Term Weighting</vt:lpstr>
      <vt:lpstr>TF.IDF Term Weighting</vt:lpstr>
      <vt:lpstr>The Information Retrieval Cycle</vt:lpstr>
      <vt:lpstr>Search Output</vt:lpstr>
      <vt:lpstr>Selection Interfaces</vt:lpstr>
      <vt:lpstr>Query Enrichment</vt:lpstr>
      <vt:lpstr>Example Interfaces</vt:lpstr>
      <vt:lpstr>Evaluating IR Systems</vt:lpstr>
      <vt:lpstr>Good Effectiveness Measures</vt:lpstr>
      <vt:lpstr>Which is the Best Rank Order?</vt:lpstr>
      <vt:lpstr>Precision and Recall</vt:lpstr>
      <vt:lpstr>Another View</vt:lpstr>
      <vt:lpstr>Precision and Recall</vt:lpstr>
      <vt:lpstr>Abstract Evaluation Model</vt:lpstr>
      <vt:lpstr>User Studies</vt:lpstr>
      <vt:lpstr>Qualitative User Studies</vt:lpstr>
      <vt:lpstr>Quantitative User Studies</vt:lpstr>
      <vt:lpstr>Objective vs. Subjective Data</vt:lpstr>
      <vt:lpstr>Take-Away Messages</vt:lpstr>
    </vt:vector>
  </TitlesOfParts>
  <Manager/>
  <Company>University of Maryland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Jimmy Lin</dc:creator>
  <cp:keywords/>
  <dc:description/>
  <cp:lastModifiedBy>Jimmy Lin</cp:lastModifiedBy>
  <cp:revision>8567</cp:revision>
  <dcterms:created xsi:type="dcterms:W3CDTF">2012-09-06T21:39:14Z</dcterms:created>
  <dcterms:modified xsi:type="dcterms:W3CDTF">2014-11-11T15:02:12Z</dcterms:modified>
  <cp:category/>
</cp:coreProperties>
</file>