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16" r:id="rId2"/>
    <p:sldId id="672" r:id="rId3"/>
    <p:sldId id="663" r:id="rId4"/>
    <p:sldId id="664" r:id="rId5"/>
    <p:sldId id="665" r:id="rId6"/>
    <p:sldId id="666" r:id="rId7"/>
    <p:sldId id="667" r:id="rId8"/>
    <p:sldId id="670" r:id="rId9"/>
    <p:sldId id="671" r:id="rId10"/>
    <p:sldId id="668" r:id="rId11"/>
    <p:sldId id="669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5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23,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2014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7</a:t>
            </a:r>
            <a:r>
              <a:rPr lang="en-US" sz="3600" smtClean="0">
                <a:solidFill>
                  <a:schemeClr val="bg1"/>
                </a:solidFill>
                <a:latin typeface="Gill Sans"/>
                <a:cs typeface="Gill Sans"/>
              </a:rPr>
              <a:t>: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PHP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database to match drivers with passengers for ride sharing on long car trips:</a:t>
            </a:r>
          </a:p>
          <a:p>
            <a:pPr lvl="1"/>
            <a:r>
              <a:rPr lang="en-US" dirty="0" smtClean="0"/>
              <a:t>Drivers post available seats; they want to know about interested passengers</a:t>
            </a:r>
          </a:p>
          <a:p>
            <a:pPr lvl="1"/>
            <a:r>
              <a:rPr lang="en-US" dirty="0" smtClean="0"/>
              <a:t>Passengers come looking for rides: they want to know about available rides and can make reservations</a:t>
            </a:r>
          </a:p>
          <a:p>
            <a:pPr lvl="1"/>
            <a:r>
              <a:rPr lang="en-US" dirty="0" smtClean="0"/>
              <a:t>These things happen in no particular order</a:t>
            </a:r>
          </a:p>
          <a:p>
            <a:pPr lvl="1"/>
            <a:r>
              <a:rPr lang="en-US" dirty="0" smtClean="0"/>
              <a:t>To simplify, passengers don</a:t>
            </a:r>
            <a:r>
              <a:rPr lang="ja-JP" altLang="en-US" dirty="0" smtClean="0"/>
              <a:t>’</a:t>
            </a:r>
            <a:r>
              <a:rPr lang="en-US" dirty="0" smtClean="0"/>
              <a:t>t </a:t>
            </a:r>
            <a:r>
              <a:rPr lang="en-US" dirty="0"/>
              <a:t>get to post </a:t>
            </a:r>
            <a:r>
              <a:rPr lang="ja-JP" altLang="en-US" dirty="0"/>
              <a:t>“</a:t>
            </a:r>
            <a:r>
              <a:rPr lang="en-US" dirty="0"/>
              <a:t>rides wanted</a:t>
            </a:r>
            <a:r>
              <a:rPr lang="ja-JP" altLang="en-US" dirty="0"/>
              <a:t>”</a:t>
            </a:r>
            <a:r>
              <a:rPr lang="en-US" dirty="0"/>
              <a:t> </a:t>
            </a:r>
            <a:r>
              <a:rPr lang="en-US" dirty="0" smtClean="0"/>
              <a:t>ads </a:t>
            </a:r>
          </a:p>
          <a:p>
            <a:r>
              <a:rPr lang="en-US" dirty="0" smtClean="0"/>
              <a:t>Build a web application to accomplish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01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Exercise: Tasks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the tables you will need</a:t>
            </a:r>
          </a:p>
          <a:p>
            <a:pPr lvl="1"/>
            <a:r>
              <a:rPr lang="en-US" dirty="0" smtClean="0"/>
              <a:t>First decide what information you need to keep track of</a:t>
            </a:r>
          </a:p>
          <a:p>
            <a:pPr lvl="1"/>
            <a:r>
              <a:rPr lang="en-US" dirty="0" smtClean="0"/>
              <a:t>Then design tables to capture this information</a:t>
            </a:r>
          </a:p>
          <a:p>
            <a:r>
              <a:rPr lang="en-US" dirty="0" smtClean="0"/>
              <a:t>Design SQL queries</a:t>
            </a:r>
          </a:p>
          <a:p>
            <a:pPr lvl="1"/>
            <a:r>
              <a:rPr lang="en-US" dirty="0" smtClean="0"/>
              <a:t>What happens when a passenger comes looking for a ride?</a:t>
            </a:r>
          </a:p>
          <a:p>
            <a:pPr lvl="1"/>
            <a:r>
              <a:rPr lang="en-US" dirty="0" smtClean="0"/>
              <a:t>What happens when a driver comes to find out who the passengers are?</a:t>
            </a:r>
          </a:p>
          <a:p>
            <a:r>
              <a:rPr lang="en-US" dirty="0" smtClean="0"/>
              <a:t>Role play!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6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0"/>
            <a:ext cx="5275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55183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Databases Yesterday…</a:t>
            </a:r>
          </a:p>
        </p:txBody>
      </p:sp>
    </p:spTree>
    <p:extLst>
      <p:ext uri="{BB962C8B-B14F-4D97-AF65-F5344CB8AC3E}">
        <p14:creationId xmlns:p14="http://schemas.microsoft.com/office/powerpoint/2010/main" val="119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5317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Databases today…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6" name="Picture 5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8" name="Picture 7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" name="Picture 1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3" name="Picture 2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9" name="Picture 8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10" name="Picture 9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11" name="Picture 10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572000" y="6172200"/>
            <a:ext cx="44195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Wait, but these are websites?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5" name="Picture 4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8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that are really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content is in a database</a:t>
            </a:r>
          </a:p>
          <a:p>
            <a:r>
              <a:rPr lang="en-US" dirty="0" smtClean="0"/>
              <a:t>Web pages are dynamically constructed from results of database queries</a:t>
            </a:r>
          </a:p>
        </p:txBody>
      </p:sp>
    </p:spTree>
    <p:extLst>
      <p:ext uri="{BB962C8B-B14F-4D97-AF65-F5344CB8AC3E}">
        <p14:creationId xmlns:p14="http://schemas.microsoft.com/office/powerpoint/2010/main" val="3655939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Multi-Tiered Architectures</a:t>
            </a:r>
            <a:endParaRPr lang="en-US" dirty="0"/>
          </a:p>
        </p:txBody>
      </p:sp>
      <p:cxnSp>
        <p:nvCxnSpPr>
          <p:cNvPr id="4" name="AutoShape 16"/>
          <p:cNvCxnSpPr>
            <a:cxnSpLocks noChangeShapeType="1"/>
            <a:stCxn id="5" idx="2"/>
            <a:endCxn id="25" idx="0"/>
          </p:cNvCxnSpPr>
          <p:nvPr/>
        </p:nvCxnSpPr>
        <p:spPr bwMode="auto">
          <a:xfrm rot="5400000">
            <a:off x="2483644" y="2629694"/>
            <a:ext cx="1143000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17738" y="1600200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Browser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209800" y="4649788"/>
            <a:ext cx="1676400" cy="990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Database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334000" y="1600200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Browser</a:t>
            </a:r>
          </a:p>
        </p:txBody>
      </p:sp>
      <p:cxnSp>
        <p:nvCxnSpPr>
          <p:cNvPr id="8" name="AutoShape 16"/>
          <p:cNvCxnSpPr>
            <a:cxnSpLocks noChangeShapeType="1"/>
            <a:stCxn id="7" idx="2"/>
            <a:endCxn id="23" idx="0"/>
          </p:cNvCxnSpPr>
          <p:nvPr/>
        </p:nvCxnSpPr>
        <p:spPr bwMode="auto">
          <a:xfrm rot="5400000">
            <a:off x="5638801" y="2590800"/>
            <a:ext cx="1066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1158875" y="2514600"/>
            <a:ext cx="6934200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90600" y="2057400"/>
            <a:ext cx="6891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Client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990600" y="2635250"/>
            <a:ext cx="72958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Server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5334000" y="31257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Web Server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5334000" y="38877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ja-JP" altLang="en-US" b="0" dirty="0">
                <a:solidFill>
                  <a:schemeClr val="bg2"/>
                </a:solidFill>
                <a:latin typeface="Gill Sans"/>
                <a:cs typeface="Gill Sans"/>
              </a:rPr>
              <a:t>“</a:t>
            </a:r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Middleware</a:t>
            </a:r>
            <a:r>
              <a:rPr lang="ja-JP" altLang="en-US" b="0" dirty="0">
                <a:solidFill>
                  <a:schemeClr val="bg2"/>
                </a:solidFill>
                <a:latin typeface="Gill Sans"/>
                <a:cs typeface="Gill Sans"/>
              </a:rPr>
              <a:t>”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2217738" y="32019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Web Server</a:t>
            </a:r>
          </a:p>
        </p:txBody>
      </p:sp>
      <p:cxnSp>
        <p:nvCxnSpPr>
          <p:cNvPr id="26" name="AutoShape 16"/>
          <p:cNvCxnSpPr>
            <a:cxnSpLocks noChangeShapeType="1"/>
            <a:stCxn id="23" idx="2"/>
            <a:endCxn id="24" idx="0"/>
          </p:cNvCxnSpPr>
          <p:nvPr/>
        </p:nvCxnSpPr>
        <p:spPr bwMode="auto">
          <a:xfrm rot="5400000">
            <a:off x="6019801" y="3733800"/>
            <a:ext cx="304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5334000" y="4649788"/>
            <a:ext cx="1676400" cy="990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Database</a:t>
            </a:r>
          </a:p>
        </p:txBody>
      </p:sp>
      <p:cxnSp>
        <p:nvCxnSpPr>
          <p:cNvPr id="28" name="AutoShape 16"/>
          <p:cNvCxnSpPr>
            <a:cxnSpLocks noChangeShapeType="1"/>
            <a:stCxn id="25" idx="2"/>
            <a:endCxn id="6" idx="1"/>
          </p:cNvCxnSpPr>
          <p:nvPr/>
        </p:nvCxnSpPr>
        <p:spPr bwMode="auto">
          <a:xfrm rot="5400000">
            <a:off x="2556669" y="4150519"/>
            <a:ext cx="990600" cy="79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AutoShape 16"/>
          <p:cNvCxnSpPr>
            <a:cxnSpLocks noChangeShapeType="1"/>
            <a:stCxn id="24" idx="2"/>
            <a:endCxn id="27" idx="1"/>
          </p:cNvCxnSpPr>
          <p:nvPr/>
        </p:nvCxnSpPr>
        <p:spPr bwMode="auto">
          <a:xfrm rot="5400000">
            <a:off x="6019801" y="4495800"/>
            <a:ext cx="304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48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the Pieces Together…</a:t>
            </a:r>
            <a:endParaRPr lang="en-US" dirty="0"/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6400800" y="3200400"/>
            <a:ext cx="1828800" cy="1371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1143000" y="3124200"/>
            <a:ext cx="1143000" cy="1447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3657600" y="3048000"/>
            <a:ext cx="12954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3691860" y="2667000"/>
            <a:ext cx="1184940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Web Server</a:t>
            </a:r>
          </a:p>
        </p:txBody>
      </p:sp>
      <p:grpSp>
        <p:nvGrpSpPr>
          <p:cNvPr id="50" name="Group 28"/>
          <p:cNvGrpSpPr>
            <a:grpSpLocks/>
          </p:cNvGrpSpPr>
          <p:nvPr/>
        </p:nvGrpSpPr>
        <p:grpSpPr bwMode="auto">
          <a:xfrm>
            <a:off x="2286000" y="3048000"/>
            <a:ext cx="1371600" cy="307975"/>
            <a:chOff x="1776" y="1488"/>
            <a:chExt cx="864" cy="194"/>
          </a:xfrm>
        </p:grpSpPr>
        <p:sp>
          <p:nvSpPr>
            <p:cNvPr id="51" name="Line 8"/>
            <p:cNvSpPr>
              <a:spLocks noChangeShapeType="1"/>
            </p:cNvSpPr>
            <p:nvPr/>
          </p:nvSpPr>
          <p:spPr bwMode="auto">
            <a:xfrm flipH="1">
              <a:off x="1776" y="1680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2016" y="1488"/>
              <a:ext cx="415" cy="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 dirty="0">
                  <a:solidFill>
                    <a:srgbClr val="000000"/>
                  </a:solidFill>
                  <a:latin typeface="Gill Sans"/>
                  <a:cs typeface="Gill Sans"/>
                </a:rPr>
                <a:t>HTML</a:t>
              </a:r>
            </a:p>
          </p:txBody>
        </p:sp>
      </p:grpSp>
      <p:grpSp>
        <p:nvGrpSpPr>
          <p:cNvPr id="53" name="Group 32"/>
          <p:cNvGrpSpPr>
            <a:grpSpLocks/>
          </p:cNvGrpSpPr>
          <p:nvPr/>
        </p:nvGrpSpPr>
        <p:grpSpPr bwMode="auto">
          <a:xfrm>
            <a:off x="2286000" y="3962400"/>
            <a:ext cx="1371600" cy="307975"/>
            <a:chOff x="1776" y="2064"/>
            <a:chExt cx="864" cy="194"/>
          </a:xfrm>
        </p:grpSpPr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1776" y="2256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2016" y="2064"/>
              <a:ext cx="415" cy="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 dirty="0">
                  <a:solidFill>
                    <a:srgbClr val="000000"/>
                  </a:solidFill>
                  <a:latin typeface="Gill Sans"/>
                  <a:cs typeface="Gill Sans"/>
                </a:rPr>
                <a:t>HTML</a:t>
              </a:r>
            </a:p>
          </p:txBody>
        </p:sp>
      </p:grp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2286000" y="3505204"/>
            <a:ext cx="1371600" cy="338138"/>
            <a:chOff x="1776" y="1776"/>
            <a:chExt cx="864" cy="213"/>
          </a:xfrm>
        </p:grpSpPr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2016" y="1776"/>
              <a:ext cx="336" cy="2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>
                  <a:solidFill>
                    <a:srgbClr val="000000"/>
                  </a:solidFill>
                  <a:latin typeface="Gill Sans"/>
                  <a:cs typeface="Gill Sans"/>
                </a:rPr>
                <a:t>CGI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1776" y="1968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1240006" y="2743200"/>
            <a:ext cx="893594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Browser</a:t>
            </a:r>
          </a:p>
        </p:txBody>
      </p:sp>
      <p:grpSp>
        <p:nvGrpSpPr>
          <p:cNvPr id="60" name="Group 30"/>
          <p:cNvGrpSpPr>
            <a:grpSpLocks/>
          </p:cNvGrpSpPr>
          <p:nvPr/>
        </p:nvGrpSpPr>
        <p:grpSpPr bwMode="auto">
          <a:xfrm>
            <a:off x="4953000" y="3321054"/>
            <a:ext cx="1447800" cy="338138"/>
            <a:chOff x="3456" y="1660"/>
            <a:chExt cx="912" cy="213"/>
          </a:xfrm>
        </p:grpSpPr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3504" y="1660"/>
              <a:ext cx="684" cy="2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rgbClr val="000000"/>
                  </a:solidFill>
                  <a:latin typeface="Gill Sans"/>
                  <a:cs typeface="Gill Sans"/>
                </a:rPr>
                <a:t>SQL </a:t>
              </a:r>
              <a:r>
                <a:rPr lang="en-US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query</a:t>
              </a:r>
              <a:endParaRPr lang="en-US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 flipV="1">
              <a:off x="3456" y="1872"/>
              <a:ext cx="91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63" name="Group 31"/>
          <p:cNvGrpSpPr>
            <a:grpSpLocks/>
          </p:cNvGrpSpPr>
          <p:nvPr/>
        </p:nvGrpSpPr>
        <p:grpSpPr bwMode="auto">
          <a:xfrm>
            <a:off x="4953000" y="3852867"/>
            <a:ext cx="1447800" cy="338138"/>
            <a:chOff x="3456" y="1995"/>
            <a:chExt cx="912" cy="213"/>
          </a:xfrm>
        </p:grpSpPr>
        <p:sp>
          <p:nvSpPr>
            <p:cNvPr id="64" name="Line 17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91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3648" y="1995"/>
              <a:ext cx="492" cy="2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rgbClr val="000000"/>
                  </a:solidFill>
                  <a:latin typeface="Gill Sans"/>
                  <a:cs typeface="Gill Sans"/>
                </a:rPr>
                <a:t>Results</a:t>
              </a:r>
            </a:p>
          </p:txBody>
        </p:sp>
      </p:grp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6476997" y="2787650"/>
            <a:ext cx="1752603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Database (MySQL)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962400" y="3429000"/>
            <a:ext cx="685800" cy="8471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4038600" y="3657600"/>
            <a:ext cx="54373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PHP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08061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a server-side scripting language</a:t>
            </a:r>
          </a:p>
          <a:p>
            <a:pPr lvl="1"/>
            <a:r>
              <a:rPr lang="en-US" b="1" dirty="0" smtClean="0"/>
              <a:t>Must</a:t>
            </a:r>
            <a:r>
              <a:rPr lang="en-US" dirty="0" smtClean="0"/>
              <a:t> run on a server (</a:t>
            </a:r>
            <a:r>
              <a:rPr lang="en-US" i="1" dirty="0" smtClean="0"/>
              <a:t>not</a:t>
            </a:r>
            <a:r>
              <a:rPr lang="en-US" dirty="0" smtClean="0"/>
              <a:t> in the browser)</a:t>
            </a:r>
          </a:p>
          <a:p>
            <a:pPr lvl="1"/>
            <a:r>
              <a:rPr lang="en-US" dirty="0" smtClean="0"/>
              <a:t>More specifically, runs inside the web server</a:t>
            </a:r>
          </a:p>
          <a:p>
            <a:r>
              <a:rPr lang="en-US" dirty="0" smtClean="0"/>
              <a:t>Typical PHP script:</a:t>
            </a:r>
          </a:p>
          <a:p>
            <a:pPr lvl="1"/>
            <a:r>
              <a:rPr lang="en-US" dirty="0" smtClean="0"/>
              <a:t>Fetches input from user forms</a:t>
            </a:r>
          </a:p>
          <a:p>
            <a:pPr lvl="1"/>
            <a:r>
              <a:rPr lang="en-US" dirty="0" smtClean="0"/>
              <a:t>Executes SQL queries</a:t>
            </a:r>
          </a:p>
          <a:p>
            <a:pPr lvl="1"/>
            <a:r>
              <a:rPr lang="en-US" dirty="0" smtClean="0"/>
              <a:t>Constructs an HTML page containing results</a:t>
            </a:r>
          </a:p>
          <a:p>
            <a:r>
              <a:rPr lang="en-US" dirty="0" smtClean="0"/>
              <a:t>Part of the “LAMP” stack</a:t>
            </a:r>
          </a:p>
          <a:p>
            <a:pPr lvl="1"/>
            <a:r>
              <a:rPr lang="en-US" dirty="0" smtClean="0"/>
              <a:t>Linux, Apache, MySQL,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67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just like normal HTML pages</a:t>
            </a:r>
          </a:p>
          <a:p>
            <a:r>
              <a:rPr lang="en-US" dirty="0" smtClean="0"/>
              <a:t>With the exception of </a:t>
            </a:r>
            <a:r>
              <a:rPr lang="en-US" dirty="0"/>
              <a:t>code between &lt;?</a:t>
            </a:r>
            <a:r>
              <a:rPr lang="en-US" dirty="0" err="1" smtClean="0"/>
              <a:t>php</a:t>
            </a:r>
            <a:r>
              <a:rPr lang="en-US" dirty="0" smtClean="0"/>
              <a:t> … ?&gt;</a:t>
            </a:r>
          </a:p>
          <a:p>
            <a:r>
              <a:rPr lang="en-US" dirty="0" smtClean="0"/>
              <a:t>Variables begin with dollar signs</a:t>
            </a:r>
          </a:p>
          <a:p>
            <a:pPr lvl="1"/>
            <a:r>
              <a:rPr lang="en-US" dirty="0" smtClean="0"/>
              <a:t>E.g., $a, $b</a:t>
            </a:r>
          </a:p>
          <a:p>
            <a:r>
              <a:rPr lang="en-US" dirty="0" smtClean="0"/>
              <a:t>Use “echo” to output HTML</a:t>
            </a:r>
          </a:p>
          <a:p>
            <a:pPr lvl="1"/>
            <a:r>
              <a:rPr lang="en-US" dirty="0"/>
              <a:t>Just like </a:t>
            </a:r>
            <a:r>
              <a:rPr lang="en-US" dirty="0" err="1"/>
              <a:t>document.writeln</a:t>
            </a:r>
            <a:r>
              <a:rPr lang="en-US" dirty="0" smtClean="0"/>
              <a:t>(…) in JavaScript</a:t>
            </a:r>
          </a:p>
          <a:p>
            <a:r>
              <a:rPr lang="en-US" dirty="0" smtClean="0"/>
              <a:t>Use “.” to concatenate string</a:t>
            </a:r>
          </a:p>
          <a:p>
            <a:pPr lvl="1"/>
            <a:r>
              <a:rPr lang="en-US" dirty="0" smtClean="0"/>
              <a:t>E.g., “here is” . “ some text”</a:t>
            </a:r>
          </a:p>
          <a:p>
            <a:pPr lvl="1"/>
            <a:r>
              <a:rPr lang="en-US" dirty="0" smtClean="0"/>
              <a:t>Just like “here is” + “ some text”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00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input from user 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to the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SQL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Process results to generate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41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49647</TotalTime>
  <Words>384</Words>
  <Application>Microsoft Macintosh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PowerPoint Presentation</vt:lpstr>
      <vt:lpstr>PowerPoint Presentation</vt:lpstr>
      <vt:lpstr>Websites that are really databases</vt:lpstr>
      <vt:lpstr>Multi-Tiered Architectures</vt:lpstr>
      <vt:lpstr>Putting the Pieces Together…</vt:lpstr>
      <vt:lpstr>What is PHP?</vt:lpstr>
      <vt:lpstr>PHP Scripts</vt:lpstr>
      <vt:lpstr>Sample PHP Script</vt:lpstr>
      <vt:lpstr>RideShare Exercise</vt:lpstr>
      <vt:lpstr>RideShare Exercise: Tasks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8250</cp:revision>
  <dcterms:created xsi:type="dcterms:W3CDTF">2012-09-06T21:39:14Z</dcterms:created>
  <dcterms:modified xsi:type="dcterms:W3CDTF">2014-10-20T15:55:20Z</dcterms:modified>
  <cp:category/>
</cp:coreProperties>
</file>