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616" r:id="rId2"/>
    <p:sldId id="617" r:id="rId3"/>
    <p:sldId id="618" r:id="rId4"/>
    <p:sldId id="640" r:id="rId5"/>
    <p:sldId id="625" r:id="rId6"/>
    <p:sldId id="629" r:id="rId7"/>
    <p:sldId id="619" r:id="rId8"/>
    <p:sldId id="620" r:id="rId9"/>
    <p:sldId id="630" r:id="rId10"/>
    <p:sldId id="622" r:id="rId11"/>
    <p:sldId id="633" r:id="rId12"/>
    <p:sldId id="631" r:id="rId13"/>
    <p:sldId id="638" r:id="rId14"/>
    <p:sldId id="621" r:id="rId15"/>
    <p:sldId id="623" r:id="rId16"/>
    <p:sldId id="639" r:id="rId17"/>
    <p:sldId id="641" r:id="rId18"/>
    <p:sldId id="627" r:id="rId19"/>
    <p:sldId id="636" r:id="rId20"/>
    <p:sldId id="634" r:id="rId21"/>
    <p:sldId id="624" r:id="rId22"/>
    <p:sldId id="637" r:id="rId2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1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69B953E-6998-2B4B-8116-DBD7E443BF8A}" type="slidenum">
              <a:rPr lang="en-US" sz="1200" b="0"/>
              <a:pPr/>
              <a:t>3</a:t>
            </a:fld>
            <a:endParaRPr lang="en-US" sz="12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31459D-912E-484A-B8FC-B9DDC5DD9232}" type="slidenum">
              <a:rPr lang="en-US" sz="1200" b="0"/>
              <a:pPr/>
              <a:t>10</a:t>
            </a:fld>
            <a:endParaRPr lang="en-US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C42F84-F6B4-E241-B6B5-3CEB69C10D7A}" type="slidenum">
              <a:rPr lang="en-US" sz="1200" b="0"/>
              <a:pPr/>
              <a:t>14</a:t>
            </a:fld>
            <a:endParaRPr lang="en-US" sz="1200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7476D7-68AE-3945-8A7A-9417A7CE92E8}" type="slidenum">
              <a:rPr lang="en-US" sz="1200" b="0"/>
              <a:pPr/>
              <a:t>15</a:t>
            </a:fld>
            <a:endParaRPr lang="en-US" sz="1200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8808E0-0286-6D43-A610-1245E35A2DDD}" type="slidenum">
              <a:rPr lang="en-US" sz="1200" b="0"/>
              <a:pPr/>
              <a:t>18</a:t>
            </a:fld>
            <a:endParaRPr lang="en-US" sz="1200" b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9DF7919-6470-9645-971E-A4CD62F62CB5}" type="slidenum">
              <a:rPr lang="en-US" sz="1200" b="0"/>
              <a:pPr/>
              <a:t>21</a:t>
            </a:fld>
            <a:endParaRPr lang="en-US" sz="1200" b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Wednesday, February 12,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2013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JavaScript - Structured Programming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Instructions</a:t>
            </a:r>
            <a:endParaRPr lang="en-US" dirty="0"/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3733800" y="3962400"/>
            <a:ext cx="179884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var a = 2;</a:t>
            </a:r>
          </a:p>
          <a:p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 = 3;</a:t>
            </a:r>
          </a:p>
          <a:p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>
                <a:solidFill>
                  <a:schemeClr val="bg1"/>
                </a:solidFill>
                <a:latin typeface="Gill Sans"/>
                <a:cs typeface="Gill Sans"/>
              </a:rPr>
              <a:t>c</a:t>
            </a:r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 = a * </a:t>
            </a:r>
            <a:r>
              <a:rPr lang="pt-BR" sz="2400" b="0" dirty="0" err="1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6" name="Elbow Connector 22"/>
          <p:cNvCxnSpPr>
            <a:stCxn id="23557" idx="3"/>
            <a:endCxn id="23556" idx="1"/>
          </p:cNvCxnSpPr>
          <p:nvPr/>
        </p:nvCxnSpPr>
        <p:spPr bwMode="auto">
          <a:xfrm>
            <a:off x="2971800" y="2095500"/>
            <a:ext cx="7620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Elbow Connector 22"/>
          <p:cNvCxnSpPr>
            <a:stCxn id="23556" idx="3"/>
            <a:endCxn id="23558" idx="1"/>
          </p:cNvCxnSpPr>
          <p:nvPr/>
        </p:nvCxnSpPr>
        <p:spPr bwMode="auto">
          <a:xfrm>
            <a:off x="5181600" y="2095500"/>
            <a:ext cx="7620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556" name="Rounded Rectangle 8"/>
          <p:cNvSpPr>
            <a:spLocks noChangeArrowheads="1"/>
          </p:cNvSpPr>
          <p:nvPr/>
        </p:nvSpPr>
        <p:spPr bwMode="auto">
          <a:xfrm>
            <a:off x="3733800" y="16764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Something Else</a:t>
            </a:r>
          </a:p>
        </p:txBody>
      </p:sp>
      <p:sp>
        <p:nvSpPr>
          <p:cNvPr id="23557" name="Rounded Rectangle 9"/>
          <p:cNvSpPr>
            <a:spLocks noChangeArrowheads="1"/>
          </p:cNvSpPr>
          <p:nvPr/>
        </p:nvSpPr>
        <p:spPr bwMode="auto">
          <a:xfrm>
            <a:off x="1524000" y="16764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Do</a:t>
            </a:r>
          </a:p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Something</a:t>
            </a:r>
          </a:p>
        </p:txBody>
      </p:sp>
      <p:sp>
        <p:nvSpPr>
          <p:cNvPr id="23558" name="Rounded Rectangle 10"/>
          <p:cNvSpPr>
            <a:spLocks noChangeArrowheads="1"/>
          </p:cNvSpPr>
          <p:nvPr/>
        </p:nvSpPr>
        <p:spPr bwMode="auto">
          <a:xfrm>
            <a:off x="5943600" y="16764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Third </a:t>
            </a:r>
            <a:b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Thing</a:t>
            </a:r>
          </a:p>
        </p:txBody>
      </p:sp>
    </p:spTree>
    <p:extLst>
      <p:ext uri="{BB962C8B-B14F-4D97-AF65-F5344CB8AC3E}">
        <p14:creationId xmlns:p14="http://schemas.microsoft.com/office/powerpoint/2010/main" val="16265450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the JavaScript go?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1196399"/>
            <a:ext cx="4953000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&lt;!DOCTYPE html&gt;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&lt;html&gt;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&lt;head&gt;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&lt;meta charset=utf-8 /&gt;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&lt;title</a:t>
            </a:r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&gt;My Title&lt;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/title</a:t>
            </a:r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</a:p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&lt;script&gt;</a:t>
            </a: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&lt;/script&gt;</a:t>
            </a:r>
          </a:p>
          <a:p>
            <a:endParaRPr lang="en-US" b="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script </a:t>
            </a:r>
            <a:r>
              <a:rPr lang="en-US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src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code.js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"&gt;</a:t>
            </a:r>
            <a:endParaRPr lang="en-US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/script&gt;</a:t>
            </a:r>
          </a:p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&lt;/head&gt;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&lt;body&gt;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endParaRPr lang="en-US" b="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script&gt;</a:t>
            </a: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/script&gt;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&lt;/body&gt;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&lt;/html</a:t>
            </a:r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24000" y="2720399"/>
            <a:ext cx="6172200" cy="76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2796599"/>
            <a:ext cx="3124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JavaScript in the header, processed before the page is loaded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0" y="3558599"/>
            <a:ext cx="6172200" cy="76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3634799"/>
            <a:ext cx="3276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JavaScript in an external file, processed before the page is loaded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24000" y="5158799"/>
            <a:ext cx="6172200" cy="76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5234999"/>
            <a:ext cx="3124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JavaScript in the body, processed as the page is loaded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88691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Conversion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useful statements: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t = prompt("message here", </a:t>
            </a:r>
            <a:r>
              <a:rPr lang="en-US" dirty="0"/>
              <a:t>"</a:t>
            </a:r>
            <a:r>
              <a:rPr lang="en-US" dirty="0" smtClean="0"/>
              <a:t>default");</a:t>
            </a:r>
          </a:p>
          <a:p>
            <a:pPr lvl="1"/>
            <a:r>
              <a:rPr lang="en-US" dirty="0" err="1" smtClean="0"/>
              <a:t>document.writeln</a:t>
            </a:r>
            <a:r>
              <a:rPr lang="en-US" dirty="0" smtClean="0"/>
              <a:t>(</a:t>
            </a:r>
            <a:r>
              <a:rPr lang="en-US" dirty="0"/>
              <a:t>"message </a:t>
            </a:r>
            <a:r>
              <a:rPr lang="en-US" dirty="0" smtClean="0"/>
              <a:t>here");</a:t>
            </a:r>
          </a:p>
          <a:p>
            <a:pPr lvl="1"/>
            <a:r>
              <a:rPr lang="en-US" dirty="0" err="1" smtClean="0"/>
              <a:t>console.log</a:t>
            </a:r>
            <a:r>
              <a:rPr lang="en-US" dirty="0"/>
              <a:t>("message here")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alert (</a:t>
            </a:r>
            <a:r>
              <a:rPr lang="en-US" dirty="0"/>
              <a:t>"message here")</a:t>
            </a:r>
            <a:r>
              <a:rPr lang="en-US" dirty="0" smtClean="0"/>
              <a:t>;</a:t>
            </a:r>
          </a:p>
          <a:p>
            <a:r>
              <a:rPr lang="en-US" dirty="0" smtClean="0"/>
              <a:t>Tip: what if you want to have a quote inside a quote?</a:t>
            </a:r>
          </a:p>
          <a:p>
            <a:r>
              <a:rPr lang="en-US" dirty="0" smtClean="0"/>
              <a:t>Your turn:</a:t>
            </a:r>
          </a:p>
          <a:p>
            <a:pPr lvl="1"/>
            <a:r>
              <a:rPr lang="en-US" dirty="0" smtClean="0"/>
              <a:t>Convert the temperature now </a:t>
            </a:r>
            <a:r>
              <a:rPr lang="en-US" dirty="0"/>
              <a:t>Celsius to Fahrenheit</a:t>
            </a:r>
          </a:p>
        </p:txBody>
      </p:sp>
    </p:spTree>
    <p:extLst>
      <p:ext uri="{BB962C8B-B14F-4D97-AF65-F5344CB8AC3E}">
        <p14:creationId xmlns:p14="http://schemas.microsoft.com/office/powerpoint/2010/main" val="2703053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Tips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 are everything!</a:t>
            </a:r>
          </a:p>
          <a:p>
            <a:pPr lvl="1"/>
            <a:r>
              <a:rPr lang="en-US" dirty="0" smtClean="0"/>
              <a:t>Careful where you place that comma, semi-colon, etc.</a:t>
            </a:r>
          </a:p>
          <a:p>
            <a:r>
              <a:rPr lang="en-US" dirty="0" smtClean="0"/>
              <a:t>Write a little bit of code at a time</a:t>
            </a:r>
          </a:p>
          <a:p>
            <a:pPr lvl="1"/>
            <a:r>
              <a:rPr lang="en-US" dirty="0" smtClean="0"/>
              <a:t>Add a small new functionality, make sure it works, then move on</a:t>
            </a:r>
          </a:p>
          <a:p>
            <a:pPr lvl="1"/>
            <a:r>
              <a:rPr lang="en-US" dirty="0" smtClean="0"/>
              <a:t>Don</a:t>
            </a:r>
            <a:r>
              <a:rPr lang="ja-JP" altLang="en-US" dirty="0" smtClean="0"/>
              <a:t>’</a:t>
            </a:r>
            <a:r>
              <a:rPr lang="en-US" dirty="0" smtClean="0"/>
              <a:t>t try to write a large program all at once</a:t>
            </a:r>
          </a:p>
          <a:p>
            <a:pPr lvl="1"/>
            <a:r>
              <a:rPr lang="en-US" dirty="0" smtClean="0"/>
              <a:t>If it doesn’t work, revert back to previous version that worked</a:t>
            </a:r>
          </a:p>
          <a:p>
            <a:r>
              <a:rPr lang="en-US" dirty="0" smtClean="0"/>
              <a:t>Debug by outputting the state of the program</a:t>
            </a:r>
          </a:p>
          <a:p>
            <a:pPr lvl="1"/>
            <a:r>
              <a:rPr lang="en-US" dirty="0" smtClean="0"/>
              <a:t>Simulate what you think the program is doing</a:t>
            </a:r>
          </a:p>
          <a:p>
            <a:pPr lvl="1"/>
            <a:r>
              <a:rPr lang="en-US" dirty="0" smtClean="0"/>
              <a:t>Print out the value of variables using </a:t>
            </a:r>
            <a:r>
              <a:rPr lang="en-US" dirty="0" err="1" smtClean="0"/>
              <a:t>document.writeln</a:t>
            </a:r>
            <a:r>
              <a:rPr lang="en-US" dirty="0" smtClean="0"/>
              <a:t> or </a:t>
            </a:r>
            <a:r>
              <a:rPr lang="en-US" dirty="0" err="1" smtClean="0"/>
              <a:t>console.log</a:t>
            </a:r>
            <a:endParaRPr lang="en-US" dirty="0" smtClean="0"/>
          </a:p>
          <a:p>
            <a:pPr lvl="1"/>
            <a:r>
              <a:rPr lang="en-US" dirty="0" smtClean="0"/>
              <a:t>Is the value what you expected?</a:t>
            </a:r>
          </a:p>
          <a:p>
            <a:r>
              <a:rPr lang="en-US" dirty="0" smtClean="0"/>
              <a:t>Use the Chrome JavaScript console!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292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Controlling Execution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Conditional</a:t>
            </a:r>
          </a:p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7867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809589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</a:t>
            </a:r>
            <a:endParaRPr lang="en-US" dirty="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435475" y="2362200"/>
            <a:ext cx="336312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if (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gender ==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"male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"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) 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greeting =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"It’s a boy!";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 else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greeting =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"It’s a girl!";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3" name="Elbow Connector 22"/>
          <p:cNvCxnSpPr>
            <a:stCxn id="24582" idx="3"/>
            <a:endCxn id="24579" idx="0"/>
          </p:cNvCxnSpPr>
          <p:nvPr/>
        </p:nvCxnSpPr>
        <p:spPr bwMode="auto">
          <a:xfrm>
            <a:off x="3200400" y="2133600"/>
            <a:ext cx="190500" cy="914400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Elbow Connector 22"/>
          <p:cNvCxnSpPr>
            <a:stCxn id="24582" idx="1"/>
            <a:endCxn id="24580" idx="0"/>
          </p:cNvCxnSpPr>
          <p:nvPr/>
        </p:nvCxnSpPr>
        <p:spPr bwMode="auto">
          <a:xfrm rot="10800000" flipV="1">
            <a:off x="1104900" y="2133600"/>
            <a:ext cx="190500" cy="914400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Elbow Connector 22"/>
          <p:cNvCxnSpPr>
            <a:stCxn id="24580" idx="2"/>
            <a:endCxn id="24585" idx="0"/>
          </p:cNvCxnSpPr>
          <p:nvPr/>
        </p:nvCxnSpPr>
        <p:spPr bwMode="auto">
          <a:xfrm rot="16200000" flipH="1">
            <a:off x="1181100" y="3810000"/>
            <a:ext cx="990600" cy="1143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Elbow Connector 22"/>
          <p:cNvCxnSpPr>
            <a:stCxn id="24579" idx="2"/>
            <a:endCxn id="24585" idx="0"/>
          </p:cNvCxnSpPr>
          <p:nvPr/>
        </p:nvCxnSpPr>
        <p:spPr bwMode="auto">
          <a:xfrm rot="5400000">
            <a:off x="2324100" y="3810000"/>
            <a:ext cx="990600" cy="1143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588" name="TextBox 34"/>
          <p:cNvSpPr txBox="1">
            <a:spLocks noChangeArrowheads="1"/>
          </p:cNvSpPr>
          <p:nvPr/>
        </p:nvSpPr>
        <p:spPr bwMode="auto">
          <a:xfrm>
            <a:off x="838200" y="1752600"/>
            <a:ext cx="5351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true</a:t>
            </a:r>
          </a:p>
        </p:txBody>
      </p:sp>
      <p:sp>
        <p:nvSpPr>
          <p:cNvPr id="24589" name="TextBox 35"/>
          <p:cNvSpPr txBox="1">
            <a:spLocks noChangeArrowheads="1"/>
          </p:cNvSpPr>
          <p:nvPr/>
        </p:nvSpPr>
        <p:spPr bwMode="auto">
          <a:xfrm>
            <a:off x="3081338" y="1752600"/>
            <a:ext cx="5457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false</a:t>
            </a:r>
          </a:p>
        </p:txBody>
      </p:sp>
      <p:sp>
        <p:nvSpPr>
          <p:cNvPr id="24579" name="Rounded Rectangle 8"/>
          <p:cNvSpPr>
            <a:spLocks noChangeArrowheads="1"/>
          </p:cNvSpPr>
          <p:nvPr/>
        </p:nvSpPr>
        <p:spPr bwMode="auto">
          <a:xfrm>
            <a:off x="2667000" y="30480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Something Else</a:t>
            </a:r>
          </a:p>
        </p:txBody>
      </p:sp>
      <p:sp>
        <p:nvSpPr>
          <p:cNvPr id="24580" name="Rounded Rectangle 9"/>
          <p:cNvSpPr>
            <a:spLocks noChangeArrowheads="1"/>
          </p:cNvSpPr>
          <p:nvPr/>
        </p:nvSpPr>
        <p:spPr bwMode="auto">
          <a:xfrm>
            <a:off x="381000" y="30480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Do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Something</a:t>
            </a:r>
          </a:p>
        </p:txBody>
      </p:sp>
      <p:sp>
        <p:nvSpPr>
          <p:cNvPr id="24582" name="Flowchart: Decision 17"/>
          <p:cNvSpPr>
            <a:spLocks noChangeArrowheads="1"/>
          </p:cNvSpPr>
          <p:nvPr/>
        </p:nvSpPr>
        <p:spPr bwMode="auto">
          <a:xfrm>
            <a:off x="1295400" y="1600200"/>
            <a:ext cx="1905000" cy="1066800"/>
          </a:xfrm>
          <a:prstGeom prst="flowChartDecision">
            <a:avLst/>
          </a:prstGeom>
          <a:solidFill>
            <a:srgbClr val="FFFF66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Condition</a:t>
            </a:r>
          </a:p>
        </p:txBody>
      </p:sp>
      <p:sp>
        <p:nvSpPr>
          <p:cNvPr id="24585" name="Rounded Rectangle 27"/>
          <p:cNvSpPr>
            <a:spLocks noChangeArrowheads="1"/>
          </p:cNvSpPr>
          <p:nvPr/>
        </p:nvSpPr>
        <p:spPr bwMode="auto">
          <a:xfrm>
            <a:off x="1524000" y="48768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Continue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6324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Note the indentation...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4495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Note, the text in red is part of the “template” of the conditional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883395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 clauses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66800" y="1752600"/>
            <a:ext cx="293015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if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 smtClean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)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else if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else if 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else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958784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if-else clauses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66800" y="1143000"/>
            <a:ext cx="293015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if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 smtClean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)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if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… 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} else {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}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else if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else if 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else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6324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Note this is where indentation become important…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26072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Conditions: Boolean Expressions</a:t>
            </a:r>
            <a:endParaRPr lang="en-US" dirty="0"/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== y	true if x and y are equal </a:t>
            </a:r>
            <a:r>
              <a:rPr lang="en-US" dirty="0" smtClean="0">
                <a:solidFill>
                  <a:srgbClr val="FF0000"/>
                </a:solidFill>
              </a:rPr>
              <a:t>(note common gotcha!)</a:t>
            </a:r>
          </a:p>
          <a:p>
            <a:r>
              <a:rPr lang="en-US" dirty="0" smtClean="0"/>
              <a:t>x != y 	true if x and y are not equal</a:t>
            </a:r>
          </a:p>
          <a:p>
            <a:r>
              <a:rPr lang="en-US" dirty="0" smtClean="0"/>
              <a:t>x &gt; y	true if x is greater than y</a:t>
            </a:r>
          </a:p>
          <a:p>
            <a:r>
              <a:rPr lang="en-US" dirty="0" smtClean="0"/>
              <a:t>x &lt;= y	true if x is smaller than or equal to y</a:t>
            </a:r>
          </a:p>
          <a:p>
            <a:r>
              <a:rPr lang="en-US" dirty="0" smtClean="0"/>
              <a:t>x &amp;&amp; y	true if both x and y are true           </a:t>
            </a:r>
          </a:p>
          <a:p>
            <a:r>
              <a:rPr lang="en-US" dirty="0" smtClean="0"/>
              <a:t>x || y	true if either x or y is true</a:t>
            </a:r>
          </a:p>
          <a:p>
            <a:r>
              <a:rPr lang="en-US" dirty="0" smtClean="0"/>
              <a:t>!x		true if x is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872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2-09-18 at 5.33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9" y="2209800"/>
            <a:ext cx="893219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816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Enia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6200"/>
            <a:ext cx="9175185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0" y="6629400"/>
            <a:ext cx="12144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25534029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Creepy Guy Formula: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some error checking</a:t>
            </a:r>
          </a:p>
          <a:p>
            <a:pPr lvl="1"/>
            <a:r>
              <a:rPr lang="en-US" dirty="0" smtClean="0"/>
              <a:t>Tip: x == "</a:t>
            </a:r>
            <a:r>
              <a:rPr lang="en-US" dirty="0"/>
              <a:t>"</a:t>
            </a:r>
            <a:endParaRPr lang="en-US" dirty="0" smtClean="0"/>
          </a:p>
          <a:p>
            <a:pPr lvl="1"/>
            <a:r>
              <a:rPr lang="en-US" dirty="0" smtClean="0"/>
              <a:t>Tip: exit()</a:t>
            </a:r>
          </a:p>
          <a:p>
            <a:r>
              <a:rPr lang="en-US" dirty="0" smtClean="0"/>
              <a:t>Add some age appropriate pictures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706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5029200" y="1295400"/>
            <a:ext cx="391074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= 1;</a:t>
            </a:r>
          </a:p>
          <a:p>
            <a:r>
              <a:rPr lang="pt-BR" sz="2400" b="0" dirty="0" err="1">
                <a:solidFill>
                  <a:srgbClr val="FF0000"/>
                </a:solidFill>
                <a:latin typeface="Gill Sans"/>
                <a:cs typeface="Gill Sans"/>
              </a:rPr>
              <a:t>while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 (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&lt;= 10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document.writeln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);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++;</a:t>
            </a:r>
          </a:p>
          <a:p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</a:p>
          <a:p>
            <a:endParaRPr lang="pt-BR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for </a:t>
            </a:r>
            <a:r>
              <a:rPr lang="pt-BR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(</a:t>
            </a:r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= 1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;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&lt;= 10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;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++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document.writeln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);</a:t>
            </a:r>
          </a:p>
          <a:p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	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1" name="Elbow Connector 22"/>
          <p:cNvCxnSpPr>
            <a:stCxn id="25605" idx="3"/>
            <a:endCxn id="25608" idx="1"/>
          </p:cNvCxnSpPr>
          <p:nvPr/>
        </p:nvCxnSpPr>
        <p:spPr bwMode="auto">
          <a:xfrm>
            <a:off x="2667000" y="2667000"/>
            <a:ext cx="5334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Elbow Connector 22"/>
          <p:cNvCxnSpPr>
            <a:stCxn id="25605" idx="2"/>
            <a:endCxn id="25604" idx="0"/>
          </p:cNvCxnSpPr>
          <p:nvPr/>
        </p:nvCxnSpPr>
        <p:spPr bwMode="auto">
          <a:xfrm rot="5400000">
            <a:off x="1371601" y="3543300"/>
            <a:ext cx="685800" cy="31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Elbow Connector 22"/>
          <p:cNvCxnSpPr>
            <a:stCxn id="25604" idx="2"/>
            <a:endCxn id="25605" idx="1"/>
          </p:cNvCxnSpPr>
          <p:nvPr/>
        </p:nvCxnSpPr>
        <p:spPr bwMode="auto">
          <a:xfrm rot="5400000" flipH="1">
            <a:off x="209550" y="3219450"/>
            <a:ext cx="2057400" cy="952500"/>
          </a:xfrm>
          <a:prstGeom prst="bentConnector4">
            <a:avLst>
              <a:gd name="adj1" fmla="val -11111"/>
              <a:gd name="adj2" fmla="val 124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610" name="TextBox 34"/>
          <p:cNvSpPr txBox="1">
            <a:spLocks noChangeArrowheads="1"/>
          </p:cNvSpPr>
          <p:nvPr/>
        </p:nvSpPr>
        <p:spPr bwMode="auto">
          <a:xfrm>
            <a:off x="1143000" y="3124200"/>
            <a:ext cx="5351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latin typeface="Gill Sans"/>
                <a:cs typeface="Gill Sans"/>
              </a:rPr>
              <a:t>true</a:t>
            </a:r>
          </a:p>
        </p:txBody>
      </p:sp>
      <p:sp>
        <p:nvSpPr>
          <p:cNvPr id="25611" name="TextBox 35"/>
          <p:cNvSpPr txBox="1">
            <a:spLocks noChangeArrowheads="1"/>
          </p:cNvSpPr>
          <p:nvPr/>
        </p:nvSpPr>
        <p:spPr bwMode="auto">
          <a:xfrm>
            <a:off x="2395538" y="2709863"/>
            <a:ext cx="5457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latin typeface="Gill Sans"/>
                <a:cs typeface="Gill Sans"/>
              </a:rPr>
              <a:t>false</a:t>
            </a:r>
          </a:p>
        </p:txBody>
      </p:sp>
      <p:sp>
        <p:nvSpPr>
          <p:cNvPr id="25604" name="Rounded Rectangle 18"/>
          <p:cNvSpPr>
            <a:spLocks noChangeArrowheads="1"/>
          </p:cNvSpPr>
          <p:nvPr/>
        </p:nvSpPr>
        <p:spPr bwMode="auto">
          <a:xfrm>
            <a:off x="990600" y="38862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Do</a:t>
            </a:r>
          </a:p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Something</a:t>
            </a:r>
          </a:p>
        </p:txBody>
      </p:sp>
      <p:sp>
        <p:nvSpPr>
          <p:cNvPr id="25605" name="Flowchart: Decision 19"/>
          <p:cNvSpPr>
            <a:spLocks noChangeArrowheads="1"/>
          </p:cNvSpPr>
          <p:nvPr/>
        </p:nvSpPr>
        <p:spPr bwMode="auto">
          <a:xfrm>
            <a:off x="762000" y="2133600"/>
            <a:ext cx="1905000" cy="1066800"/>
          </a:xfrm>
          <a:prstGeom prst="flowChartDecision">
            <a:avLst/>
          </a:prstGeom>
          <a:solidFill>
            <a:srgbClr val="FFFF66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Condition</a:t>
            </a:r>
          </a:p>
        </p:txBody>
      </p:sp>
      <p:sp>
        <p:nvSpPr>
          <p:cNvPr id="25608" name="Rounded Rectangle 22"/>
          <p:cNvSpPr>
            <a:spLocks noChangeArrowheads="1"/>
          </p:cNvSpPr>
          <p:nvPr/>
        </p:nvSpPr>
        <p:spPr bwMode="auto">
          <a:xfrm>
            <a:off x="3200400" y="22479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Continue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57867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FYI: Computer scientists like to start at zero…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4876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Note, the text in red is part of the “template” of the loop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39356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Cream Scoops: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there’s only one scoop?</a:t>
            </a:r>
          </a:p>
          <a:p>
            <a:r>
              <a:rPr lang="en-US" dirty="0" smtClean="0"/>
              <a:t>Change from for loop to while loop</a:t>
            </a:r>
          </a:p>
          <a:p>
            <a:r>
              <a:rPr lang="en-US" dirty="0" smtClean="0"/>
              <a:t>Alternate scoops of ice cream, chocolate and vanilla</a:t>
            </a:r>
          </a:p>
          <a:p>
            <a:pPr lvl="1"/>
            <a:r>
              <a:rPr lang="en-US" dirty="0" smtClean="0"/>
              <a:t>Helpful tip: modulo (remainder) operation (%)</a:t>
            </a:r>
          </a:p>
          <a:p>
            <a:pPr lvl="1"/>
            <a:r>
              <a:rPr lang="en-US" dirty="0" smtClean="0"/>
              <a:t>3%2 = 1, 4%2 = 0, 5%2 = 1</a:t>
            </a:r>
          </a:p>
          <a:p>
            <a:r>
              <a:rPr lang="en-US" dirty="0" smtClean="0"/>
              <a:t>Randomize scoops of ice cream</a:t>
            </a:r>
          </a:p>
          <a:p>
            <a:pPr lvl="1"/>
            <a:r>
              <a:rPr lang="en-US" dirty="0" smtClean="0"/>
              <a:t>To generate random </a:t>
            </a:r>
            <a:r>
              <a:rPr lang="en-US" dirty="0"/>
              <a:t>number between 0 and </a:t>
            </a:r>
            <a:r>
              <a:rPr lang="en-US" dirty="0" smtClean="0"/>
              <a:t>2: 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Math.random</a:t>
            </a:r>
            <a:r>
              <a:rPr lang="en-US" dirty="0"/>
              <a:t>()*3));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30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Programming</a:t>
            </a:r>
            <a:endParaRPr lang="en-US"/>
          </a:p>
        </p:txBody>
      </p:sp>
      <p:sp>
        <p:nvSpPr>
          <p:cNvPr id="1536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Low-level languages</a:t>
            </a:r>
          </a:p>
          <a:p>
            <a:pPr lvl="1"/>
            <a:r>
              <a:rPr lang="en-US" smtClean="0"/>
              <a:t>Directly specifies actions of the machine </a:t>
            </a:r>
          </a:p>
          <a:p>
            <a:pPr lvl="1"/>
            <a:r>
              <a:rPr lang="en-US" smtClean="0"/>
              <a:t>Example: assembly language</a:t>
            </a:r>
          </a:p>
          <a:p>
            <a:r>
              <a:rPr lang="en-US" smtClean="0"/>
              <a:t>High-level languages</a:t>
            </a:r>
          </a:p>
          <a:p>
            <a:pPr lvl="1"/>
            <a:r>
              <a:rPr lang="en-US" smtClean="0"/>
              <a:t>Specifies machine instructions at a more abstract level</a:t>
            </a:r>
          </a:p>
          <a:p>
            <a:pPr lvl="1"/>
            <a:r>
              <a:rPr lang="en-US" smtClean="0"/>
              <a:t>Compiler/interpreter translates instructions into machine actions</a:t>
            </a:r>
          </a:p>
          <a:p>
            <a:pPr lvl="1"/>
            <a:r>
              <a:rPr lang="en-US" smtClean="0"/>
              <a:t>Example: 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4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for the web</a:t>
            </a:r>
          </a:p>
          <a:p>
            <a:r>
              <a:rPr lang="en-US" dirty="0" smtClean="0"/>
              <a:t>Client-side, runs in the browser</a:t>
            </a:r>
          </a:p>
          <a:p>
            <a:r>
              <a:rPr lang="en-US" dirty="0" smtClean="0"/>
              <a:t>Provides programmatic access to the HTML page in which it’s embedded (the DOM)</a:t>
            </a:r>
          </a:p>
          <a:p>
            <a:r>
              <a:rPr lang="en-US" dirty="0" smtClean="0"/>
              <a:t>Enables richly-interactive websites!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269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Document?</a:t>
            </a:r>
            <a:endParaRPr lang="en-US" dirty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Content</a:t>
            </a:r>
          </a:p>
          <a:p>
            <a:r>
              <a:rPr lang="en-US" smtClean="0"/>
              <a:t>Structure</a:t>
            </a:r>
          </a:p>
          <a:p>
            <a:r>
              <a:rPr lang="en-US" smtClean="0"/>
              <a:t>Appearance</a:t>
            </a:r>
          </a:p>
          <a:p>
            <a:r>
              <a:rPr lang="en-US" smtClean="0"/>
              <a:t>Behavior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9hjf4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06269"/>
            <a:ext cx="5030787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0" y="6629400"/>
            <a:ext cx="1687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Iron Chef America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170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 and Variables</a:t>
            </a:r>
            <a:endParaRPr lang="en-US"/>
          </a:p>
        </p:txBody>
      </p:sp>
      <p:sp>
        <p:nvSpPr>
          <p:cNvPr id="2048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types = things that you can operate on </a:t>
            </a:r>
          </a:p>
          <a:p>
            <a:pPr lvl="1"/>
            <a:r>
              <a:rPr lang="en-US" dirty="0" smtClean="0"/>
              <a:t>Boolean: true, false</a:t>
            </a:r>
          </a:p>
          <a:p>
            <a:pPr lvl="1"/>
            <a:r>
              <a:rPr lang="en-US" dirty="0" smtClean="0"/>
              <a:t>Number: 5, 9, 3.1415926</a:t>
            </a:r>
          </a:p>
          <a:p>
            <a:pPr lvl="1"/>
            <a:r>
              <a:rPr lang="en-US" dirty="0" smtClean="0"/>
              <a:t>String: </a:t>
            </a:r>
            <a:r>
              <a:rPr lang="ja-JP" altLang="en-US" dirty="0" smtClean="0"/>
              <a:t>“</a:t>
            </a:r>
            <a:r>
              <a:rPr lang="en-US" dirty="0" smtClean="0"/>
              <a:t>Hello World</a:t>
            </a:r>
            <a:r>
              <a:rPr lang="ja-JP" altLang="en-US" dirty="0" smtClean="0"/>
              <a:t>”</a:t>
            </a:r>
            <a:endParaRPr lang="en-US" dirty="0" smtClean="0"/>
          </a:p>
          <a:p>
            <a:r>
              <a:rPr lang="en-US" dirty="0" smtClean="0"/>
              <a:t>Variables hold values of a particular data type</a:t>
            </a:r>
          </a:p>
          <a:p>
            <a:pPr lvl="1"/>
            <a:r>
              <a:rPr lang="en-US" dirty="0" smtClean="0"/>
              <a:t>Represented as symbols (e.g., x)</a:t>
            </a:r>
          </a:p>
          <a:p>
            <a:pPr lvl="1"/>
            <a:r>
              <a:rPr lang="en-US" dirty="0" smtClean="0"/>
              <a:t>How should you name variables?</a:t>
            </a:r>
          </a:p>
          <a:p>
            <a:r>
              <a:rPr lang="en-US" dirty="0" smtClean="0"/>
              <a:t>In JavaScript, </a:t>
            </a:r>
            <a:r>
              <a:rPr lang="en-US" dirty="0" err="1" smtClean="0"/>
              <a:t>var</a:t>
            </a:r>
            <a:r>
              <a:rPr lang="en-US" dirty="0" smtClean="0"/>
              <a:t> declares a variable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b = true;	create a </a:t>
            </a:r>
            <a:r>
              <a:rPr lang="en-US" dirty="0" err="1" smtClean="0"/>
              <a:t>boolean</a:t>
            </a:r>
            <a:r>
              <a:rPr lang="en-US" dirty="0" smtClean="0"/>
              <a:t> b and set it to true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n = 1;		create a number n and set it to 1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s = </a:t>
            </a:r>
            <a:r>
              <a:rPr lang="ja-JP" altLang="en-US" dirty="0" smtClean="0"/>
              <a:t>“</a:t>
            </a:r>
            <a:r>
              <a:rPr lang="en-US" dirty="0" smtClean="0"/>
              <a:t>hello</a:t>
            </a:r>
            <a:r>
              <a:rPr lang="ja-JP" altLang="en-US" dirty="0" smtClean="0"/>
              <a:t>”</a:t>
            </a:r>
            <a:r>
              <a:rPr lang="en-US" dirty="0" smtClean="0"/>
              <a:t>;	create a string s and set it to </a:t>
            </a:r>
            <a:r>
              <a:rPr lang="ja-JP" altLang="en-US" dirty="0" smtClean="0"/>
              <a:t>“</a:t>
            </a:r>
            <a:r>
              <a:rPr lang="en-US" dirty="0" smtClean="0"/>
              <a:t>hello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&amp; Statements</a:t>
            </a:r>
            <a:endParaRPr lang="en-US" dirty="0"/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that you can do:</a:t>
            </a:r>
          </a:p>
          <a:p>
            <a:pPr lvl="1"/>
            <a:r>
              <a:rPr lang="en-US" dirty="0" smtClean="0"/>
              <a:t>-x			reverse the sign of x (negation)       </a:t>
            </a:r>
          </a:p>
          <a:p>
            <a:pPr lvl="1"/>
            <a:r>
              <a:rPr lang="en-US" dirty="0" smtClean="0"/>
              <a:t>6 + 5			add 6 and 5 </a:t>
            </a:r>
          </a:p>
          <a:p>
            <a:pPr lvl="1"/>
            <a:r>
              <a:rPr lang="en-US" dirty="0" smtClean="0"/>
              <a:t>2.1 * 3 			multiply two values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Hello</a:t>
            </a:r>
            <a:r>
              <a:rPr lang="ja-JP" altLang="en-US" dirty="0"/>
              <a:t>”</a:t>
            </a:r>
            <a:r>
              <a:rPr lang="en-US" dirty="0"/>
              <a:t> + </a:t>
            </a:r>
            <a:r>
              <a:rPr lang="ja-JP" altLang="en-US" dirty="0"/>
              <a:t>“</a:t>
            </a:r>
            <a:r>
              <a:rPr lang="en-US" dirty="0"/>
              <a:t>World</a:t>
            </a:r>
            <a:r>
              <a:rPr lang="ja-JP" altLang="en-US" dirty="0"/>
              <a:t>”</a:t>
            </a:r>
            <a:r>
              <a:rPr lang="en-US" dirty="0"/>
              <a:t> 	concatenate two </a:t>
            </a:r>
            <a:r>
              <a:rPr lang="en-US" dirty="0" smtClean="0"/>
              <a:t>strings</a:t>
            </a:r>
          </a:p>
          <a:p>
            <a:r>
              <a:rPr lang="en-US" dirty="0" smtClean="0"/>
              <a:t>The simplest statements store results of expressions:</a:t>
            </a:r>
          </a:p>
          <a:p>
            <a:pPr lvl="1"/>
            <a:r>
              <a:rPr lang="en-US" dirty="0" smtClean="0"/>
              <a:t>x = 5		set the value of x to be 5</a:t>
            </a:r>
          </a:p>
          <a:p>
            <a:pPr lvl="1"/>
            <a:r>
              <a:rPr lang="en-US" dirty="0" smtClean="0"/>
              <a:t>x += y		x = x + y</a:t>
            </a:r>
          </a:p>
          <a:p>
            <a:pPr lvl="1"/>
            <a:r>
              <a:rPr lang="en-US" dirty="0" smtClean="0"/>
              <a:t>x *= 5		x = x * 5</a:t>
            </a:r>
          </a:p>
          <a:p>
            <a:pPr lvl="1"/>
            <a:r>
              <a:rPr lang="en-US" dirty="0" smtClean="0"/>
              <a:t>x++		increase value of x by 1</a:t>
            </a:r>
          </a:p>
          <a:p>
            <a:r>
              <a:rPr lang="en-US" dirty="0" smtClean="0"/>
              <a:t>In JavaScript, statements end with a semicolon (;)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5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Cooking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 are like?</a:t>
            </a:r>
          </a:p>
          <a:p>
            <a:r>
              <a:rPr lang="en-US" dirty="0" smtClean="0"/>
              <a:t>Variables are like?</a:t>
            </a:r>
          </a:p>
          <a:p>
            <a:r>
              <a:rPr lang="en-US" dirty="0" smtClean="0"/>
              <a:t>Statements are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295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48087</TotalTime>
  <Words>901</Words>
  <Application>Microsoft Macintosh PowerPoint</Application>
  <PresentationFormat>On-screen Show (4:3)</PresentationFormat>
  <Paragraphs>198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PowerPoint Presentation</vt:lpstr>
      <vt:lpstr>PowerPoint Presentation</vt:lpstr>
      <vt:lpstr>Types of Programming</vt:lpstr>
      <vt:lpstr>What’s JavaScript?</vt:lpstr>
      <vt:lpstr>What’s a Document?</vt:lpstr>
      <vt:lpstr>PowerPoint Presentation</vt:lpstr>
      <vt:lpstr>Data Types and Variables</vt:lpstr>
      <vt:lpstr>Expressions &amp; Statements</vt:lpstr>
      <vt:lpstr>Cooking Analogy</vt:lpstr>
      <vt:lpstr>Sequence of Instructions</vt:lpstr>
      <vt:lpstr>Where does the JavaScript go?</vt:lpstr>
      <vt:lpstr>Temperature Conversion Demo</vt:lpstr>
      <vt:lpstr>Programming Tips</vt:lpstr>
      <vt:lpstr>Controlling Execution</vt:lpstr>
      <vt:lpstr>Conditional</vt:lpstr>
      <vt:lpstr>Multiple if-else clauses</vt:lpstr>
      <vt:lpstr>Nested if-else clauses</vt:lpstr>
      <vt:lpstr>Test Conditions: Boolean Expressions</vt:lpstr>
      <vt:lpstr>PowerPoint Presentation</vt:lpstr>
      <vt:lpstr>Creepy Guy Formula: Exercises</vt:lpstr>
      <vt:lpstr>Loops</vt:lpstr>
      <vt:lpstr>Ice Cream Scoops: Exercises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7931</cp:revision>
  <dcterms:created xsi:type="dcterms:W3CDTF">2012-09-06T21:39:14Z</dcterms:created>
  <dcterms:modified xsi:type="dcterms:W3CDTF">2014-02-11T00:22:53Z</dcterms:modified>
  <cp:category/>
</cp:coreProperties>
</file>