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16" r:id="rId2"/>
    <p:sldId id="629" r:id="rId3"/>
    <p:sldId id="643" r:id="rId4"/>
    <p:sldId id="642" r:id="rId5"/>
    <p:sldId id="644" r:id="rId6"/>
    <p:sldId id="645" r:id="rId7"/>
    <p:sldId id="646" r:id="rId8"/>
    <p:sldId id="647" r:id="rId9"/>
    <p:sldId id="651" r:id="rId10"/>
    <p:sldId id="648" r:id="rId11"/>
    <p:sldId id="649" r:id="rId12"/>
    <p:sldId id="652" r:id="rId13"/>
    <p:sldId id="650" r:id="rId14"/>
    <p:sldId id="654" r:id="rId15"/>
    <p:sldId id="655" r:id="rId16"/>
    <p:sldId id="653" r:id="rId17"/>
    <p:sldId id="656" r:id="rId18"/>
    <p:sldId id="657" r:id="rId1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1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Wednesday, February 19, </a:t>
            </a: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2013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JavaScript – DOM and Events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Selecting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a DOM node by id:</a:t>
            </a:r>
          </a:p>
          <a:p>
            <a:pPr marL="457129" lvl="1" indent="0">
              <a:buNone/>
            </a:pPr>
            <a:r>
              <a:rPr lang="en-US" dirty="0" err="1"/>
              <a:t>document.getElementById</a:t>
            </a:r>
            <a:r>
              <a:rPr lang="en-US" dirty="0" smtClean="0"/>
              <a:t>("id"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Note, returns a DOM node</a:t>
            </a:r>
          </a:p>
          <a:p>
            <a:r>
              <a:rPr lang="en-US" dirty="0" smtClean="0"/>
              <a:t>Selecting DOM nodes by tag:</a:t>
            </a:r>
          </a:p>
          <a:p>
            <a:pPr marL="457129" lvl="1" indent="0">
              <a:buNone/>
            </a:pPr>
            <a:r>
              <a:rPr lang="en-US" dirty="0" err="1"/>
              <a:t>document.getElementsByTagName</a:t>
            </a:r>
            <a:r>
              <a:rPr lang="en-US" dirty="0" smtClean="0"/>
              <a:t>("p"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Note, returns a collection (treat as an array)</a:t>
            </a:r>
          </a:p>
          <a:p>
            <a:r>
              <a:rPr lang="en-US" dirty="0" smtClean="0"/>
              <a:t>Once you select a DOM node:</a:t>
            </a:r>
          </a:p>
          <a:p>
            <a:pPr lvl="1"/>
            <a:r>
              <a:rPr lang="en-US" dirty="0" smtClean="0"/>
              <a:t>Get a node’s children: </a:t>
            </a:r>
            <a:r>
              <a:rPr lang="en-US" dirty="0" err="1" smtClean="0"/>
              <a:t>list.childNodes</a:t>
            </a:r>
            <a:endParaRPr lang="en-US" dirty="0" smtClean="0"/>
          </a:p>
          <a:p>
            <a:pPr lvl="1"/>
            <a:r>
              <a:rPr lang="en-US" dirty="0" smtClean="0"/>
              <a:t>Get a node’s number of children: </a:t>
            </a:r>
            <a:r>
              <a:rPr lang="en-US" dirty="0" err="1" smtClean="0"/>
              <a:t>list.childNodes.length</a:t>
            </a:r>
            <a:endParaRPr lang="en-US" dirty="0" smtClean="0"/>
          </a:p>
          <a:p>
            <a:pPr lvl="1"/>
            <a:r>
              <a:rPr lang="en-US" dirty="0" smtClean="0"/>
              <a:t>Natural to iterate over child nodes using for loops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133600" y="6305490"/>
            <a:ext cx="6781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BTW, &lt;div&gt; tags are very useful for grouping elements together.</a:t>
            </a:r>
          </a:p>
        </p:txBody>
      </p:sp>
    </p:spTree>
    <p:extLst>
      <p:ext uri="{BB962C8B-B14F-4D97-AF65-F5344CB8AC3E}">
        <p14:creationId xmlns:p14="http://schemas.microsoft.com/office/powerpoint/2010/main" val="9752788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Manipulating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way to manipulate DOM nodes: select the node and modifying its </a:t>
            </a:r>
            <a:r>
              <a:rPr lang="en-US" dirty="0" err="1" smtClean="0"/>
              <a:t>innerHTML</a:t>
            </a:r>
            <a:r>
              <a:rPr lang="en-US" dirty="0" smtClean="0"/>
              <a:t> property:</a:t>
            </a:r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p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para</a:t>
            </a:r>
            <a:r>
              <a:rPr lang="en-US" dirty="0"/>
              <a:t>");</a:t>
            </a:r>
          </a:p>
          <a:p>
            <a:pPr marL="457129" lvl="1" indent="0">
              <a:buNone/>
            </a:pPr>
            <a:r>
              <a:rPr lang="en-US" dirty="0" err="1" smtClean="0"/>
              <a:t>p.innerHTML</a:t>
            </a:r>
            <a:r>
              <a:rPr lang="en-US" dirty="0" smtClean="0"/>
              <a:t> </a:t>
            </a:r>
            <a:r>
              <a:rPr lang="en-US" dirty="0"/>
              <a:t>= "some text"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innerHTML</a:t>
            </a:r>
            <a:r>
              <a:rPr lang="en-US" dirty="0" smtClean="0"/>
              <a:t> can be </a:t>
            </a:r>
            <a:r>
              <a:rPr lang="en-US" i="1" dirty="0" smtClean="0"/>
              <a:t>any</a:t>
            </a:r>
            <a:r>
              <a:rPr lang="en-US" dirty="0" smtClean="0"/>
              <a:t> HTML!</a:t>
            </a:r>
          </a:p>
          <a:p>
            <a:r>
              <a:rPr lang="en-US" dirty="0" smtClean="0"/>
              <a:t>Modify a child node using </a:t>
            </a:r>
            <a:r>
              <a:rPr lang="en-US" dirty="0" err="1" smtClean="0"/>
              <a:t>innerHTML</a:t>
            </a:r>
            <a:r>
              <a:rPr lang="en-US" dirty="0" smtClean="0"/>
              <a:t>:</a:t>
            </a:r>
          </a:p>
          <a:p>
            <a:pPr marL="399988" lvl="2" indent="0"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("list").</a:t>
            </a:r>
            <a:r>
              <a:rPr lang="en-US" sz="2000" dirty="0" err="1"/>
              <a:t>childNodes</a:t>
            </a:r>
            <a:r>
              <a:rPr lang="en-US" sz="2000" dirty="0"/>
              <a:t>[1].</a:t>
            </a:r>
            <a:r>
              <a:rPr lang="en-US" sz="2000" dirty="0" err="1"/>
              <a:t>innerHTML</a:t>
            </a:r>
            <a:r>
              <a:rPr lang="en-US" sz="2000" dirty="0"/>
              <a:t> = </a:t>
            </a:r>
            <a:r>
              <a:rPr lang="en-US" sz="2000" dirty="0" smtClean="0"/>
              <a:t>"new item";</a:t>
            </a:r>
            <a:endParaRPr lang="en-US" sz="20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909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Building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DOM nodes programmatically:</a:t>
            </a:r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p = </a:t>
            </a:r>
            <a:r>
              <a:rPr lang="en-US" dirty="0" err="1"/>
              <a:t>document.createElement</a:t>
            </a:r>
            <a:r>
              <a:rPr lang="en-US" dirty="0"/>
              <a:t>("p");</a:t>
            </a:r>
          </a:p>
          <a:p>
            <a:pPr marL="457129" lvl="1" indent="0">
              <a:buNone/>
            </a:pPr>
            <a:r>
              <a:rPr lang="en-US" dirty="0" err="1"/>
              <a:t>p.innerHTML</a:t>
            </a:r>
            <a:r>
              <a:rPr lang="en-US" dirty="0"/>
              <a:t> = "here is some new text.";</a:t>
            </a:r>
          </a:p>
          <a:p>
            <a:pPr marL="457129" lvl="1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("div1").</a:t>
            </a:r>
            <a:r>
              <a:rPr lang="en-US" dirty="0" err="1"/>
              <a:t>appendChild</a:t>
            </a:r>
            <a:r>
              <a:rPr lang="en-US" dirty="0"/>
              <a:t>(p);</a:t>
            </a:r>
          </a:p>
          <a:p>
            <a:pPr marL="0" indent="0">
              <a:buNone/>
            </a:pPr>
            <a:endParaRPr lang="en-US" dirty="0"/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newItem</a:t>
            </a:r>
            <a:r>
              <a:rPr lang="en-US" dirty="0"/>
              <a:t> = </a:t>
            </a:r>
            <a:r>
              <a:rPr lang="en-US" dirty="0" err="1"/>
              <a:t>document.createElement</a:t>
            </a:r>
            <a:r>
              <a:rPr lang="en-US" dirty="0"/>
              <a:t>("li");</a:t>
            </a:r>
          </a:p>
          <a:p>
            <a:pPr marL="457129" lvl="1" indent="0">
              <a:buNone/>
            </a:pPr>
            <a:r>
              <a:rPr lang="en-US" dirty="0" err="1"/>
              <a:t>newItem.innerHTML</a:t>
            </a:r>
            <a:r>
              <a:rPr lang="en-US" dirty="0"/>
              <a:t> = "new list item";</a:t>
            </a:r>
          </a:p>
          <a:p>
            <a:pPr marL="457129" lvl="1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("list").</a:t>
            </a:r>
            <a:r>
              <a:rPr lang="en-US" dirty="0" err="1"/>
              <a:t>appendChild</a:t>
            </a:r>
            <a:r>
              <a:rPr lang="en-US" dirty="0"/>
              <a:t>(</a:t>
            </a:r>
            <a:r>
              <a:rPr lang="en-US" dirty="0" err="1"/>
              <a:t>newItem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err="1" smtClean="0"/>
              <a:t>setAttribute</a:t>
            </a:r>
            <a:r>
              <a:rPr lang="en-US" dirty="0" smtClean="0"/>
              <a:t> method to set attributes</a:t>
            </a:r>
          </a:p>
          <a:p>
            <a:pPr marL="457129" lvl="1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para</a:t>
            </a:r>
            <a:r>
              <a:rPr lang="en-US" dirty="0"/>
              <a:t>").</a:t>
            </a:r>
            <a:r>
              <a:rPr lang="en-US" dirty="0" err="1"/>
              <a:t>setAttribute</a:t>
            </a:r>
            <a:r>
              <a:rPr lang="en-US" dirty="0"/>
              <a:t>("style", "font-family: </a:t>
            </a:r>
            <a:r>
              <a:rPr lang="en-US" dirty="0" err="1" smtClean="0"/>
              <a:t>arial</a:t>
            </a:r>
            <a:r>
              <a:rPr lang="en-US" dirty="0" smtClean="0"/>
              <a:t>"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897758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Removing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node to remove, then use the </a:t>
            </a:r>
            <a:r>
              <a:rPr lang="en-US" dirty="0" err="1" smtClean="0"/>
              <a:t>removeChild</a:t>
            </a:r>
            <a:r>
              <a:rPr lang="en-US" dirty="0" smtClean="0"/>
              <a:t> method in its parent:</a:t>
            </a:r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list = </a:t>
            </a:r>
            <a:r>
              <a:rPr lang="en-US" dirty="0" err="1"/>
              <a:t>document.getElementById</a:t>
            </a:r>
            <a:r>
              <a:rPr lang="en-US" dirty="0"/>
              <a:t>("list");</a:t>
            </a:r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listItem</a:t>
            </a:r>
            <a:r>
              <a:rPr lang="en-US" dirty="0"/>
              <a:t> = </a:t>
            </a:r>
            <a:r>
              <a:rPr lang="en-US" dirty="0" err="1"/>
              <a:t>list.childNodes</a:t>
            </a:r>
            <a:r>
              <a:rPr lang="en-US" dirty="0"/>
              <a:t>[1];</a:t>
            </a:r>
          </a:p>
          <a:p>
            <a:pPr marL="457129" lvl="1" indent="0">
              <a:buNone/>
            </a:pPr>
            <a:r>
              <a:rPr lang="en-US" dirty="0" err="1"/>
              <a:t>list.removeChild</a:t>
            </a:r>
            <a:r>
              <a:rPr lang="en-US" dirty="0"/>
              <a:t>(</a:t>
            </a:r>
            <a:r>
              <a:rPr lang="en-US" dirty="0" err="1"/>
              <a:t>listItem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281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00px-Annex_Esstisch_Maßtisch_aus_Massivholz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293433" cy="68580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743200" y="266700"/>
            <a:ext cx="6096000" cy="10287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Gill Sans"/>
                <a:ea typeface="+mj-ea"/>
                <a:cs typeface="Gill San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9pPr>
          </a:lstStyle>
          <a:p>
            <a:pPr algn="r"/>
            <a:r>
              <a:rPr lang="en-US" sz="3600" dirty="0" smtClean="0">
                <a:solidFill>
                  <a:srgbClr val="000000"/>
                </a:solidFill>
              </a:rPr>
              <a:t>Let’s build a table!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0" y="6629400"/>
            <a:ext cx="164660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Wikipedia (Table)</a:t>
            </a:r>
            <a:endParaRPr lang="en-US" sz="1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9039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1289953"/>
            <a:ext cx="5410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t =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document.createElement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("table");</a:t>
            </a: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t.setAttribute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("border", 1);</a:t>
            </a: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row1 =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document.createElement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tr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");</a:t>
            </a: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row1col1 =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document.createElement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("td");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row1col1.innerHTML = "A";</a:t>
            </a: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row1col2 =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document.createElement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("td");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row1col2.innerHTML = "B";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row1.appendChild(row1col1);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row1.appendChild(row1col2);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t.appendChild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(row1);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document.getElementById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("div1").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appendChild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(t);</a:t>
            </a:r>
          </a:p>
        </p:txBody>
      </p:sp>
    </p:spTree>
    <p:extLst>
      <p:ext uri="{BB962C8B-B14F-4D97-AF65-F5344CB8AC3E}">
        <p14:creationId xmlns:p14="http://schemas.microsoft.com/office/powerpoint/2010/main" val="37674512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are driven by events</a:t>
            </a:r>
          </a:p>
          <a:p>
            <a:r>
              <a:rPr lang="en-US" dirty="0" smtClean="0"/>
              <a:t>When an event happens, an event handler is called to “handle” the event</a:t>
            </a:r>
          </a:p>
          <a:p>
            <a:r>
              <a:rPr lang="en-US" dirty="0" smtClean="0"/>
              <a:t>Easier to show in an example…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676400" y="6305490"/>
            <a:ext cx="7239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Note, what I’m showing is slightly easier than what’s in the 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book…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644489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06px-Mantelböge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980707"/>
          </a:xfrm>
          <a:prstGeom prst="rect">
            <a:avLst/>
          </a:prstGeom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0" y="6629400"/>
            <a:ext cx="234389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/>
              <a:t>Source: </a:t>
            </a:r>
            <a:r>
              <a:rPr lang="en-US" sz="1000" b="0" dirty="0" smtClean="0"/>
              <a:t>Wikipedia (Form (Document))</a:t>
            </a:r>
            <a:endParaRPr lang="en-US" sz="10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-76200" y="1295400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chemeClr val="bg1"/>
                </a:solidFill>
                <a:latin typeface="Gill Sans"/>
                <a:cs typeface="Gill Sans"/>
              </a:rPr>
              <a:t>Forms</a:t>
            </a:r>
            <a:endParaRPr lang="en-US" sz="36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840867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sta_dam_under_construction_new_edit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10" y="0"/>
            <a:ext cx="9181610" cy="6858000"/>
          </a:xfrm>
          <a:prstGeom prst="rect">
            <a:avLst/>
          </a:prstGeom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0" y="6629400"/>
            <a:ext cx="205911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/>
              <a:t>Source: </a:t>
            </a:r>
            <a:r>
              <a:rPr lang="en-US" sz="1000" b="0" dirty="0" smtClean="0"/>
              <a:t>Wikipedia (Construction)</a:t>
            </a:r>
            <a:endParaRPr lang="en-US" sz="10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-76200" y="1295400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Putting everything together…</a:t>
            </a:r>
            <a:endParaRPr lang="en-US" sz="36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326951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9hjf4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06269"/>
            <a:ext cx="5030787" cy="377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0" y="6629400"/>
            <a:ext cx="16875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Iron Chef America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Programming… is a lot like cooking!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511706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holds a collection of values</a:t>
            </a:r>
          </a:p>
          <a:p>
            <a:pPr lvl="1"/>
            <a:r>
              <a:rPr lang="en-US" dirty="0" smtClean="0"/>
              <a:t>Each value is referenced with an index, starting from 0</a:t>
            </a:r>
          </a:p>
          <a:p>
            <a:r>
              <a:rPr lang="en-US" dirty="0" smtClean="0"/>
              <a:t>Creating an array: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Or, alternatively: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Note, arrays automatically grow in size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371600" y="2635984"/>
            <a:ext cx="246669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= new Array();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[0] = 0;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[1] = 3;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[2] = 2;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[3] = 4;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71600" y="5010090"/>
            <a:ext cx="22296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= [0, 3, 2, 4];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572000" y="2971800"/>
            <a:ext cx="3657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smtClean="0">
                <a:solidFill>
                  <a:srgbClr val="FF0000"/>
                </a:solidFill>
                <a:latin typeface="Gill Sans"/>
                <a:cs typeface="Gill Sans"/>
              </a:rPr>
              <a:t>What happens if you don’t specify value for a particular index?</a:t>
            </a:r>
          </a:p>
        </p:txBody>
      </p:sp>
    </p:spTree>
    <p:extLst>
      <p:ext uri="{BB962C8B-B14F-4D97-AF65-F5344CB8AC3E}">
        <p14:creationId xmlns:p14="http://schemas.microsoft.com/office/powerpoint/2010/main" val="27298136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Referencing values in an array: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Array values can be used in other expressions and statements:</a:t>
            </a:r>
            <a:br>
              <a:rPr lang="en-US" dirty="0" smtClean="0"/>
            </a:br>
            <a:r>
              <a:rPr lang="en-US" dirty="0" err="1"/>
              <a:t>var</a:t>
            </a:r>
            <a:r>
              <a:rPr lang="en-US" dirty="0"/>
              <a:t> f = 5 + </a:t>
            </a:r>
            <a:r>
              <a:rPr lang="en-US" dirty="0" err="1"/>
              <a:t>arr</a:t>
            </a:r>
            <a:r>
              <a:rPr lang="en-US" dirty="0"/>
              <a:t>[0] + </a:t>
            </a:r>
            <a:r>
              <a:rPr lang="en-US" dirty="0" err="1"/>
              <a:t>arr</a:t>
            </a:r>
            <a:r>
              <a:rPr lang="en-US" dirty="0"/>
              <a:t>[2]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Find out the length of an array: </a:t>
            </a:r>
            <a:r>
              <a:rPr lang="en-US" dirty="0" err="1" smtClean="0"/>
              <a:t>arr.length</a:t>
            </a:r>
            <a:endParaRPr lang="en-US" dirty="0" smtClean="0"/>
          </a:p>
          <a:p>
            <a:r>
              <a:rPr lang="en-US" dirty="0" smtClean="0"/>
              <a:t>Arrays and </a:t>
            </a:r>
            <a:r>
              <a:rPr lang="en-US" i="1" dirty="0" smtClean="0"/>
              <a:t>for</a:t>
            </a:r>
            <a:r>
              <a:rPr lang="en-US" dirty="0" smtClean="0"/>
              <a:t> loops go hand in glove:</a:t>
            </a:r>
            <a:endParaRPr 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40682" y="1581090"/>
            <a:ext cx="793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[0]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73882" y="2190690"/>
            <a:ext cx="16209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name of array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302682" y="2190690"/>
            <a:ext cx="21075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index (starts at 0!)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2235882" y="1962090"/>
            <a:ext cx="381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3074082" y="1962090"/>
            <a:ext cx="3048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219200" y="4343400"/>
            <a:ext cx="335347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= [0, 3, 2, 4];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sum = 0;</a:t>
            </a:r>
          </a:p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for (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=0;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&lt;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arr.length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;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++) {</a:t>
            </a:r>
          </a:p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sum +=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];</a:t>
            </a:r>
          </a:p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}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console.log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(sum);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1771152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-WII008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"/>
            <a:ext cx="6019800" cy="6019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525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Cooking analogy?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0" y="6629400"/>
            <a:ext cx="21980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http://</a:t>
            </a:r>
            <a:r>
              <a:rPr lang="en-US" sz="1000" b="0" dirty="0" err="1">
                <a:solidFill>
                  <a:srgbClr val="000000"/>
                </a:solidFill>
              </a:rPr>
              <a:t>www.hayneedle.com</a:t>
            </a:r>
            <a:r>
              <a:rPr lang="en-US" sz="1000" b="0" dirty="0">
                <a:solidFill>
                  <a:srgbClr val="0000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289027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990600"/>
            <a:ext cx="9220200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76200" y="2935069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The Document Object Model (DOM)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0" y="6629400"/>
            <a:ext cx="38908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http</a:t>
            </a:r>
            <a:r>
              <a:rPr lang="en-US" sz="1000" b="0" dirty="0">
                <a:solidFill>
                  <a:srgbClr val="FFFFFF"/>
                </a:solidFill>
              </a:rPr>
              <a:t>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pierrehanquin</a:t>
            </a:r>
            <a:r>
              <a:rPr lang="en-US" sz="1000" b="0" dirty="0">
                <a:solidFill>
                  <a:srgbClr val="FFFFFF"/>
                </a:solidFill>
              </a:rPr>
              <a:t>/6989364994/</a:t>
            </a:r>
          </a:p>
        </p:txBody>
      </p:sp>
    </p:spTree>
    <p:extLst>
      <p:ext uri="{BB962C8B-B14F-4D97-AF65-F5344CB8AC3E}">
        <p14:creationId xmlns:p14="http://schemas.microsoft.com/office/powerpoint/2010/main" val="1201918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76200" y="-1524000"/>
            <a:ext cx="9220200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76200" y="2935069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The Document Object Model (DOM)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0" y="6629400"/>
            <a:ext cx="38908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http</a:t>
            </a:r>
            <a:r>
              <a:rPr lang="en-US" sz="1000" b="0" dirty="0">
                <a:solidFill>
                  <a:srgbClr val="FFFFFF"/>
                </a:solidFill>
              </a:rPr>
              <a:t>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pierrehanquin</a:t>
            </a:r>
            <a:r>
              <a:rPr lang="en-US" sz="1000" b="0" dirty="0">
                <a:solidFill>
                  <a:srgbClr val="FFFFFF"/>
                </a:solidFill>
              </a:rPr>
              <a:t>/6989364994/</a:t>
            </a:r>
          </a:p>
        </p:txBody>
      </p:sp>
    </p:spTree>
    <p:extLst>
      <p:ext uri="{BB962C8B-B14F-4D97-AF65-F5344CB8AC3E}">
        <p14:creationId xmlns:p14="http://schemas.microsoft.com/office/powerpoint/2010/main" val="4074669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76200" y="-1524000"/>
            <a:ext cx="9220200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2600" y="-112931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document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0" y="6629400"/>
            <a:ext cx="38908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http</a:t>
            </a:r>
            <a:r>
              <a:rPr lang="en-US" sz="1000" b="0" dirty="0">
                <a:solidFill>
                  <a:srgbClr val="FFFFFF"/>
                </a:solidFill>
              </a:rPr>
              <a:t>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pierrehanquin</a:t>
            </a:r>
            <a:r>
              <a:rPr lang="en-US" sz="1000" b="0" dirty="0">
                <a:solidFill>
                  <a:srgbClr val="FFFFFF"/>
                </a:solidFill>
              </a:rPr>
              <a:t>/6989364994/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6002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head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00" y="16002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body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29718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h1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000" y="29718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p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0" y="29718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p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7400" y="29718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err="1" smtClean="0">
                <a:latin typeface="Gill Sans"/>
                <a:cs typeface="Gill Sans"/>
              </a:rPr>
              <a:t>ul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0" y="442978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li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0200" y="44196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li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442978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li</a:t>
            </a:r>
            <a:endParaRPr lang="en-US" sz="2800" b="0" dirty="0">
              <a:latin typeface="Gill Sans"/>
              <a:cs typeface="Gill Sans"/>
            </a:endParaRPr>
          </a:p>
        </p:txBody>
      </p:sp>
      <p:cxnSp>
        <p:nvCxnSpPr>
          <p:cNvPr id="15" name="Elbow Connector 14"/>
          <p:cNvCxnSpPr>
            <a:stCxn id="3" idx="2"/>
            <a:endCxn id="5" idx="0"/>
          </p:cNvCxnSpPr>
          <p:nvPr/>
        </p:nvCxnSpPr>
        <p:spPr bwMode="auto">
          <a:xfrm rot="5400000">
            <a:off x="2605445" y="14644"/>
            <a:ext cx="1189911" cy="1981200"/>
          </a:xfrm>
          <a:prstGeom prst="bentConnector3">
            <a:avLst>
              <a:gd name="adj1" fmla="val 6601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Elbow Connector 16"/>
          <p:cNvCxnSpPr>
            <a:endCxn id="6" idx="0"/>
          </p:cNvCxnSpPr>
          <p:nvPr/>
        </p:nvCxnSpPr>
        <p:spPr bwMode="auto">
          <a:xfrm rot="16200000" flipH="1">
            <a:off x="4038602" y="533402"/>
            <a:ext cx="1219198" cy="914398"/>
          </a:xfrm>
          <a:prstGeom prst="bentConnector3">
            <a:avLst>
              <a:gd name="adj1" fmla="val 6666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Elbow Connector 21"/>
          <p:cNvCxnSpPr>
            <a:stCxn id="6" idx="2"/>
            <a:endCxn id="7" idx="0"/>
          </p:cNvCxnSpPr>
          <p:nvPr/>
        </p:nvCxnSpPr>
        <p:spPr bwMode="auto">
          <a:xfrm rot="5400000">
            <a:off x="3957310" y="1823710"/>
            <a:ext cx="848380" cy="14478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Elbow Connector 25"/>
          <p:cNvCxnSpPr>
            <a:stCxn id="6" idx="2"/>
            <a:endCxn id="8" idx="0"/>
          </p:cNvCxnSpPr>
          <p:nvPr/>
        </p:nvCxnSpPr>
        <p:spPr bwMode="auto">
          <a:xfrm rot="5400000">
            <a:off x="4471660" y="2338060"/>
            <a:ext cx="848380" cy="4191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Elbow Connector 29"/>
          <p:cNvCxnSpPr>
            <a:stCxn id="6" idx="2"/>
            <a:endCxn id="9" idx="0"/>
          </p:cNvCxnSpPr>
          <p:nvPr/>
        </p:nvCxnSpPr>
        <p:spPr bwMode="auto">
          <a:xfrm rot="16200000" flipH="1">
            <a:off x="4890760" y="2338060"/>
            <a:ext cx="848380" cy="4191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Elbow Connector 32"/>
          <p:cNvCxnSpPr>
            <a:stCxn id="6" idx="2"/>
            <a:endCxn id="10" idx="0"/>
          </p:cNvCxnSpPr>
          <p:nvPr/>
        </p:nvCxnSpPr>
        <p:spPr bwMode="auto">
          <a:xfrm rot="16200000" flipH="1">
            <a:off x="5309860" y="1918960"/>
            <a:ext cx="848380" cy="12573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Elbow Connector 35"/>
          <p:cNvCxnSpPr>
            <a:stCxn id="10" idx="2"/>
            <a:endCxn id="11" idx="0"/>
          </p:cNvCxnSpPr>
          <p:nvPr/>
        </p:nvCxnSpPr>
        <p:spPr bwMode="auto">
          <a:xfrm rot="5400000">
            <a:off x="5285720" y="3352800"/>
            <a:ext cx="934760" cy="12192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Elbow Connector 38"/>
          <p:cNvCxnSpPr>
            <a:stCxn id="10" idx="2"/>
            <a:endCxn id="12" idx="0"/>
          </p:cNvCxnSpPr>
          <p:nvPr/>
        </p:nvCxnSpPr>
        <p:spPr bwMode="auto">
          <a:xfrm rot="5400000">
            <a:off x="5671810" y="3728710"/>
            <a:ext cx="924580" cy="4572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Elbow Connector 41"/>
          <p:cNvCxnSpPr>
            <a:stCxn id="10" idx="2"/>
            <a:endCxn id="13" idx="0"/>
          </p:cNvCxnSpPr>
          <p:nvPr/>
        </p:nvCxnSpPr>
        <p:spPr bwMode="auto">
          <a:xfrm rot="16200000" flipH="1">
            <a:off x="6047720" y="3810000"/>
            <a:ext cx="934760" cy="3048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239482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the DOM to “do stuff”</a:t>
            </a:r>
            <a:endParaRPr lang="en-US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981200" y="2873514"/>
            <a:ext cx="552266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document.</a:t>
            </a:r>
            <a:r>
              <a:rPr lang="en-US" sz="3200" b="0" dirty="0" err="1" smtClean="0">
                <a:solidFill>
                  <a:srgbClr val="0000FF"/>
                </a:solidFill>
                <a:latin typeface="Gill Sans"/>
                <a:cs typeface="Gill Sans"/>
              </a:rPr>
              <a:t>method</a:t>
            </a:r>
            <a:r>
              <a:rPr lang="en-US" sz="3200" b="0" dirty="0" smtClean="0">
                <a:solidFill>
                  <a:schemeClr val="bg1"/>
                </a:solidFill>
                <a:latin typeface="Gill Sans"/>
                <a:cs typeface="Gill Sans"/>
              </a:rPr>
              <a:t>(“argument”);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685800" y="4092714"/>
            <a:ext cx="3505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i="1" dirty="0" smtClean="0">
                <a:solidFill>
                  <a:schemeClr val="bg1"/>
                </a:solidFill>
                <a:latin typeface="Gill Sans"/>
                <a:cs typeface="Gill Sans"/>
              </a:rPr>
              <a:t>document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represents the entire page and contains the DOM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819400" y="1730514"/>
            <a:ext cx="4419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000" b="0" i="1" dirty="0" smtClean="0">
                <a:solidFill>
                  <a:schemeClr val="bg1"/>
                </a:solidFill>
                <a:latin typeface="Gill Sans"/>
                <a:cs typeface="Gill Sans"/>
              </a:rPr>
              <a:t>method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is want you want the document “to do”, usually a verb phrase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486400" y="4092714"/>
            <a:ext cx="2971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arguments are additional details that you specify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286000" y="3406914"/>
            <a:ext cx="5334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4495800" y="2492514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6248400" y="3483114"/>
            <a:ext cx="3810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181600" y="6248400"/>
            <a:ext cx="3733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More on the dot notation later…</a:t>
            </a:r>
          </a:p>
        </p:txBody>
      </p:sp>
    </p:spTree>
    <p:extLst>
      <p:ext uri="{BB962C8B-B14F-4D97-AF65-F5344CB8AC3E}">
        <p14:creationId xmlns:p14="http://schemas.microsoft.com/office/powerpoint/2010/main" val="3047884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48750</TotalTime>
  <Words>815</Words>
  <Application>Microsoft Macintosh PowerPoint</Application>
  <PresentationFormat>On-screen Show (4:3)</PresentationFormat>
  <Paragraphs>127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PowerPoint Presentation</vt:lpstr>
      <vt:lpstr>PowerPoint Presentation</vt:lpstr>
      <vt:lpstr>Arrays</vt:lpstr>
      <vt:lpstr>Using Arrays</vt:lpstr>
      <vt:lpstr>PowerPoint Presentation</vt:lpstr>
      <vt:lpstr>PowerPoint Presentation</vt:lpstr>
      <vt:lpstr>PowerPoint Presentation</vt:lpstr>
      <vt:lpstr>PowerPoint Presentation</vt:lpstr>
      <vt:lpstr>Asking the DOM to “do stuff”</vt:lpstr>
      <vt:lpstr>DOM: Selecting Nodes</vt:lpstr>
      <vt:lpstr>DOM: Manipulating Nodes</vt:lpstr>
      <vt:lpstr>DOM: Building Nodes</vt:lpstr>
      <vt:lpstr>DOM: Removing Nodes</vt:lpstr>
      <vt:lpstr>PowerPoint Presentation</vt:lpstr>
      <vt:lpstr>PowerPoint Presentation</vt:lpstr>
      <vt:lpstr>Events</vt:lpstr>
      <vt:lpstr>PowerPoint Presentation</vt:lpstr>
      <vt:lpstr>PowerPoint Presentation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8009</cp:revision>
  <cp:lastPrinted>2013-09-26T21:03:13Z</cp:lastPrinted>
  <dcterms:created xsi:type="dcterms:W3CDTF">2012-09-06T21:39:14Z</dcterms:created>
  <dcterms:modified xsi:type="dcterms:W3CDTF">2014-02-11T00:23:36Z</dcterms:modified>
  <cp:category/>
</cp:coreProperties>
</file>