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616" r:id="rId2"/>
    <p:sldId id="647" r:id="rId3"/>
    <p:sldId id="629" r:id="rId4"/>
    <p:sldId id="645" r:id="rId5"/>
    <p:sldId id="648" r:id="rId6"/>
    <p:sldId id="646" r:id="rId7"/>
    <p:sldId id="651" r:id="rId8"/>
    <p:sldId id="652" r:id="rId9"/>
    <p:sldId id="644" r:id="rId10"/>
    <p:sldId id="653" r:id="rId11"/>
    <p:sldId id="656" r:id="rId12"/>
    <p:sldId id="658" r:id="rId13"/>
    <p:sldId id="657" r:id="rId14"/>
    <p:sldId id="659" r:id="rId15"/>
    <p:sldId id="654" r:id="rId16"/>
    <p:sldId id="660" r:id="rId17"/>
    <p:sldId id="661" r:id="rId18"/>
    <p:sldId id="662" r:id="rId19"/>
    <p:sldId id="663" r:id="rId20"/>
    <p:sldId id="668" r:id="rId21"/>
    <p:sldId id="664" r:id="rId22"/>
    <p:sldId id="667" r:id="rId23"/>
    <p:sldId id="666" r:id="rId24"/>
    <p:sldId id="665" r:id="rId25"/>
    <p:sldId id="655" r:id="rId2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05" autoAdjust="0"/>
    <p:restoredTop sz="75202" autoAdjust="0"/>
  </p:normalViewPr>
  <p:slideViewPr>
    <p:cSldViewPr>
      <p:cViewPr>
        <p:scale>
          <a:sx n="100" d="100"/>
          <a:sy n="100" d="100"/>
        </p:scale>
        <p:origin x="-82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93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7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6" r:id="rId4"/>
    <p:sldLayoutId id="2147483653" r:id="rId5"/>
    <p:sldLayoutId id="2147483654" r:id="rId6"/>
    <p:sldLayoutId id="2147483657" r:id="rId7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228600" y="1219200"/>
            <a:ext cx="807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r" eaLnBrk="1" hangingPunct="1"/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INFM 603: Information Technology and Organizational Context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495800" y="39624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Jimmy Lin</a:t>
            </a:r>
          </a:p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The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iSchool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/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University of Maryland</a:t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endParaRPr lang="en-US" sz="2400" b="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>
              <a:tabLst>
                <a:tab pos="2225675" algn="l"/>
              </a:tabLst>
            </a:pP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Thursday, October </a:t>
            </a: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  <a:r>
              <a:rPr lang="en-US" sz="2400" b="0" kern="0" smtClean="0">
                <a:solidFill>
                  <a:schemeClr val="bg1"/>
                </a:solidFill>
                <a:latin typeface="Gill Sans"/>
                <a:cs typeface="Gill Sans"/>
              </a:rPr>
              <a:t>, 2013</a:t>
            </a:r>
            <a:endParaRPr lang="en-US" sz="2400" b="0" kern="0" dirty="0" smtClean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609600" y="1676400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Session </a:t>
            </a:r>
            <a:r>
              <a:rPr lang="en-US" sz="3600" dirty="0">
                <a:solidFill>
                  <a:schemeClr val="bg1"/>
                </a:solidFill>
                <a:latin typeface="Gill Sans"/>
                <a:cs typeface="Gill Sans"/>
              </a:rPr>
              <a:t>5</a:t>
            </a:r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: JavaScript – Functions and Objects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pic>
        <p:nvPicPr>
          <p:cNvPr id="7" name="Picture 6" descr="webglobelg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114800"/>
            <a:ext cx="990600" cy="990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just a collection of properties!</a:t>
            </a:r>
            <a:endParaRPr lang="en-US" dirty="0"/>
          </a:p>
        </p:txBody>
      </p:sp>
      <p:pic>
        <p:nvPicPr>
          <p:cNvPr id="4" name="Picture 3" descr="YellowLabradorLooking_new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752600"/>
            <a:ext cx="3200400" cy="2638044"/>
          </a:xfrm>
          <a:prstGeom prst="rect">
            <a:avLst/>
          </a:prstGeom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419600" y="3962400"/>
            <a:ext cx="414503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fido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= 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{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name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: "Fido", </a:t>
            </a:r>
          </a:p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weight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: 40,</a:t>
            </a:r>
            <a:b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breed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: "Mixed",</a:t>
            </a:r>
            <a:b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loves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: ["walks", "fetching balls"] 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26842283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and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object properties using the “dot” notation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Where have we seen this before?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226019" y="1676400"/>
            <a:ext cx="342218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w =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fido.weight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;</a:t>
            </a:r>
          </a:p>
          <a:p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fido.breed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= "Yellow Lab";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pic>
        <p:nvPicPr>
          <p:cNvPr id="5" name="Picture 4" descr="RodneyStrongCaberne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646" y="5410200"/>
            <a:ext cx="898071" cy="1257300"/>
          </a:xfrm>
          <a:prstGeom prst="rect">
            <a:avLst/>
          </a:prstGeo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201646" y="6172200"/>
            <a:ext cx="27137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Wine demo (Part 1)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8362331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Objects: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just a collection of properties!</a:t>
            </a:r>
          </a:p>
          <a:p>
            <a:r>
              <a:rPr lang="en-US" dirty="0" smtClean="0"/>
              <a:t>Objects can have functions also! (called methods)</a:t>
            </a:r>
            <a:endParaRPr lang="en-US" dirty="0"/>
          </a:p>
        </p:txBody>
      </p:sp>
      <p:pic>
        <p:nvPicPr>
          <p:cNvPr id="4" name="Picture 3" descr="YellowLabradorLooking_new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14600"/>
            <a:ext cx="3200400" cy="2638044"/>
          </a:xfrm>
          <a:prstGeom prst="rect">
            <a:avLst/>
          </a:prstGeom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267200" y="3200400"/>
            <a:ext cx="4212511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fido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= 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{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name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: "Fido", </a:t>
            </a:r>
          </a:p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weight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: 40,</a:t>
            </a:r>
            <a:b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breed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: "Mixed",</a:t>
            </a:r>
            <a:b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loves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: ["walks", "fetching balls"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],</a:t>
            </a:r>
          </a:p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  bark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: function(</a:t>
            </a:r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) {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    alert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("Woof woof!")</a:t>
            </a:r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;</a:t>
            </a:r>
          </a:p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 </a:t>
            </a:r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 }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}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2609789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a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Invoke an object’s method using the dot notation: </a:t>
            </a:r>
          </a:p>
          <a:p>
            <a:endParaRPr lang="en-US" dirty="0"/>
          </a:p>
          <a:p>
            <a:r>
              <a:rPr lang="en-US" dirty="0" smtClean="0"/>
              <a:t>It’s just like a function call!</a:t>
            </a:r>
          </a:p>
          <a:p>
            <a:r>
              <a:rPr lang="en-US" dirty="0" smtClean="0"/>
              <a:t>Where have you seen this before?</a:t>
            </a:r>
          </a:p>
          <a:p>
            <a:r>
              <a:rPr lang="en-US" dirty="0" smtClean="0"/>
              <a:t>What’s “this”?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226019" y="1600200"/>
            <a:ext cx="15475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fido.bark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();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823838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point?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Claim: every </a:t>
            </a:r>
            <a:r>
              <a:rPr lang="en-US" dirty="0"/>
              <a:t>method can be rewritten as a ordinary function, and vice </a:t>
            </a:r>
            <a:r>
              <a:rPr lang="en-US" dirty="0" smtClean="0"/>
              <a:t>versa?</a:t>
            </a:r>
            <a:endParaRPr lang="en-US" dirty="0"/>
          </a:p>
          <a:p>
            <a:r>
              <a:rPr lang="en-US" dirty="0" smtClean="0"/>
              <a:t>Why have methods? What’s the advantage of functions directly to objects?</a:t>
            </a:r>
          </a:p>
        </p:txBody>
      </p:sp>
      <p:pic>
        <p:nvPicPr>
          <p:cNvPr id="4" name="Picture 3" descr="RodneyStrongCaberne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646" y="5410200"/>
            <a:ext cx="898071" cy="1257300"/>
          </a:xfrm>
          <a:prstGeom prst="rect">
            <a:avLst/>
          </a:prstGeom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201646" y="6172200"/>
            <a:ext cx="27137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Wine demo (Part 2)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2026554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far, building objects is a tedious process… that’s where constructors come in: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133600" y="2057400"/>
            <a:ext cx="4662004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function Dog(name, breed, weight) 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{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this.name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= name;</a:t>
            </a:r>
            <a:b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this.breed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= breed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;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this.weight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= weight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;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this.bark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= function() { </a:t>
            </a:r>
          </a:p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  if 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(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this.weight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&gt; 25) { </a:t>
            </a:r>
            <a:endParaRPr lang="en-US" sz="2400" b="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   alert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(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this.name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+ " says Woof!"); </a:t>
            </a:r>
          </a:p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  } 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else {</a:t>
            </a:r>
            <a:b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    alert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(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this.name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+ " says Yip!"); </a:t>
            </a:r>
          </a:p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  }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}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; 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3831410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Constructor</a:t>
            </a:r>
            <a:r>
              <a:rPr lang="en-US" dirty="0"/>
              <a:t>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Invoke constructors using “new”:</a:t>
            </a:r>
          </a:p>
        </p:txBody>
      </p:sp>
      <p:pic>
        <p:nvPicPr>
          <p:cNvPr id="4" name="Picture 3" descr="RodneyStrongCaberne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646" y="5410200"/>
            <a:ext cx="898071" cy="1257300"/>
          </a:xfrm>
          <a:prstGeom prst="rect">
            <a:avLst/>
          </a:prstGeom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201646" y="6172200"/>
            <a:ext cx="27137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Wine demo (Part 3)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66800" y="1752600"/>
            <a:ext cx="673979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fido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= new Dog("Fido", "Mixed", 38);</a:t>
            </a:r>
            <a:b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tiny = new Dog("Tiny", "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Chawalla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", 8);</a:t>
            </a:r>
            <a:b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clifford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= new Dog("Clifford", "Bloodhound", 65)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;</a:t>
            </a:r>
          </a:p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  <a:p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fido.bark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()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;</a:t>
            </a:r>
          </a:p>
          <a:p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tiny.bark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()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;</a:t>
            </a:r>
          </a:p>
          <a:p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clifford.bark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(); </a:t>
            </a:r>
          </a:p>
        </p:txBody>
      </p:sp>
    </p:spTree>
    <p:extLst>
      <p:ext uri="{BB962C8B-B14F-4D97-AF65-F5344CB8AC3E}">
        <p14:creationId xmlns:p14="http://schemas.microsoft.com/office/powerpoint/2010/main" val="20557317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anu-reeves-whoa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1295400"/>
            <a:ext cx="4848225" cy="3609975"/>
          </a:xfrm>
          <a:prstGeom prst="rect">
            <a:avLst/>
          </a:prstGeom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6629400"/>
            <a:ext cx="12656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000000"/>
                </a:solidFill>
              </a:rPr>
              <a:t>Source: </a:t>
            </a:r>
            <a:r>
              <a:rPr lang="en-US" sz="1000" b="0" dirty="0" smtClean="0">
                <a:solidFill>
                  <a:srgbClr val="000000"/>
                </a:solidFill>
              </a:rPr>
              <a:t>The Matrix</a:t>
            </a:r>
            <a:endParaRPr lang="en-US" sz="1000" b="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514486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It’ll all make sense today…</a:t>
            </a:r>
            <a:endParaRPr lang="en-US" sz="36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381754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trix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066800"/>
            <a:ext cx="5461000" cy="4140200"/>
          </a:xfrm>
          <a:prstGeom prst="rect">
            <a:avLst/>
          </a:prstGeom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6629400"/>
            <a:ext cx="12656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000000"/>
                </a:solidFill>
              </a:rPr>
              <a:t>Source: </a:t>
            </a:r>
            <a:r>
              <a:rPr lang="en-US" sz="1000" b="0" dirty="0" smtClean="0">
                <a:solidFill>
                  <a:srgbClr val="000000"/>
                </a:solidFill>
              </a:rPr>
              <a:t>The Matrix</a:t>
            </a:r>
            <a:endParaRPr lang="en-US" sz="1000" b="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514486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Make sense now?</a:t>
            </a:r>
            <a:endParaRPr lang="en-US" sz="36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7566772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un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-1447800"/>
            <a:ext cx="9372600" cy="9372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514486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latin typeface="Gill Sans"/>
                <a:cs typeface="Gill Sans"/>
              </a:rPr>
              <a:t>Okay, you can relax now…</a:t>
            </a:r>
            <a:endParaRPr lang="en-US" sz="3600" b="0" dirty="0">
              <a:latin typeface="Gill Sans"/>
              <a:cs typeface="Gill Sans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6629400"/>
            <a:ext cx="40457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000000"/>
                </a:solidFill>
              </a:rPr>
              <a:t>Source: Flickr http://</a:t>
            </a:r>
            <a:r>
              <a:rPr lang="en-US" sz="1000" b="0" dirty="0" err="1">
                <a:solidFill>
                  <a:srgbClr val="000000"/>
                </a:solidFill>
              </a:rPr>
              <a:t>www.flickr.com</a:t>
            </a:r>
            <a:r>
              <a:rPr lang="en-US" sz="1000" b="0" dirty="0">
                <a:solidFill>
                  <a:srgbClr val="000000"/>
                </a:solidFill>
              </a:rPr>
              <a:t>/photos/</a:t>
            </a:r>
            <a:r>
              <a:rPr lang="en-US" sz="1000" b="0" dirty="0" err="1">
                <a:solidFill>
                  <a:srgbClr val="000000"/>
                </a:solidFill>
              </a:rPr>
              <a:t>kitchenplan</a:t>
            </a:r>
            <a:r>
              <a:rPr lang="en-US" sz="1000" b="0" dirty="0">
                <a:solidFill>
                  <a:srgbClr val="000000"/>
                </a:solidFill>
              </a:rPr>
              <a:t>/6258898113/</a:t>
            </a:r>
          </a:p>
        </p:txBody>
      </p:sp>
    </p:spTree>
    <p:extLst>
      <p:ext uri="{BB962C8B-B14F-4D97-AF65-F5344CB8AC3E}">
        <p14:creationId xmlns:p14="http://schemas.microsoft.com/office/powerpoint/2010/main" val="27407644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anu-reeves-whoa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1295400"/>
            <a:ext cx="4848225" cy="3609975"/>
          </a:xfrm>
          <a:prstGeom prst="rect">
            <a:avLst/>
          </a:prstGeom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6629400"/>
            <a:ext cx="12656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000000"/>
                </a:solidFill>
              </a:rPr>
              <a:t>Source: </a:t>
            </a:r>
            <a:r>
              <a:rPr lang="en-US" sz="1000" b="0" dirty="0" smtClean="0">
                <a:solidFill>
                  <a:srgbClr val="000000"/>
                </a:solidFill>
              </a:rPr>
              <a:t>The Matrix</a:t>
            </a:r>
            <a:endParaRPr lang="en-US" sz="1000" b="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514486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It’ll all make sense today…</a:t>
            </a:r>
            <a:endParaRPr lang="en-US" sz="36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5096353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anu-reeves-whoa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1295400"/>
            <a:ext cx="4848225" cy="3609975"/>
          </a:xfrm>
          <a:prstGeom prst="rect">
            <a:avLst/>
          </a:prstGeom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6629400"/>
            <a:ext cx="12656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000000"/>
                </a:solidFill>
              </a:rPr>
              <a:t>Source: </a:t>
            </a:r>
            <a:r>
              <a:rPr lang="en-US" sz="1000" b="0" dirty="0" smtClean="0">
                <a:solidFill>
                  <a:srgbClr val="000000"/>
                </a:solidFill>
              </a:rPr>
              <a:t>The Matrix</a:t>
            </a:r>
            <a:endParaRPr lang="en-US" sz="1000" b="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514486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(a bit) more of this…</a:t>
            </a:r>
            <a:endParaRPr lang="en-US" sz="36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6330489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24px-Russian_Leaders_Matriochka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39938" y="0"/>
            <a:ext cx="15503538" cy="6934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9600" y="304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latin typeface="Gill Sans"/>
                <a:cs typeface="Gill Sans"/>
              </a:rPr>
              <a:t>What happens if a function calls itself?</a:t>
            </a:r>
            <a:endParaRPr lang="en-US" sz="3600" b="0" dirty="0">
              <a:latin typeface="Gill Sans"/>
              <a:cs typeface="Gill Sans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6629400"/>
            <a:ext cx="121816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000000"/>
                </a:solidFill>
              </a:rPr>
              <a:t>Source: </a:t>
            </a:r>
            <a:r>
              <a:rPr lang="en-US" sz="1000" b="0" dirty="0" smtClean="0">
                <a:solidFill>
                  <a:srgbClr val="000000"/>
                </a:solidFill>
              </a:rPr>
              <a:t>Wikipedia</a:t>
            </a:r>
            <a:endParaRPr lang="en-US" sz="10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8151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1524000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How do we find an element</a:t>
            </a:r>
          </a:p>
          <a:p>
            <a:pPr algn="ctr"/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in a sorted list of elements?</a:t>
            </a:r>
            <a:endParaRPr lang="en-US" sz="36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3905071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How do we quantify the </a:t>
            </a:r>
            <a:b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</a:br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speed of various algorithms?</a:t>
            </a:r>
            <a:endParaRPr lang="en-US" sz="36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06800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24px-BNSF_GE_Dash-9_C44-9W_Kennewick_-_Wishram_WA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1" y="-45720"/>
            <a:ext cx="11309237" cy="69799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48200" y="2286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latin typeface="Gill Sans"/>
                <a:cs typeface="Gill Sans"/>
              </a:rPr>
              <a:t>Sequential Search</a:t>
            </a:r>
            <a:endParaRPr lang="en-US" sz="3600" b="0" dirty="0">
              <a:latin typeface="Gill Sans"/>
              <a:cs typeface="Gill Sans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6629400"/>
            <a:ext cx="121816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FFFFFF"/>
                </a:solidFill>
              </a:rPr>
              <a:t>Source: </a:t>
            </a:r>
            <a:r>
              <a:rPr lang="en-US" sz="1000" b="0" dirty="0" smtClean="0">
                <a:solidFill>
                  <a:srgbClr val="FFFFFF"/>
                </a:solidFill>
              </a:rPr>
              <a:t>Wikipedia</a:t>
            </a:r>
            <a:endParaRPr lang="en-US" sz="1000" b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7462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lefonbog_ubt-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7737" y="-76200"/>
            <a:ext cx="10847137" cy="69557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" y="544966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latin typeface="Gill Sans"/>
                <a:cs typeface="Gill Sans"/>
              </a:rPr>
              <a:t>Binary Search</a:t>
            </a:r>
            <a:endParaRPr lang="en-US" sz="3600" b="0" dirty="0">
              <a:latin typeface="Gill Sans"/>
              <a:cs typeface="Gill Sans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6629400"/>
            <a:ext cx="121816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FFFFFF"/>
                </a:solidFill>
              </a:rPr>
              <a:t>Source: </a:t>
            </a:r>
            <a:r>
              <a:rPr lang="en-US" sz="1000" b="0" dirty="0" smtClean="0">
                <a:solidFill>
                  <a:srgbClr val="FFFFFF"/>
                </a:solidFill>
              </a:rPr>
              <a:t>Wikipedia</a:t>
            </a:r>
            <a:endParaRPr lang="en-US" sz="1000" b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7882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Algorithmic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vs. logarithmic algorithms</a:t>
            </a:r>
          </a:p>
          <a:p>
            <a:r>
              <a:rPr lang="en-US" dirty="0" smtClean="0"/>
              <a:t>Matters as data sizes increase!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787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7" descr="9hjf4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06269"/>
            <a:ext cx="5030787" cy="377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Box 2"/>
          <p:cNvSpPr txBox="1">
            <a:spLocks noChangeArrowheads="1"/>
          </p:cNvSpPr>
          <p:nvPr/>
        </p:nvSpPr>
        <p:spPr bwMode="auto">
          <a:xfrm>
            <a:off x="0" y="6629400"/>
            <a:ext cx="16875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000000"/>
                </a:solidFill>
              </a:rPr>
              <a:t>Source: Iron Chef America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514486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Programming… is a lot like cooking!</a:t>
            </a:r>
            <a:endParaRPr lang="en-US" sz="36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1511706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Reusable code for performing a computation</a:t>
            </a:r>
          </a:p>
          <a:p>
            <a:r>
              <a:rPr lang="en-US" dirty="0" smtClean="0"/>
              <a:t>A function…</a:t>
            </a:r>
          </a:p>
          <a:p>
            <a:pPr lvl="1"/>
            <a:r>
              <a:rPr lang="en-US" dirty="0" smtClean="0"/>
              <a:t>Takes in one or more parameters</a:t>
            </a:r>
          </a:p>
          <a:p>
            <a:pPr lvl="1"/>
            <a:r>
              <a:rPr lang="en-US" dirty="0" smtClean="0"/>
              <a:t>Executes some code</a:t>
            </a:r>
          </a:p>
          <a:p>
            <a:pPr lvl="1"/>
            <a:r>
              <a:rPr lang="en-US" dirty="0" smtClean="0"/>
              <a:t>Optionally returns a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481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Functions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90600" y="2603480"/>
            <a:ext cx="3908342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function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err="1">
                <a:solidFill>
                  <a:srgbClr val="3366FF"/>
                </a:solidFill>
                <a:latin typeface="Gill Sans"/>
                <a:cs typeface="Gill Sans"/>
              </a:rPr>
              <a:t>convertToCelsius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(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f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) {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   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celsius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= 5/9 * (f-32);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   return 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celsius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;</a:t>
            </a:r>
          </a:p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}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	</a:t>
            </a:r>
          </a:p>
          <a:p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function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err="1">
                <a:solidFill>
                  <a:srgbClr val="3366FF"/>
                </a:solidFill>
                <a:latin typeface="Gill Sans"/>
                <a:cs typeface="Gill Sans"/>
              </a:rPr>
              <a:t>weirdAddition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(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a, b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) {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   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result = a + b - 0.5;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   return result;</a:t>
            </a:r>
          </a:p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}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267200" y="1371600"/>
            <a:ext cx="27749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name of the function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248287" y="1824335"/>
            <a:ext cx="23717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list of parameters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4038600" y="1828800"/>
            <a:ext cx="609600" cy="914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H="1">
            <a:off x="4495800" y="2133600"/>
            <a:ext cx="7620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5257800" y="3657600"/>
            <a:ext cx="17004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return value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 bwMode="auto">
          <a:xfrm flipH="1" flipV="1">
            <a:off x="3276600" y="3657600"/>
            <a:ext cx="1981200" cy="2308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9986260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Functions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Calling functions invokes the set of instructions it represents</a:t>
            </a:r>
          </a:p>
          <a:p>
            <a:pPr lvl="1"/>
            <a:r>
              <a:rPr lang="en-US" dirty="0" smtClean="0"/>
              <a:t>Arguments to the function are specified between the </a:t>
            </a:r>
            <a:r>
              <a:rPr lang="en-US" dirty="0" err="1" smtClean="0"/>
              <a:t>parens</a:t>
            </a:r>
            <a:endParaRPr lang="en-US" dirty="0" smtClean="0"/>
          </a:p>
          <a:p>
            <a:pPr lvl="1"/>
            <a:r>
              <a:rPr lang="en-US" dirty="0" smtClean="0"/>
              <a:t>Multiple arguments are separated by commas</a:t>
            </a:r>
            <a:endParaRPr lang="en-US" dirty="0"/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1501775" y="2784475"/>
            <a:ext cx="34085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c = </a:t>
            </a:r>
            <a:r>
              <a:rPr lang="en-US" sz="2400" b="0" dirty="0" err="1">
                <a:solidFill>
                  <a:srgbClr val="000000"/>
                </a:solidFill>
                <a:latin typeface="Gill Sans"/>
                <a:cs typeface="Gill Sans"/>
              </a:rPr>
              <a:t>convertToCelsius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(60);</a:t>
            </a:r>
          </a:p>
        </p:txBody>
      </p:sp>
      <p:cxnSp>
        <p:nvCxnSpPr>
          <p:cNvPr id="29701" name="AutoShape 7"/>
          <p:cNvCxnSpPr>
            <a:cxnSpLocks noChangeShapeType="1"/>
          </p:cNvCxnSpPr>
          <p:nvPr/>
        </p:nvCxnSpPr>
        <p:spPr bwMode="auto">
          <a:xfrm rot="16200000" flipH="1">
            <a:off x="5281613" y="2438400"/>
            <a:ext cx="1431925" cy="30480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6" name="Text Box 6"/>
          <p:cNvSpPr txBox="1">
            <a:spLocks noChangeArrowheads="1"/>
          </p:cNvSpPr>
          <p:nvPr/>
        </p:nvSpPr>
        <p:spPr bwMode="auto">
          <a:xfrm>
            <a:off x="4092575" y="4678362"/>
            <a:ext cx="39084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function </a:t>
            </a:r>
            <a:r>
              <a:rPr lang="en-US" sz="2400" b="0" dirty="0" err="1">
                <a:solidFill>
                  <a:srgbClr val="000000"/>
                </a:solidFill>
                <a:latin typeface="Gill Sans"/>
                <a:cs typeface="Gill Sans"/>
              </a:rPr>
              <a:t>convertToCelsius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(f) {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   </a:t>
            </a:r>
            <a:r>
              <a:rPr lang="en-US" sz="2400" b="0" dirty="0" err="1">
                <a:solidFill>
                  <a:srgbClr val="000000"/>
                </a:solidFill>
                <a:latin typeface="Gill Sans"/>
                <a:cs typeface="Gill Sans"/>
              </a:rPr>
              <a:t>var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en-US" sz="2400" b="0" dirty="0" err="1">
                <a:solidFill>
                  <a:srgbClr val="000000"/>
                </a:solidFill>
                <a:latin typeface="Gill Sans"/>
                <a:cs typeface="Gill Sans"/>
              </a:rPr>
              <a:t>celsius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= 5/9 * (f-32);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   return </a:t>
            </a:r>
            <a:r>
              <a:rPr lang="en-US" sz="2400" b="0" dirty="0" err="1">
                <a:solidFill>
                  <a:srgbClr val="000000"/>
                </a:solidFill>
                <a:latin typeface="Gill Sans"/>
                <a:cs typeface="Gill Sans"/>
              </a:rPr>
              <a:t>celsius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;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} </a:t>
            </a:r>
          </a:p>
        </p:txBody>
      </p:sp>
      <p:cxnSp>
        <p:nvCxnSpPr>
          <p:cNvPr id="29705" name="AutoShape 12"/>
          <p:cNvCxnSpPr>
            <a:cxnSpLocks noChangeShapeType="1"/>
          </p:cNvCxnSpPr>
          <p:nvPr/>
        </p:nvCxnSpPr>
        <p:spPr bwMode="auto">
          <a:xfrm rot="5400000" flipH="1">
            <a:off x="2378075" y="2560637"/>
            <a:ext cx="2667000" cy="4038600"/>
          </a:xfrm>
          <a:prstGeom prst="bentConnector3">
            <a:avLst>
              <a:gd name="adj1" fmla="val -19579"/>
            </a:avLst>
          </a:prstGeom>
          <a:noFill/>
          <a:ln w="9525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016375" y="2484437"/>
            <a:ext cx="28507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smtClean="0">
                <a:solidFill>
                  <a:srgbClr val="FF0000"/>
                </a:solidFill>
                <a:latin typeface="Gill Sans"/>
                <a:cs typeface="Gill Sans"/>
              </a:rPr>
              <a:t>argument to the function</a:t>
            </a:r>
            <a:endParaRPr lang="en-US" sz="20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601039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Examples</a:t>
            </a:r>
            <a:endParaRPr lang="en-US"/>
          </a:p>
        </p:txBody>
      </p:sp>
      <p:sp>
        <p:nvSpPr>
          <p:cNvPr id="30723" name="Text Box 5"/>
          <p:cNvSpPr txBox="1">
            <a:spLocks noChangeArrowheads="1"/>
          </p:cNvSpPr>
          <p:nvPr/>
        </p:nvSpPr>
        <p:spPr bwMode="auto">
          <a:xfrm>
            <a:off x="1322400" y="1706940"/>
            <a:ext cx="361168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r 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= 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weirdAddition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(2, 4);</a:t>
            </a:r>
          </a:p>
          <a:p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  <a:p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a = 2;</a:t>
            </a:r>
          </a:p>
          <a:p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b = 3;</a:t>
            </a:r>
          </a:p>
          <a:p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s 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= 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weirdAddition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(a, b);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989400" y="4069140"/>
            <a:ext cx="3859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function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err="1">
                <a:solidFill>
                  <a:srgbClr val="3366FF"/>
                </a:solidFill>
                <a:latin typeface="Gill Sans"/>
                <a:cs typeface="Gill Sans"/>
              </a:rPr>
              <a:t>weirdAddition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(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a, b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) {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   </a:t>
            </a:r>
            <a:r>
              <a:rPr lang="en-US" sz="24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result = a + b - 0.5;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   return result;</a:t>
            </a:r>
          </a:p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39165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You’ve already been doing it!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in functions:</a:t>
            </a:r>
          </a:p>
          <a:p>
            <a:pPr lvl="1"/>
            <a:r>
              <a:rPr lang="en-US" dirty="0" smtClean="0"/>
              <a:t>prompt("enter some text", "default");</a:t>
            </a:r>
          </a:p>
          <a:p>
            <a:pPr lvl="1"/>
            <a:r>
              <a:rPr lang="en-US" dirty="0" smtClean="0"/>
              <a:t>alert("message here");</a:t>
            </a:r>
          </a:p>
          <a:p>
            <a:r>
              <a:rPr lang="en-US" dirty="0" smtClean="0"/>
              <a:t>Message handlers!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079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20574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Cooking analogy?</a:t>
            </a:r>
            <a:endParaRPr lang="en-US" sz="36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2289027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49438</TotalTime>
  <Words>597</Words>
  <Application>Microsoft Macintosh PowerPoint</Application>
  <PresentationFormat>On-screen Show (4:3)</PresentationFormat>
  <Paragraphs>129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Default Design</vt:lpstr>
      <vt:lpstr>PowerPoint Presentation</vt:lpstr>
      <vt:lpstr>PowerPoint Presentation</vt:lpstr>
      <vt:lpstr>PowerPoint Presentation</vt:lpstr>
      <vt:lpstr>Functions</vt:lpstr>
      <vt:lpstr>Anatomy of Functions</vt:lpstr>
      <vt:lpstr>Using Functions</vt:lpstr>
      <vt:lpstr>More Examples</vt:lpstr>
      <vt:lpstr>You’ve already been doing it!</vt:lpstr>
      <vt:lpstr>PowerPoint Presentation</vt:lpstr>
      <vt:lpstr>Objects</vt:lpstr>
      <vt:lpstr>Objects and Properties</vt:lpstr>
      <vt:lpstr>Objects: Methods</vt:lpstr>
      <vt:lpstr>Calling a Method</vt:lpstr>
      <vt:lpstr>What’s the point?</vt:lpstr>
      <vt:lpstr>Constructor!</vt:lpstr>
      <vt:lpstr>Using Constructors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Algorithmic Complexity</vt:lpstr>
    </vt:vector>
  </TitlesOfParts>
  <Manager/>
  <Company>University of Maryland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Jimmy Lin</dc:creator>
  <cp:keywords/>
  <dc:description/>
  <cp:lastModifiedBy>Jimmy Lin</cp:lastModifiedBy>
  <cp:revision>8079</cp:revision>
  <dcterms:created xsi:type="dcterms:W3CDTF">2012-09-06T21:39:14Z</dcterms:created>
  <dcterms:modified xsi:type="dcterms:W3CDTF">2013-10-02T14:19:25Z</dcterms:modified>
  <cp:category/>
</cp:coreProperties>
</file>