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334" r:id="rId2"/>
    <p:sldId id="519" r:id="rId3"/>
    <p:sldId id="451" r:id="rId4"/>
    <p:sldId id="506" r:id="rId5"/>
    <p:sldId id="507" r:id="rId6"/>
    <p:sldId id="508" r:id="rId7"/>
    <p:sldId id="509" r:id="rId8"/>
    <p:sldId id="510" r:id="rId9"/>
    <p:sldId id="520" r:id="rId10"/>
    <p:sldId id="521" r:id="rId11"/>
    <p:sldId id="522" r:id="rId12"/>
    <p:sldId id="523" r:id="rId13"/>
    <p:sldId id="511" r:id="rId14"/>
    <p:sldId id="512" r:id="rId15"/>
    <p:sldId id="513" r:id="rId16"/>
    <p:sldId id="527" r:id="rId17"/>
    <p:sldId id="514" r:id="rId18"/>
    <p:sldId id="526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24" r:id="rId29"/>
    <p:sldId id="525" r:id="rId30"/>
    <p:sldId id="553" r:id="rId31"/>
    <p:sldId id="515" r:id="rId32"/>
    <p:sldId id="516" r:id="rId33"/>
    <p:sldId id="517" r:id="rId34"/>
    <p:sldId id="537" r:id="rId35"/>
    <p:sldId id="452" r:id="rId36"/>
    <p:sldId id="498" r:id="rId37"/>
    <p:sldId id="539" r:id="rId38"/>
    <p:sldId id="501" r:id="rId39"/>
    <p:sldId id="504" r:id="rId40"/>
    <p:sldId id="518" r:id="rId41"/>
    <p:sldId id="503" r:id="rId42"/>
    <p:sldId id="423" r:id="rId43"/>
    <p:sldId id="538" r:id="rId44"/>
    <p:sldId id="544" r:id="rId45"/>
    <p:sldId id="545" r:id="rId46"/>
    <p:sldId id="546" r:id="rId47"/>
    <p:sldId id="540" r:id="rId48"/>
    <p:sldId id="542" r:id="rId49"/>
    <p:sldId id="543" r:id="rId50"/>
    <p:sldId id="541" r:id="rId51"/>
    <p:sldId id="560" r:id="rId52"/>
    <p:sldId id="555" r:id="rId53"/>
    <p:sldId id="556" r:id="rId54"/>
    <p:sldId id="554" r:id="rId55"/>
    <p:sldId id="557" r:id="rId56"/>
    <p:sldId id="558" r:id="rId57"/>
    <p:sldId id="559" r:id="rId58"/>
    <p:sldId id="552" r:id="rId59"/>
    <p:sldId id="547" r:id="rId60"/>
    <p:sldId id="548" r:id="rId61"/>
    <p:sldId id="549" r:id="rId62"/>
    <p:sldId id="551" r:id="rId63"/>
    <p:sldId id="550" r:id="rId64"/>
  </p:sldIdLst>
  <p:sldSz cx="9144000" cy="6858000" type="screen4x3"/>
  <p:notesSz cx="6858000" cy="9144000"/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3300"/>
    <a:srgbClr val="3333CC"/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584" autoAdjust="0"/>
    <p:restoredTop sz="86916" autoAdjust="0"/>
  </p:normalViewPr>
  <p:slideViewPr>
    <p:cSldViewPr>
      <p:cViewPr>
        <p:scale>
          <a:sx n="100" d="100"/>
          <a:sy n="100" d="100"/>
        </p:scale>
        <p:origin x="-7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223C52-EF89-440A-8F6E-F0F48721D41D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895B8D9-0C38-466E-A14F-7F5FD300D5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67B240-5B62-438A-B243-2D0F9285736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5C02-3DBF-4D44-978D-FFD5473EA7CD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94F02D-42C7-42B7-9120-9073E209F81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150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F26A74D-1C42-49AF-9875-8EF97D62DEFC}" type="slidenum">
              <a:rPr lang="en-US" sz="1200">
                <a:latin typeface="+mn-lt"/>
              </a:rPr>
              <a:pPr algn="r">
                <a:defRPr/>
              </a:pPr>
              <a:t>4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95B8D9-0C38-466E-A14F-7F5FD300D58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E90B7-D4BF-48BF-8A5A-7276E6721AC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B7D944-5950-474B-B4A8-51AF7BF5F76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A10DAF-D875-4842-A1B6-A0AF695A9FF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A31988-29E7-4179-BDA1-E449C9C5488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 make it work, we have to do a few interesting things in DryadLINQ.  I will describe briefly some of them.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All this generated stuff are handed to Dryad.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BC8A6B-E939-4DEB-AB24-24BACB5D67E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D026E-ABAA-4A80-9E78-AC632E90A1C4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D5FF9-85D3-46CA-B17D-E9A62625A4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C26AB-17DA-43ED-9369-38D81376E1F8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496E6-931E-4B62-94DB-DF1E9D1E8E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005A5-13EB-4642-B98D-1AFD244F162E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EC118-6028-44F7-B20F-8B4D13EF17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A73B0-23D0-4C0C-A76D-388A46655365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E2013-591B-4619-B3E2-459191181A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1ECCF-11E6-4E98-A373-4E9861D94EB9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003B3-C8BA-4AFF-BFEF-319C23687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F573F-C873-49F8-AEDC-43DA096D139B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17CE1-BD8F-43FD-B33A-9CDD434B65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F6168-7091-428F-97F4-0036C3F3C3E9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4DB8F-85AB-4773-91CF-C82700E0C7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9C1E9-3754-4F4B-A6E5-DAE72729EA3A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02D46-A231-4D53-83FB-4A8748CC31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ADAD1-B933-4327-B183-65DF1FD7FC4D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9B7A0-6101-4F82-BDC8-1F58F9C858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75E08-4CEC-40F3-9EB1-E2E22F10F9D1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828A1-0681-4CC8-91CB-D783E927DE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43A6D-9C82-4D72-8668-8EE907DEFBE4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0F3BE-5719-42D7-9CF4-CC29A86C7F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8C1FE4C-FFF4-4A90-9F58-5939A4C38B20}" type="datetimeFigureOut">
              <a:rPr lang="en-US"/>
              <a:pPr>
                <a:defRPr/>
              </a:pPr>
              <a:t>4/19/2010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0EEE936-3B35-4FC1-BBF3-8E6C0F801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152400" y="1143000"/>
            <a:ext cx="8839200" cy="25146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Dryad and </a:t>
            </a:r>
            <a:r>
              <a:rPr lang="en-US" sz="6000" dirty="0" err="1" smtClean="0"/>
              <a:t>DryadLINQ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000" dirty="0" smtClean="0"/>
              <a:t>General-purpose Distributed Computing using a High-level Language 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066800" y="4114800"/>
            <a:ext cx="7010400" cy="1828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Michael Isard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</a:rPr>
              <a:t>Microsoft Research Silicon Valley</a:t>
            </a:r>
          </a:p>
        </p:txBody>
      </p:sp>
      <p:sp>
        <p:nvSpPr>
          <p:cNvPr id="14339" name="Subtitle 2"/>
          <p:cNvSpPr txBox="1">
            <a:spLocks/>
          </p:cNvSpPr>
          <p:nvPr/>
        </p:nvSpPr>
        <p:spPr bwMode="auto">
          <a:xfrm>
            <a:off x="914400" y="53340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US" sz="2400">
              <a:latin typeface="Calibri" pitchFamily="34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30480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36576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32766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35052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52800" y="29718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67200" y="53340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0400" y="51054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05200" y="34290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57600" y="51054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76600" y="45720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95800" y="32004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15000" y="35814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38600" y="41148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86200" y="45720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53000" y="35814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95800" y="43434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05400" y="41148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43400" y="48768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76800" y="28956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105400" y="48768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91200" y="30480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00400" y="24384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410200" y="32004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19400" y="27432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038600" y="1981200"/>
            <a:ext cx="228600" cy="2286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638800" y="42672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200400" y="4114800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556E-6 L 0.03333 0.04444 " pathEditMode="relative" ptsTypes="AA">
                                      <p:cBhvr>
                                        <p:cTn id="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4.44444E-6 L -0.03334 -0.07777 " pathEditMode="relative" ptsTypes="AA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5.55556E-6 L -0.03334 0.09999 " pathEditMode="relative" ptsTypes="AA">
                                      <p:cBhvr>
                                        <p:cTn id="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30480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36576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32766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35052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52800" y="29718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67200" y="53340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0400" y="51054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05200" y="34290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57600" y="51054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76600" y="45720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95800" y="32004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15000" y="35814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38600" y="41148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86200" y="45720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53000" y="35814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95800" y="43434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05400" y="41148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43400" y="48768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76800" y="28956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105400" y="48768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91200" y="30480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00400" y="24384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410200" y="32004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19400" y="27432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33800" y="2667000"/>
            <a:ext cx="228600" cy="2286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34000" y="37338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05200" y="4419600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556E-6 L -0.075 0.05555 " pathEditMode="relative" ptsTypes="AA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55556E-6 L -0.00833 -0.02222 " pathEditMode="relative" ptsTypes="AA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55556E-6 L 0.04167 0.05556 " pathEditMode="relative" ptsTypes="AA">
                                      <p:cBhvr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30480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36576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32766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35052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52800" y="29718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67200" y="53340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0400" y="51054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05200" y="34290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57600" y="51054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76600" y="45720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95800" y="32004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15000" y="35814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38600" y="41148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86200" y="45720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53000" y="35814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95800" y="43434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05400" y="41148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43400" y="48768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76800" y="28956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105400" y="4876800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91200" y="30480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00400" y="24384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410200" y="32004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19400" y="27432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048000" y="3048000"/>
            <a:ext cx="228600" cy="2286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57800" y="35814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86200" y="4800600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4.44444E-6 L -0.00833 0.01111 " pathEditMode="relative" ptsTypes="AA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556E-6 L -0.00834 -0.03334 " pathEditMode="relative" ptsTypes="AA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556E-6 L 0.01666 -0.01112 " pathEditMode="relative" ptsTypes="AA">
                                      <p:cBhvr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class Vector { … 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Vector Mean(</a:t>
            </a:r>
            <a:r>
              <a:rPr lang="en-US" sz="2000" dirty="0" err="1" smtClean="0"/>
              <a:t>IEnumerable</a:t>
            </a:r>
            <a:r>
              <a:rPr lang="en-US" sz="2000" dirty="0" smtClean="0"/>
              <a:t>&lt;Vector&gt; set) {</a:t>
            </a:r>
          </a:p>
          <a:p>
            <a:pPr>
              <a:buNone/>
            </a:pPr>
            <a:r>
              <a:rPr lang="es-ES" sz="2000" dirty="0" smtClean="0"/>
              <a:t>	Vector </a:t>
            </a:r>
            <a:r>
              <a:rPr lang="es-ES" sz="2000" dirty="0" err="1" smtClean="0"/>
              <a:t>sum</a:t>
            </a:r>
            <a:r>
              <a:rPr lang="es-ES" sz="2000" dirty="0" smtClean="0"/>
              <a:t> = </a:t>
            </a:r>
            <a:r>
              <a:rPr lang="es-ES" sz="2000" dirty="0" err="1" smtClean="0"/>
              <a:t>set.Aggregate</a:t>
            </a:r>
            <a:r>
              <a:rPr lang="es-ES" sz="2000" dirty="0" smtClean="0"/>
              <a:t>( (x, y) =&gt; x + y );</a:t>
            </a:r>
          </a:p>
          <a:p>
            <a:pPr>
              <a:buNone/>
            </a:pPr>
            <a:r>
              <a:rPr lang="en-US" sz="2000" dirty="0" smtClean="0"/>
              <a:t>	return sum / </a:t>
            </a:r>
            <a:r>
              <a:rPr lang="en-US" sz="2000" dirty="0" err="1" smtClean="0"/>
              <a:t>set.Count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Vector </a:t>
            </a:r>
            <a:r>
              <a:rPr lang="en-US" sz="2000" dirty="0" err="1" smtClean="0"/>
              <a:t>NearestNeighbor</a:t>
            </a:r>
            <a:r>
              <a:rPr lang="en-US" sz="2000" dirty="0" smtClean="0"/>
              <a:t>(Vector </a:t>
            </a:r>
            <a:r>
              <a:rPr lang="en-US" sz="2000" dirty="0" err="1" smtClean="0"/>
              <a:t>vect</a:t>
            </a:r>
            <a:r>
              <a:rPr lang="en-US" sz="2000" dirty="0" smtClean="0"/>
              <a:t>, </a:t>
            </a:r>
            <a:r>
              <a:rPr lang="en-US" sz="2000" dirty="0" err="1" smtClean="0"/>
              <a:t>IEnumerable</a:t>
            </a:r>
            <a:r>
              <a:rPr lang="en-US" sz="2000" dirty="0" smtClean="0"/>
              <a:t>&lt;Vector&gt; set) {</a:t>
            </a:r>
          </a:p>
          <a:p>
            <a:pPr>
              <a:buNone/>
            </a:pPr>
            <a:r>
              <a:rPr lang="it-IT" sz="2000" dirty="0" smtClean="0"/>
              <a:t>	return set.Min( e =&gt; (e - vect).L2Norm() );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en-US" sz="2000" dirty="0" err="1" smtClean="0"/>
              <a:t>IEnumerable</a:t>
            </a:r>
            <a:r>
              <a:rPr lang="en-US" sz="2000" dirty="0" smtClean="0"/>
              <a:t>&lt;Vector&gt; </a:t>
            </a:r>
            <a:r>
              <a:rPr lang="en-US" sz="2000" dirty="0" err="1" smtClean="0"/>
              <a:t>kMeansStep</a:t>
            </a:r>
            <a:r>
              <a:rPr lang="en-US" sz="2000" dirty="0" smtClean="0"/>
              <a:t>(</a:t>
            </a:r>
            <a:r>
              <a:rPr lang="en-US" sz="2000" dirty="0" err="1" smtClean="0"/>
              <a:t>IEnumerable</a:t>
            </a:r>
            <a:r>
              <a:rPr lang="en-US" sz="2000" dirty="0" smtClean="0"/>
              <a:t>&lt;Vector&gt; vectors,</a:t>
            </a:r>
          </a:p>
          <a:p>
            <a:pPr>
              <a:buNone/>
            </a:pPr>
            <a:r>
              <a:rPr lang="en-US" sz="2000" dirty="0" smtClean="0"/>
              <a:t>					</a:t>
            </a:r>
            <a:r>
              <a:rPr lang="en-US" sz="2000" dirty="0" err="1" smtClean="0"/>
              <a:t>IEnumerable</a:t>
            </a:r>
            <a:r>
              <a:rPr lang="en-US" sz="2000" dirty="0" smtClean="0"/>
              <a:t>&lt;Vector&gt; centers) 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clusters = </a:t>
            </a:r>
            <a:r>
              <a:rPr lang="en-US" sz="2000" dirty="0" err="1" smtClean="0"/>
              <a:t>vectors.GroupBy</a:t>
            </a:r>
            <a:r>
              <a:rPr lang="en-US" sz="2000" dirty="0" smtClean="0"/>
              <a:t>(</a:t>
            </a:r>
          </a:p>
          <a:p>
            <a:pPr>
              <a:buNone/>
            </a:pPr>
            <a:r>
              <a:rPr lang="en-US" sz="2000" dirty="0" smtClean="0"/>
              <a:t>		vector =&gt; </a:t>
            </a:r>
            <a:r>
              <a:rPr lang="en-US" sz="2000" dirty="0" err="1" smtClean="0"/>
              <a:t>NearestNeighbor</a:t>
            </a:r>
            <a:r>
              <a:rPr lang="en-US" sz="2000" dirty="0" smtClean="0"/>
              <a:t>(vector, centers).</a:t>
            </a:r>
            <a:r>
              <a:rPr lang="en-US" sz="2000" dirty="0" err="1" smtClean="0"/>
              <a:t>VectorId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return </a:t>
            </a:r>
            <a:r>
              <a:rPr lang="en-US" sz="2000" dirty="0" err="1" smtClean="0"/>
              <a:t>clusters.Select</a:t>
            </a:r>
            <a:r>
              <a:rPr lang="en-US" sz="2000" dirty="0" smtClean="0"/>
              <a:t>(cluster =&gt; Mean(cluster));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IEnumerable</a:t>
            </a:r>
            <a:r>
              <a:rPr lang="en-US" sz="2000" dirty="0" smtClean="0"/>
              <a:t>&lt;Vector&gt; </a:t>
            </a:r>
            <a:r>
              <a:rPr lang="en-US" sz="2000" dirty="0" err="1" smtClean="0"/>
              <a:t>kMeans</a:t>
            </a:r>
            <a:r>
              <a:rPr lang="en-US" sz="2000" dirty="0" smtClean="0"/>
              <a:t>(</a:t>
            </a:r>
            <a:r>
              <a:rPr lang="en-US" sz="2000" dirty="0" err="1" smtClean="0"/>
              <a:t>IEnumerable</a:t>
            </a:r>
            <a:r>
              <a:rPr lang="en-US" sz="2000" dirty="0" smtClean="0"/>
              <a:t>&lt;Vector&gt; vectors,</a:t>
            </a:r>
          </a:p>
          <a:p>
            <a:pPr>
              <a:buNone/>
            </a:pPr>
            <a:r>
              <a:rPr lang="en-US" sz="2000" dirty="0" smtClean="0"/>
              <a:t>				        </a:t>
            </a:r>
            <a:r>
              <a:rPr lang="en-US" sz="2000" dirty="0" err="1" smtClean="0"/>
              <a:t>IEnumerable</a:t>
            </a:r>
            <a:r>
              <a:rPr lang="en-US" sz="2000" dirty="0" smtClean="0"/>
              <a:t>&lt;Vector&gt; centers) {</a:t>
            </a:r>
          </a:p>
          <a:p>
            <a:pPr>
              <a:buNone/>
            </a:pPr>
            <a:r>
              <a:rPr lang="en-US" sz="2000" dirty="0" smtClean="0"/>
              <a:t>	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iterations; </a:t>
            </a:r>
            <a:r>
              <a:rPr lang="en-US" sz="2000" dirty="0" err="1" smtClean="0"/>
              <a:t>i</a:t>
            </a:r>
            <a:r>
              <a:rPr lang="en-US" sz="2000" dirty="0" smtClean="0"/>
              <a:t>++) centers = </a:t>
            </a:r>
            <a:r>
              <a:rPr lang="en-US" sz="2000" dirty="0" err="1" smtClean="0"/>
              <a:t>kMeansStep</a:t>
            </a:r>
            <a:r>
              <a:rPr lang="en-US" sz="2000" dirty="0" smtClean="0"/>
              <a:t>(vectors, centers);</a:t>
            </a:r>
          </a:p>
          <a:p>
            <a:pPr>
              <a:buNone/>
            </a:pPr>
            <a:r>
              <a:rPr lang="en-US" sz="2000" dirty="0" smtClean="0"/>
              <a:t>	return centers;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mining, machine learning,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Decision-tree training</a:t>
            </a:r>
          </a:p>
          <a:p>
            <a:r>
              <a:rPr lang="en-US" dirty="0" smtClean="0"/>
              <a:t>SVD</a:t>
            </a:r>
          </a:p>
          <a:p>
            <a:r>
              <a:rPr lang="en-US" dirty="0" smtClean="0"/>
              <a:t>Power iteration (</a:t>
            </a:r>
            <a:r>
              <a:rPr lang="en-US" dirty="0" err="1" smtClean="0"/>
              <a:t>PageRank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Image feature extraction/indexing/clustering</a:t>
            </a:r>
          </a:p>
          <a:p>
            <a:r>
              <a:rPr lang="en-US" dirty="0" smtClean="0"/>
              <a:t>Network trace analysis</a:t>
            </a:r>
          </a:p>
          <a:p>
            <a:r>
              <a:rPr lang="en-US" dirty="0" smtClean="0"/>
              <a:t>Light-field simulation</a:t>
            </a:r>
          </a:p>
          <a:p>
            <a:r>
              <a:rPr lang="en-US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Talk overview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Part I</a:t>
            </a:r>
          </a:p>
          <a:p>
            <a:pPr lvl="1"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High-level language: LINQ</a:t>
            </a:r>
          </a:p>
          <a:p>
            <a:pPr lvl="1" eaLnBrk="1" hangingPunct="1"/>
            <a:r>
              <a:rPr lang="en-US" dirty="0" smtClean="0"/>
              <a:t>Computational model: DAG</a:t>
            </a:r>
          </a:p>
          <a:p>
            <a:pPr lvl="1"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Execution layer: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Dryad+Quincy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Part II</a:t>
            </a:r>
          </a:p>
          <a:p>
            <a:pPr lvl="1"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Dryad systems issues</a:t>
            </a:r>
          </a:p>
          <a:p>
            <a:pPr lvl="1"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Comparison with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MapReduce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eaLnBrk="1" hangingPunct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DryadLINQ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model: DAG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processing</a:t>
            </a:r>
          </a:p>
          <a:p>
            <a:pPr lvl="1"/>
            <a:r>
              <a:rPr lang="en-US" dirty="0" smtClean="0"/>
              <a:t>Partition computation across cores/cluster</a:t>
            </a:r>
          </a:p>
          <a:p>
            <a:pPr lvl="1"/>
            <a:r>
              <a:rPr lang="en-US" dirty="0" smtClean="0"/>
              <a:t>Minimize communication overhead</a:t>
            </a:r>
          </a:p>
          <a:p>
            <a:r>
              <a:rPr lang="en-US" dirty="0" smtClean="0"/>
              <a:t>Directed-acyclic graph</a:t>
            </a:r>
          </a:p>
          <a:p>
            <a:pPr lvl="1"/>
            <a:r>
              <a:rPr lang="en-US" dirty="0" smtClean="0"/>
              <a:t>Edge is finite sequence of data items</a:t>
            </a:r>
          </a:p>
          <a:p>
            <a:pPr lvl="1"/>
            <a:r>
              <a:rPr lang="en-US" dirty="0" smtClean="0"/>
              <a:t>Vertex is computation over input edge sequences</a:t>
            </a:r>
          </a:p>
        </p:txBody>
      </p:sp>
      <p:grpSp>
        <p:nvGrpSpPr>
          <p:cNvPr id="4" name="Group 257"/>
          <p:cNvGrpSpPr>
            <a:grpSpLocks/>
          </p:cNvGrpSpPr>
          <p:nvPr/>
        </p:nvGrpSpPr>
        <p:grpSpPr bwMode="auto">
          <a:xfrm>
            <a:off x="5867400" y="1295400"/>
            <a:ext cx="2971800" cy="2973388"/>
            <a:chOff x="3696" y="1200"/>
            <a:chExt cx="1872" cy="1873"/>
          </a:xfrm>
        </p:grpSpPr>
        <p:sp>
          <p:nvSpPr>
            <p:cNvPr id="7" name="Oval 198"/>
            <p:cNvSpPr>
              <a:spLocks noChangeAspect="1" noChangeArrowheads="1"/>
            </p:cNvSpPr>
            <p:nvPr/>
          </p:nvSpPr>
          <p:spPr bwMode="auto">
            <a:xfrm>
              <a:off x="4368" y="2880"/>
              <a:ext cx="145" cy="14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99"/>
            <p:cNvSpPr>
              <a:spLocks noChangeAspect="1" noChangeArrowheads="1"/>
            </p:cNvSpPr>
            <p:nvPr/>
          </p:nvSpPr>
          <p:spPr bwMode="auto">
            <a:xfrm>
              <a:off x="4800" y="2928"/>
              <a:ext cx="144" cy="14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200"/>
            <p:cNvSpPr>
              <a:spLocks noChangeAspect="1" noChangeArrowheads="1"/>
            </p:cNvSpPr>
            <p:nvPr/>
          </p:nvSpPr>
          <p:spPr bwMode="auto">
            <a:xfrm>
              <a:off x="3696" y="1200"/>
              <a:ext cx="145" cy="1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201"/>
            <p:cNvSpPr>
              <a:spLocks noChangeAspect="1" noChangeArrowheads="1"/>
            </p:cNvSpPr>
            <p:nvPr/>
          </p:nvSpPr>
          <p:spPr bwMode="auto">
            <a:xfrm>
              <a:off x="4176" y="1200"/>
              <a:ext cx="144" cy="1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202"/>
            <p:cNvSpPr>
              <a:spLocks noChangeAspect="1" noChangeArrowheads="1"/>
            </p:cNvSpPr>
            <p:nvPr/>
          </p:nvSpPr>
          <p:spPr bwMode="auto">
            <a:xfrm>
              <a:off x="4512" y="1200"/>
              <a:ext cx="144" cy="1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203"/>
            <p:cNvSpPr>
              <a:spLocks noChangeAspect="1" noChangeArrowheads="1"/>
            </p:cNvSpPr>
            <p:nvPr/>
          </p:nvSpPr>
          <p:spPr bwMode="auto">
            <a:xfrm>
              <a:off x="5337" y="1296"/>
              <a:ext cx="144" cy="1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204"/>
            <p:cNvSpPr>
              <a:spLocks noChangeAspect="1" noChangeArrowheads="1"/>
            </p:cNvSpPr>
            <p:nvPr/>
          </p:nvSpPr>
          <p:spPr bwMode="auto">
            <a:xfrm>
              <a:off x="4944" y="1248"/>
              <a:ext cx="144" cy="1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205"/>
            <p:cNvSpPr>
              <a:spLocks noChangeAspect="1" noChangeArrowheads="1"/>
            </p:cNvSpPr>
            <p:nvPr/>
          </p:nvSpPr>
          <p:spPr bwMode="auto">
            <a:xfrm>
              <a:off x="4080" y="2640"/>
              <a:ext cx="145" cy="1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206"/>
            <p:cNvSpPr>
              <a:spLocks noChangeAspect="1" noChangeArrowheads="1"/>
            </p:cNvSpPr>
            <p:nvPr/>
          </p:nvSpPr>
          <p:spPr bwMode="auto">
            <a:xfrm>
              <a:off x="3792" y="2496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207"/>
            <p:cNvSpPr>
              <a:spLocks noChangeAspect="1" noChangeArrowheads="1"/>
            </p:cNvSpPr>
            <p:nvPr/>
          </p:nvSpPr>
          <p:spPr bwMode="auto">
            <a:xfrm>
              <a:off x="4176" y="2352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208"/>
            <p:cNvSpPr>
              <a:spLocks noChangeAspect="1" noChangeArrowheads="1"/>
            </p:cNvSpPr>
            <p:nvPr/>
          </p:nvSpPr>
          <p:spPr bwMode="auto">
            <a:xfrm>
              <a:off x="4368" y="2496"/>
              <a:ext cx="145" cy="1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209"/>
            <p:cNvSpPr>
              <a:spLocks noChangeAspect="1" noChangeArrowheads="1"/>
            </p:cNvSpPr>
            <p:nvPr/>
          </p:nvSpPr>
          <p:spPr bwMode="auto">
            <a:xfrm>
              <a:off x="5221" y="2742"/>
              <a:ext cx="145" cy="1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AutoShape 212"/>
            <p:cNvCxnSpPr>
              <a:cxnSpLocks noChangeAspect="1" noChangeShapeType="1"/>
              <a:stCxn id="7" idx="1"/>
              <a:endCxn id="14" idx="5"/>
            </p:cNvCxnSpPr>
            <p:nvPr/>
          </p:nvCxnSpPr>
          <p:spPr bwMode="auto">
            <a:xfrm rot="16200000" flipV="1">
              <a:off x="4228" y="2740"/>
              <a:ext cx="137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13"/>
            <p:cNvCxnSpPr>
              <a:cxnSpLocks noChangeAspect="1" noChangeShapeType="1"/>
              <a:stCxn id="15" idx="7"/>
              <a:endCxn id="16" idx="3"/>
            </p:cNvCxnSpPr>
            <p:nvPr/>
          </p:nvCxnSpPr>
          <p:spPr bwMode="auto">
            <a:xfrm rot="5400000" flipH="1" flipV="1">
              <a:off x="4035" y="2355"/>
              <a:ext cx="42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214"/>
            <p:cNvCxnSpPr>
              <a:cxnSpLocks noChangeAspect="1" noChangeShapeType="1"/>
              <a:stCxn id="14" idx="0"/>
              <a:endCxn id="16" idx="4"/>
            </p:cNvCxnSpPr>
            <p:nvPr/>
          </p:nvCxnSpPr>
          <p:spPr bwMode="auto">
            <a:xfrm rot="5400000" flipH="1" flipV="1">
              <a:off x="4128" y="2520"/>
              <a:ext cx="144" cy="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215"/>
            <p:cNvCxnSpPr>
              <a:cxnSpLocks noChangeAspect="1" noChangeShapeType="1"/>
              <a:stCxn id="14" idx="7"/>
              <a:endCxn id="17" idx="3"/>
            </p:cNvCxnSpPr>
            <p:nvPr/>
          </p:nvCxnSpPr>
          <p:spPr bwMode="auto">
            <a:xfrm rot="5400000" flipH="1" flipV="1">
              <a:off x="4276" y="2548"/>
              <a:ext cx="41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216"/>
            <p:cNvCxnSpPr>
              <a:cxnSpLocks noChangeAspect="1" noChangeShapeType="1"/>
              <a:stCxn id="8" idx="1"/>
              <a:endCxn id="17" idx="5"/>
            </p:cNvCxnSpPr>
            <p:nvPr/>
          </p:nvCxnSpPr>
          <p:spPr bwMode="auto">
            <a:xfrm rot="16200000" flipV="1">
              <a:off x="4492" y="2620"/>
              <a:ext cx="329" cy="3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217"/>
            <p:cNvCxnSpPr>
              <a:cxnSpLocks noChangeAspect="1" noChangeShapeType="1"/>
              <a:stCxn id="8" idx="7"/>
              <a:endCxn id="18" idx="2"/>
            </p:cNvCxnSpPr>
            <p:nvPr/>
          </p:nvCxnSpPr>
          <p:spPr bwMode="auto">
            <a:xfrm rot="5400000" flipH="1" flipV="1">
              <a:off x="5005" y="2733"/>
              <a:ext cx="135" cy="2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7" name="Oval 218"/>
            <p:cNvSpPr>
              <a:spLocks noChangeAspect="1" noChangeArrowheads="1"/>
            </p:cNvSpPr>
            <p:nvPr/>
          </p:nvSpPr>
          <p:spPr bwMode="auto">
            <a:xfrm>
              <a:off x="5423" y="2395"/>
              <a:ext cx="145" cy="1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19"/>
            <p:cNvSpPr>
              <a:spLocks noChangeAspect="1" noChangeArrowheads="1"/>
            </p:cNvSpPr>
            <p:nvPr/>
          </p:nvSpPr>
          <p:spPr bwMode="auto">
            <a:xfrm>
              <a:off x="4992" y="2400"/>
              <a:ext cx="145" cy="1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AutoShape 220"/>
            <p:cNvCxnSpPr>
              <a:cxnSpLocks noChangeAspect="1" noChangeShapeType="1"/>
              <a:stCxn id="18" idx="7"/>
              <a:endCxn id="27" idx="4"/>
            </p:cNvCxnSpPr>
            <p:nvPr/>
          </p:nvCxnSpPr>
          <p:spPr bwMode="auto">
            <a:xfrm flipV="1">
              <a:off x="5345" y="2540"/>
              <a:ext cx="151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221"/>
            <p:cNvCxnSpPr>
              <a:cxnSpLocks noChangeAspect="1" noChangeShapeType="1"/>
              <a:stCxn id="18" idx="0"/>
              <a:endCxn id="27" idx="3"/>
            </p:cNvCxnSpPr>
            <p:nvPr/>
          </p:nvCxnSpPr>
          <p:spPr bwMode="auto">
            <a:xfrm flipV="1">
              <a:off x="5294" y="2519"/>
              <a:ext cx="150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" name="AutoShape 222"/>
            <p:cNvCxnSpPr>
              <a:cxnSpLocks noChangeAspect="1" noChangeShapeType="1"/>
              <a:stCxn id="18" idx="1"/>
              <a:endCxn id="28" idx="4"/>
            </p:cNvCxnSpPr>
            <p:nvPr/>
          </p:nvCxnSpPr>
          <p:spPr bwMode="auto">
            <a:xfrm rot="16200000" flipV="1">
              <a:off x="5044" y="2565"/>
              <a:ext cx="218" cy="1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AutoShape 223"/>
            <p:cNvCxnSpPr>
              <a:cxnSpLocks noChangeAspect="1" noChangeShapeType="1"/>
              <a:stCxn id="28" idx="2"/>
              <a:endCxn id="16" idx="6"/>
            </p:cNvCxnSpPr>
            <p:nvPr/>
          </p:nvCxnSpPr>
          <p:spPr bwMode="auto">
            <a:xfrm rot="10800000">
              <a:off x="4320" y="2424"/>
              <a:ext cx="672" cy="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3" name="Oval 224"/>
            <p:cNvSpPr>
              <a:spLocks noChangeAspect="1" noChangeArrowheads="1"/>
            </p:cNvSpPr>
            <p:nvPr/>
          </p:nvSpPr>
          <p:spPr bwMode="auto">
            <a:xfrm>
              <a:off x="4848" y="2064"/>
              <a:ext cx="145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225"/>
            <p:cNvSpPr>
              <a:spLocks noChangeAspect="1" noChangeArrowheads="1"/>
            </p:cNvSpPr>
            <p:nvPr/>
          </p:nvSpPr>
          <p:spPr bwMode="auto">
            <a:xfrm>
              <a:off x="5088" y="1920"/>
              <a:ext cx="144" cy="1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226"/>
            <p:cNvSpPr>
              <a:spLocks noChangeAspect="1" noChangeArrowheads="1"/>
            </p:cNvSpPr>
            <p:nvPr/>
          </p:nvSpPr>
          <p:spPr bwMode="auto">
            <a:xfrm>
              <a:off x="4320" y="1536"/>
              <a:ext cx="144" cy="1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227"/>
            <p:cNvSpPr>
              <a:spLocks noChangeAspect="1" noChangeArrowheads="1"/>
            </p:cNvSpPr>
            <p:nvPr/>
          </p:nvSpPr>
          <p:spPr bwMode="auto">
            <a:xfrm>
              <a:off x="3936" y="1536"/>
              <a:ext cx="145" cy="1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228"/>
            <p:cNvSpPr>
              <a:spLocks noChangeAspect="1" noChangeArrowheads="1"/>
            </p:cNvSpPr>
            <p:nvPr/>
          </p:nvSpPr>
          <p:spPr bwMode="auto">
            <a:xfrm>
              <a:off x="4752" y="1584"/>
              <a:ext cx="144" cy="1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229"/>
            <p:cNvSpPr>
              <a:spLocks noChangeAspect="1" noChangeArrowheads="1"/>
            </p:cNvSpPr>
            <p:nvPr/>
          </p:nvSpPr>
          <p:spPr bwMode="auto">
            <a:xfrm>
              <a:off x="5376" y="1728"/>
              <a:ext cx="144" cy="1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9" name="AutoShape 230"/>
            <p:cNvCxnSpPr>
              <a:cxnSpLocks noChangeAspect="1" noChangeShapeType="1"/>
              <a:stCxn id="17" idx="7"/>
              <a:endCxn id="33" idx="3"/>
            </p:cNvCxnSpPr>
            <p:nvPr/>
          </p:nvCxnSpPr>
          <p:spPr bwMode="auto">
            <a:xfrm rot="5400000" flipH="1" flipV="1">
              <a:off x="4515" y="2163"/>
              <a:ext cx="330" cy="3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0" name="AutoShape 231"/>
            <p:cNvCxnSpPr>
              <a:cxnSpLocks noChangeAspect="1" noChangeShapeType="1"/>
              <a:stCxn id="28" idx="1"/>
              <a:endCxn id="33" idx="5"/>
            </p:cNvCxnSpPr>
            <p:nvPr/>
          </p:nvCxnSpPr>
          <p:spPr bwMode="auto">
            <a:xfrm rot="16200000" flipV="1">
              <a:off x="4875" y="2283"/>
              <a:ext cx="234" cy="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" name="AutoShape 233"/>
            <p:cNvCxnSpPr>
              <a:cxnSpLocks noChangeAspect="1" noChangeShapeType="1"/>
              <a:stCxn id="35" idx="2"/>
              <a:endCxn id="36" idx="6"/>
            </p:cNvCxnSpPr>
            <p:nvPr/>
          </p:nvCxnSpPr>
          <p:spPr bwMode="auto">
            <a:xfrm rot="10800000">
              <a:off x="4081" y="1609"/>
              <a:ext cx="23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" name="AutoShape 234"/>
            <p:cNvCxnSpPr>
              <a:cxnSpLocks noChangeAspect="1" noChangeShapeType="1"/>
              <a:stCxn id="33" idx="6"/>
              <a:endCxn id="34" idx="3"/>
            </p:cNvCxnSpPr>
            <p:nvPr/>
          </p:nvCxnSpPr>
          <p:spPr bwMode="auto">
            <a:xfrm flipV="1">
              <a:off x="4993" y="2044"/>
              <a:ext cx="116" cy="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4" name="Oval 235"/>
            <p:cNvSpPr>
              <a:spLocks noChangeAspect="1" noChangeArrowheads="1"/>
            </p:cNvSpPr>
            <p:nvPr/>
          </p:nvSpPr>
          <p:spPr bwMode="auto">
            <a:xfrm>
              <a:off x="4961" y="1730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5" name="AutoShape 236"/>
            <p:cNvCxnSpPr>
              <a:cxnSpLocks noChangeAspect="1" noChangeShapeType="1"/>
              <a:stCxn id="33" idx="7"/>
              <a:endCxn id="44" idx="3"/>
            </p:cNvCxnSpPr>
            <p:nvPr/>
          </p:nvCxnSpPr>
          <p:spPr bwMode="auto">
            <a:xfrm rot="5400000" flipH="1" flipV="1">
              <a:off x="4861" y="1964"/>
              <a:ext cx="232" cy="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AutoShape 237"/>
            <p:cNvCxnSpPr>
              <a:cxnSpLocks noChangeAspect="1" noChangeShapeType="1"/>
              <a:stCxn id="28" idx="0"/>
              <a:endCxn id="38" idx="3"/>
            </p:cNvCxnSpPr>
            <p:nvPr/>
          </p:nvCxnSpPr>
          <p:spPr bwMode="auto">
            <a:xfrm rot="5400000" flipH="1" flipV="1">
              <a:off x="4957" y="1960"/>
              <a:ext cx="548" cy="3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7" name="AutoShape 238"/>
            <p:cNvCxnSpPr>
              <a:cxnSpLocks noChangeAspect="1" noChangeShapeType="1"/>
              <a:stCxn id="27" idx="0"/>
              <a:endCxn id="38" idx="4"/>
            </p:cNvCxnSpPr>
            <p:nvPr/>
          </p:nvCxnSpPr>
          <p:spPr bwMode="auto">
            <a:xfrm rot="16200000" flipV="1">
              <a:off x="5211" y="2110"/>
              <a:ext cx="522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8" name="AutoShape 239"/>
            <p:cNvCxnSpPr>
              <a:cxnSpLocks noChangeAspect="1" noChangeShapeType="1"/>
              <a:stCxn id="44" idx="6"/>
              <a:endCxn id="38" idx="2"/>
            </p:cNvCxnSpPr>
            <p:nvPr/>
          </p:nvCxnSpPr>
          <p:spPr bwMode="auto">
            <a:xfrm flipV="1">
              <a:off x="5105" y="1801"/>
              <a:ext cx="271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9" name="AutoShape 240"/>
            <p:cNvCxnSpPr>
              <a:cxnSpLocks noChangeAspect="1" noChangeShapeType="1"/>
              <a:stCxn id="38" idx="1"/>
              <a:endCxn id="13" idx="5"/>
            </p:cNvCxnSpPr>
            <p:nvPr/>
          </p:nvCxnSpPr>
          <p:spPr bwMode="auto">
            <a:xfrm rot="16200000" flipV="1">
              <a:off x="5043" y="1395"/>
              <a:ext cx="377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0" name="AutoShape 241"/>
            <p:cNvCxnSpPr>
              <a:cxnSpLocks noChangeAspect="1" noChangeShapeType="1"/>
              <a:stCxn id="38" idx="0"/>
              <a:endCxn id="12" idx="4"/>
            </p:cNvCxnSpPr>
            <p:nvPr/>
          </p:nvCxnSpPr>
          <p:spPr bwMode="auto">
            <a:xfrm rot="16200000" flipV="1">
              <a:off x="5285" y="1565"/>
              <a:ext cx="287" cy="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AutoShape 242"/>
            <p:cNvCxnSpPr>
              <a:cxnSpLocks noChangeAspect="1" noChangeShapeType="1"/>
              <a:stCxn id="36" idx="1"/>
              <a:endCxn id="9" idx="5"/>
            </p:cNvCxnSpPr>
            <p:nvPr/>
          </p:nvCxnSpPr>
          <p:spPr bwMode="auto">
            <a:xfrm rot="16200000" flipV="1">
              <a:off x="3772" y="1372"/>
              <a:ext cx="233" cy="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AutoShape 243"/>
            <p:cNvCxnSpPr>
              <a:cxnSpLocks noChangeAspect="1" noChangeShapeType="1"/>
              <a:stCxn id="36" idx="0"/>
              <a:endCxn id="10" idx="3"/>
            </p:cNvCxnSpPr>
            <p:nvPr/>
          </p:nvCxnSpPr>
          <p:spPr bwMode="auto">
            <a:xfrm rot="5400000" flipH="1" flipV="1">
              <a:off x="3997" y="1336"/>
              <a:ext cx="212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3" name="AutoShape 244"/>
            <p:cNvCxnSpPr>
              <a:cxnSpLocks noChangeAspect="1" noChangeShapeType="1"/>
              <a:stCxn id="37" idx="0"/>
              <a:endCxn id="11" idx="4"/>
            </p:cNvCxnSpPr>
            <p:nvPr/>
          </p:nvCxnSpPr>
          <p:spPr bwMode="auto">
            <a:xfrm rot="16200000" flipV="1">
              <a:off x="4585" y="1345"/>
              <a:ext cx="239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245"/>
            <p:cNvCxnSpPr>
              <a:cxnSpLocks noChangeAspect="1" noChangeShapeType="1"/>
              <a:stCxn id="35" idx="6"/>
              <a:endCxn id="37" idx="2"/>
            </p:cNvCxnSpPr>
            <p:nvPr/>
          </p:nvCxnSpPr>
          <p:spPr bwMode="auto">
            <a:xfrm>
              <a:off x="4464" y="1609"/>
              <a:ext cx="288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246"/>
            <p:cNvCxnSpPr>
              <a:cxnSpLocks noChangeAspect="1" noChangeShapeType="1"/>
              <a:stCxn id="33" idx="1"/>
              <a:endCxn id="37" idx="4"/>
            </p:cNvCxnSpPr>
            <p:nvPr/>
          </p:nvCxnSpPr>
          <p:spPr bwMode="auto">
            <a:xfrm rot="16200000" flipV="1">
              <a:off x="4669" y="1884"/>
              <a:ext cx="356" cy="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6" name="Oval 248"/>
            <p:cNvSpPr>
              <a:spLocks noChangeAspect="1" noChangeArrowheads="1"/>
            </p:cNvSpPr>
            <p:nvPr/>
          </p:nvSpPr>
          <p:spPr bwMode="auto">
            <a:xfrm>
              <a:off x="4671" y="2540"/>
              <a:ext cx="145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" name="AutoShape 249"/>
            <p:cNvCxnSpPr>
              <a:cxnSpLocks noChangeAspect="1" noChangeShapeType="1"/>
              <a:stCxn id="56" idx="0"/>
              <a:endCxn id="33" idx="4"/>
            </p:cNvCxnSpPr>
            <p:nvPr/>
          </p:nvCxnSpPr>
          <p:spPr bwMode="auto">
            <a:xfrm rot="5400000" flipH="1" flipV="1">
              <a:off x="4666" y="2286"/>
              <a:ext cx="332" cy="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8" name="Oval 250"/>
            <p:cNvSpPr>
              <a:spLocks noChangeAspect="1" noChangeArrowheads="1"/>
            </p:cNvSpPr>
            <p:nvPr/>
          </p:nvSpPr>
          <p:spPr bwMode="auto">
            <a:xfrm>
              <a:off x="4464" y="2160"/>
              <a:ext cx="145" cy="1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9" name="AutoShape 251"/>
            <p:cNvCxnSpPr>
              <a:cxnSpLocks noChangeAspect="1" noChangeShapeType="1"/>
              <a:stCxn id="16" idx="7"/>
              <a:endCxn id="58" idx="3"/>
            </p:cNvCxnSpPr>
            <p:nvPr/>
          </p:nvCxnSpPr>
          <p:spPr bwMode="auto">
            <a:xfrm rot="5400000" flipH="1" flipV="1">
              <a:off x="4347" y="2235"/>
              <a:ext cx="89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0" name="AutoShape 252"/>
            <p:cNvCxnSpPr>
              <a:cxnSpLocks noChangeAspect="1" noChangeShapeType="1"/>
              <a:stCxn id="33" idx="0"/>
              <a:endCxn id="37" idx="5"/>
            </p:cNvCxnSpPr>
            <p:nvPr/>
          </p:nvCxnSpPr>
          <p:spPr bwMode="auto">
            <a:xfrm rot="16200000" flipV="1">
              <a:off x="4720" y="1863"/>
              <a:ext cx="356" cy="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1" name="AutoShape 253"/>
            <p:cNvCxnSpPr>
              <a:cxnSpLocks noChangeAspect="1" noChangeShapeType="1"/>
              <a:stCxn id="35" idx="3"/>
              <a:endCxn id="36" idx="5"/>
            </p:cNvCxnSpPr>
            <p:nvPr/>
          </p:nvCxnSpPr>
          <p:spPr bwMode="auto">
            <a:xfrm rot="5400000">
              <a:off x="4200" y="1519"/>
              <a:ext cx="1" cy="2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2" name="AutoShape 254"/>
            <p:cNvCxnSpPr>
              <a:cxnSpLocks noChangeAspect="1" noChangeShapeType="1"/>
              <a:stCxn id="35" idx="1"/>
              <a:endCxn id="36" idx="7"/>
            </p:cNvCxnSpPr>
            <p:nvPr/>
          </p:nvCxnSpPr>
          <p:spPr bwMode="auto">
            <a:xfrm rot="16200000" flipV="1">
              <a:off x="4200" y="1417"/>
              <a:ext cx="1" cy="2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dataflow</a:t>
            </a:r>
          </a:p>
          <a:p>
            <a:pPr lvl="1"/>
            <a:r>
              <a:rPr lang="en-US" dirty="0" smtClean="0"/>
              <a:t>Exposes dependencies within computation</a:t>
            </a:r>
          </a:p>
          <a:p>
            <a:r>
              <a:rPr lang="en-US" dirty="0" smtClean="0"/>
              <a:t>Absence of cycles</a:t>
            </a:r>
          </a:p>
          <a:p>
            <a:pPr lvl="1"/>
            <a:r>
              <a:rPr lang="en-US" dirty="0" smtClean="0"/>
              <a:t>Allows re-execution for fault-tolerance</a:t>
            </a:r>
          </a:p>
          <a:p>
            <a:pPr lvl="1"/>
            <a:r>
              <a:rPr lang="en-US" dirty="0" smtClean="0"/>
              <a:t>Simplifies scheduling: no deadlock</a:t>
            </a:r>
          </a:p>
          <a:p>
            <a:r>
              <a:rPr lang="en-US" dirty="0" smtClean="0"/>
              <a:t>Cycles can often be replaced by unrolling</a:t>
            </a:r>
          </a:p>
          <a:p>
            <a:pPr lvl="1"/>
            <a:r>
              <a:rPr lang="en-US" dirty="0" smtClean="0"/>
              <a:t>Unsuitable for fine-grain inner loops</a:t>
            </a:r>
          </a:p>
          <a:p>
            <a:r>
              <a:rPr lang="en-US" dirty="0" smtClean="0"/>
              <a:t>Very popular</a:t>
            </a:r>
          </a:p>
          <a:p>
            <a:pPr lvl="1"/>
            <a:r>
              <a:rPr lang="en-US" dirty="0" smtClean="0"/>
              <a:t>Databases, functional languages,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transformation of dataset</a:t>
            </a:r>
          </a:p>
          <a:p>
            <a:pPr lvl="1"/>
            <a:r>
              <a:rPr lang="en-US" dirty="0" smtClean="0"/>
              <a:t>for each x in S, output x’ = f(x)</a:t>
            </a:r>
          </a:p>
          <a:p>
            <a:r>
              <a:rPr lang="en-US" dirty="0" smtClean="0"/>
              <a:t>E.g. simple </a:t>
            </a:r>
            <a:r>
              <a:rPr lang="en-US" dirty="0" err="1" smtClean="0"/>
              <a:t>grep</a:t>
            </a:r>
            <a:r>
              <a:rPr lang="en-US" dirty="0" smtClean="0"/>
              <a:t> for word w</a:t>
            </a:r>
          </a:p>
          <a:p>
            <a:pPr lvl="1"/>
            <a:r>
              <a:rPr lang="en-US" dirty="0" smtClean="0"/>
              <a:t>output line x only if x contains w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Distributed Data-Parallel </a:t>
            </a:r>
            <a:r>
              <a:rPr lang="en-US" dirty="0"/>
              <a:t>C</a:t>
            </a:r>
            <a:r>
              <a:rPr lang="en-US" dirty="0" smtClean="0"/>
              <a:t>omputing</a:t>
            </a:r>
            <a:endParaRPr lang="en-US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648200"/>
          </a:xfrm>
        </p:spPr>
        <p:txBody>
          <a:bodyPr/>
          <a:lstStyle/>
          <a:p>
            <a:pPr eaLnBrk="1" hangingPunct="1"/>
            <a:r>
              <a:rPr lang="en-US" dirty="0" smtClean="0"/>
              <a:t>Workloads beyond standard SQL, HPC</a:t>
            </a:r>
          </a:p>
          <a:p>
            <a:pPr lvl="1" eaLnBrk="1" hangingPunct="1"/>
            <a:r>
              <a:rPr lang="en-US" dirty="0" smtClean="0"/>
              <a:t>Data-mining, graph analysis, …</a:t>
            </a:r>
          </a:p>
          <a:p>
            <a:pPr lvl="1" eaLnBrk="1" hangingPunct="1"/>
            <a:r>
              <a:rPr lang="en-US" dirty="0" smtClean="0"/>
              <a:t>Complex, long-lived application software</a:t>
            </a:r>
          </a:p>
          <a:p>
            <a:pPr eaLnBrk="1" hangingPunct="1"/>
            <a:r>
              <a:rPr lang="en-US" dirty="0" smtClean="0"/>
              <a:t>Cloud (shared clusters)</a:t>
            </a:r>
          </a:p>
          <a:p>
            <a:pPr lvl="1" eaLnBrk="1" hangingPunct="1"/>
            <a:r>
              <a:rPr lang="en-US" dirty="0" smtClean="0"/>
              <a:t>Transparent scaling</a:t>
            </a:r>
          </a:p>
          <a:p>
            <a:pPr lvl="1" eaLnBrk="1" hangingPunct="1"/>
            <a:r>
              <a:rPr lang="en-US" dirty="0" smtClean="0"/>
              <a:t>Resource virtualization</a:t>
            </a:r>
          </a:p>
          <a:p>
            <a:pPr eaLnBrk="1" hangingPunct="1"/>
            <a:r>
              <a:rPr lang="en-US" dirty="0" smtClean="0"/>
              <a:t>Commodity hardware</a:t>
            </a:r>
          </a:p>
          <a:p>
            <a:pPr lvl="1" eaLnBrk="1" hangingPunct="1"/>
            <a:r>
              <a:rPr lang="en-US" dirty="0" smtClean="0"/>
              <a:t>Fault tolerance with good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transformation of dataset</a:t>
            </a:r>
          </a:p>
          <a:p>
            <a:pPr lvl="1"/>
            <a:r>
              <a:rPr lang="en-US" dirty="0" smtClean="0"/>
              <a:t>for each x in S, output x’ = f(x)</a:t>
            </a:r>
          </a:p>
          <a:p>
            <a:r>
              <a:rPr lang="en-US" dirty="0" smtClean="0"/>
              <a:t>E.g. simple </a:t>
            </a:r>
            <a:r>
              <a:rPr lang="en-US" dirty="0" err="1" smtClean="0"/>
              <a:t>grep</a:t>
            </a:r>
            <a:r>
              <a:rPr lang="en-US" dirty="0" smtClean="0"/>
              <a:t> for word w</a:t>
            </a:r>
          </a:p>
          <a:p>
            <a:pPr lvl="1"/>
            <a:r>
              <a:rPr lang="en-US" dirty="0" smtClean="0"/>
              <a:t>output line x only if x contains w</a:t>
            </a:r>
          </a:p>
          <a:p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3048000" y="40386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0" y="40386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962400" y="40386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62400" y="40386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76800" y="40386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76800" y="40502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S’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3505200" y="42613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1"/>
          </p:cNvCxnSpPr>
          <p:nvPr/>
        </p:nvCxnSpPr>
        <p:spPr>
          <a:xfrm>
            <a:off x="4419600" y="4267200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transformation of dataset</a:t>
            </a:r>
          </a:p>
          <a:p>
            <a:pPr lvl="1"/>
            <a:r>
              <a:rPr lang="en-US" dirty="0" smtClean="0"/>
              <a:t>for each x in S, output x’ = f(x)</a:t>
            </a:r>
          </a:p>
          <a:p>
            <a:r>
              <a:rPr lang="en-US" dirty="0" smtClean="0"/>
              <a:t>E.g. simple </a:t>
            </a:r>
            <a:r>
              <a:rPr lang="en-US" dirty="0" err="1" smtClean="0"/>
              <a:t>grep</a:t>
            </a:r>
            <a:r>
              <a:rPr lang="en-US" dirty="0" smtClean="0"/>
              <a:t> for word w</a:t>
            </a:r>
          </a:p>
          <a:p>
            <a:pPr lvl="1"/>
            <a:r>
              <a:rPr lang="en-US" dirty="0" smtClean="0"/>
              <a:t>output line x only if x contains w</a:t>
            </a:r>
          </a:p>
          <a:p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3048000" y="40386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0" y="40386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7" name="Oval 6"/>
          <p:cNvSpPr/>
          <p:nvPr/>
        </p:nvSpPr>
        <p:spPr>
          <a:xfrm>
            <a:off x="3962400" y="40386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62400" y="40386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76800" y="40386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76800" y="40502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spc="-1800" baseline="-25000" dirty="0" smtClean="0"/>
              <a:t>1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3505200" y="42613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1"/>
          </p:cNvCxnSpPr>
          <p:nvPr/>
        </p:nvCxnSpPr>
        <p:spPr>
          <a:xfrm>
            <a:off x="4419600" y="4267200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48000" y="46482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0" y="46482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962400" y="4648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62400" y="46482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876800" y="46482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76800" y="46598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spc="-1800" baseline="-25000" dirty="0" smtClean="0"/>
              <a:t>2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4" idx="3"/>
            <a:endCxn id="17" idx="1"/>
          </p:cNvCxnSpPr>
          <p:nvPr/>
        </p:nvCxnSpPr>
        <p:spPr>
          <a:xfrm>
            <a:off x="3505200" y="48709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19" idx="1"/>
          </p:cNvCxnSpPr>
          <p:nvPr/>
        </p:nvCxnSpPr>
        <p:spPr>
          <a:xfrm>
            <a:off x="4419600" y="4876800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48000" y="52578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48000" y="52578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962400" y="5257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962400" y="5257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876800" y="52578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76800" y="52694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spc="-1800" baseline="-25000" dirty="0" smtClean="0"/>
              <a:t>3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3"/>
            <a:endCxn id="25" idx="1"/>
          </p:cNvCxnSpPr>
          <p:nvPr/>
        </p:nvCxnSpPr>
        <p:spPr>
          <a:xfrm>
            <a:off x="3505200" y="54805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  <a:endCxn id="27" idx="1"/>
          </p:cNvCxnSpPr>
          <p:nvPr/>
        </p:nvCxnSpPr>
        <p:spPr>
          <a:xfrm>
            <a:off x="4419600" y="5486400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plus aggregation</a:t>
            </a:r>
          </a:p>
          <a:p>
            <a:pPr lvl="1"/>
            <a:r>
              <a:rPr lang="en-US" dirty="0" smtClean="0"/>
              <a:t>1) Group x in S according to key selector k(x)</a:t>
            </a:r>
          </a:p>
          <a:p>
            <a:pPr lvl="1"/>
            <a:r>
              <a:rPr lang="en-US" dirty="0" smtClean="0"/>
              <a:t>2) For each group g, output r(g)</a:t>
            </a:r>
          </a:p>
          <a:p>
            <a:r>
              <a:rPr lang="en-US" dirty="0" smtClean="0"/>
              <a:t>E.g. simple word count</a:t>
            </a:r>
          </a:p>
          <a:p>
            <a:pPr lvl="1"/>
            <a:r>
              <a:rPr lang="en-US" dirty="0" smtClean="0"/>
              <a:t>group by k(x) = x</a:t>
            </a:r>
          </a:p>
          <a:p>
            <a:pPr lvl="1"/>
            <a:r>
              <a:rPr lang="en-US" dirty="0" smtClean="0"/>
              <a:t>for each group g output key (word) and count of 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plus aggregation</a:t>
            </a:r>
          </a:p>
          <a:p>
            <a:pPr lvl="1"/>
            <a:r>
              <a:rPr lang="en-US" dirty="0" smtClean="0"/>
              <a:t>1) Group x in S according to key selector k(x)</a:t>
            </a:r>
          </a:p>
          <a:p>
            <a:pPr lvl="1"/>
            <a:r>
              <a:rPr lang="en-US" dirty="0" smtClean="0"/>
              <a:t>2) For each group g, output r(g)</a:t>
            </a:r>
          </a:p>
          <a:p>
            <a:r>
              <a:rPr lang="en-US" dirty="0" smtClean="0"/>
              <a:t>E.g. simple word count</a:t>
            </a:r>
          </a:p>
          <a:p>
            <a:pPr lvl="1"/>
            <a:r>
              <a:rPr lang="en-US" dirty="0" smtClean="0"/>
              <a:t>group by k(x) = x</a:t>
            </a:r>
          </a:p>
          <a:p>
            <a:pPr lvl="1"/>
            <a:r>
              <a:rPr lang="en-US" dirty="0" smtClean="0"/>
              <a:t>for each group g output key (word) and count of 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67000" y="52578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0" y="52578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81400" y="5257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1400" y="5257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10200" y="52578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10200" y="52694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S’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3124200" y="54805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3"/>
            <a:endCxn id="9" idx="1"/>
          </p:cNvCxnSpPr>
          <p:nvPr/>
        </p:nvCxnSpPr>
        <p:spPr>
          <a:xfrm>
            <a:off x="4953000" y="5486400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495800" y="5257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95800" y="5257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4038600" y="54805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91000" y="2057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20574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05400" y="2057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05400" y="2057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34200" y="2057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200" y="20690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S’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4648200" y="22801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3"/>
            <a:endCxn id="9" idx="1"/>
          </p:cNvCxnSpPr>
          <p:nvPr/>
        </p:nvCxnSpPr>
        <p:spPr>
          <a:xfrm>
            <a:off x="6477000" y="2286000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9800" y="2057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19800" y="2057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5562600" y="22801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05400" y="2057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05400" y="2057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34200" y="2057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200" y="20690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S’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4648200" y="22801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3"/>
            <a:endCxn id="9" idx="1"/>
          </p:cNvCxnSpPr>
          <p:nvPr/>
        </p:nvCxnSpPr>
        <p:spPr>
          <a:xfrm>
            <a:off x="6477000" y="2286000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9800" y="2057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19800" y="2057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5562600" y="22801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91000" y="2057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91000" y="20574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1" name="Oval 20"/>
          <p:cNvSpPr/>
          <p:nvPr/>
        </p:nvSpPr>
        <p:spPr>
          <a:xfrm>
            <a:off x="4191000" y="2819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91000" y="28194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3" name="Oval 22"/>
          <p:cNvSpPr/>
          <p:nvPr/>
        </p:nvSpPr>
        <p:spPr>
          <a:xfrm>
            <a:off x="4191000" y="3581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91000" y="35814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stCxn id="21" idx="6"/>
            <a:endCxn id="7" idx="1"/>
          </p:cNvCxnSpPr>
          <p:nvPr/>
        </p:nvCxnSpPr>
        <p:spPr>
          <a:xfrm flipV="1">
            <a:off x="4648200" y="2286000"/>
            <a:ext cx="4572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3"/>
            <a:endCxn id="7" idx="1"/>
          </p:cNvCxnSpPr>
          <p:nvPr/>
        </p:nvCxnSpPr>
        <p:spPr>
          <a:xfrm flipV="1">
            <a:off x="4648200" y="2286000"/>
            <a:ext cx="457200" cy="1518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67000" y="2057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0" y="20574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6934200" y="2057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200" y="20690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spc="-1800" baseline="-25000" dirty="0" smtClean="0"/>
              <a:t>1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16" idx="1"/>
          </p:cNvCxnSpPr>
          <p:nvPr/>
        </p:nvCxnSpPr>
        <p:spPr>
          <a:xfrm>
            <a:off x="3124200" y="22801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3"/>
            <a:endCxn id="60" idx="1"/>
          </p:cNvCxnSpPr>
          <p:nvPr/>
        </p:nvCxnSpPr>
        <p:spPr>
          <a:xfrm>
            <a:off x="5562600" y="22860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5400" y="2057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05400" y="2057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13" idx="1"/>
          </p:cNvCxnSpPr>
          <p:nvPr/>
        </p:nvCxnSpPr>
        <p:spPr>
          <a:xfrm>
            <a:off x="4038600" y="2286000"/>
            <a:ext cx="1066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581400" y="20574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1400" y="2057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934200" y="2819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34200" y="28310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spc="-1800" baseline="-25000" dirty="0" smtClean="0"/>
              <a:t>2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4" idx="3"/>
            <a:endCxn id="65" idx="1"/>
          </p:cNvCxnSpPr>
          <p:nvPr/>
        </p:nvCxnSpPr>
        <p:spPr>
          <a:xfrm>
            <a:off x="5562600" y="30480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105400" y="2819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05400" y="2819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6" idx="3"/>
            <a:endCxn id="24" idx="1"/>
          </p:cNvCxnSpPr>
          <p:nvPr/>
        </p:nvCxnSpPr>
        <p:spPr>
          <a:xfrm>
            <a:off x="4038600" y="2286000"/>
            <a:ext cx="10668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67000" y="2819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67000" y="28194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2" name="Straight Arrow Connector 31"/>
          <p:cNvCxnSpPr>
            <a:stCxn id="29" idx="3"/>
            <a:endCxn id="34" idx="1"/>
          </p:cNvCxnSpPr>
          <p:nvPr/>
        </p:nvCxnSpPr>
        <p:spPr>
          <a:xfrm>
            <a:off x="3124200" y="30421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81400" y="28194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581400" y="2819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667000" y="3581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667000" y="35814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40" name="Straight Arrow Connector 39"/>
          <p:cNvCxnSpPr>
            <a:stCxn id="37" idx="3"/>
            <a:endCxn id="42" idx="1"/>
          </p:cNvCxnSpPr>
          <p:nvPr/>
        </p:nvCxnSpPr>
        <p:spPr>
          <a:xfrm>
            <a:off x="3124200" y="38041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581400" y="35814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581400" y="3581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3" idx="6"/>
            <a:endCxn id="13" idx="1"/>
          </p:cNvCxnSpPr>
          <p:nvPr/>
        </p:nvCxnSpPr>
        <p:spPr>
          <a:xfrm flipV="1">
            <a:off x="4038600" y="2286000"/>
            <a:ext cx="10668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3"/>
            <a:endCxn id="24" idx="1"/>
          </p:cNvCxnSpPr>
          <p:nvPr/>
        </p:nvCxnSpPr>
        <p:spPr>
          <a:xfrm>
            <a:off x="4038600" y="3048000"/>
            <a:ext cx="1066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3"/>
            <a:endCxn id="13" idx="1"/>
          </p:cNvCxnSpPr>
          <p:nvPr/>
        </p:nvCxnSpPr>
        <p:spPr>
          <a:xfrm flipV="1">
            <a:off x="4038600" y="2286000"/>
            <a:ext cx="10668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2" idx="3"/>
            <a:endCxn id="24" idx="1"/>
          </p:cNvCxnSpPr>
          <p:nvPr/>
        </p:nvCxnSpPr>
        <p:spPr>
          <a:xfrm flipV="1">
            <a:off x="4038600" y="3048000"/>
            <a:ext cx="10668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 is </a:t>
            </a:r>
            <a:r>
              <a:rPr lang="en-US" i="1" dirty="0" smtClean="0"/>
              <a:t>distribute</a:t>
            </a:r>
            <a:r>
              <a:rPr lang="en-US" dirty="0" smtClean="0"/>
              <a:t>, e.g. by hash or range</a:t>
            </a:r>
          </a:p>
        </p:txBody>
      </p:sp>
      <p:sp>
        <p:nvSpPr>
          <p:cNvPr id="59" name="Oval 58"/>
          <p:cNvSpPr/>
          <p:nvPr/>
        </p:nvSpPr>
        <p:spPr>
          <a:xfrm>
            <a:off x="6019800" y="2057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019800" y="2057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60" idx="3"/>
            <a:endCxn id="9" idx="1"/>
          </p:cNvCxnSpPr>
          <p:nvPr/>
        </p:nvCxnSpPr>
        <p:spPr>
          <a:xfrm>
            <a:off x="6477000" y="2286000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019800" y="2819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019800" y="2819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5" idx="3"/>
            <a:endCxn id="21" idx="1"/>
          </p:cNvCxnSpPr>
          <p:nvPr/>
        </p:nvCxnSpPr>
        <p:spPr>
          <a:xfrm>
            <a:off x="6477000" y="3048000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934200" y="3581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934200" y="35930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spc="-1800" baseline="-25000" dirty="0" smtClean="0"/>
              <a:t>3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63" idx="3"/>
            <a:endCxn id="68" idx="1"/>
          </p:cNvCxnSpPr>
          <p:nvPr/>
        </p:nvCxnSpPr>
        <p:spPr>
          <a:xfrm>
            <a:off x="5562600" y="38100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105400" y="3581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105400" y="3581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6019800" y="3581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019800" y="3581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8" idx="3"/>
            <a:endCxn id="57" idx="1"/>
          </p:cNvCxnSpPr>
          <p:nvPr/>
        </p:nvCxnSpPr>
        <p:spPr>
          <a:xfrm>
            <a:off x="6477000" y="3810000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6" idx="3"/>
            <a:endCxn id="63" idx="1"/>
          </p:cNvCxnSpPr>
          <p:nvPr/>
        </p:nvCxnSpPr>
        <p:spPr>
          <a:xfrm>
            <a:off x="4038600" y="2286000"/>
            <a:ext cx="1066800" cy="152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4" idx="3"/>
            <a:endCxn id="63" idx="1"/>
          </p:cNvCxnSpPr>
          <p:nvPr/>
        </p:nvCxnSpPr>
        <p:spPr>
          <a:xfrm>
            <a:off x="4038600" y="3048000"/>
            <a:ext cx="10668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2" idx="3"/>
            <a:endCxn id="12" idx="2"/>
          </p:cNvCxnSpPr>
          <p:nvPr/>
        </p:nvCxnSpPr>
        <p:spPr>
          <a:xfrm flipV="1">
            <a:off x="4038600" y="2286000"/>
            <a:ext cx="1066800" cy="152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2" idx="3"/>
            <a:endCxn id="63" idx="1"/>
          </p:cNvCxnSpPr>
          <p:nvPr/>
        </p:nvCxnSpPr>
        <p:spPr>
          <a:xfrm>
            <a:off x="4038600" y="3810000"/>
            <a:ext cx="1066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2057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0574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" name="Oval 5"/>
          <p:cNvSpPr/>
          <p:nvPr/>
        </p:nvSpPr>
        <p:spPr>
          <a:xfrm>
            <a:off x="1752600" y="2057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2057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34200" y="2438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200" y="24500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spc="-1800" baseline="-25000" dirty="0" smtClean="0"/>
              <a:t>1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1295400" y="22801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3"/>
            <a:endCxn id="60" idx="1"/>
          </p:cNvCxnSpPr>
          <p:nvPr/>
        </p:nvCxnSpPr>
        <p:spPr>
          <a:xfrm>
            <a:off x="5562600" y="26670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54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05400" y="2438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13" idx="1"/>
          </p:cNvCxnSpPr>
          <p:nvPr/>
        </p:nvCxnSpPr>
        <p:spPr>
          <a:xfrm>
            <a:off x="4038600" y="2286000"/>
            <a:ext cx="10668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581400" y="20574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1400" y="2057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53" idx="1"/>
          </p:cNvCxnSpPr>
          <p:nvPr/>
        </p:nvCxnSpPr>
        <p:spPr>
          <a:xfrm>
            <a:off x="2209800" y="22860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934200" y="3200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34200" y="32120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spc="-1800" baseline="-25000" dirty="0" smtClean="0"/>
              <a:t>2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4" idx="3"/>
            <a:endCxn id="65" idx="1"/>
          </p:cNvCxnSpPr>
          <p:nvPr/>
        </p:nvCxnSpPr>
        <p:spPr>
          <a:xfrm>
            <a:off x="5562600" y="34290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105400" y="3200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05400" y="3200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6" idx="3"/>
            <a:endCxn id="24" idx="1"/>
          </p:cNvCxnSpPr>
          <p:nvPr/>
        </p:nvCxnSpPr>
        <p:spPr>
          <a:xfrm>
            <a:off x="4038600" y="2286000"/>
            <a:ext cx="1066800" cy="1143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38200" y="2819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8200" y="28194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1752600" y="2819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752600" y="2819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9" idx="3"/>
            <a:endCxn id="31" idx="1"/>
          </p:cNvCxnSpPr>
          <p:nvPr/>
        </p:nvCxnSpPr>
        <p:spPr>
          <a:xfrm>
            <a:off x="1295400" y="30421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81400" y="28194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581400" y="2819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67" idx="3"/>
            <a:endCxn id="34" idx="1"/>
          </p:cNvCxnSpPr>
          <p:nvPr/>
        </p:nvCxnSpPr>
        <p:spPr>
          <a:xfrm>
            <a:off x="3124200" y="30480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38200" y="3581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38200" y="35814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1752600" y="3581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752600" y="3581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7" idx="3"/>
            <a:endCxn id="39" idx="1"/>
          </p:cNvCxnSpPr>
          <p:nvPr/>
        </p:nvCxnSpPr>
        <p:spPr>
          <a:xfrm>
            <a:off x="1295400" y="38041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581400" y="35814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581400" y="3581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72" idx="3"/>
            <a:endCxn id="42" idx="1"/>
          </p:cNvCxnSpPr>
          <p:nvPr/>
        </p:nvCxnSpPr>
        <p:spPr>
          <a:xfrm>
            <a:off x="3124200" y="38100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6"/>
            <a:endCxn id="13" idx="1"/>
          </p:cNvCxnSpPr>
          <p:nvPr/>
        </p:nvCxnSpPr>
        <p:spPr>
          <a:xfrm flipV="1">
            <a:off x="4038600" y="2667000"/>
            <a:ext cx="10668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3"/>
            <a:endCxn id="24" idx="1"/>
          </p:cNvCxnSpPr>
          <p:nvPr/>
        </p:nvCxnSpPr>
        <p:spPr>
          <a:xfrm>
            <a:off x="4038600" y="3048000"/>
            <a:ext cx="10668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3"/>
            <a:endCxn id="13" idx="1"/>
          </p:cNvCxnSpPr>
          <p:nvPr/>
        </p:nvCxnSpPr>
        <p:spPr>
          <a:xfrm flipV="1">
            <a:off x="4038600" y="2667000"/>
            <a:ext cx="10668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2" idx="3"/>
            <a:endCxn id="24" idx="1"/>
          </p:cNvCxnSpPr>
          <p:nvPr/>
        </p:nvCxnSpPr>
        <p:spPr>
          <a:xfrm flipV="1">
            <a:off x="4038600" y="3429000"/>
            <a:ext cx="10668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ir</a:t>
            </a:r>
            <a:r>
              <a:rPr lang="en-US" dirty="0" smtClean="0"/>
              <a:t> is </a:t>
            </a:r>
            <a:r>
              <a:rPr lang="en-US" i="1" dirty="0" smtClean="0"/>
              <a:t>initial reduce</a:t>
            </a:r>
            <a:r>
              <a:rPr lang="en-US" dirty="0" smtClean="0"/>
              <a:t>, e.g. compute a partial sum</a:t>
            </a:r>
          </a:p>
        </p:txBody>
      </p:sp>
      <p:sp>
        <p:nvSpPr>
          <p:cNvPr id="59" name="Oval 58"/>
          <p:cNvSpPr/>
          <p:nvPr/>
        </p:nvSpPr>
        <p:spPr>
          <a:xfrm>
            <a:off x="60198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019800" y="2438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60" idx="3"/>
            <a:endCxn id="9" idx="1"/>
          </p:cNvCxnSpPr>
          <p:nvPr/>
        </p:nvCxnSpPr>
        <p:spPr>
          <a:xfrm>
            <a:off x="6477000" y="2667000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019800" y="3200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019800" y="3200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5" idx="3"/>
            <a:endCxn id="21" idx="1"/>
          </p:cNvCxnSpPr>
          <p:nvPr/>
        </p:nvCxnSpPr>
        <p:spPr>
          <a:xfrm>
            <a:off x="6477000" y="3429000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667000" y="20574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667000" y="2057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 smtClean="0"/>
              <a:t>ir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3" idx="3"/>
            <a:endCxn id="16" idx="1"/>
          </p:cNvCxnSpPr>
          <p:nvPr/>
        </p:nvCxnSpPr>
        <p:spPr>
          <a:xfrm>
            <a:off x="3124200" y="22860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3"/>
            <a:endCxn id="67" idx="1"/>
          </p:cNvCxnSpPr>
          <p:nvPr/>
        </p:nvCxnSpPr>
        <p:spPr>
          <a:xfrm>
            <a:off x="2209800" y="30480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667000" y="28194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667000" y="2819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 smtClean="0"/>
              <a:t>ir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39" idx="3"/>
            <a:endCxn id="72" idx="1"/>
          </p:cNvCxnSpPr>
          <p:nvPr/>
        </p:nvCxnSpPr>
        <p:spPr>
          <a:xfrm>
            <a:off x="2209800" y="38100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667000" y="35814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667000" y="3581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 smtClean="0"/>
              <a:t>ir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42" idx="3"/>
            <a:endCxn id="12" idx="2"/>
          </p:cNvCxnSpPr>
          <p:nvPr/>
        </p:nvCxnSpPr>
        <p:spPr>
          <a:xfrm flipV="1">
            <a:off x="4038600" y="2667000"/>
            <a:ext cx="1066800" cy="1143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18288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18288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0</a:t>
            </a:r>
            <a:endParaRPr lang="en-US" baseline="30000" dirty="0"/>
          </a:p>
        </p:txBody>
      </p:sp>
      <p:sp>
        <p:nvSpPr>
          <p:cNvPr id="6" name="Oval 5"/>
          <p:cNvSpPr/>
          <p:nvPr/>
        </p:nvSpPr>
        <p:spPr>
          <a:xfrm>
            <a:off x="1981200" y="1828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1828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ac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1524000" y="20515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895600" y="1828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95600" y="1828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3"/>
            <a:endCxn id="13" idx="1"/>
          </p:cNvCxnSpPr>
          <p:nvPr/>
        </p:nvCxnSpPr>
        <p:spPr>
          <a:xfrm>
            <a:off x="2438400" y="20574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66800" y="26670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66800" y="26670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38400" y="2819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38400" y="2819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ac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3" idx="2"/>
            <a:endCxn id="19" idx="0"/>
          </p:cNvCxnSpPr>
          <p:nvPr/>
        </p:nvCxnSpPr>
        <p:spPr>
          <a:xfrm rot="5400000">
            <a:off x="3080266" y="1861066"/>
            <a:ext cx="545068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352800" y="2819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52800" y="2819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22" idx="1"/>
          </p:cNvCxnSpPr>
          <p:nvPr/>
        </p:nvCxnSpPr>
        <p:spPr>
          <a:xfrm>
            <a:off x="2895600" y="30480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7" idx="2"/>
          </p:cNvCxnSpPr>
          <p:nvPr/>
        </p:nvCxnSpPr>
        <p:spPr>
          <a:xfrm flipV="1">
            <a:off x="1524000" y="2286000"/>
            <a:ext cx="685800" cy="6037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9" idx="1"/>
          </p:cNvCxnSpPr>
          <p:nvPr/>
        </p:nvCxnSpPr>
        <p:spPr>
          <a:xfrm>
            <a:off x="1524000" y="2889766"/>
            <a:ext cx="914400" cy="158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895600" y="38100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95600" y="3810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ac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49" idx="2"/>
            <a:endCxn id="34" idx="0"/>
          </p:cNvCxnSpPr>
          <p:nvPr/>
        </p:nvCxnSpPr>
        <p:spPr>
          <a:xfrm rot="5400000">
            <a:off x="3537466" y="2851666"/>
            <a:ext cx="545068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10000" y="38100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810000" y="3810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4" idx="3"/>
            <a:endCxn id="37" idx="1"/>
          </p:cNvCxnSpPr>
          <p:nvPr/>
        </p:nvCxnSpPr>
        <p:spPr>
          <a:xfrm>
            <a:off x="3352800" y="40386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3"/>
            <a:endCxn id="34" idx="1"/>
          </p:cNvCxnSpPr>
          <p:nvPr/>
        </p:nvCxnSpPr>
        <p:spPr>
          <a:xfrm>
            <a:off x="1524000" y="2889766"/>
            <a:ext cx="1371600" cy="1148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810000" y="18288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10000" y="18288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cxnSp>
        <p:nvCxnSpPr>
          <p:cNvPr id="44" name="Straight Arrow Connector 43"/>
          <p:cNvCxnSpPr>
            <a:stCxn id="13" idx="3"/>
            <a:endCxn id="43" idx="1"/>
          </p:cNvCxnSpPr>
          <p:nvPr/>
        </p:nvCxnSpPr>
        <p:spPr>
          <a:xfrm flipV="1">
            <a:off x="3352800" y="20515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67200" y="2819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267200" y="28194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cxnSp>
        <p:nvCxnSpPr>
          <p:cNvPr id="50" name="Straight Arrow Connector 49"/>
          <p:cNvCxnSpPr>
            <a:stCxn id="22" idx="3"/>
            <a:endCxn id="49" idx="1"/>
          </p:cNvCxnSpPr>
          <p:nvPr/>
        </p:nvCxnSpPr>
        <p:spPr>
          <a:xfrm flipV="1">
            <a:off x="3810000" y="30421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724400" y="38100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724400" y="38100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cxnSp>
        <p:nvCxnSpPr>
          <p:cNvPr id="55" name="Straight Arrow Connector 54"/>
          <p:cNvCxnSpPr>
            <a:stCxn id="37" idx="3"/>
            <a:endCxn id="54" idx="1"/>
          </p:cNvCxnSpPr>
          <p:nvPr/>
        </p:nvCxnSpPr>
        <p:spPr>
          <a:xfrm flipV="1">
            <a:off x="4267200" y="40327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2"/>
          </p:cNvCxnSpPr>
          <p:nvPr/>
        </p:nvCxnSpPr>
        <p:spPr>
          <a:xfrm rot="5400000">
            <a:off x="3994666" y="3842266"/>
            <a:ext cx="545068" cy="13716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 animBg="1"/>
      <p:bldP spid="13" grpId="0"/>
      <p:bldP spid="18" grpId="0" animBg="1"/>
      <p:bldP spid="19" grpId="0"/>
      <p:bldP spid="21" grpId="0" animBg="1"/>
      <p:bldP spid="22" grpId="0"/>
      <p:bldP spid="33" grpId="0" animBg="1"/>
      <p:bldP spid="34" grpId="0"/>
      <p:bldP spid="36" grpId="0" animBg="1"/>
      <p:bldP spid="37" grpId="0"/>
      <p:bldP spid="42" grpId="0" animBg="1"/>
      <p:bldP spid="43" grpId="0"/>
      <p:bldP spid="48" grpId="0" animBg="1"/>
      <p:bldP spid="49" grpId="0"/>
      <p:bldP spid="53" grpId="0" animBg="1"/>
      <p:bldP spid="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18288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18288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0</a:t>
            </a:r>
            <a:endParaRPr lang="en-US" baseline="30000" dirty="0"/>
          </a:p>
        </p:txBody>
      </p:sp>
      <p:sp>
        <p:nvSpPr>
          <p:cNvPr id="6" name="Oval 5"/>
          <p:cNvSpPr/>
          <p:nvPr/>
        </p:nvSpPr>
        <p:spPr>
          <a:xfrm>
            <a:off x="1981200" y="1828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1828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ac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1524000" y="20515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65" idx="1"/>
          </p:cNvCxnSpPr>
          <p:nvPr/>
        </p:nvCxnSpPr>
        <p:spPr>
          <a:xfrm>
            <a:off x="2438400" y="2057400"/>
            <a:ext cx="1828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66800" y="25146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66800" y="25146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6" name="Straight Arrow Connector 25"/>
          <p:cNvCxnSpPr>
            <a:stCxn id="16" idx="3"/>
            <a:endCxn id="7" idx="2"/>
          </p:cNvCxnSpPr>
          <p:nvPr/>
        </p:nvCxnSpPr>
        <p:spPr>
          <a:xfrm flipV="1">
            <a:off x="1524000" y="2286000"/>
            <a:ext cx="685800" cy="4513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86" idx="1"/>
          </p:cNvCxnSpPr>
          <p:nvPr/>
        </p:nvCxnSpPr>
        <p:spPr>
          <a:xfrm>
            <a:off x="1524000" y="2737366"/>
            <a:ext cx="914400" cy="8440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66800" y="30480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66800" y="30480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1066800" y="3581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66800" y="35814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590800" y="21336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590800" y="21336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ac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1" idx="3"/>
            <a:endCxn id="65" idx="1"/>
          </p:cNvCxnSpPr>
          <p:nvPr/>
        </p:nvCxnSpPr>
        <p:spPr>
          <a:xfrm flipV="1">
            <a:off x="3048000" y="2057400"/>
            <a:ext cx="12192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2004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200400" y="2438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ac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267200" y="1828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267200" y="1828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3" idx="3"/>
            <a:endCxn id="65" idx="2"/>
          </p:cNvCxnSpPr>
          <p:nvPr/>
        </p:nvCxnSpPr>
        <p:spPr>
          <a:xfrm flipV="1">
            <a:off x="3657600" y="2286000"/>
            <a:ext cx="8382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181600" y="18288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181600" y="18288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cxnSp>
        <p:nvCxnSpPr>
          <p:cNvPr id="69" name="Straight Arrow Connector 68"/>
          <p:cNvCxnSpPr>
            <a:stCxn id="65" idx="3"/>
            <a:endCxn id="68" idx="1"/>
          </p:cNvCxnSpPr>
          <p:nvPr/>
        </p:nvCxnSpPr>
        <p:spPr>
          <a:xfrm flipV="1">
            <a:off x="4724400" y="20515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1" idx="3"/>
            <a:endCxn id="47" idx="4"/>
          </p:cNvCxnSpPr>
          <p:nvPr/>
        </p:nvCxnSpPr>
        <p:spPr>
          <a:xfrm flipV="1">
            <a:off x="1524000" y="2590800"/>
            <a:ext cx="1295400" cy="6799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" idx="3"/>
            <a:endCxn id="51" idx="1"/>
          </p:cNvCxnSpPr>
          <p:nvPr/>
        </p:nvCxnSpPr>
        <p:spPr>
          <a:xfrm>
            <a:off x="1524000" y="2051566"/>
            <a:ext cx="1066800" cy="310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3"/>
            <a:endCxn id="63" idx="1"/>
          </p:cNvCxnSpPr>
          <p:nvPr/>
        </p:nvCxnSpPr>
        <p:spPr>
          <a:xfrm>
            <a:off x="1524000" y="2051566"/>
            <a:ext cx="1676400" cy="615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438400" y="3352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438400" y="3352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ac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86" idx="3"/>
            <a:endCxn id="94" idx="1"/>
          </p:cNvCxnSpPr>
          <p:nvPr/>
        </p:nvCxnSpPr>
        <p:spPr>
          <a:xfrm>
            <a:off x="2895600" y="3581400"/>
            <a:ext cx="1828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048000" y="36576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048000" y="36576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ac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89" idx="3"/>
            <a:endCxn id="94" idx="1"/>
          </p:cNvCxnSpPr>
          <p:nvPr/>
        </p:nvCxnSpPr>
        <p:spPr>
          <a:xfrm flipV="1">
            <a:off x="3505200" y="3581400"/>
            <a:ext cx="12192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3657600" y="3962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657600" y="3962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ac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724400" y="3352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724400" y="3352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cxnSp>
        <p:nvCxnSpPr>
          <p:cNvPr id="95" name="Straight Arrow Connector 94"/>
          <p:cNvCxnSpPr>
            <a:stCxn id="92" idx="3"/>
            <a:endCxn id="94" idx="2"/>
          </p:cNvCxnSpPr>
          <p:nvPr/>
        </p:nvCxnSpPr>
        <p:spPr>
          <a:xfrm flipV="1">
            <a:off x="4114800" y="3810000"/>
            <a:ext cx="8382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638800" y="33528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5638800" y="33528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cxnSp>
        <p:nvCxnSpPr>
          <p:cNvPr id="98" name="Straight Arrow Connector 97"/>
          <p:cNvCxnSpPr>
            <a:stCxn id="94" idx="3"/>
            <a:endCxn id="97" idx="1"/>
          </p:cNvCxnSpPr>
          <p:nvPr/>
        </p:nvCxnSpPr>
        <p:spPr>
          <a:xfrm flipV="1">
            <a:off x="5181600" y="35755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6" idx="3"/>
            <a:endCxn id="92" idx="1"/>
          </p:cNvCxnSpPr>
          <p:nvPr/>
        </p:nvCxnSpPr>
        <p:spPr>
          <a:xfrm>
            <a:off x="1524000" y="3804166"/>
            <a:ext cx="2133600" cy="386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1" idx="3"/>
            <a:endCxn id="89" idx="1"/>
          </p:cNvCxnSpPr>
          <p:nvPr/>
        </p:nvCxnSpPr>
        <p:spPr>
          <a:xfrm>
            <a:off x="1524000" y="3270766"/>
            <a:ext cx="1524000" cy="615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68" idx="2"/>
            <a:endCxn id="86" idx="0"/>
          </p:cNvCxnSpPr>
          <p:nvPr/>
        </p:nvCxnSpPr>
        <p:spPr>
          <a:xfrm rot="5400000">
            <a:off x="3499366" y="1441966"/>
            <a:ext cx="1078468" cy="2743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68" idx="2"/>
            <a:endCxn id="89" idx="0"/>
          </p:cNvCxnSpPr>
          <p:nvPr/>
        </p:nvCxnSpPr>
        <p:spPr>
          <a:xfrm rot="5400000">
            <a:off x="3651766" y="1899166"/>
            <a:ext cx="1383268" cy="2133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67" idx="4"/>
            <a:endCxn id="92" idx="0"/>
          </p:cNvCxnSpPr>
          <p:nvPr/>
        </p:nvCxnSpPr>
        <p:spPr>
          <a:xfrm rot="5400000">
            <a:off x="3810000" y="2362200"/>
            <a:ext cx="1676400" cy="152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6" idx="3"/>
            <a:endCxn id="63" idx="2"/>
          </p:cNvCxnSpPr>
          <p:nvPr/>
        </p:nvCxnSpPr>
        <p:spPr>
          <a:xfrm flipV="1">
            <a:off x="1524000" y="2895600"/>
            <a:ext cx="1905000" cy="9085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2895600" y="4876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2895600" y="4876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ac</a:t>
            </a:r>
            <a:endParaRPr lang="en-US" dirty="0"/>
          </a:p>
        </p:txBody>
      </p:sp>
      <p:cxnSp>
        <p:nvCxnSpPr>
          <p:cNvPr id="122" name="Straight Arrow Connector 121"/>
          <p:cNvCxnSpPr>
            <a:stCxn id="121" idx="3"/>
            <a:endCxn id="129" idx="1"/>
          </p:cNvCxnSpPr>
          <p:nvPr/>
        </p:nvCxnSpPr>
        <p:spPr>
          <a:xfrm>
            <a:off x="3352800" y="5105400"/>
            <a:ext cx="1828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3505200" y="51816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3505200" y="51816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ac</a:t>
            </a:r>
            <a:endParaRPr lang="en-US" dirty="0"/>
          </a:p>
        </p:txBody>
      </p:sp>
      <p:cxnSp>
        <p:nvCxnSpPr>
          <p:cNvPr id="125" name="Straight Arrow Connector 124"/>
          <p:cNvCxnSpPr>
            <a:stCxn id="124" idx="3"/>
            <a:endCxn id="129" idx="1"/>
          </p:cNvCxnSpPr>
          <p:nvPr/>
        </p:nvCxnSpPr>
        <p:spPr>
          <a:xfrm flipV="1">
            <a:off x="3962400" y="5105400"/>
            <a:ext cx="12192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4114800" y="5486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114800" y="5486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ac</a:t>
            </a:r>
            <a:endParaRPr lang="en-US" dirty="0"/>
          </a:p>
        </p:txBody>
      </p:sp>
      <p:sp>
        <p:nvSpPr>
          <p:cNvPr id="128" name="Oval 127"/>
          <p:cNvSpPr/>
          <p:nvPr/>
        </p:nvSpPr>
        <p:spPr>
          <a:xfrm>
            <a:off x="5181600" y="4876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181600" y="4876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cxnSp>
        <p:nvCxnSpPr>
          <p:cNvPr id="130" name="Straight Arrow Connector 129"/>
          <p:cNvCxnSpPr>
            <a:stCxn id="127" idx="3"/>
            <a:endCxn id="129" idx="2"/>
          </p:cNvCxnSpPr>
          <p:nvPr/>
        </p:nvCxnSpPr>
        <p:spPr>
          <a:xfrm flipV="1">
            <a:off x="4572000" y="5334000"/>
            <a:ext cx="8382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6096000" y="48768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096000" y="48768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cxnSp>
        <p:nvCxnSpPr>
          <p:cNvPr id="133" name="Straight Arrow Connector 132"/>
          <p:cNvCxnSpPr>
            <a:stCxn id="129" idx="3"/>
            <a:endCxn id="132" idx="1"/>
          </p:cNvCxnSpPr>
          <p:nvPr/>
        </p:nvCxnSpPr>
        <p:spPr>
          <a:xfrm flipV="1">
            <a:off x="5638800" y="50995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97" idx="2"/>
            <a:endCxn id="121" idx="0"/>
          </p:cNvCxnSpPr>
          <p:nvPr/>
        </p:nvCxnSpPr>
        <p:spPr>
          <a:xfrm rot="5400000">
            <a:off x="3956566" y="2965966"/>
            <a:ext cx="1078468" cy="2743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6" idx="4"/>
            <a:endCxn id="124" idx="0"/>
          </p:cNvCxnSpPr>
          <p:nvPr/>
        </p:nvCxnSpPr>
        <p:spPr>
          <a:xfrm rot="5400000">
            <a:off x="4114800" y="3429000"/>
            <a:ext cx="1371600" cy="2133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97" idx="2"/>
            <a:endCxn id="127" idx="0"/>
          </p:cNvCxnSpPr>
          <p:nvPr/>
        </p:nvCxnSpPr>
        <p:spPr>
          <a:xfrm rot="5400000">
            <a:off x="4261366" y="3880366"/>
            <a:ext cx="1688068" cy="152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6" idx="3"/>
            <a:endCxn id="121" idx="1"/>
          </p:cNvCxnSpPr>
          <p:nvPr/>
        </p:nvCxnSpPr>
        <p:spPr>
          <a:xfrm>
            <a:off x="1524000" y="2737366"/>
            <a:ext cx="1371600" cy="23680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46" idx="3"/>
            <a:endCxn id="127" idx="1"/>
          </p:cNvCxnSpPr>
          <p:nvPr/>
        </p:nvCxnSpPr>
        <p:spPr>
          <a:xfrm>
            <a:off x="1524000" y="3804166"/>
            <a:ext cx="2590800" cy="1910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41" idx="3"/>
            <a:endCxn id="124" idx="1"/>
          </p:cNvCxnSpPr>
          <p:nvPr/>
        </p:nvCxnSpPr>
        <p:spPr>
          <a:xfrm>
            <a:off x="1524000" y="3270766"/>
            <a:ext cx="1981200" cy="2139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32" idx="2"/>
          </p:cNvCxnSpPr>
          <p:nvPr/>
        </p:nvCxnSpPr>
        <p:spPr>
          <a:xfrm rot="5400000">
            <a:off x="4413766" y="4489966"/>
            <a:ext cx="1078468" cy="27432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32" idx="2"/>
          </p:cNvCxnSpPr>
          <p:nvPr/>
        </p:nvCxnSpPr>
        <p:spPr>
          <a:xfrm rot="5400000">
            <a:off x="4566166" y="4947166"/>
            <a:ext cx="1383268" cy="21336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32" idx="2"/>
          </p:cNvCxnSpPr>
          <p:nvPr/>
        </p:nvCxnSpPr>
        <p:spPr>
          <a:xfrm rot="5400000">
            <a:off x="4718566" y="5404366"/>
            <a:ext cx="1688068" cy="1524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Talk overview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Part I</a:t>
            </a:r>
          </a:p>
          <a:p>
            <a:pPr lvl="1" eaLnBrk="1" hangingPunct="1"/>
            <a:r>
              <a:rPr lang="en-US" dirty="0" smtClean="0"/>
              <a:t>High-level language: LINQ</a:t>
            </a:r>
          </a:p>
          <a:p>
            <a:pPr lvl="1" eaLnBrk="1" hangingPunct="1"/>
            <a:r>
              <a:rPr lang="en-US" dirty="0" smtClean="0"/>
              <a:t>Computational model: DAG</a:t>
            </a:r>
          </a:p>
          <a:p>
            <a:pPr lvl="1" eaLnBrk="1" hangingPunct="1"/>
            <a:r>
              <a:rPr lang="en-US" dirty="0" smtClean="0"/>
              <a:t>Execution layer: </a:t>
            </a:r>
            <a:r>
              <a:rPr lang="en-US" dirty="0" err="1" smtClean="0"/>
              <a:t>Dryad+Quincy</a:t>
            </a:r>
            <a:endParaRPr lang="en-US" dirty="0" smtClean="0"/>
          </a:p>
          <a:p>
            <a:pPr eaLnBrk="1" hangingPunct="1"/>
            <a:r>
              <a:rPr lang="en-US" dirty="0" smtClean="0"/>
              <a:t>Part II</a:t>
            </a:r>
          </a:p>
          <a:p>
            <a:pPr lvl="1" eaLnBrk="1" hangingPunct="1"/>
            <a:r>
              <a:rPr lang="en-US" dirty="0" smtClean="0"/>
              <a:t>Dryad systems issues</a:t>
            </a:r>
          </a:p>
          <a:p>
            <a:pPr lvl="1" eaLnBrk="1" hangingPunct="1"/>
            <a:r>
              <a:rPr lang="en-US" dirty="0" smtClean="0"/>
              <a:t>Comparison with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DryadLINQ</a:t>
            </a:r>
            <a:r>
              <a:rPr lang="en-US" dirty="0" smtClean="0"/>
              <a:t>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18288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18288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N</a:t>
            </a:r>
            <a:r>
              <a:rPr lang="en-US" spc="-1800" baseline="30000" dirty="0" smtClean="0"/>
              <a:t>0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" name="Oval 5"/>
          <p:cNvSpPr/>
          <p:nvPr/>
        </p:nvSpPr>
        <p:spPr>
          <a:xfrm>
            <a:off x="1828800" y="1828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828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 smtClean="0"/>
              <a:t>ae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1524000" y="2051566"/>
            <a:ext cx="3048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06" idx="1"/>
          </p:cNvCxnSpPr>
          <p:nvPr/>
        </p:nvCxnSpPr>
        <p:spPr>
          <a:xfrm>
            <a:off x="2286000" y="20574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66800" y="35052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66800" y="35052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6" name="Straight Arrow Connector 25"/>
          <p:cNvCxnSpPr>
            <a:stCxn id="16" idx="3"/>
            <a:endCxn id="7" idx="2"/>
          </p:cNvCxnSpPr>
          <p:nvPr/>
        </p:nvCxnSpPr>
        <p:spPr>
          <a:xfrm flipV="1">
            <a:off x="1524000" y="2286000"/>
            <a:ext cx="533400" cy="14419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92" idx="1"/>
          </p:cNvCxnSpPr>
          <p:nvPr/>
        </p:nvCxnSpPr>
        <p:spPr>
          <a:xfrm>
            <a:off x="1524000" y="3727966"/>
            <a:ext cx="6096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66800" y="40386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66800" y="40386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1066800" y="45720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66800" y="45720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286000" y="21336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286000" y="21336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 smtClean="0"/>
              <a:t>ae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1" idx="3"/>
            <a:endCxn id="111" idx="1"/>
          </p:cNvCxnSpPr>
          <p:nvPr/>
        </p:nvCxnSpPr>
        <p:spPr>
          <a:xfrm>
            <a:off x="2743200" y="23622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7432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743200" y="2438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 smtClean="0"/>
              <a:t>ae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267200" y="15240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267200" y="1524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3" idx="3"/>
            <a:endCxn id="114" idx="1"/>
          </p:cNvCxnSpPr>
          <p:nvPr/>
        </p:nvCxnSpPr>
        <p:spPr>
          <a:xfrm>
            <a:off x="3200400" y="26670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019800" y="18288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stCxn id="65" idx="3"/>
            <a:endCxn id="181" idx="1"/>
          </p:cNvCxnSpPr>
          <p:nvPr/>
        </p:nvCxnSpPr>
        <p:spPr>
          <a:xfrm>
            <a:off x="4724400" y="1752600"/>
            <a:ext cx="1295400" cy="2989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1" idx="3"/>
            <a:endCxn id="47" idx="4"/>
          </p:cNvCxnSpPr>
          <p:nvPr/>
        </p:nvCxnSpPr>
        <p:spPr>
          <a:xfrm flipV="1">
            <a:off x="1524000" y="2590800"/>
            <a:ext cx="990600" cy="16705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82" idx="3"/>
            <a:endCxn id="51" idx="1"/>
          </p:cNvCxnSpPr>
          <p:nvPr/>
        </p:nvCxnSpPr>
        <p:spPr>
          <a:xfrm flipV="1">
            <a:off x="1524000" y="2362200"/>
            <a:ext cx="762000" cy="2227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4" idx="3"/>
            <a:endCxn id="63" idx="1"/>
          </p:cNvCxnSpPr>
          <p:nvPr/>
        </p:nvCxnSpPr>
        <p:spPr>
          <a:xfrm flipV="1">
            <a:off x="1524000" y="2667000"/>
            <a:ext cx="1219200" cy="4513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6" idx="3"/>
            <a:endCxn id="198" idx="1"/>
          </p:cNvCxnSpPr>
          <p:nvPr/>
        </p:nvCxnSpPr>
        <p:spPr>
          <a:xfrm flipV="1">
            <a:off x="1524000" y="4343400"/>
            <a:ext cx="1524000" cy="4513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1" idx="3"/>
            <a:endCxn id="195" idx="1"/>
          </p:cNvCxnSpPr>
          <p:nvPr/>
        </p:nvCxnSpPr>
        <p:spPr>
          <a:xfrm flipV="1">
            <a:off x="1524000" y="4038600"/>
            <a:ext cx="1066800" cy="2227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6" idx="3"/>
            <a:endCxn id="237" idx="1"/>
          </p:cNvCxnSpPr>
          <p:nvPr/>
        </p:nvCxnSpPr>
        <p:spPr>
          <a:xfrm>
            <a:off x="1524000" y="3727966"/>
            <a:ext cx="914400" cy="1682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1066800" y="23622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66800" y="23622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N</a:t>
            </a:r>
            <a:r>
              <a:rPr lang="en-US" spc="-1800" baseline="30000" dirty="0" smtClean="0"/>
              <a:t>0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83" name="Oval 82"/>
          <p:cNvSpPr/>
          <p:nvPr/>
        </p:nvSpPr>
        <p:spPr>
          <a:xfrm>
            <a:off x="1066800" y="28956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066800" y="28956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N</a:t>
            </a:r>
            <a:r>
              <a:rPr lang="en-US" spc="-1800" baseline="30000" dirty="0" smtClean="0"/>
              <a:t>0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01" name="Oval 100"/>
          <p:cNvSpPr/>
          <p:nvPr/>
        </p:nvSpPr>
        <p:spPr>
          <a:xfrm>
            <a:off x="4876800" y="1981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876800" y="19812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54864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486400" y="2438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971800" y="1828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3429000" y="21336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429000" y="21336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3886200" y="24384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886200" y="2438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37" name="Straight Arrow Connector 136"/>
          <p:cNvCxnSpPr>
            <a:stCxn id="105" idx="6"/>
            <a:endCxn id="65" idx="1"/>
          </p:cNvCxnSpPr>
          <p:nvPr/>
        </p:nvCxnSpPr>
        <p:spPr>
          <a:xfrm flipV="1">
            <a:off x="3429000" y="1752600"/>
            <a:ext cx="8382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6" idx="3"/>
            <a:endCxn id="102" idx="1"/>
          </p:cNvCxnSpPr>
          <p:nvPr/>
        </p:nvCxnSpPr>
        <p:spPr>
          <a:xfrm>
            <a:off x="3429000" y="2057400"/>
            <a:ext cx="144780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06" idx="3"/>
            <a:endCxn id="104" idx="1"/>
          </p:cNvCxnSpPr>
          <p:nvPr/>
        </p:nvCxnSpPr>
        <p:spPr>
          <a:xfrm>
            <a:off x="3429000" y="2057400"/>
            <a:ext cx="20574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11" idx="3"/>
            <a:endCxn id="65" idx="1"/>
          </p:cNvCxnSpPr>
          <p:nvPr/>
        </p:nvCxnSpPr>
        <p:spPr>
          <a:xfrm flipV="1">
            <a:off x="3886200" y="1752600"/>
            <a:ext cx="3810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11" idx="3"/>
            <a:endCxn id="102" idx="1"/>
          </p:cNvCxnSpPr>
          <p:nvPr/>
        </p:nvCxnSpPr>
        <p:spPr>
          <a:xfrm flipV="1">
            <a:off x="3886200" y="2209800"/>
            <a:ext cx="99060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11" idx="3"/>
            <a:endCxn id="104" idx="1"/>
          </p:cNvCxnSpPr>
          <p:nvPr/>
        </p:nvCxnSpPr>
        <p:spPr>
          <a:xfrm>
            <a:off x="3886200" y="2362200"/>
            <a:ext cx="16002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14" idx="3"/>
            <a:endCxn id="65" idx="2"/>
          </p:cNvCxnSpPr>
          <p:nvPr/>
        </p:nvCxnSpPr>
        <p:spPr>
          <a:xfrm flipV="1">
            <a:off x="4343400" y="1981200"/>
            <a:ext cx="152400" cy="685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14" idx="3"/>
            <a:endCxn id="102" idx="2"/>
          </p:cNvCxnSpPr>
          <p:nvPr/>
        </p:nvCxnSpPr>
        <p:spPr>
          <a:xfrm flipV="1">
            <a:off x="4343400" y="2438400"/>
            <a:ext cx="7620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4" idx="3"/>
            <a:endCxn id="104" idx="1"/>
          </p:cNvCxnSpPr>
          <p:nvPr/>
        </p:nvCxnSpPr>
        <p:spPr>
          <a:xfrm>
            <a:off x="4343400" y="2667000"/>
            <a:ext cx="1143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6629400" y="21336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7239000" y="2438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Arrow Connector 174"/>
          <p:cNvCxnSpPr>
            <a:stCxn id="102" idx="3"/>
            <a:endCxn id="183" idx="1"/>
          </p:cNvCxnSpPr>
          <p:nvPr/>
        </p:nvCxnSpPr>
        <p:spPr>
          <a:xfrm>
            <a:off x="5334000" y="2209800"/>
            <a:ext cx="1295400" cy="158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04" idx="3"/>
            <a:endCxn id="184" idx="1"/>
          </p:cNvCxnSpPr>
          <p:nvPr/>
        </p:nvCxnSpPr>
        <p:spPr>
          <a:xfrm>
            <a:off x="5943600" y="2667000"/>
            <a:ext cx="12954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019800" y="18288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N</a:t>
            </a:r>
            <a:r>
              <a:rPr lang="en-US" spc="-1800" baseline="30000" dirty="0" smtClean="0"/>
              <a:t>1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6629400" y="21452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N</a:t>
            </a:r>
            <a:r>
              <a:rPr lang="en-US" spc="-1800" baseline="30000" dirty="0" smtClean="0"/>
              <a:t>1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7239000" y="24500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N</a:t>
            </a:r>
            <a:r>
              <a:rPr lang="en-US" spc="-1800" baseline="30000" dirty="0" smtClean="0"/>
              <a:t>1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91" name="Oval 190"/>
          <p:cNvSpPr/>
          <p:nvPr/>
        </p:nvSpPr>
        <p:spPr>
          <a:xfrm>
            <a:off x="2133600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2133600" y="35052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 smtClean="0"/>
              <a:t>ae</a:t>
            </a:r>
            <a:endParaRPr lang="en-US" dirty="0"/>
          </a:p>
        </p:txBody>
      </p:sp>
      <p:cxnSp>
        <p:nvCxnSpPr>
          <p:cNvPr id="193" name="Straight Arrow Connector 192"/>
          <p:cNvCxnSpPr>
            <a:stCxn id="192" idx="3"/>
            <a:endCxn id="209" idx="1"/>
          </p:cNvCxnSpPr>
          <p:nvPr/>
        </p:nvCxnSpPr>
        <p:spPr>
          <a:xfrm>
            <a:off x="2590800" y="37338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2590800" y="38100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2590800" y="3810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 smtClean="0"/>
              <a:t>ae</a:t>
            </a:r>
            <a:endParaRPr lang="en-US" dirty="0"/>
          </a:p>
        </p:txBody>
      </p:sp>
      <p:cxnSp>
        <p:nvCxnSpPr>
          <p:cNvPr id="196" name="Straight Arrow Connector 195"/>
          <p:cNvCxnSpPr>
            <a:stCxn id="195" idx="3"/>
            <a:endCxn id="211" idx="1"/>
          </p:cNvCxnSpPr>
          <p:nvPr/>
        </p:nvCxnSpPr>
        <p:spPr>
          <a:xfrm>
            <a:off x="3048000" y="40386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48000" y="4114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3048000" y="4114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 smtClean="0"/>
              <a:t>ae</a:t>
            </a:r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4572000" y="3200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4572000" y="3200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cxnSp>
        <p:nvCxnSpPr>
          <p:cNvPr id="201" name="Straight Arrow Connector 200"/>
          <p:cNvCxnSpPr>
            <a:stCxn id="198" idx="3"/>
            <a:endCxn id="213" idx="1"/>
          </p:cNvCxnSpPr>
          <p:nvPr/>
        </p:nvCxnSpPr>
        <p:spPr>
          <a:xfrm>
            <a:off x="3505200" y="43434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/>
          <p:cNvSpPr/>
          <p:nvPr/>
        </p:nvSpPr>
        <p:spPr>
          <a:xfrm>
            <a:off x="6324600" y="35052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/>
          <p:cNvCxnSpPr>
            <a:stCxn id="200" idx="3"/>
            <a:endCxn id="227" idx="1"/>
          </p:cNvCxnSpPr>
          <p:nvPr/>
        </p:nvCxnSpPr>
        <p:spPr>
          <a:xfrm>
            <a:off x="5029200" y="3429000"/>
            <a:ext cx="1295400" cy="2989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/>
          <p:cNvSpPr/>
          <p:nvPr/>
        </p:nvSpPr>
        <p:spPr>
          <a:xfrm>
            <a:off x="5181600" y="36576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5181600" y="36576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206" name="Oval 205"/>
          <p:cNvSpPr/>
          <p:nvPr/>
        </p:nvSpPr>
        <p:spPr>
          <a:xfrm>
            <a:off x="5791200" y="4114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5791200" y="4114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208" name="Oval 207"/>
          <p:cNvSpPr/>
          <p:nvPr/>
        </p:nvSpPr>
        <p:spPr>
          <a:xfrm>
            <a:off x="3276600" y="35052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3276600" y="35052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10" name="Oval 209"/>
          <p:cNvSpPr/>
          <p:nvPr/>
        </p:nvSpPr>
        <p:spPr>
          <a:xfrm>
            <a:off x="3733800" y="38100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3733800" y="3810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12" name="Oval 211"/>
          <p:cNvSpPr/>
          <p:nvPr/>
        </p:nvSpPr>
        <p:spPr>
          <a:xfrm>
            <a:off x="4191000" y="41148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4191000" y="4114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4" name="Straight Arrow Connector 213"/>
          <p:cNvCxnSpPr>
            <a:stCxn id="208" idx="6"/>
            <a:endCxn id="200" idx="1"/>
          </p:cNvCxnSpPr>
          <p:nvPr/>
        </p:nvCxnSpPr>
        <p:spPr>
          <a:xfrm flipV="1">
            <a:off x="3733800" y="3429000"/>
            <a:ext cx="8382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209" idx="3"/>
            <a:endCxn id="205" idx="1"/>
          </p:cNvCxnSpPr>
          <p:nvPr/>
        </p:nvCxnSpPr>
        <p:spPr>
          <a:xfrm>
            <a:off x="3733800" y="3733800"/>
            <a:ext cx="144780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09" idx="3"/>
            <a:endCxn id="207" idx="1"/>
          </p:cNvCxnSpPr>
          <p:nvPr/>
        </p:nvCxnSpPr>
        <p:spPr>
          <a:xfrm>
            <a:off x="3733800" y="3733800"/>
            <a:ext cx="20574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11" idx="3"/>
            <a:endCxn id="200" idx="1"/>
          </p:cNvCxnSpPr>
          <p:nvPr/>
        </p:nvCxnSpPr>
        <p:spPr>
          <a:xfrm flipV="1">
            <a:off x="4191000" y="3429000"/>
            <a:ext cx="3810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11" idx="3"/>
            <a:endCxn id="205" idx="1"/>
          </p:cNvCxnSpPr>
          <p:nvPr/>
        </p:nvCxnSpPr>
        <p:spPr>
          <a:xfrm flipV="1">
            <a:off x="4191000" y="3886200"/>
            <a:ext cx="99060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11" idx="3"/>
            <a:endCxn id="207" idx="1"/>
          </p:cNvCxnSpPr>
          <p:nvPr/>
        </p:nvCxnSpPr>
        <p:spPr>
          <a:xfrm>
            <a:off x="4191000" y="4038600"/>
            <a:ext cx="16002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13" idx="3"/>
            <a:endCxn id="200" idx="2"/>
          </p:cNvCxnSpPr>
          <p:nvPr/>
        </p:nvCxnSpPr>
        <p:spPr>
          <a:xfrm flipV="1">
            <a:off x="4648200" y="3657600"/>
            <a:ext cx="152400" cy="685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3" idx="3"/>
            <a:endCxn id="205" idx="2"/>
          </p:cNvCxnSpPr>
          <p:nvPr/>
        </p:nvCxnSpPr>
        <p:spPr>
          <a:xfrm flipV="1">
            <a:off x="4648200" y="4114800"/>
            <a:ext cx="7620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213" idx="3"/>
            <a:endCxn id="207" idx="1"/>
          </p:cNvCxnSpPr>
          <p:nvPr/>
        </p:nvCxnSpPr>
        <p:spPr>
          <a:xfrm>
            <a:off x="4648200" y="4343400"/>
            <a:ext cx="1143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>
            <a:off x="6934200" y="38100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7543800" y="41148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Arrow Connector 224"/>
          <p:cNvCxnSpPr>
            <a:stCxn id="205" idx="3"/>
            <a:endCxn id="228" idx="1"/>
          </p:cNvCxnSpPr>
          <p:nvPr/>
        </p:nvCxnSpPr>
        <p:spPr>
          <a:xfrm>
            <a:off x="5638800" y="3886200"/>
            <a:ext cx="1295400" cy="158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07" idx="3"/>
            <a:endCxn id="229" idx="1"/>
          </p:cNvCxnSpPr>
          <p:nvPr/>
        </p:nvCxnSpPr>
        <p:spPr>
          <a:xfrm>
            <a:off x="6248400" y="4343400"/>
            <a:ext cx="12954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6324600" y="35052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N</a:t>
            </a:r>
            <a:r>
              <a:rPr lang="en-US" spc="-1800" baseline="30000" dirty="0" smtClean="0"/>
              <a:t>2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934200" y="38216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N</a:t>
            </a:r>
            <a:r>
              <a:rPr lang="en-US" spc="-1800" baseline="30000" dirty="0" smtClean="0"/>
              <a:t>2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29" name="TextBox 228"/>
          <p:cNvSpPr txBox="1"/>
          <p:nvPr/>
        </p:nvSpPr>
        <p:spPr>
          <a:xfrm>
            <a:off x="7543800" y="41264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N</a:t>
            </a:r>
            <a:r>
              <a:rPr lang="en-US" spc="-1800" baseline="30000" dirty="0" smtClean="0"/>
              <a:t>2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110" name="Straight Arrow Connector 109"/>
          <p:cNvCxnSpPr>
            <a:stCxn id="181" idx="2"/>
            <a:endCxn id="192" idx="0"/>
          </p:cNvCxnSpPr>
          <p:nvPr/>
        </p:nvCxnSpPr>
        <p:spPr>
          <a:xfrm rot="5400000">
            <a:off x="3689866" y="946666"/>
            <a:ext cx="1230868" cy="3886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3" idx="2"/>
            <a:endCxn id="195" idx="0"/>
          </p:cNvCxnSpPr>
          <p:nvPr/>
        </p:nvCxnSpPr>
        <p:spPr>
          <a:xfrm rot="5400000">
            <a:off x="4229100" y="1181100"/>
            <a:ext cx="1219200" cy="403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84" idx="2"/>
            <a:endCxn id="198" idx="0"/>
          </p:cNvCxnSpPr>
          <p:nvPr/>
        </p:nvCxnSpPr>
        <p:spPr>
          <a:xfrm rot="5400000">
            <a:off x="4762500" y="1409700"/>
            <a:ext cx="1219200" cy="419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Oval 235"/>
          <p:cNvSpPr/>
          <p:nvPr/>
        </p:nvSpPr>
        <p:spPr>
          <a:xfrm>
            <a:off x="2438400" y="51816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2438400" y="51816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 smtClean="0"/>
              <a:t>ae</a:t>
            </a:r>
            <a:endParaRPr lang="en-US" dirty="0"/>
          </a:p>
        </p:txBody>
      </p:sp>
      <p:cxnSp>
        <p:nvCxnSpPr>
          <p:cNvPr id="238" name="Straight Arrow Connector 237"/>
          <p:cNvCxnSpPr>
            <a:stCxn id="237" idx="3"/>
            <a:endCxn id="254" idx="1"/>
          </p:cNvCxnSpPr>
          <p:nvPr/>
        </p:nvCxnSpPr>
        <p:spPr>
          <a:xfrm>
            <a:off x="2895600" y="54102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2895600" y="5486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2895600" y="5486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 smtClean="0"/>
              <a:t>ae</a:t>
            </a:r>
            <a:endParaRPr lang="en-US" dirty="0"/>
          </a:p>
        </p:txBody>
      </p:sp>
      <p:cxnSp>
        <p:nvCxnSpPr>
          <p:cNvPr id="241" name="Straight Arrow Connector 240"/>
          <p:cNvCxnSpPr>
            <a:stCxn id="240" idx="3"/>
            <a:endCxn id="256" idx="1"/>
          </p:cNvCxnSpPr>
          <p:nvPr/>
        </p:nvCxnSpPr>
        <p:spPr>
          <a:xfrm>
            <a:off x="3352800" y="57150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3352800" y="5791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/>
          <p:cNvSpPr txBox="1"/>
          <p:nvPr/>
        </p:nvSpPr>
        <p:spPr>
          <a:xfrm>
            <a:off x="3352800" y="57912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 smtClean="0"/>
              <a:t>ae</a:t>
            </a:r>
            <a:endParaRPr lang="en-US" dirty="0"/>
          </a:p>
        </p:txBody>
      </p:sp>
      <p:sp>
        <p:nvSpPr>
          <p:cNvPr id="244" name="Oval 243"/>
          <p:cNvSpPr/>
          <p:nvPr/>
        </p:nvSpPr>
        <p:spPr>
          <a:xfrm>
            <a:off x="4876800" y="4876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4876800" y="4876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cxnSp>
        <p:nvCxnSpPr>
          <p:cNvPr id="246" name="Straight Arrow Connector 245"/>
          <p:cNvCxnSpPr>
            <a:stCxn id="243" idx="3"/>
            <a:endCxn id="258" idx="1"/>
          </p:cNvCxnSpPr>
          <p:nvPr/>
        </p:nvCxnSpPr>
        <p:spPr>
          <a:xfrm>
            <a:off x="3810000" y="6019800"/>
            <a:ext cx="685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629400" y="51816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Arrow Connector 247"/>
          <p:cNvCxnSpPr>
            <a:stCxn id="245" idx="3"/>
            <a:endCxn id="272" idx="1"/>
          </p:cNvCxnSpPr>
          <p:nvPr/>
        </p:nvCxnSpPr>
        <p:spPr>
          <a:xfrm>
            <a:off x="5334000" y="5105400"/>
            <a:ext cx="1295400" cy="2989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5486400" y="53340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/>
          <p:cNvSpPr txBox="1"/>
          <p:nvPr/>
        </p:nvSpPr>
        <p:spPr>
          <a:xfrm>
            <a:off x="5486400" y="5334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251" name="Oval 250"/>
          <p:cNvSpPr/>
          <p:nvPr/>
        </p:nvSpPr>
        <p:spPr>
          <a:xfrm>
            <a:off x="6096000" y="5791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TextBox 251"/>
          <p:cNvSpPr txBox="1"/>
          <p:nvPr/>
        </p:nvSpPr>
        <p:spPr>
          <a:xfrm>
            <a:off x="6096000" y="57912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253" name="Oval 252"/>
          <p:cNvSpPr/>
          <p:nvPr/>
        </p:nvSpPr>
        <p:spPr>
          <a:xfrm>
            <a:off x="3581400" y="51816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/>
          <p:cNvSpPr txBox="1"/>
          <p:nvPr/>
        </p:nvSpPr>
        <p:spPr>
          <a:xfrm>
            <a:off x="3581400" y="51816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55" name="Oval 254"/>
          <p:cNvSpPr/>
          <p:nvPr/>
        </p:nvSpPr>
        <p:spPr>
          <a:xfrm>
            <a:off x="4038600" y="54864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5"/>
          <p:cNvSpPr txBox="1"/>
          <p:nvPr/>
        </p:nvSpPr>
        <p:spPr>
          <a:xfrm>
            <a:off x="4038600" y="5486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57" name="Oval 256"/>
          <p:cNvSpPr/>
          <p:nvPr/>
        </p:nvSpPr>
        <p:spPr>
          <a:xfrm>
            <a:off x="4495800" y="57912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extBox 257"/>
          <p:cNvSpPr txBox="1"/>
          <p:nvPr/>
        </p:nvSpPr>
        <p:spPr>
          <a:xfrm>
            <a:off x="4495800" y="57912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59" name="Straight Arrow Connector 258"/>
          <p:cNvCxnSpPr>
            <a:stCxn id="253" idx="6"/>
            <a:endCxn id="245" idx="1"/>
          </p:cNvCxnSpPr>
          <p:nvPr/>
        </p:nvCxnSpPr>
        <p:spPr>
          <a:xfrm flipV="1">
            <a:off x="4038600" y="5105400"/>
            <a:ext cx="8382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254" idx="3"/>
            <a:endCxn id="250" idx="1"/>
          </p:cNvCxnSpPr>
          <p:nvPr/>
        </p:nvCxnSpPr>
        <p:spPr>
          <a:xfrm>
            <a:off x="4038600" y="5410200"/>
            <a:ext cx="144780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4" idx="3"/>
            <a:endCxn id="252" idx="1"/>
          </p:cNvCxnSpPr>
          <p:nvPr/>
        </p:nvCxnSpPr>
        <p:spPr>
          <a:xfrm>
            <a:off x="4038600" y="5410200"/>
            <a:ext cx="20574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56" idx="3"/>
            <a:endCxn id="245" idx="1"/>
          </p:cNvCxnSpPr>
          <p:nvPr/>
        </p:nvCxnSpPr>
        <p:spPr>
          <a:xfrm flipV="1">
            <a:off x="4495800" y="5105400"/>
            <a:ext cx="3810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56" idx="3"/>
            <a:endCxn id="250" idx="1"/>
          </p:cNvCxnSpPr>
          <p:nvPr/>
        </p:nvCxnSpPr>
        <p:spPr>
          <a:xfrm flipV="1">
            <a:off x="4495800" y="5562600"/>
            <a:ext cx="99060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56" idx="3"/>
            <a:endCxn id="252" idx="1"/>
          </p:cNvCxnSpPr>
          <p:nvPr/>
        </p:nvCxnSpPr>
        <p:spPr>
          <a:xfrm>
            <a:off x="4495800" y="5715000"/>
            <a:ext cx="16002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58" idx="3"/>
            <a:endCxn id="245" idx="2"/>
          </p:cNvCxnSpPr>
          <p:nvPr/>
        </p:nvCxnSpPr>
        <p:spPr>
          <a:xfrm flipV="1">
            <a:off x="4953000" y="5334000"/>
            <a:ext cx="152400" cy="685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258" idx="3"/>
            <a:endCxn id="250" idx="2"/>
          </p:cNvCxnSpPr>
          <p:nvPr/>
        </p:nvCxnSpPr>
        <p:spPr>
          <a:xfrm flipV="1">
            <a:off x="4953000" y="5791200"/>
            <a:ext cx="7620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stCxn id="258" idx="3"/>
            <a:endCxn id="252" idx="1"/>
          </p:cNvCxnSpPr>
          <p:nvPr/>
        </p:nvCxnSpPr>
        <p:spPr>
          <a:xfrm>
            <a:off x="4953000" y="6019800"/>
            <a:ext cx="1143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val 267"/>
          <p:cNvSpPr/>
          <p:nvPr/>
        </p:nvSpPr>
        <p:spPr>
          <a:xfrm>
            <a:off x="7239000" y="5486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7848600" y="57912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0" name="Straight Arrow Connector 269"/>
          <p:cNvCxnSpPr>
            <a:stCxn id="250" idx="3"/>
            <a:endCxn id="273" idx="1"/>
          </p:cNvCxnSpPr>
          <p:nvPr/>
        </p:nvCxnSpPr>
        <p:spPr>
          <a:xfrm>
            <a:off x="5943600" y="5562600"/>
            <a:ext cx="1295400" cy="158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52" idx="3"/>
            <a:endCxn id="274" idx="1"/>
          </p:cNvCxnSpPr>
          <p:nvPr/>
        </p:nvCxnSpPr>
        <p:spPr>
          <a:xfrm>
            <a:off x="6553200" y="6019800"/>
            <a:ext cx="12954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6629400" y="51816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N</a:t>
            </a:r>
            <a:r>
              <a:rPr lang="en-US" spc="-1800" baseline="30000" dirty="0" smtClean="0"/>
              <a:t>3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7239000" y="54980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N</a:t>
            </a:r>
            <a:r>
              <a:rPr lang="en-US" spc="-1800" baseline="30000" dirty="0" smtClean="0"/>
              <a:t>3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74" name="TextBox 273"/>
          <p:cNvSpPr txBox="1"/>
          <p:nvPr/>
        </p:nvSpPr>
        <p:spPr>
          <a:xfrm>
            <a:off x="7848600" y="58028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N</a:t>
            </a:r>
            <a:r>
              <a:rPr lang="en-US" spc="-1800" baseline="30000" dirty="0" smtClean="0"/>
              <a:t>3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144" name="Straight Arrow Connector 143"/>
          <p:cNvCxnSpPr>
            <a:stCxn id="46" idx="3"/>
            <a:endCxn id="243" idx="1"/>
          </p:cNvCxnSpPr>
          <p:nvPr/>
        </p:nvCxnSpPr>
        <p:spPr>
          <a:xfrm>
            <a:off x="1524000" y="4794766"/>
            <a:ext cx="1828800" cy="12250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41" idx="3"/>
            <a:endCxn id="240" idx="1"/>
          </p:cNvCxnSpPr>
          <p:nvPr/>
        </p:nvCxnSpPr>
        <p:spPr>
          <a:xfrm>
            <a:off x="1524000" y="4261366"/>
            <a:ext cx="1371600" cy="1453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endCxn id="237" idx="0"/>
          </p:cNvCxnSpPr>
          <p:nvPr/>
        </p:nvCxnSpPr>
        <p:spPr>
          <a:xfrm rot="10800000" flipV="1">
            <a:off x="2667000" y="3950732"/>
            <a:ext cx="3886200" cy="1230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endCxn id="240" idx="0"/>
          </p:cNvCxnSpPr>
          <p:nvPr/>
        </p:nvCxnSpPr>
        <p:spPr>
          <a:xfrm rot="10800000" flipV="1">
            <a:off x="3124200" y="4267200"/>
            <a:ext cx="4038600" cy="1219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endCxn id="243" idx="0"/>
          </p:cNvCxnSpPr>
          <p:nvPr/>
        </p:nvCxnSpPr>
        <p:spPr>
          <a:xfrm rot="10800000" flipV="1">
            <a:off x="3581400" y="4572000"/>
            <a:ext cx="4191000" cy="1219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 rot="10800000" flipV="1">
            <a:off x="2971800" y="5638800"/>
            <a:ext cx="3886200" cy="12308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/>
          <p:nvPr/>
        </p:nvCxnSpPr>
        <p:spPr>
          <a:xfrm rot="10800000" flipV="1">
            <a:off x="3429000" y="5955268"/>
            <a:ext cx="4038600" cy="12192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 rot="10800000" flipV="1">
            <a:off x="3886200" y="6260068"/>
            <a:ext cx="4191000" cy="12192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6" idx="3"/>
            <a:endCxn id="63" idx="2"/>
          </p:cNvCxnSpPr>
          <p:nvPr/>
        </p:nvCxnSpPr>
        <p:spPr>
          <a:xfrm flipV="1">
            <a:off x="1524000" y="2895600"/>
            <a:ext cx="1447800" cy="1899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Word Count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1752600"/>
            <a:ext cx="85344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Calibri" pitchFamily="34" charset="0"/>
                <a:cs typeface="Courier New" pitchFamily="49" charset="0"/>
              </a:rPr>
              <a:t>Count word frequency in a set of documents:</a:t>
            </a:r>
          </a:p>
          <a:p>
            <a:endParaRPr lang="en-US" sz="2400" dirty="0">
              <a:solidFill>
                <a:srgbClr val="558ED5"/>
              </a:solidFill>
              <a:latin typeface="Calibri" pitchFamily="34" charset="0"/>
              <a:cs typeface="Courier New" pitchFamily="49" charset="0"/>
            </a:endParaRPr>
          </a:p>
          <a:p>
            <a:r>
              <a:rPr lang="en-US" sz="2400" dirty="0" err="1" smtClean="0">
                <a:solidFill>
                  <a:srgbClr val="558ED5"/>
                </a:solidFill>
                <a:latin typeface="Calibri" pitchFamily="34" charset="0"/>
                <a:cs typeface="Courier New" pitchFamily="49" charset="0"/>
              </a:rPr>
              <a:t>var</a:t>
            </a:r>
            <a:r>
              <a:rPr lang="en-US" sz="2400" dirty="0" smtClean="0">
                <a:solidFill>
                  <a:srgbClr val="558ED5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words</a:t>
            </a:r>
            <a:r>
              <a:rPr lang="en-US" sz="2400" dirty="0">
                <a:solidFill>
                  <a:srgbClr val="558ED5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558ED5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docs.</a:t>
            </a:r>
            <a:r>
              <a:rPr lang="en-US" sz="2400" b="1" dirty="0" err="1">
                <a:latin typeface="Calibri" pitchFamily="34" charset="0"/>
                <a:cs typeface="Courier New" pitchFamily="49" charset="0"/>
              </a:rPr>
              <a:t>SelectMany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(doc =&gt;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doc.words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558ED5"/>
                </a:solidFill>
                <a:latin typeface="Calibri" pitchFamily="34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srgbClr val="558ED5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groups</a:t>
            </a:r>
            <a:r>
              <a:rPr lang="en-US" sz="2400" dirty="0">
                <a:solidFill>
                  <a:srgbClr val="558ED5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558ED5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words.</a:t>
            </a:r>
            <a:r>
              <a:rPr lang="en-US" sz="2400" b="1" dirty="0" err="1">
                <a:latin typeface="Calibri" pitchFamily="34" charset="0"/>
                <a:cs typeface="Courier New" pitchFamily="49" charset="0"/>
              </a:rPr>
              <a:t>GroupBy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(word =&gt; word);</a:t>
            </a:r>
            <a:endParaRPr lang="en-US" sz="2400" dirty="0">
              <a:solidFill>
                <a:srgbClr val="558ED5"/>
              </a:solidFill>
              <a:latin typeface="Calibri" pitchFamily="34" charset="0"/>
              <a:cs typeface="Courier New" pitchFamily="49" charset="0"/>
            </a:endParaRPr>
          </a:p>
          <a:p>
            <a:r>
              <a:rPr lang="en-US" sz="2400" dirty="0" err="1">
                <a:solidFill>
                  <a:srgbClr val="558ED5"/>
                </a:solidFill>
                <a:latin typeface="Calibri" pitchFamily="34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srgbClr val="558ED5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counts =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groups.</a:t>
            </a:r>
            <a:r>
              <a:rPr lang="en-US" sz="2400" b="1" dirty="0" err="1">
                <a:latin typeface="Calibri" pitchFamily="34" charset="0"/>
                <a:cs typeface="Courier New" pitchFamily="49" charset="0"/>
              </a:rPr>
              <a:t>Select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(g =&gt; new </a:t>
            </a:r>
            <a:r>
              <a:rPr lang="en-US" sz="2400" dirty="0" err="1">
                <a:solidFill>
                  <a:srgbClr val="0000FF"/>
                </a:solidFill>
                <a:latin typeface="Calibri" pitchFamily="34" charset="0"/>
                <a:cs typeface="Courier New" pitchFamily="49" charset="0"/>
              </a:rPr>
              <a:t>WordCount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(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g.Key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,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g.Count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()));</a:t>
            </a:r>
          </a:p>
          <a:p>
            <a:endParaRPr lang="en-US" sz="2400" dirty="0">
              <a:latin typeface="Calibri" pitchFamily="34" charset="0"/>
            </a:endParaRPr>
          </a:p>
        </p:txBody>
      </p:sp>
      <p:sp>
        <p:nvSpPr>
          <p:cNvPr id="333" name="Rounded Rectangle 332"/>
          <p:cNvSpPr/>
          <p:nvPr/>
        </p:nvSpPr>
        <p:spPr>
          <a:xfrm>
            <a:off x="1524000" y="464820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IN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2895600" y="4648200"/>
            <a:ext cx="609600" cy="334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039" name="Straight Arrow Connector 311"/>
          <p:cNvCxnSpPr>
            <a:cxnSpLocks noChangeShapeType="1"/>
            <a:stCxn id="333" idx="3"/>
            <a:endCxn id="307" idx="1"/>
          </p:cNvCxnSpPr>
          <p:nvPr/>
        </p:nvCxnSpPr>
        <p:spPr bwMode="auto">
          <a:xfrm>
            <a:off x="2146300" y="4816475"/>
            <a:ext cx="7366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40" name="Line 11"/>
          <p:cNvSpPr>
            <a:spLocks noChangeShapeType="1"/>
          </p:cNvSpPr>
          <p:nvPr/>
        </p:nvSpPr>
        <p:spPr bwMode="auto">
          <a:xfrm>
            <a:off x="3200400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1" name="Text Box 12"/>
          <p:cNvSpPr txBox="1">
            <a:spLocks noChangeArrowheads="1"/>
          </p:cNvSpPr>
          <p:nvPr/>
        </p:nvSpPr>
        <p:spPr bwMode="auto">
          <a:xfrm>
            <a:off x="2743200" y="5410200"/>
            <a:ext cx="9144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doc =&gt;</a:t>
            </a:r>
          </a:p>
          <a:p>
            <a:pPr algn="ctr">
              <a:spcBef>
                <a:spcPct val="50000"/>
              </a:spcBef>
            </a:pPr>
            <a:r>
              <a:rPr lang="en-US" sz="1200"/>
              <a:t>doc.words</a:t>
            </a:r>
          </a:p>
        </p:txBody>
      </p:sp>
      <p:sp>
        <p:nvSpPr>
          <p:cNvPr id="2" name="Rounded Rectangle 306"/>
          <p:cNvSpPr/>
          <p:nvPr/>
        </p:nvSpPr>
        <p:spPr>
          <a:xfrm>
            <a:off x="4267200" y="4648200"/>
            <a:ext cx="609600" cy="334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</a:rPr>
              <a:t>GB</a:t>
            </a:r>
          </a:p>
        </p:txBody>
      </p:sp>
      <p:cxnSp>
        <p:nvCxnSpPr>
          <p:cNvPr id="44043" name="Straight Arrow Connector 311"/>
          <p:cNvCxnSpPr>
            <a:cxnSpLocks noChangeShapeType="1"/>
          </p:cNvCxnSpPr>
          <p:nvPr/>
        </p:nvCxnSpPr>
        <p:spPr bwMode="auto">
          <a:xfrm>
            <a:off x="3517900" y="4816475"/>
            <a:ext cx="7366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44" name="Line 15"/>
          <p:cNvSpPr>
            <a:spLocks noChangeShapeType="1"/>
          </p:cNvSpPr>
          <p:nvPr/>
        </p:nvSpPr>
        <p:spPr bwMode="auto">
          <a:xfrm>
            <a:off x="4572000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5" name="Text Box 16"/>
          <p:cNvSpPr txBox="1">
            <a:spLocks noChangeArrowheads="1"/>
          </p:cNvSpPr>
          <p:nvPr/>
        </p:nvSpPr>
        <p:spPr bwMode="auto">
          <a:xfrm>
            <a:off x="4114800" y="5410200"/>
            <a:ext cx="9144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word =&gt;</a:t>
            </a:r>
          </a:p>
          <a:p>
            <a:pPr algn="ctr">
              <a:spcBef>
                <a:spcPct val="50000"/>
              </a:spcBef>
            </a:pPr>
            <a:r>
              <a:rPr lang="en-US" sz="1200"/>
              <a:t>word</a:t>
            </a:r>
          </a:p>
        </p:txBody>
      </p:sp>
      <p:sp>
        <p:nvSpPr>
          <p:cNvPr id="5" name="Rounded Rectangle 306"/>
          <p:cNvSpPr/>
          <p:nvPr/>
        </p:nvSpPr>
        <p:spPr>
          <a:xfrm>
            <a:off x="5638800" y="4648200"/>
            <a:ext cx="609600" cy="334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44047" name="Straight Arrow Connector 311"/>
          <p:cNvCxnSpPr>
            <a:cxnSpLocks noChangeShapeType="1"/>
          </p:cNvCxnSpPr>
          <p:nvPr/>
        </p:nvCxnSpPr>
        <p:spPr bwMode="auto">
          <a:xfrm>
            <a:off x="4889500" y="4816475"/>
            <a:ext cx="7366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48" name="Line 19"/>
          <p:cNvSpPr>
            <a:spLocks noChangeShapeType="1"/>
          </p:cNvSpPr>
          <p:nvPr/>
        </p:nvSpPr>
        <p:spPr bwMode="auto">
          <a:xfrm>
            <a:off x="5943600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9" name="Text Box 20"/>
          <p:cNvSpPr txBox="1">
            <a:spLocks noChangeArrowheads="1"/>
          </p:cNvSpPr>
          <p:nvPr/>
        </p:nvSpPr>
        <p:spPr bwMode="auto">
          <a:xfrm>
            <a:off x="5486400" y="5410200"/>
            <a:ext cx="9144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g =&gt;</a:t>
            </a:r>
          </a:p>
          <a:p>
            <a:pPr algn="ctr">
              <a:spcBef>
                <a:spcPct val="50000"/>
              </a:spcBef>
            </a:pPr>
            <a:r>
              <a:rPr lang="en-US" sz="1200"/>
              <a:t>new …</a:t>
            </a:r>
          </a:p>
        </p:txBody>
      </p:sp>
      <p:sp>
        <p:nvSpPr>
          <p:cNvPr id="7" name="Rounded Rectangle 306"/>
          <p:cNvSpPr/>
          <p:nvPr/>
        </p:nvSpPr>
        <p:spPr>
          <a:xfrm>
            <a:off x="7010400" y="4648200"/>
            <a:ext cx="609600" cy="334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</a:rPr>
              <a:t>OUT</a:t>
            </a:r>
          </a:p>
        </p:txBody>
      </p:sp>
      <p:cxnSp>
        <p:nvCxnSpPr>
          <p:cNvPr id="44051" name="Straight Arrow Connector 311"/>
          <p:cNvCxnSpPr>
            <a:cxnSpLocks noChangeShapeType="1"/>
          </p:cNvCxnSpPr>
          <p:nvPr/>
        </p:nvCxnSpPr>
        <p:spPr bwMode="auto">
          <a:xfrm>
            <a:off x="6261100" y="4816475"/>
            <a:ext cx="7366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ounded Rectangle 230"/>
          <p:cNvSpPr/>
          <p:nvPr/>
        </p:nvSpPr>
        <p:spPr>
          <a:xfrm>
            <a:off x="2270125" y="4664075"/>
            <a:ext cx="838200" cy="1736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0" name="Rounded Rectangle 219"/>
          <p:cNvSpPr/>
          <p:nvPr/>
        </p:nvSpPr>
        <p:spPr>
          <a:xfrm>
            <a:off x="2279650" y="1444625"/>
            <a:ext cx="838200" cy="2879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Execution Plan for Word Count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1631950" y="3209925"/>
            <a:ext cx="381000" cy="3048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086" name="TextBox 218"/>
          <p:cNvSpPr txBox="1">
            <a:spLocks noChangeArrowheads="1"/>
          </p:cNvSpPr>
          <p:nvPr/>
        </p:nvSpPr>
        <p:spPr bwMode="auto">
          <a:xfrm>
            <a:off x="1555750" y="3514725"/>
            <a:ext cx="442913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(1)</a:t>
            </a:r>
          </a:p>
        </p:txBody>
      </p:sp>
      <p:sp>
        <p:nvSpPr>
          <p:cNvPr id="195" name="Rounded Rectangle 194"/>
          <p:cNvSpPr/>
          <p:nvPr/>
        </p:nvSpPr>
        <p:spPr>
          <a:xfrm>
            <a:off x="793750" y="2544763"/>
            <a:ext cx="609600" cy="3349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6" name="Straight Arrow Connector 195"/>
          <p:cNvCxnSpPr>
            <a:stCxn id="195" idx="2"/>
            <a:endCxn id="198" idx="0"/>
          </p:cNvCxnSpPr>
          <p:nvPr/>
        </p:nvCxnSpPr>
        <p:spPr>
          <a:xfrm rot="5400000">
            <a:off x="939800" y="3040063"/>
            <a:ext cx="319087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rot="5400000">
            <a:off x="930275" y="2376488"/>
            <a:ext cx="334963" cy="15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ounded Rectangle 197"/>
          <p:cNvSpPr/>
          <p:nvPr/>
        </p:nvSpPr>
        <p:spPr>
          <a:xfrm>
            <a:off x="793750" y="320040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793750" y="385445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0" name="Straight Arrow Connector 199"/>
          <p:cNvCxnSpPr>
            <a:stCxn id="198" idx="2"/>
            <a:endCxn id="199" idx="0"/>
          </p:cNvCxnSpPr>
          <p:nvPr/>
        </p:nvCxnSpPr>
        <p:spPr>
          <a:xfrm rot="5400000">
            <a:off x="939800" y="3695700"/>
            <a:ext cx="319088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rot="5400000">
            <a:off x="924719" y="4377531"/>
            <a:ext cx="34925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/>
          <p:cNvSpPr/>
          <p:nvPr/>
        </p:nvSpPr>
        <p:spPr>
          <a:xfrm>
            <a:off x="2393950" y="1554163"/>
            <a:ext cx="609600" cy="3349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3" name="Straight Arrow Connector 202"/>
          <p:cNvCxnSpPr>
            <a:stCxn id="202" idx="2"/>
            <a:endCxn id="205" idx="0"/>
          </p:cNvCxnSpPr>
          <p:nvPr/>
        </p:nvCxnSpPr>
        <p:spPr>
          <a:xfrm rot="5400000">
            <a:off x="2578100" y="2011363"/>
            <a:ext cx="242887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rot="5400000">
            <a:off x="2530475" y="1385888"/>
            <a:ext cx="334963" cy="15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2393950" y="213360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Q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2393950" y="271145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7" name="Straight Arrow Connector 206"/>
          <p:cNvCxnSpPr>
            <a:stCxn id="205" idx="2"/>
            <a:endCxn id="206" idx="0"/>
          </p:cNvCxnSpPr>
          <p:nvPr/>
        </p:nvCxnSpPr>
        <p:spPr>
          <a:xfrm rot="5400000">
            <a:off x="2578100" y="2590800"/>
            <a:ext cx="242888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06" idx="2"/>
            <a:endCxn id="209" idx="0"/>
          </p:cNvCxnSpPr>
          <p:nvPr/>
        </p:nvCxnSpPr>
        <p:spPr>
          <a:xfrm rot="5400000">
            <a:off x="2585244" y="3163094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le 208"/>
          <p:cNvSpPr/>
          <p:nvPr/>
        </p:nvSpPr>
        <p:spPr>
          <a:xfrm>
            <a:off x="2393950" y="327660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2393950" y="385445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7" name="Straight Arrow Connector 216"/>
          <p:cNvCxnSpPr>
            <a:stCxn id="209" idx="2"/>
            <a:endCxn id="216" idx="0"/>
          </p:cNvCxnSpPr>
          <p:nvPr/>
        </p:nvCxnSpPr>
        <p:spPr>
          <a:xfrm rot="5400000">
            <a:off x="2578100" y="3733800"/>
            <a:ext cx="242888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6" idx="2"/>
          </p:cNvCxnSpPr>
          <p:nvPr/>
        </p:nvCxnSpPr>
        <p:spPr>
          <a:xfrm rot="5400000">
            <a:off x="2409825" y="4479925"/>
            <a:ext cx="579438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225"/>
          <p:cNvSpPr/>
          <p:nvPr/>
        </p:nvSpPr>
        <p:spPr>
          <a:xfrm>
            <a:off x="2393950" y="4772025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MS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27" name="Straight Arrow Connector 226"/>
          <p:cNvCxnSpPr>
            <a:stCxn id="226" idx="2"/>
            <a:endCxn id="228" idx="0"/>
          </p:cNvCxnSpPr>
          <p:nvPr/>
        </p:nvCxnSpPr>
        <p:spPr>
          <a:xfrm rot="5400000">
            <a:off x="2577306" y="5230019"/>
            <a:ext cx="244475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/>
          <p:cNvSpPr/>
          <p:nvPr/>
        </p:nvSpPr>
        <p:spPr>
          <a:xfrm>
            <a:off x="2393950" y="5351463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2393950" y="5930900"/>
            <a:ext cx="609600" cy="334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Sum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0" name="Straight Arrow Connector 229"/>
          <p:cNvCxnSpPr>
            <a:stCxn id="228" idx="2"/>
            <a:endCxn id="229" idx="0"/>
          </p:cNvCxnSpPr>
          <p:nvPr/>
        </p:nvCxnSpPr>
        <p:spPr>
          <a:xfrm rot="5400000">
            <a:off x="2578100" y="5808663"/>
            <a:ext cx="242887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10" name="TextBox 844"/>
          <p:cNvSpPr txBox="1">
            <a:spLocks noChangeArrowheads="1"/>
          </p:cNvSpPr>
          <p:nvPr/>
        </p:nvSpPr>
        <p:spPr bwMode="auto">
          <a:xfrm>
            <a:off x="3689350" y="1524000"/>
            <a:ext cx="11477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latin typeface="Calibri" pitchFamily="34" charset="0"/>
              </a:rPr>
              <a:t>SelectMany</a:t>
            </a:r>
          </a:p>
        </p:txBody>
      </p:sp>
      <p:sp>
        <p:nvSpPr>
          <p:cNvPr id="46111" name="TextBox 845"/>
          <p:cNvSpPr txBox="1">
            <a:spLocks noChangeArrowheads="1"/>
          </p:cNvSpPr>
          <p:nvPr/>
        </p:nvSpPr>
        <p:spPr bwMode="auto">
          <a:xfrm>
            <a:off x="3689350" y="2100263"/>
            <a:ext cx="5095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latin typeface="Calibri" pitchFamily="34" charset="0"/>
              </a:rPr>
              <a:t>sort</a:t>
            </a:r>
          </a:p>
        </p:txBody>
      </p:sp>
      <p:sp>
        <p:nvSpPr>
          <p:cNvPr id="46112" name="TextBox 846"/>
          <p:cNvSpPr txBox="1">
            <a:spLocks noChangeArrowheads="1"/>
          </p:cNvSpPr>
          <p:nvPr/>
        </p:nvSpPr>
        <p:spPr bwMode="auto">
          <a:xfrm>
            <a:off x="3689350" y="2709863"/>
            <a:ext cx="8747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latin typeface="Calibri" pitchFamily="34" charset="0"/>
              </a:rPr>
              <a:t>groupby</a:t>
            </a:r>
          </a:p>
        </p:txBody>
      </p:sp>
      <p:sp>
        <p:nvSpPr>
          <p:cNvPr id="46113" name="TextBox 847"/>
          <p:cNvSpPr txBox="1">
            <a:spLocks noChangeArrowheads="1"/>
          </p:cNvSpPr>
          <p:nvPr/>
        </p:nvSpPr>
        <p:spPr bwMode="auto">
          <a:xfrm>
            <a:off x="3689350" y="3276600"/>
            <a:ext cx="6524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latin typeface="Calibri" pitchFamily="34" charset="0"/>
              </a:rPr>
              <a:t>count</a:t>
            </a:r>
          </a:p>
        </p:txBody>
      </p:sp>
      <p:sp>
        <p:nvSpPr>
          <p:cNvPr id="46114" name="TextBox 848"/>
          <p:cNvSpPr txBox="1">
            <a:spLocks noChangeArrowheads="1"/>
          </p:cNvSpPr>
          <p:nvPr/>
        </p:nvSpPr>
        <p:spPr bwMode="auto">
          <a:xfrm>
            <a:off x="3689350" y="3852863"/>
            <a:ext cx="9763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latin typeface="Calibri" pitchFamily="34" charset="0"/>
              </a:rPr>
              <a:t>distribute</a:t>
            </a:r>
          </a:p>
        </p:txBody>
      </p:sp>
      <p:sp>
        <p:nvSpPr>
          <p:cNvPr id="46115" name="TextBox 852"/>
          <p:cNvSpPr txBox="1">
            <a:spLocks noChangeArrowheads="1"/>
          </p:cNvSpPr>
          <p:nvPr/>
        </p:nvSpPr>
        <p:spPr bwMode="auto">
          <a:xfrm>
            <a:off x="3689350" y="4748213"/>
            <a:ext cx="10445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latin typeface="Calibri" pitchFamily="34" charset="0"/>
              </a:rPr>
              <a:t>mergesort</a:t>
            </a:r>
          </a:p>
        </p:txBody>
      </p:sp>
      <p:sp>
        <p:nvSpPr>
          <p:cNvPr id="46116" name="TextBox 853"/>
          <p:cNvSpPr txBox="1">
            <a:spLocks noChangeArrowheads="1"/>
          </p:cNvSpPr>
          <p:nvPr/>
        </p:nvSpPr>
        <p:spPr bwMode="auto">
          <a:xfrm>
            <a:off x="3689350" y="5376863"/>
            <a:ext cx="8747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latin typeface="Calibri" pitchFamily="34" charset="0"/>
              </a:rPr>
              <a:t>groupby</a:t>
            </a:r>
          </a:p>
        </p:txBody>
      </p:sp>
      <p:sp>
        <p:nvSpPr>
          <p:cNvPr id="46117" name="TextBox 854"/>
          <p:cNvSpPr txBox="1">
            <a:spLocks noChangeArrowheads="1"/>
          </p:cNvSpPr>
          <p:nvPr/>
        </p:nvSpPr>
        <p:spPr bwMode="auto">
          <a:xfrm>
            <a:off x="3689350" y="5943600"/>
            <a:ext cx="546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latin typeface="Calibri" pitchFamily="34" charset="0"/>
              </a:rPr>
              <a:t>Sum</a:t>
            </a:r>
          </a:p>
        </p:txBody>
      </p:sp>
      <p:sp>
        <p:nvSpPr>
          <p:cNvPr id="241" name="Right Brace 240"/>
          <p:cNvSpPr/>
          <p:nvPr/>
        </p:nvSpPr>
        <p:spPr>
          <a:xfrm>
            <a:off x="4832350" y="1600200"/>
            <a:ext cx="228600" cy="2514600"/>
          </a:xfrm>
          <a:prstGeom prst="rightBrace">
            <a:avLst>
              <a:gd name="adj1" fmla="val 509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2" name="Right Brace 241"/>
          <p:cNvSpPr/>
          <p:nvPr/>
        </p:nvSpPr>
        <p:spPr>
          <a:xfrm>
            <a:off x="4832350" y="4572000"/>
            <a:ext cx="228600" cy="1752600"/>
          </a:xfrm>
          <a:prstGeom prst="rightBrace">
            <a:avLst>
              <a:gd name="adj1" fmla="val 509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120" name="TextBox 859"/>
          <p:cNvSpPr txBox="1">
            <a:spLocks noChangeArrowheads="1"/>
          </p:cNvSpPr>
          <p:nvPr/>
        </p:nvSpPr>
        <p:spPr bwMode="auto">
          <a:xfrm>
            <a:off x="5108575" y="2667000"/>
            <a:ext cx="942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latin typeface="Calibri" pitchFamily="34" charset="0"/>
              </a:rPr>
              <a:t>pipelined</a:t>
            </a:r>
          </a:p>
        </p:txBody>
      </p:sp>
      <p:sp>
        <p:nvSpPr>
          <p:cNvPr id="46121" name="TextBox 861"/>
          <p:cNvSpPr txBox="1">
            <a:spLocks noChangeArrowheads="1"/>
          </p:cNvSpPr>
          <p:nvPr/>
        </p:nvSpPr>
        <p:spPr bwMode="auto">
          <a:xfrm>
            <a:off x="5153025" y="5262563"/>
            <a:ext cx="9429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latin typeface="Calibri" pitchFamily="34" charset="0"/>
              </a:rPr>
              <a:t>pipelined</a:t>
            </a:r>
          </a:p>
        </p:txBody>
      </p:sp>
      <p:cxnSp>
        <p:nvCxnSpPr>
          <p:cNvPr id="245" name="Straight Arrow Connector 244"/>
          <p:cNvCxnSpPr/>
          <p:nvPr/>
        </p:nvCxnSpPr>
        <p:spPr>
          <a:xfrm rot="5400000">
            <a:off x="2523332" y="6453981"/>
            <a:ext cx="349250" cy="15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20" grpId="0" animBg="1"/>
      <p:bldP spid="34" grpId="0" animBg="1"/>
      <p:bldP spid="46086" grpId="0"/>
      <p:bldP spid="202" grpId="0" animBg="1"/>
      <p:bldP spid="205" grpId="0" animBg="1"/>
      <p:bldP spid="206" grpId="0" animBg="1"/>
      <p:bldP spid="209" grpId="0" animBg="1"/>
      <p:bldP spid="216" grpId="0" animBg="1"/>
      <p:bldP spid="226" grpId="0" animBg="1"/>
      <p:bldP spid="228" grpId="0" animBg="1"/>
      <p:bldP spid="229" grpId="0" animBg="1"/>
      <p:bldP spid="46110" grpId="0"/>
      <p:bldP spid="46111" grpId="0"/>
      <p:bldP spid="46112" grpId="0"/>
      <p:bldP spid="46113" grpId="0"/>
      <p:bldP spid="46114" grpId="0"/>
      <p:bldP spid="46115" grpId="0"/>
      <p:bldP spid="46116" grpId="0"/>
      <p:bldP spid="46117" grpId="0"/>
      <p:bldP spid="241" grpId="0" animBg="1"/>
      <p:bldP spid="242" grpId="0" animBg="1"/>
      <p:bldP spid="46120" grpId="0"/>
      <p:bldP spid="461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ounded Rectangle 230"/>
          <p:cNvSpPr/>
          <p:nvPr/>
        </p:nvSpPr>
        <p:spPr>
          <a:xfrm>
            <a:off x="2270125" y="4664075"/>
            <a:ext cx="838200" cy="1736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0" name="Rounded Rectangle 219"/>
          <p:cNvSpPr/>
          <p:nvPr/>
        </p:nvSpPr>
        <p:spPr>
          <a:xfrm>
            <a:off x="2279650" y="1444625"/>
            <a:ext cx="838200" cy="2879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Execution Plan for Word Count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1631950" y="3209925"/>
            <a:ext cx="381000" cy="3048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134" name="TextBox 218"/>
          <p:cNvSpPr txBox="1">
            <a:spLocks noChangeArrowheads="1"/>
          </p:cNvSpPr>
          <p:nvPr/>
        </p:nvSpPr>
        <p:spPr bwMode="auto">
          <a:xfrm>
            <a:off x="1555750" y="3514725"/>
            <a:ext cx="442913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(1)</a:t>
            </a:r>
          </a:p>
        </p:txBody>
      </p:sp>
      <p:sp>
        <p:nvSpPr>
          <p:cNvPr id="195" name="Rounded Rectangle 194"/>
          <p:cNvSpPr/>
          <p:nvPr/>
        </p:nvSpPr>
        <p:spPr>
          <a:xfrm>
            <a:off x="793750" y="2544763"/>
            <a:ext cx="609600" cy="3349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6" name="Straight Arrow Connector 195"/>
          <p:cNvCxnSpPr>
            <a:stCxn id="195" idx="2"/>
            <a:endCxn id="198" idx="0"/>
          </p:cNvCxnSpPr>
          <p:nvPr/>
        </p:nvCxnSpPr>
        <p:spPr>
          <a:xfrm rot="5400000">
            <a:off x="939800" y="3040063"/>
            <a:ext cx="319087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rot="5400000">
            <a:off x="930275" y="2376488"/>
            <a:ext cx="334963" cy="15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ounded Rectangle 197"/>
          <p:cNvSpPr/>
          <p:nvPr/>
        </p:nvSpPr>
        <p:spPr>
          <a:xfrm>
            <a:off x="793750" y="320040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793750" y="385445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0" name="Straight Arrow Connector 199"/>
          <p:cNvCxnSpPr>
            <a:stCxn id="198" idx="2"/>
            <a:endCxn id="199" idx="0"/>
          </p:cNvCxnSpPr>
          <p:nvPr/>
        </p:nvCxnSpPr>
        <p:spPr>
          <a:xfrm rot="5400000">
            <a:off x="939800" y="3695700"/>
            <a:ext cx="319088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rot="5400000">
            <a:off x="924719" y="4377531"/>
            <a:ext cx="34925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/>
          <p:cNvSpPr/>
          <p:nvPr/>
        </p:nvSpPr>
        <p:spPr>
          <a:xfrm>
            <a:off x="2393950" y="1554163"/>
            <a:ext cx="609600" cy="3349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3" name="Straight Arrow Connector 202"/>
          <p:cNvCxnSpPr>
            <a:stCxn id="202" idx="2"/>
            <a:endCxn id="205" idx="0"/>
          </p:cNvCxnSpPr>
          <p:nvPr/>
        </p:nvCxnSpPr>
        <p:spPr>
          <a:xfrm rot="5400000">
            <a:off x="2578100" y="2011363"/>
            <a:ext cx="242887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rot="5400000">
            <a:off x="2530475" y="1385888"/>
            <a:ext cx="334963" cy="15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2393950" y="213360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Q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2393950" y="271145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7" name="Straight Arrow Connector 206"/>
          <p:cNvCxnSpPr>
            <a:stCxn id="205" idx="2"/>
            <a:endCxn id="206" idx="0"/>
          </p:cNvCxnSpPr>
          <p:nvPr/>
        </p:nvCxnSpPr>
        <p:spPr>
          <a:xfrm rot="5400000">
            <a:off x="2578100" y="2590800"/>
            <a:ext cx="242888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06" idx="2"/>
            <a:endCxn id="209" idx="0"/>
          </p:cNvCxnSpPr>
          <p:nvPr/>
        </p:nvCxnSpPr>
        <p:spPr>
          <a:xfrm rot="5400000">
            <a:off x="2585244" y="3163094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le 208"/>
          <p:cNvSpPr/>
          <p:nvPr/>
        </p:nvSpPr>
        <p:spPr>
          <a:xfrm>
            <a:off x="2393950" y="327660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2393950" y="385445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7" name="Straight Arrow Connector 216"/>
          <p:cNvCxnSpPr>
            <a:stCxn id="209" idx="2"/>
            <a:endCxn id="216" idx="0"/>
          </p:cNvCxnSpPr>
          <p:nvPr/>
        </p:nvCxnSpPr>
        <p:spPr>
          <a:xfrm rot="5400000">
            <a:off x="2578100" y="3733800"/>
            <a:ext cx="242888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6" idx="2"/>
          </p:cNvCxnSpPr>
          <p:nvPr/>
        </p:nvCxnSpPr>
        <p:spPr>
          <a:xfrm rot="5400000">
            <a:off x="2409825" y="4479925"/>
            <a:ext cx="579438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225"/>
          <p:cNvSpPr/>
          <p:nvPr/>
        </p:nvSpPr>
        <p:spPr>
          <a:xfrm>
            <a:off x="2393950" y="4772025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MS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27" name="Straight Arrow Connector 226"/>
          <p:cNvCxnSpPr>
            <a:stCxn id="226" idx="2"/>
            <a:endCxn id="228" idx="0"/>
          </p:cNvCxnSpPr>
          <p:nvPr/>
        </p:nvCxnSpPr>
        <p:spPr>
          <a:xfrm rot="5400000">
            <a:off x="2577306" y="5230019"/>
            <a:ext cx="244475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/>
          <p:cNvSpPr/>
          <p:nvPr/>
        </p:nvSpPr>
        <p:spPr>
          <a:xfrm>
            <a:off x="2393950" y="5351463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2393950" y="5930900"/>
            <a:ext cx="609600" cy="334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Sum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0" name="Straight Arrow Connector 229"/>
          <p:cNvCxnSpPr>
            <a:stCxn id="228" idx="2"/>
            <a:endCxn id="229" idx="0"/>
          </p:cNvCxnSpPr>
          <p:nvPr/>
        </p:nvCxnSpPr>
        <p:spPr>
          <a:xfrm rot="5400000">
            <a:off x="2578100" y="5808663"/>
            <a:ext cx="242887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rot="5400000">
            <a:off x="2523332" y="6453981"/>
            <a:ext cx="349250" cy="15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505200" y="3200400"/>
            <a:ext cx="381000" cy="3048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160" name="TextBox 218"/>
          <p:cNvSpPr txBox="1">
            <a:spLocks noChangeArrowheads="1"/>
          </p:cNvSpPr>
          <p:nvPr/>
        </p:nvSpPr>
        <p:spPr bwMode="auto">
          <a:xfrm>
            <a:off x="3429000" y="3505200"/>
            <a:ext cx="442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(2)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019675" y="4664075"/>
            <a:ext cx="838200" cy="1736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4419600" y="1444625"/>
            <a:ext cx="838200" cy="2879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533900" y="1554163"/>
            <a:ext cx="609600" cy="3349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8" idx="2"/>
            <a:endCxn id="51" idx="0"/>
          </p:cNvCxnSpPr>
          <p:nvPr/>
        </p:nvCxnSpPr>
        <p:spPr>
          <a:xfrm rot="5400000">
            <a:off x="4718050" y="2011363"/>
            <a:ext cx="242887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670425" y="1385888"/>
            <a:ext cx="334963" cy="15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4533900" y="213360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Q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533900" y="271145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51" idx="2"/>
            <a:endCxn id="52" idx="0"/>
          </p:cNvCxnSpPr>
          <p:nvPr/>
        </p:nvCxnSpPr>
        <p:spPr>
          <a:xfrm rot="5400000">
            <a:off x="4717257" y="2590006"/>
            <a:ext cx="242888" cy="31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2"/>
            <a:endCxn id="55" idx="0"/>
          </p:cNvCxnSpPr>
          <p:nvPr/>
        </p:nvCxnSpPr>
        <p:spPr>
          <a:xfrm rot="5400000">
            <a:off x="4724401" y="3162300"/>
            <a:ext cx="228600" cy="31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533900" y="327660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533900" y="385445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2"/>
            <a:endCxn id="56" idx="0"/>
          </p:cNvCxnSpPr>
          <p:nvPr/>
        </p:nvCxnSpPr>
        <p:spPr>
          <a:xfrm rot="5400000">
            <a:off x="4717257" y="3733006"/>
            <a:ext cx="242888" cy="31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5143500" y="4772025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MS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9" idx="2"/>
            <a:endCxn id="61" idx="0"/>
          </p:cNvCxnSpPr>
          <p:nvPr/>
        </p:nvCxnSpPr>
        <p:spPr>
          <a:xfrm rot="5400000">
            <a:off x="5326856" y="5230019"/>
            <a:ext cx="244475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5143500" y="5351463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143500" y="5930900"/>
            <a:ext cx="609600" cy="334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Sum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1" idx="2"/>
            <a:endCxn id="62" idx="0"/>
          </p:cNvCxnSpPr>
          <p:nvPr/>
        </p:nvCxnSpPr>
        <p:spPr>
          <a:xfrm rot="5400000">
            <a:off x="5326857" y="5807869"/>
            <a:ext cx="242887" cy="31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5272882" y="6453981"/>
            <a:ext cx="349250" cy="15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6248400" y="4664075"/>
            <a:ext cx="838200" cy="1736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648325" y="1444625"/>
            <a:ext cx="838200" cy="2879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5762625" y="1554163"/>
            <a:ext cx="609600" cy="3349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67" idx="2"/>
            <a:endCxn id="70" idx="0"/>
          </p:cNvCxnSpPr>
          <p:nvPr/>
        </p:nvCxnSpPr>
        <p:spPr>
          <a:xfrm rot="5400000">
            <a:off x="5946775" y="2011363"/>
            <a:ext cx="242887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5899150" y="1385888"/>
            <a:ext cx="334963" cy="15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5762625" y="213360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Q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762625" y="271145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70" idx="2"/>
            <a:endCxn id="71" idx="0"/>
          </p:cNvCxnSpPr>
          <p:nvPr/>
        </p:nvCxnSpPr>
        <p:spPr>
          <a:xfrm rot="5400000">
            <a:off x="5945982" y="2590006"/>
            <a:ext cx="242888" cy="31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1" idx="2"/>
            <a:endCxn id="74" idx="0"/>
          </p:cNvCxnSpPr>
          <p:nvPr/>
        </p:nvCxnSpPr>
        <p:spPr>
          <a:xfrm rot="5400000">
            <a:off x="5953126" y="3162300"/>
            <a:ext cx="228600" cy="31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5762625" y="327660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762625" y="385445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4" idx="2"/>
            <a:endCxn id="75" idx="0"/>
          </p:cNvCxnSpPr>
          <p:nvPr/>
        </p:nvCxnSpPr>
        <p:spPr>
          <a:xfrm rot="5400000">
            <a:off x="5945982" y="3733006"/>
            <a:ext cx="242888" cy="31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6372225" y="4772025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MS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8" idx="2"/>
            <a:endCxn id="80" idx="0"/>
          </p:cNvCxnSpPr>
          <p:nvPr/>
        </p:nvCxnSpPr>
        <p:spPr>
          <a:xfrm rot="5400000">
            <a:off x="6555581" y="5230019"/>
            <a:ext cx="244475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372225" y="5351463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372225" y="5930900"/>
            <a:ext cx="609600" cy="334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Sum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80" idx="2"/>
            <a:endCxn id="81" idx="0"/>
          </p:cNvCxnSpPr>
          <p:nvPr/>
        </p:nvCxnSpPr>
        <p:spPr>
          <a:xfrm rot="5400000">
            <a:off x="6555582" y="5807869"/>
            <a:ext cx="242887" cy="31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>
            <a:off x="6501607" y="6453981"/>
            <a:ext cx="349250" cy="15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6867525" y="1444625"/>
            <a:ext cx="838200" cy="2879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6981825" y="1554163"/>
            <a:ext cx="609600" cy="3349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86" idx="2"/>
            <a:endCxn id="89" idx="0"/>
          </p:cNvCxnSpPr>
          <p:nvPr/>
        </p:nvCxnSpPr>
        <p:spPr>
          <a:xfrm rot="5400000">
            <a:off x="7165975" y="2011363"/>
            <a:ext cx="242887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7118350" y="1385888"/>
            <a:ext cx="334963" cy="15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6981825" y="213360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Q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981825" y="271145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GB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89" idx="2"/>
            <a:endCxn id="90" idx="0"/>
          </p:cNvCxnSpPr>
          <p:nvPr/>
        </p:nvCxnSpPr>
        <p:spPr>
          <a:xfrm rot="5400000">
            <a:off x="7165182" y="2590006"/>
            <a:ext cx="242888" cy="31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0" idx="2"/>
            <a:endCxn id="93" idx="0"/>
          </p:cNvCxnSpPr>
          <p:nvPr/>
        </p:nvCxnSpPr>
        <p:spPr>
          <a:xfrm rot="5400000">
            <a:off x="7172326" y="3162300"/>
            <a:ext cx="228600" cy="31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6981825" y="327660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981825" y="3854450"/>
            <a:ext cx="609600" cy="33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93" idx="2"/>
            <a:endCxn id="94" idx="0"/>
          </p:cNvCxnSpPr>
          <p:nvPr/>
        </p:nvCxnSpPr>
        <p:spPr>
          <a:xfrm rot="5400000">
            <a:off x="7165182" y="3733006"/>
            <a:ext cx="242888" cy="31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6" idx="2"/>
            <a:endCxn id="59" idx="0"/>
          </p:cNvCxnSpPr>
          <p:nvPr/>
        </p:nvCxnSpPr>
        <p:spPr>
          <a:xfrm rot="16200000" flipH="1">
            <a:off x="4852988" y="4176712"/>
            <a:ext cx="581025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5" idx="2"/>
            <a:endCxn id="78" idx="0"/>
          </p:cNvCxnSpPr>
          <p:nvPr/>
        </p:nvCxnSpPr>
        <p:spPr>
          <a:xfrm rot="16200000" flipH="1">
            <a:off x="6081713" y="4176712"/>
            <a:ext cx="581025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56" idx="2"/>
            <a:endCxn id="78" idx="0"/>
          </p:cNvCxnSpPr>
          <p:nvPr/>
        </p:nvCxnSpPr>
        <p:spPr>
          <a:xfrm rot="16200000" flipH="1">
            <a:off x="5467350" y="3562349"/>
            <a:ext cx="581025" cy="18383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5" idx="2"/>
            <a:endCxn id="59" idx="0"/>
          </p:cNvCxnSpPr>
          <p:nvPr/>
        </p:nvCxnSpPr>
        <p:spPr>
          <a:xfrm rot="5400000">
            <a:off x="5467351" y="4171950"/>
            <a:ext cx="581025" cy="619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4" idx="2"/>
            <a:endCxn id="59" idx="0"/>
          </p:cNvCxnSpPr>
          <p:nvPr/>
        </p:nvCxnSpPr>
        <p:spPr>
          <a:xfrm rot="5400000">
            <a:off x="6076951" y="3562350"/>
            <a:ext cx="581025" cy="18383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94" idx="2"/>
            <a:endCxn id="78" idx="0"/>
          </p:cNvCxnSpPr>
          <p:nvPr/>
        </p:nvCxnSpPr>
        <p:spPr>
          <a:xfrm rot="5400000">
            <a:off x="6691313" y="4176712"/>
            <a:ext cx="581025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Talk overview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Part I</a:t>
            </a:r>
          </a:p>
          <a:p>
            <a:pPr lvl="1"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High-level language: LINQ</a:t>
            </a:r>
          </a:p>
          <a:p>
            <a:pPr lvl="1"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Computational model: DAG</a:t>
            </a:r>
          </a:p>
          <a:p>
            <a:pPr lvl="1" eaLnBrk="1" hangingPunct="1"/>
            <a:r>
              <a:rPr lang="en-US" dirty="0" smtClean="0"/>
              <a:t>Execution layer: </a:t>
            </a:r>
            <a:r>
              <a:rPr lang="en-US" dirty="0" err="1" smtClean="0"/>
              <a:t>Dryad+Quincy</a:t>
            </a:r>
            <a:endParaRPr lang="en-US" dirty="0" smtClean="0"/>
          </a:p>
          <a:p>
            <a:pPr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Part II</a:t>
            </a:r>
          </a:p>
          <a:p>
            <a:pPr lvl="1"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Dryad systems issues</a:t>
            </a:r>
          </a:p>
          <a:p>
            <a:pPr lvl="1"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Comparison with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MapReduce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eaLnBrk="1" hangingPunct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DryadLINQ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Dryad</a:t>
            </a:r>
          </a:p>
        </p:txBody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General-purpose execution engine</a:t>
            </a:r>
          </a:p>
          <a:p>
            <a:pPr lvl="1" eaLnBrk="1" hangingPunct="1"/>
            <a:r>
              <a:rPr lang="en-US" smtClean="0"/>
              <a:t>Batch processing on immutable datasets</a:t>
            </a:r>
          </a:p>
          <a:p>
            <a:pPr lvl="1" eaLnBrk="1" hangingPunct="1"/>
            <a:r>
              <a:rPr lang="en-US" smtClean="0"/>
              <a:t>Well-tested on large clusters</a:t>
            </a:r>
          </a:p>
          <a:p>
            <a:pPr eaLnBrk="1" hangingPunct="1"/>
            <a:r>
              <a:rPr lang="en-US" smtClean="0"/>
              <a:t>Automatically handles</a:t>
            </a:r>
          </a:p>
          <a:p>
            <a:pPr lvl="1" eaLnBrk="1" hangingPunct="1"/>
            <a:r>
              <a:rPr lang="en-US" smtClean="0"/>
              <a:t>Fault tolerance</a:t>
            </a:r>
          </a:p>
          <a:p>
            <a:pPr lvl="1" eaLnBrk="1" hangingPunct="1"/>
            <a:r>
              <a:rPr lang="en-US" smtClean="0"/>
              <a:t>Distribution of code and intermediate data</a:t>
            </a:r>
          </a:p>
          <a:p>
            <a:pPr lvl="1" eaLnBrk="1" hangingPunct="1"/>
            <a:r>
              <a:rPr lang="en-US" smtClean="0"/>
              <a:t>Scheduling of work to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Buffer data in (some) edges</a:t>
            </a:r>
          </a:p>
          <a:p>
            <a:r>
              <a:rPr lang="en-US" dirty="0" smtClean="0"/>
              <a:t>Re-execute on failure using buffered data</a:t>
            </a:r>
          </a:p>
          <a:p>
            <a:r>
              <a:rPr lang="en-US" dirty="0" smtClean="0"/>
              <a:t>Speculatively re-execute for stragglers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 graph at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unrolling with convergence tests</a:t>
            </a:r>
          </a:p>
          <a:p>
            <a:r>
              <a:rPr lang="en-US" dirty="0" smtClean="0"/>
              <a:t>Adapt partitioning scheme at run time</a:t>
            </a:r>
          </a:p>
          <a:p>
            <a:pPr lvl="1"/>
            <a:r>
              <a:rPr lang="en-US" dirty="0" smtClean="0"/>
              <a:t>Choose #partitions based on runtime data volume</a:t>
            </a:r>
          </a:p>
          <a:p>
            <a:pPr lvl="1"/>
            <a:r>
              <a:rPr lang="en-US" dirty="0" smtClean="0"/>
              <a:t>Broadcast Join vs. Hash Join, etc.</a:t>
            </a:r>
          </a:p>
          <a:p>
            <a:r>
              <a:rPr lang="en-US" dirty="0" smtClean="0"/>
              <a:t>Adaptive aggregation and distribution trees</a:t>
            </a:r>
          </a:p>
          <a:p>
            <a:pPr lvl="1"/>
            <a:r>
              <a:rPr lang="en-US" dirty="0" smtClean="0"/>
              <a:t>Based on data skew and network topology</a:t>
            </a:r>
          </a:p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Data/processing skew (</a:t>
            </a:r>
            <a:r>
              <a:rPr lang="en-US" dirty="0" err="1" smtClean="0"/>
              <a:t>cf</a:t>
            </a:r>
            <a:r>
              <a:rPr lang="en-US" dirty="0" smtClean="0"/>
              <a:t> work-stealing)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/>
        </p:nvGrpSpPr>
        <p:grpSpPr>
          <a:xfrm>
            <a:off x="1066800" y="3505200"/>
            <a:ext cx="6629400" cy="2743200"/>
            <a:chOff x="1066800" y="3505200"/>
            <a:chExt cx="6629400" cy="2743200"/>
          </a:xfrm>
        </p:grpSpPr>
        <p:sp>
          <p:nvSpPr>
            <p:cNvPr id="120" name="TextBox 119"/>
            <p:cNvSpPr txBox="1"/>
            <p:nvPr/>
          </p:nvSpPr>
          <p:spPr>
            <a:xfrm>
              <a:off x="1066800" y="4267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66800" y="5029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66800" y="5791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6800" y="3505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752600" y="4267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752600" y="5029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752600" y="5791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752600" y="3505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438400" y="4267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438400" y="5029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38400" y="5791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38400" y="3505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24200" y="4267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124200" y="5029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124200" y="5791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24200" y="3505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10000" y="4267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810000" y="5029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810000" y="5791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10000" y="3505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495800" y="4267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495800" y="5029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495800" y="5791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495800" y="3505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181600" y="4267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181600" y="5029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181600" y="5791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181600" y="3505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867400" y="4267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867400" y="5029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867400" y="5791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67400" y="3505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553200" y="4267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553200" y="5029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553200" y="5791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553200" y="3505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239000" y="4267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239000" y="5029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239000" y="5791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239000" y="3505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System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2514600"/>
            <a:ext cx="7924800" cy="3886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943600" y="1828800"/>
            <a:ext cx="22098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436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294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152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152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294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52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429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315200" y="3429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8862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2578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862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720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2578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8862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5720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2578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886200" y="3429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572000" y="3429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257800" y="3429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8288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5146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2004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8288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5146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004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288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146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2004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828800" y="3429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514600" y="3429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200400" y="3429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1430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1430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1430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143000" y="3429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7543800" y="1981200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43600" y="4191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572000" y="4953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886200" y="4191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514600" y="5715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572000" y="4191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5146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2004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5146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2004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200400" y="4953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828800" y="3429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514600" y="4953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200400" y="4191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6294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3152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6294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73152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2578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9436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2578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9436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315200" y="5715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886200" y="3429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315200" y="4953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2578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9436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2578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9436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943600" y="5715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257800" y="4953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257800" y="5715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943600" y="4953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324600" y="1447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Scheduler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1066800" y="3505200"/>
            <a:ext cx="6629400" cy="2743200"/>
            <a:chOff x="1066800" y="3505200"/>
            <a:chExt cx="6629400" cy="2743200"/>
          </a:xfrm>
        </p:grpSpPr>
        <p:sp>
          <p:nvSpPr>
            <p:cNvPr id="146" name="TextBox 145"/>
            <p:cNvSpPr txBox="1"/>
            <p:nvPr/>
          </p:nvSpPr>
          <p:spPr>
            <a:xfrm>
              <a:off x="1066800" y="4267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066800" y="5029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066800" y="5791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066800" y="3505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752600" y="4267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752600" y="5029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752600" y="5791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752600" y="3505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438400" y="4267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438400" y="5029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438400" y="5791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438400" y="3505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124200" y="4267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124200" y="5029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124200" y="5791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124200" y="3505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10000" y="4267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810000" y="5029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810000" y="5791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10000" y="3505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495800" y="4267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495800" y="5029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495800" y="5791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495800" y="3505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181600" y="4267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181600" y="5029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181600" y="5791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181600" y="3505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867400" y="4267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867400" y="5029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867400" y="5791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867400" y="3505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553200" y="4267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553200" y="5029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553200" y="5791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53200" y="3505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239000" y="4267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239000" y="5029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7239000" y="5791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239000" y="3505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System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2514600"/>
            <a:ext cx="7924800" cy="3886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943600" y="1828800"/>
            <a:ext cx="22098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436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294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152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152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294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52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429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315200" y="3429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8862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2578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862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720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2578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8862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5720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2578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886200" y="3429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572000" y="3429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257800" y="3429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8288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5146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2004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8288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5146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004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288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146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2004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828800" y="3429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514600" y="3429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200400" y="3429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1430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1430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1430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143000" y="3429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7543800" y="1981200"/>
            <a:ext cx="381000" cy="381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43600" y="4191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572000" y="4953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886200" y="4191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514600" y="5715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572000" y="4191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5146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2004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5146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200400" y="4191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200400" y="4953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828800" y="3429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514600" y="4953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200400" y="4191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6294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3152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6294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73152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2578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9436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2578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9436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315200" y="5715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886200" y="3429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315200" y="4953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2578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943600" y="5715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2578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943600" y="4953000"/>
            <a:ext cx="457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943600" y="5715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257800" y="4953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257800" y="5715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943600" y="4953000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6934200" y="19812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257800" y="3429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143000" y="3429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143000" y="4191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143000" y="4953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143000" y="5715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828800" y="4191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828800" y="4953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828800" y="5715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2514600" y="3429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514600" y="4191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200400" y="3429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200400" y="5715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3886200" y="4953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886200" y="5715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572000" y="5715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4572000" y="3429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5257800" y="4191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943600" y="3429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629400" y="4953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629400" y="4191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7315200" y="3429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6629400" y="5715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7315200" y="4191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4572000" y="4953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7315200" y="5715000"/>
            <a:ext cx="45720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6324600" y="1447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Scheduler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107" grpId="0" animBg="1"/>
      <p:bldP spid="81" grpId="0" animBg="1"/>
      <p:bldP spid="82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700" dirty="0" smtClean="0"/>
              <a:t>Microsoft’s Language </a:t>
            </a:r>
            <a:r>
              <a:rPr lang="en-US" sz="2700" dirty="0" err="1" smtClean="0"/>
              <a:t>INtegrated</a:t>
            </a:r>
            <a:r>
              <a:rPr lang="en-US" sz="2700" dirty="0" smtClean="0"/>
              <a:t> Query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dirty="0" smtClean="0"/>
              <a:t>Operators to manipulate datasets in .NET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 dirty="0" smtClean="0"/>
              <a:t>Dataset is a first-class abstraction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Select, Join,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, Aggregate,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 dirty="0" smtClean="0"/>
              <a:t>Set at a time</a:t>
            </a:r>
            <a:r>
              <a:rPr lang="en-US" sz="2400" dirty="0" smtClean="0"/>
              <a:t>, instead of looping over </a:t>
            </a:r>
            <a:r>
              <a:rPr lang="en-US" sz="2400" i="1" dirty="0" smtClean="0"/>
              <a:t>Object at a time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Integrated into .NET programming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Programs can call operators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Operators can invoke arbitrary .NET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dirty="0" smtClean="0"/>
              <a:t>Data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Data elements are strongly typed .NET objects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Much more expressive than SQL tables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dirty="0" smtClean="0"/>
              <a:t>Extensible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Add new operators and implementations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Quincy DAG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locality and fairness (SLAs)</a:t>
            </a:r>
          </a:p>
          <a:p>
            <a:r>
              <a:rPr lang="en-US" dirty="0" smtClean="0"/>
              <a:t>SOSP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Dryad well-tested, scalable</a:t>
            </a:r>
          </a:p>
          <a:p>
            <a:pPr lvl="1"/>
            <a:r>
              <a:rPr lang="en-US" dirty="0" smtClean="0"/>
              <a:t>Daily use supporting Bing for over 3 years</a:t>
            </a:r>
          </a:p>
          <a:p>
            <a:pPr lvl="1"/>
            <a:r>
              <a:rPr lang="en-US" dirty="0" smtClean="0"/>
              <a:t>Clusters with &gt;10k computers</a:t>
            </a:r>
          </a:p>
          <a:p>
            <a:r>
              <a:rPr lang="en-US" dirty="0" smtClean="0"/>
              <a:t>Applicable to large number of computations</a:t>
            </a:r>
          </a:p>
          <a:p>
            <a:pPr lvl="1"/>
            <a:r>
              <a:rPr lang="en-US" dirty="0" smtClean="0"/>
              <a:t>250 computer cluster at MSR SVC, Mar-&gt;Nov 09</a:t>
            </a:r>
          </a:p>
          <a:p>
            <a:pPr lvl="2"/>
            <a:r>
              <a:rPr lang="en-US" dirty="0" smtClean="0"/>
              <a:t>15k jobs (tens of millions of processes executed)</a:t>
            </a:r>
          </a:p>
          <a:p>
            <a:pPr lvl="2"/>
            <a:r>
              <a:rPr lang="en-US" dirty="0" smtClean="0"/>
              <a:t>Hundreds of distinct programs</a:t>
            </a:r>
          </a:p>
          <a:p>
            <a:pPr lvl="3"/>
            <a:r>
              <a:rPr lang="en-US" dirty="0" smtClean="0"/>
              <a:t>Network trace analysis, privacy-preserving inference, light-transport simulation, decision-tree training, deep belief network training, image feature extraction, …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Conclusion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DryadLINQ</a:t>
            </a:r>
            <a:r>
              <a:rPr lang="en-US" dirty="0" smtClean="0"/>
              <a:t> supports many computations</a:t>
            </a:r>
          </a:p>
          <a:p>
            <a:pPr lvl="1"/>
            <a:r>
              <a:rPr lang="en-US" dirty="0" smtClean="0"/>
              <a:t>Easy to use, flexible</a:t>
            </a:r>
          </a:p>
          <a:p>
            <a:r>
              <a:rPr lang="en-US" dirty="0" smtClean="0"/>
              <a:t>DAG-structured jobs scale to large clusters</a:t>
            </a:r>
          </a:p>
          <a:p>
            <a:pPr lvl="1"/>
            <a:r>
              <a:rPr lang="en-US" dirty="0" smtClean="0"/>
              <a:t>Transient failures common, disk failures daily</a:t>
            </a:r>
          </a:p>
          <a:p>
            <a:r>
              <a:rPr lang="en-US" dirty="0" smtClean="0"/>
              <a:t>Publically available for download</a:t>
            </a:r>
          </a:p>
          <a:p>
            <a:pPr>
              <a:buNone/>
            </a:pPr>
            <a:r>
              <a:rPr lang="en-US" dirty="0" smtClean="0"/>
              <a:t>		http://connect.microsoft.com/Dryad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Talk overview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Part I</a:t>
            </a:r>
          </a:p>
          <a:p>
            <a:pPr lvl="1"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High-level language: LINQ</a:t>
            </a:r>
          </a:p>
          <a:p>
            <a:pPr lvl="1"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Computational model: DAG</a:t>
            </a:r>
          </a:p>
          <a:p>
            <a:pPr lvl="1"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Execution layer: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Dryad+Quincy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/>
            <a:r>
              <a:rPr lang="en-US" dirty="0" smtClean="0"/>
              <a:t>Part II</a:t>
            </a:r>
          </a:p>
          <a:p>
            <a:pPr lvl="1" eaLnBrk="1" hangingPunct="1"/>
            <a:r>
              <a:rPr lang="en-US" dirty="0" smtClean="0"/>
              <a:t>Dryad systems issues</a:t>
            </a:r>
          </a:p>
          <a:p>
            <a:pPr lvl="1"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Comparison with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MapReduce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eaLnBrk="1" hangingPunct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DryadLINQ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Dryad Inputs and Outputs</a:t>
            </a:r>
          </a:p>
        </p:txBody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Partitioned data set</a:t>
            </a:r>
          </a:p>
          <a:p>
            <a:pPr lvl="1" eaLnBrk="1" hangingPunct="1"/>
            <a:r>
              <a:rPr lang="en-US" dirty="0" smtClean="0"/>
              <a:t>Records do not cross partition boundaries</a:t>
            </a:r>
          </a:p>
          <a:p>
            <a:pPr lvl="1" eaLnBrk="1" hangingPunct="1"/>
            <a:r>
              <a:rPr lang="en-US" dirty="0" smtClean="0"/>
              <a:t>Data on compute machines: NTFS, </a:t>
            </a:r>
            <a:r>
              <a:rPr lang="en-US" dirty="0" err="1" smtClean="0"/>
              <a:t>SQLServer</a:t>
            </a:r>
            <a:r>
              <a:rPr lang="en-US" dirty="0" smtClean="0"/>
              <a:t>, …</a:t>
            </a:r>
          </a:p>
          <a:p>
            <a:pPr eaLnBrk="1" hangingPunct="1"/>
            <a:r>
              <a:rPr lang="en-US" dirty="0" smtClean="0"/>
              <a:t>Optional semantics</a:t>
            </a:r>
          </a:p>
          <a:p>
            <a:pPr lvl="1" eaLnBrk="1" hangingPunct="1"/>
            <a:r>
              <a:rPr lang="en-US" dirty="0" smtClean="0"/>
              <a:t>Hash-partition, range-partition, sorted, etc.</a:t>
            </a:r>
          </a:p>
          <a:p>
            <a:pPr eaLnBrk="1" hangingPunct="1"/>
            <a:r>
              <a:rPr lang="en-US" dirty="0" smtClean="0"/>
              <a:t>Loading external data</a:t>
            </a:r>
          </a:p>
          <a:p>
            <a:pPr lvl="1" eaLnBrk="1" hangingPunct="1"/>
            <a:r>
              <a:rPr lang="en-US" dirty="0" smtClean="0"/>
              <a:t>Partitioning “automatic”</a:t>
            </a:r>
          </a:p>
          <a:p>
            <a:pPr lvl="1" eaLnBrk="1" hangingPunct="1"/>
            <a:r>
              <a:rPr lang="en-US" dirty="0" smtClean="0"/>
              <a:t>File system chooses sensible partition sizes</a:t>
            </a:r>
          </a:p>
          <a:p>
            <a:pPr lvl="1" eaLnBrk="1" hangingPunct="1"/>
            <a:r>
              <a:rPr lang="en-US" dirty="0" smtClean="0"/>
              <a:t>Or known partitioning from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driven by data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18288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8288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" name="Oval 5"/>
          <p:cNvSpPr/>
          <p:nvPr/>
        </p:nvSpPr>
        <p:spPr>
          <a:xfrm>
            <a:off x="1752600" y="1828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1828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1295400" y="20515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38200" y="3200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38200" y="32004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1752600" y="3200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52600" y="3200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3"/>
            <a:endCxn id="27" idx="1"/>
          </p:cNvCxnSpPr>
          <p:nvPr/>
        </p:nvCxnSpPr>
        <p:spPr>
          <a:xfrm>
            <a:off x="1295400" y="34231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38200" y="45720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38200" y="45720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1752600" y="45720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752600" y="4572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3" idx="3"/>
            <a:endCxn id="35" idx="1"/>
          </p:cNvCxnSpPr>
          <p:nvPr/>
        </p:nvCxnSpPr>
        <p:spPr>
          <a:xfrm>
            <a:off x="1295400" y="47947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38200" y="38862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38200" y="38862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62" name="Oval 61"/>
          <p:cNvSpPr/>
          <p:nvPr/>
        </p:nvSpPr>
        <p:spPr>
          <a:xfrm>
            <a:off x="838200" y="25146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38200" y="25146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4" name="Oval 63"/>
          <p:cNvSpPr/>
          <p:nvPr/>
        </p:nvSpPr>
        <p:spPr>
          <a:xfrm>
            <a:off x="838200" y="52578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38200" y="52578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66" name="Oval 65"/>
          <p:cNvSpPr/>
          <p:nvPr/>
        </p:nvSpPr>
        <p:spPr>
          <a:xfrm>
            <a:off x="1752600" y="25146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752600" y="25146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62" idx="6"/>
            <a:endCxn id="67" idx="1"/>
          </p:cNvCxnSpPr>
          <p:nvPr/>
        </p:nvCxnSpPr>
        <p:spPr>
          <a:xfrm>
            <a:off x="1295400" y="27432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752600" y="3886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752600" y="38862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60" idx="6"/>
            <a:endCxn id="70" idx="1"/>
          </p:cNvCxnSpPr>
          <p:nvPr/>
        </p:nvCxnSpPr>
        <p:spPr>
          <a:xfrm>
            <a:off x="1295400" y="41148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752600" y="5263634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752600" y="5263634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65" idx="3"/>
            <a:endCxn id="73" idx="1"/>
          </p:cNvCxnSpPr>
          <p:nvPr/>
        </p:nvCxnSpPr>
        <p:spPr>
          <a:xfrm>
            <a:off x="1295400" y="5480566"/>
            <a:ext cx="457200" cy="11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6" grpId="0" animBg="1"/>
      <p:bldP spid="27" grpId="0"/>
      <p:bldP spid="34" grpId="0" animBg="1"/>
      <p:bldP spid="35" grpId="0"/>
      <p:bldP spid="66" grpId="0" animBg="1"/>
      <p:bldP spid="67" grpId="0"/>
      <p:bldP spid="69" grpId="0" animBg="1"/>
      <p:bldP spid="70" grpId="0"/>
      <p:bldP spid="72" grpId="0" animBg="1"/>
      <p:bldP spid="7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driven by data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18288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8288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" name="Oval 5"/>
          <p:cNvSpPr/>
          <p:nvPr/>
        </p:nvSpPr>
        <p:spPr>
          <a:xfrm>
            <a:off x="1752600" y="21336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21336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34200" y="28956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200" y="29072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spc="-1800" baseline="-25000" dirty="0" smtClean="0"/>
              <a:t>1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1295400" y="2051566"/>
            <a:ext cx="457200" cy="310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3"/>
            <a:endCxn id="45" idx="1"/>
          </p:cNvCxnSpPr>
          <p:nvPr/>
        </p:nvCxnSpPr>
        <p:spPr>
          <a:xfrm>
            <a:off x="5562600" y="31242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5400" y="28956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05400" y="28956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13" idx="1"/>
          </p:cNvCxnSpPr>
          <p:nvPr/>
        </p:nvCxnSpPr>
        <p:spPr>
          <a:xfrm>
            <a:off x="4038600" y="2362200"/>
            <a:ext cx="10668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581400" y="21336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1400" y="21336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51" idx="1"/>
          </p:cNvCxnSpPr>
          <p:nvPr/>
        </p:nvCxnSpPr>
        <p:spPr>
          <a:xfrm>
            <a:off x="2209800" y="23622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34200" y="41148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34200" y="41264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spc="-1800" baseline="-25000" dirty="0" smtClean="0"/>
              <a:t>2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2" idx="3"/>
            <a:endCxn id="48" idx="1"/>
          </p:cNvCxnSpPr>
          <p:nvPr/>
        </p:nvCxnSpPr>
        <p:spPr>
          <a:xfrm>
            <a:off x="5562600" y="43434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105400" y="4114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105400" y="4114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6" idx="3"/>
            <a:endCxn id="22" idx="1"/>
          </p:cNvCxnSpPr>
          <p:nvPr/>
        </p:nvCxnSpPr>
        <p:spPr>
          <a:xfrm>
            <a:off x="4038600" y="2362200"/>
            <a:ext cx="1066800" cy="198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38200" y="3200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38200" y="32004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1752600" y="35052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52600" y="35052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3"/>
            <a:endCxn id="27" idx="1"/>
          </p:cNvCxnSpPr>
          <p:nvPr/>
        </p:nvCxnSpPr>
        <p:spPr>
          <a:xfrm>
            <a:off x="1295400" y="3423166"/>
            <a:ext cx="457200" cy="310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81400" y="35052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81400" y="35052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5" idx="3"/>
            <a:endCxn id="30" idx="1"/>
          </p:cNvCxnSpPr>
          <p:nvPr/>
        </p:nvCxnSpPr>
        <p:spPr>
          <a:xfrm>
            <a:off x="3124200" y="37338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38200" y="45720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38200" y="45720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1752600" y="4876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752600" y="4876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3" idx="3"/>
            <a:endCxn id="35" idx="1"/>
          </p:cNvCxnSpPr>
          <p:nvPr/>
        </p:nvCxnSpPr>
        <p:spPr>
          <a:xfrm>
            <a:off x="1295400" y="4794766"/>
            <a:ext cx="457200" cy="310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581400" y="48768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81400" y="4876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58" idx="3"/>
            <a:endCxn id="38" idx="1"/>
          </p:cNvCxnSpPr>
          <p:nvPr/>
        </p:nvCxnSpPr>
        <p:spPr>
          <a:xfrm>
            <a:off x="3124200" y="51054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6"/>
            <a:endCxn id="13" idx="1"/>
          </p:cNvCxnSpPr>
          <p:nvPr/>
        </p:nvCxnSpPr>
        <p:spPr>
          <a:xfrm flipV="1">
            <a:off x="4038600" y="3124200"/>
            <a:ext cx="10668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3"/>
            <a:endCxn id="22" idx="1"/>
          </p:cNvCxnSpPr>
          <p:nvPr/>
        </p:nvCxnSpPr>
        <p:spPr>
          <a:xfrm>
            <a:off x="4038600" y="3733800"/>
            <a:ext cx="10668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3"/>
            <a:endCxn id="13" idx="1"/>
          </p:cNvCxnSpPr>
          <p:nvPr/>
        </p:nvCxnSpPr>
        <p:spPr>
          <a:xfrm flipV="1">
            <a:off x="4038600" y="3124200"/>
            <a:ext cx="10668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3"/>
            <a:endCxn id="22" idx="1"/>
          </p:cNvCxnSpPr>
          <p:nvPr/>
        </p:nvCxnSpPr>
        <p:spPr>
          <a:xfrm flipV="1">
            <a:off x="4038600" y="4343400"/>
            <a:ext cx="10668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019800" y="28956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019800" y="28956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5" idx="3"/>
            <a:endCxn id="9" idx="1"/>
          </p:cNvCxnSpPr>
          <p:nvPr/>
        </p:nvCxnSpPr>
        <p:spPr>
          <a:xfrm>
            <a:off x="6477000" y="3124200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019800" y="4114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019800" y="4114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8" idx="3"/>
            <a:endCxn id="19" idx="1"/>
          </p:cNvCxnSpPr>
          <p:nvPr/>
        </p:nvCxnSpPr>
        <p:spPr>
          <a:xfrm>
            <a:off x="6477000" y="4343400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667000" y="21336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67000" y="21336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 smtClean="0"/>
              <a:t>ir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1" idx="3"/>
            <a:endCxn id="16" idx="1"/>
          </p:cNvCxnSpPr>
          <p:nvPr/>
        </p:nvCxnSpPr>
        <p:spPr>
          <a:xfrm>
            <a:off x="3124200" y="23622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3"/>
            <a:endCxn id="55" idx="1"/>
          </p:cNvCxnSpPr>
          <p:nvPr/>
        </p:nvCxnSpPr>
        <p:spPr>
          <a:xfrm>
            <a:off x="2209800" y="37338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667000" y="35052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667000" y="35052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 smtClean="0"/>
              <a:t>ir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35" idx="3"/>
            <a:endCxn id="58" idx="1"/>
          </p:cNvCxnSpPr>
          <p:nvPr/>
        </p:nvCxnSpPr>
        <p:spPr>
          <a:xfrm>
            <a:off x="2209800" y="51054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667000" y="48768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667000" y="48768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 smtClean="0"/>
              <a:t>ir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38" idx="3"/>
            <a:endCxn id="12" idx="2"/>
          </p:cNvCxnSpPr>
          <p:nvPr/>
        </p:nvCxnSpPr>
        <p:spPr>
          <a:xfrm flipV="1">
            <a:off x="4038600" y="3124200"/>
            <a:ext cx="1066800" cy="198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38200" y="38862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38200" y="38862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62" name="Oval 61"/>
          <p:cNvSpPr/>
          <p:nvPr/>
        </p:nvSpPr>
        <p:spPr>
          <a:xfrm>
            <a:off x="838200" y="25146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38200" y="25146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4" name="Oval 63"/>
          <p:cNvSpPr/>
          <p:nvPr/>
        </p:nvSpPr>
        <p:spPr>
          <a:xfrm>
            <a:off x="838200" y="52578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38200" y="52578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cxnSp>
        <p:nvCxnSpPr>
          <p:cNvPr id="66" name="Straight Arrow Connector 65"/>
          <p:cNvCxnSpPr>
            <a:stCxn id="63" idx="3"/>
            <a:endCxn id="7" idx="1"/>
          </p:cNvCxnSpPr>
          <p:nvPr/>
        </p:nvCxnSpPr>
        <p:spPr>
          <a:xfrm flipV="1">
            <a:off x="1295400" y="2362200"/>
            <a:ext cx="457200" cy="375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3"/>
            <a:endCxn id="27" idx="1"/>
          </p:cNvCxnSpPr>
          <p:nvPr/>
        </p:nvCxnSpPr>
        <p:spPr>
          <a:xfrm flipV="1">
            <a:off x="1295400" y="3733800"/>
            <a:ext cx="457200" cy="375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3"/>
            <a:endCxn id="34" idx="2"/>
          </p:cNvCxnSpPr>
          <p:nvPr/>
        </p:nvCxnSpPr>
        <p:spPr>
          <a:xfrm flipV="1">
            <a:off x="1295400" y="5105400"/>
            <a:ext cx="457200" cy="375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/>
      <p:bldP spid="15" grpId="0" animBg="1"/>
      <p:bldP spid="16" grpId="0"/>
      <p:bldP spid="18" grpId="0" animBg="1"/>
      <p:bldP spid="19" grpId="0"/>
      <p:bldP spid="21" grpId="0" animBg="1"/>
      <p:bldP spid="22" grpId="0"/>
      <p:bldP spid="29" grpId="0" animBg="1"/>
      <p:bldP spid="30" grpId="0"/>
      <p:bldP spid="37" grpId="0" animBg="1"/>
      <p:bldP spid="38" grpId="0"/>
      <p:bldP spid="44" grpId="0" animBg="1"/>
      <p:bldP spid="45" grpId="0"/>
      <p:bldP spid="47" grpId="0" animBg="1"/>
      <p:bldP spid="48" grpId="0"/>
      <p:bldP spid="50" grpId="0" animBg="1"/>
      <p:bldP spid="51" grpId="0"/>
      <p:bldP spid="54" grpId="0" animBg="1"/>
      <p:bldP spid="55" grpId="0"/>
      <p:bldP spid="57" grpId="0" animBg="1"/>
      <p:bldP spid="5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</a:t>
            </a:r>
            <a:r>
              <a:rPr lang="en-US" dirty="0" err="1" smtClean="0"/>
              <a:t>vs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typically ‘pull’ using </a:t>
            </a:r>
            <a:r>
              <a:rPr lang="en-US" dirty="0" err="1" smtClean="0"/>
              <a:t>iterator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Avoids buffering</a:t>
            </a:r>
          </a:p>
          <a:p>
            <a:pPr lvl="1"/>
            <a:r>
              <a:rPr lang="en-US" dirty="0" smtClean="0"/>
              <a:t>Can prevent unnecessary computation</a:t>
            </a:r>
          </a:p>
          <a:p>
            <a:r>
              <a:rPr lang="en-US" dirty="0" smtClean="0"/>
              <a:t>But DAG must be fully materialized</a:t>
            </a:r>
          </a:p>
          <a:p>
            <a:pPr lvl="1"/>
            <a:r>
              <a:rPr lang="en-US" dirty="0" smtClean="0"/>
              <a:t>Complicates rewriting</a:t>
            </a:r>
          </a:p>
          <a:p>
            <a:pPr lvl="1"/>
            <a:r>
              <a:rPr lang="en-US" dirty="0" smtClean="0"/>
              <a:t>Prevents resource virtualization in shared cluster</a:t>
            </a:r>
          </a:p>
        </p:txBody>
      </p:sp>
      <p:sp>
        <p:nvSpPr>
          <p:cNvPr id="4" name="Oval 3"/>
          <p:cNvSpPr/>
          <p:nvPr/>
        </p:nvSpPr>
        <p:spPr>
          <a:xfrm>
            <a:off x="2209800" y="5105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51054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" name="Oval 5"/>
          <p:cNvSpPr/>
          <p:nvPr/>
        </p:nvSpPr>
        <p:spPr>
          <a:xfrm>
            <a:off x="6477000" y="5105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0" y="51170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spc="-1800" baseline="-25000" dirty="0" smtClean="0"/>
              <a:t>1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14" idx="1"/>
          </p:cNvCxnSpPr>
          <p:nvPr/>
        </p:nvCxnSpPr>
        <p:spPr>
          <a:xfrm>
            <a:off x="2667000" y="53281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3"/>
            <a:endCxn id="36" idx="1"/>
          </p:cNvCxnSpPr>
          <p:nvPr/>
        </p:nvCxnSpPr>
        <p:spPr>
          <a:xfrm>
            <a:off x="5105400" y="53340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8200" y="5105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48200" y="5105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4" idx="3"/>
            <a:endCxn id="11" idx="1"/>
          </p:cNvCxnSpPr>
          <p:nvPr/>
        </p:nvCxnSpPr>
        <p:spPr>
          <a:xfrm>
            <a:off x="3581400" y="5334000"/>
            <a:ext cx="1066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124200" y="51054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24200" y="5105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477000" y="5867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77000" y="58790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spc="-1800" baseline="-25000" dirty="0" smtClean="0"/>
              <a:t>2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9" idx="3"/>
            <a:endCxn id="39" idx="1"/>
          </p:cNvCxnSpPr>
          <p:nvPr/>
        </p:nvCxnSpPr>
        <p:spPr>
          <a:xfrm>
            <a:off x="5105400" y="6096000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648200" y="5867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48200" y="5867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4" idx="3"/>
            <a:endCxn id="19" idx="1"/>
          </p:cNvCxnSpPr>
          <p:nvPr/>
        </p:nvCxnSpPr>
        <p:spPr>
          <a:xfrm>
            <a:off x="3581400" y="5334000"/>
            <a:ext cx="10668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09800" y="5867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09800" y="58674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3" name="Straight Arrow Connector 22"/>
          <p:cNvCxnSpPr>
            <a:stCxn id="22" idx="3"/>
            <a:endCxn id="25" idx="1"/>
          </p:cNvCxnSpPr>
          <p:nvPr/>
        </p:nvCxnSpPr>
        <p:spPr>
          <a:xfrm>
            <a:off x="2667000" y="60901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24200" y="58674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124200" y="5867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4" idx="6"/>
            <a:endCxn id="11" idx="1"/>
          </p:cNvCxnSpPr>
          <p:nvPr/>
        </p:nvCxnSpPr>
        <p:spPr>
          <a:xfrm flipV="1">
            <a:off x="3581400" y="5334000"/>
            <a:ext cx="10668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19" idx="1"/>
          </p:cNvCxnSpPr>
          <p:nvPr/>
        </p:nvCxnSpPr>
        <p:spPr>
          <a:xfrm>
            <a:off x="3581400" y="6096000"/>
            <a:ext cx="1066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3"/>
            <a:endCxn id="11" idx="1"/>
          </p:cNvCxnSpPr>
          <p:nvPr/>
        </p:nvCxnSpPr>
        <p:spPr>
          <a:xfrm flipV="1">
            <a:off x="3581400" y="5334000"/>
            <a:ext cx="10668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62600" y="5105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562600" y="5105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7" idx="1"/>
          </p:cNvCxnSpPr>
          <p:nvPr/>
        </p:nvCxnSpPr>
        <p:spPr>
          <a:xfrm>
            <a:off x="6019800" y="5334000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562600" y="5867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62600" y="5867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9" idx="3"/>
            <a:endCxn id="16" idx="1"/>
          </p:cNvCxnSpPr>
          <p:nvPr/>
        </p:nvCxnSpPr>
        <p:spPr>
          <a:xfrm>
            <a:off x="6019800" y="6096000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abstraction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2057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0574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" name="Oval 5"/>
          <p:cNvSpPr/>
          <p:nvPr/>
        </p:nvSpPr>
        <p:spPr>
          <a:xfrm>
            <a:off x="1752600" y="2057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2057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34200" y="2438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200" y="24500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spc="-1800" baseline="-25000" dirty="0" smtClean="0"/>
              <a:t>1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1295400" y="22801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3"/>
            <a:endCxn id="45" idx="1"/>
          </p:cNvCxnSpPr>
          <p:nvPr/>
        </p:nvCxnSpPr>
        <p:spPr>
          <a:xfrm>
            <a:off x="5562600" y="2667000"/>
            <a:ext cx="4572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54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05400" y="2438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13" idx="1"/>
          </p:cNvCxnSpPr>
          <p:nvPr/>
        </p:nvCxnSpPr>
        <p:spPr>
          <a:xfrm>
            <a:off x="4038600" y="2286000"/>
            <a:ext cx="1066800" cy="3810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581400" y="20574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1400" y="2057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51" idx="1"/>
          </p:cNvCxnSpPr>
          <p:nvPr/>
        </p:nvCxnSpPr>
        <p:spPr>
          <a:xfrm>
            <a:off x="2209800" y="2286000"/>
            <a:ext cx="4572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34200" y="3200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34200" y="32120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spc="-1800" baseline="-25000" dirty="0" smtClean="0"/>
              <a:t>2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2" idx="3"/>
            <a:endCxn id="48" idx="1"/>
          </p:cNvCxnSpPr>
          <p:nvPr/>
        </p:nvCxnSpPr>
        <p:spPr>
          <a:xfrm>
            <a:off x="5562600" y="3429000"/>
            <a:ext cx="4572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105400" y="3200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105400" y="3200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6" idx="3"/>
            <a:endCxn id="22" idx="1"/>
          </p:cNvCxnSpPr>
          <p:nvPr/>
        </p:nvCxnSpPr>
        <p:spPr>
          <a:xfrm>
            <a:off x="4038600" y="2286000"/>
            <a:ext cx="1066800" cy="11430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38200" y="2819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38200" y="28194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1752600" y="2819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52600" y="2819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3"/>
            <a:endCxn id="27" idx="1"/>
          </p:cNvCxnSpPr>
          <p:nvPr/>
        </p:nvCxnSpPr>
        <p:spPr>
          <a:xfrm>
            <a:off x="1295400" y="30421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81400" y="28194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81400" y="2819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5" idx="3"/>
            <a:endCxn id="30" idx="1"/>
          </p:cNvCxnSpPr>
          <p:nvPr/>
        </p:nvCxnSpPr>
        <p:spPr>
          <a:xfrm>
            <a:off x="3124200" y="3048000"/>
            <a:ext cx="4572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38200" y="35814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38200" y="35814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1752600" y="3581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752600" y="3581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3" idx="3"/>
            <a:endCxn id="35" idx="1"/>
          </p:cNvCxnSpPr>
          <p:nvPr/>
        </p:nvCxnSpPr>
        <p:spPr>
          <a:xfrm>
            <a:off x="1295400" y="38041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581400" y="35814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81400" y="3581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58" idx="3"/>
            <a:endCxn id="38" idx="1"/>
          </p:cNvCxnSpPr>
          <p:nvPr/>
        </p:nvCxnSpPr>
        <p:spPr>
          <a:xfrm>
            <a:off x="3124200" y="3810000"/>
            <a:ext cx="4572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6"/>
            <a:endCxn id="13" idx="1"/>
          </p:cNvCxnSpPr>
          <p:nvPr/>
        </p:nvCxnSpPr>
        <p:spPr>
          <a:xfrm flipV="1">
            <a:off x="4038600" y="2667000"/>
            <a:ext cx="1066800" cy="3810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3"/>
            <a:endCxn id="22" idx="1"/>
          </p:cNvCxnSpPr>
          <p:nvPr/>
        </p:nvCxnSpPr>
        <p:spPr>
          <a:xfrm>
            <a:off x="4038600" y="3048000"/>
            <a:ext cx="1066800" cy="3810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3"/>
            <a:endCxn id="13" idx="1"/>
          </p:cNvCxnSpPr>
          <p:nvPr/>
        </p:nvCxnSpPr>
        <p:spPr>
          <a:xfrm flipV="1">
            <a:off x="4038600" y="2667000"/>
            <a:ext cx="1066800" cy="3810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3"/>
            <a:endCxn id="22" idx="1"/>
          </p:cNvCxnSpPr>
          <p:nvPr/>
        </p:nvCxnSpPr>
        <p:spPr>
          <a:xfrm flipV="1">
            <a:off x="4038600" y="3429000"/>
            <a:ext cx="1066800" cy="3810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019800" y="2438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019800" y="2438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5" idx="3"/>
            <a:endCxn id="9" idx="1"/>
          </p:cNvCxnSpPr>
          <p:nvPr/>
        </p:nvCxnSpPr>
        <p:spPr>
          <a:xfrm>
            <a:off x="6477000" y="2667000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019800" y="32004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019800" y="3200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8" idx="3"/>
            <a:endCxn id="19" idx="1"/>
          </p:cNvCxnSpPr>
          <p:nvPr/>
        </p:nvCxnSpPr>
        <p:spPr>
          <a:xfrm>
            <a:off x="6477000" y="3429000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667000" y="20574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67000" y="2057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 smtClean="0"/>
              <a:t>ir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1" idx="3"/>
            <a:endCxn id="16" idx="1"/>
          </p:cNvCxnSpPr>
          <p:nvPr/>
        </p:nvCxnSpPr>
        <p:spPr>
          <a:xfrm>
            <a:off x="3124200" y="2286000"/>
            <a:ext cx="4572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3"/>
            <a:endCxn id="55" idx="1"/>
          </p:cNvCxnSpPr>
          <p:nvPr/>
        </p:nvCxnSpPr>
        <p:spPr>
          <a:xfrm>
            <a:off x="2209800" y="3048000"/>
            <a:ext cx="4572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667000" y="28194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667000" y="2819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 smtClean="0"/>
              <a:t>ir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35" idx="3"/>
            <a:endCxn id="58" idx="1"/>
          </p:cNvCxnSpPr>
          <p:nvPr/>
        </p:nvCxnSpPr>
        <p:spPr>
          <a:xfrm>
            <a:off x="2209800" y="3810000"/>
            <a:ext cx="4572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667000" y="35814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667000" y="35814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 smtClean="0"/>
              <a:t>ir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37" idx="6"/>
            <a:endCxn id="13" idx="1"/>
          </p:cNvCxnSpPr>
          <p:nvPr/>
        </p:nvCxnSpPr>
        <p:spPr>
          <a:xfrm flipV="1">
            <a:off x="4038600" y="2667000"/>
            <a:ext cx="1066800" cy="11430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</a:t>
            </a:r>
            <a:r>
              <a:rPr lang="en-US" dirty="0" err="1" smtClean="0"/>
              <a:t>vs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Channel types define connected component</a:t>
            </a:r>
          </a:p>
          <a:p>
            <a:pPr lvl="1"/>
            <a:r>
              <a:rPr lang="en-US" dirty="0" smtClean="0"/>
              <a:t>Shared-memory or TCP must be gang-scheduled</a:t>
            </a:r>
          </a:p>
          <a:p>
            <a:r>
              <a:rPr lang="en-US" dirty="0" smtClean="0"/>
              <a:t>Pull within gang, push between gangs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Aggregating partial sums</a:t>
            </a:r>
          </a:p>
        </p:txBody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noProof="1" smtClean="0"/>
              <a:t>class PartialSum { public int sum; public int count; };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000" noProof="1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noProof="1" smtClean="0"/>
              <a:t>static double MergeSums(PartialSum[] sums)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noProof="1" smtClean="0"/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noProof="1" smtClean="0"/>
              <a:t>    int totalSum</a:t>
            </a:r>
            <a:r>
              <a:rPr lang="en-US" sz="2000" smtClean="0"/>
              <a:t> = 0</a:t>
            </a:r>
            <a:r>
              <a:rPr lang="en-US" sz="2000" noProof="1" smtClean="0"/>
              <a:t>, totalCount</a:t>
            </a:r>
            <a:r>
              <a:rPr lang="en-US" sz="2000" smtClean="0"/>
              <a:t> = 0</a:t>
            </a:r>
            <a:r>
              <a:rPr lang="en-US" sz="2000" noProof="1" smtClean="0"/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noProof="1" smtClean="0"/>
              <a:t>    int i;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noProof="1" smtClean="0"/>
              <a:t>    for (i = 0; i &lt; sums.Length; ++i)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noProof="1" smtClean="0"/>
              <a:t>   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noProof="1" smtClean="0"/>
              <a:t>        totalSum += sums[i].sum;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noProof="1" smtClean="0"/>
              <a:t>        totalCount += sums[i].count;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noProof="1" smtClean="0"/>
              <a:t>    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noProof="1" smtClean="0"/>
              <a:t>    return (double)</a:t>
            </a:r>
            <a:r>
              <a:rPr lang="en-US" sz="2000" smtClean="0"/>
              <a:t> </a:t>
            </a:r>
            <a:r>
              <a:rPr lang="en-US" sz="2000" noProof="1" smtClean="0"/>
              <a:t>totalSum / (double)</a:t>
            </a:r>
            <a:r>
              <a:rPr lang="en-US" sz="2000" smtClean="0"/>
              <a:t> </a:t>
            </a:r>
            <a:r>
              <a:rPr lang="en-US" sz="2000" noProof="1" smtClean="0"/>
              <a:t>totalCount;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noProof="1" smtClean="0"/>
              <a:t>}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Buffer data in (some) edges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Re-execute on failure using buffered data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Speculatively re-execute for stragglers</a:t>
            </a:r>
          </a:p>
          <a:p>
            <a:r>
              <a:rPr lang="en-US" dirty="0" smtClean="0"/>
              <a:t>‘Push’ model makes this very simple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DryadLINQ Internals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3340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Distributed execution plan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Static optimizations: pipelining</a:t>
            </a:r>
            <a:r>
              <a:rPr lang="en-US" dirty="0"/>
              <a:t>, </a:t>
            </a:r>
            <a:r>
              <a:rPr lang="en-US" dirty="0" smtClean="0"/>
              <a:t>eager aggregation,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Dynamic optimizations: data-dependent partitioning, dynamic aggregation, etc.</a:t>
            </a:r>
            <a:endParaRPr lang="en-US" dirty="0"/>
          </a:p>
          <a:p>
            <a:pPr eaLnBrk="1" fontAlgn="auto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Automatic code generation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Vertex code that runs on vertices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Channel serialization code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Callback code for runtime optimizations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Automatically distributed to cluster machines</a:t>
            </a:r>
          </a:p>
          <a:p>
            <a:pPr eaLnBrk="1" fontAlgn="auto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Separate LINQ query from its local context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Distribute referenced objects to cluster machines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Distribute application DLLs to cluster machines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Decomposable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077200" cy="4800600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Roughly, a function H is decomposable if it can be expressed as composition of two functions IR and C such that </a:t>
            </a:r>
          </a:p>
          <a:p>
            <a:pPr lvl="1"/>
            <a:r>
              <a:rPr lang="en-US" sz="2600" dirty="0" smtClean="0"/>
              <a:t>IR is commutative</a:t>
            </a:r>
          </a:p>
          <a:p>
            <a:pPr lvl="1"/>
            <a:r>
              <a:rPr lang="en-US" sz="2600" dirty="0" smtClean="0"/>
              <a:t>C is commutative and associative</a:t>
            </a:r>
          </a:p>
          <a:p>
            <a:pPr>
              <a:spcBef>
                <a:spcPts val="1200"/>
              </a:spcBef>
            </a:pPr>
            <a:r>
              <a:rPr lang="en-US" sz="3000" dirty="0" smtClean="0"/>
              <a:t>Some decomposable functions</a:t>
            </a:r>
          </a:p>
          <a:p>
            <a:pPr lvl="1"/>
            <a:r>
              <a:rPr lang="en-US" sz="2600" dirty="0" smtClean="0"/>
              <a:t>Sum: IR = Sum, C = Sum</a:t>
            </a:r>
          </a:p>
          <a:p>
            <a:pPr lvl="1"/>
            <a:r>
              <a:rPr lang="en-US" sz="2600" dirty="0" smtClean="0"/>
              <a:t>Count: IR = Count, C = Sum</a:t>
            </a:r>
          </a:p>
          <a:p>
            <a:pPr lvl="1"/>
            <a:r>
              <a:rPr lang="en-US" sz="2600" dirty="0" err="1" smtClean="0"/>
              <a:t>OrderBy.Take</a:t>
            </a:r>
            <a:r>
              <a:rPr lang="en-US" sz="2600" dirty="0" smtClean="0"/>
              <a:t>: IR = </a:t>
            </a:r>
            <a:r>
              <a:rPr lang="en-US" sz="2600" dirty="0" err="1" smtClean="0"/>
              <a:t>OrderBy.Take</a:t>
            </a:r>
            <a:r>
              <a:rPr lang="en-US" sz="2600" dirty="0" smtClean="0"/>
              <a:t>, </a:t>
            </a:r>
          </a:p>
          <a:p>
            <a:pPr lvl="1">
              <a:spcBef>
                <a:spcPts val="0"/>
              </a:spcBef>
              <a:buNone/>
            </a:pPr>
            <a:r>
              <a:rPr lang="en-US" sz="2600" dirty="0" smtClean="0"/>
              <a:t>                              C = </a:t>
            </a:r>
            <a:r>
              <a:rPr lang="en-US" sz="2600" dirty="0" err="1" smtClean="0"/>
              <a:t>SelectMany.OrderBy.Take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Two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25963"/>
          </a:xfrm>
        </p:spPr>
        <p:txBody>
          <a:bodyPr/>
          <a:lstStyle/>
          <a:p>
            <a:r>
              <a:rPr lang="en-US" dirty="0" smtClean="0"/>
              <a:t>How do we decompose a function?</a:t>
            </a:r>
          </a:p>
          <a:p>
            <a:pPr lvl="1"/>
            <a:r>
              <a:rPr lang="en-US" dirty="0" smtClean="0"/>
              <a:t>Two interfaces: </a:t>
            </a:r>
            <a:r>
              <a:rPr lang="en-US" dirty="0" err="1" smtClean="0"/>
              <a:t>iterator</a:t>
            </a:r>
            <a:r>
              <a:rPr lang="en-US" dirty="0" smtClean="0"/>
              <a:t> and accumulator</a:t>
            </a:r>
          </a:p>
          <a:p>
            <a:pPr lvl="1"/>
            <a:r>
              <a:rPr lang="en-US" dirty="0" smtClean="0"/>
              <a:t>Choice of interfaces can have significant impact on performance</a:t>
            </a:r>
          </a:p>
          <a:p>
            <a:r>
              <a:rPr lang="en-US" dirty="0" smtClean="0"/>
              <a:t>How do we deal with user-defined functions?</a:t>
            </a:r>
          </a:p>
          <a:p>
            <a:pPr lvl="1"/>
            <a:r>
              <a:rPr lang="en-US" dirty="0" smtClean="0"/>
              <a:t>Try to infer automatically</a:t>
            </a:r>
          </a:p>
          <a:p>
            <a:pPr lvl="1"/>
            <a:r>
              <a:rPr lang="en-US" dirty="0" smtClean="0"/>
              <a:t>Provide a good annotation mechanism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Iterator</a:t>
            </a:r>
            <a:r>
              <a:rPr lang="en-US" dirty="0" smtClean="0"/>
              <a:t> Interface in </a:t>
            </a:r>
            <a:r>
              <a:rPr lang="en-US" dirty="0" err="1" smtClean="0"/>
              <a:t>DryadLINQ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5105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[Decomposable("</a:t>
            </a:r>
            <a:r>
              <a:rPr lang="en-US" sz="1600" dirty="0" err="1" smtClean="0"/>
              <a:t>InitialReduce</a:t>
            </a:r>
            <a:r>
              <a:rPr lang="en-US" sz="1600" dirty="0" smtClean="0"/>
              <a:t>", "Combine")]</a:t>
            </a:r>
          </a:p>
          <a:p>
            <a:r>
              <a:rPr lang="en-US" sz="1600" dirty="0" smtClean="0"/>
              <a:t>public static </a:t>
            </a:r>
            <a:r>
              <a:rPr lang="en-US" sz="1600" dirty="0" err="1" smtClean="0"/>
              <a:t>IntPair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SumAndCount</a:t>
            </a:r>
            <a:r>
              <a:rPr lang="en-US" sz="1600" dirty="0" smtClean="0"/>
              <a:t>(</a:t>
            </a:r>
            <a:r>
              <a:rPr lang="en-US" sz="1600" dirty="0" err="1" smtClean="0"/>
              <a:t>IEnumerable</a:t>
            </a:r>
            <a:r>
              <a:rPr lang="en-US" sz="1600" dirty="0" smtClean="0"/>
              <a:t>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g) {</a:t>
            </a:r>
          </a:p>
          <a:p>
            <a:r>
              <a:rPr lang="en-US" sz="1600" dirty="0" smtClean="0"/>
              <a:t>    return new </a:t>
            </a:r>
            <a:r>
              <a:rPr lang="en-US" sz="1600" dirty="0" err="1" smtClean="0"/>
              <a:t>IntPair</a:t>
            </a:r>
            <a:r>
              <a:rPr lang="en-US" sz="1600" dirty="0" smtClean="0"/>
              <a:t>(</a:t>
            </a:r>
            <a:r>
              <a:rPr lang="en-US" sz="1600" dirty="0" err="1" smtClean="0"/>
              <a:t>g.Sum</a:t>
            </a:r>
            <a:r>
              <a:rPr lang="en-US" sz="1600" dirty="0" smtClean="0"/>
              <a:t>(), </a:t>
            </a:r>
            <a:r>
              <a:rPr lang="en-US" sz="1600" dirty="0" err="1" smtClean="0"/>
              <a:t>g.Count</a:t>
            </a:r>
            <a:r>
              <a:rPr lang="en-US" sz="1600" dirty="0" smtClean="0"/>
              <a:t>());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public static </a:t>
            </a:r>
            <a:r>
              <a:rPr lang="en-US" sz="1600" dirty="0" err="1" smtClean="0"/>
              <a:t>IntPair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InitialReduce</a:t>
            </a:r>
            <a:r>
              <a:rPr lang="en-US" sz="1600" dirty="0" smtClean="0"/>
              <a:t>(</a:t>
            </a:r>
            <a:r>
              <a:rPr lang="en-US" sz="1600" dirty="0" err="1" smtClean="0"/>
              <a:t>IEnumerable</a:t>
            </a:r>
            <a:r>
              <a:rPr lang="en-US" sz="1600" dirty="0" smtClean="0"/>
              <a:t>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g) {</a:t>
            </a:r>
          </a:p>
          <a:p>
            <a:r>
              <a:rPr lang="en-US" sz="1600" dirty="0" smtClean="0"/>
              <a:t>    return new </a:t>
            </a:r>
            <a:r>
              <a:rPr lang="en-US" sz="1600" dirty="0" err="1" smtClean="0"/>
              <a:t>IntPair</a:t>
            </a:r>
            <a:r>
              <a:rPr lang="en-US" sz="1600" dirty="0" smtClean="0"/>
              <a:t>(</a:t>
            </a:r>
            <a:r>
              <a:rPr lang="en-US" sz="1600" dirty="0" err="1" smtClean="0"/>
              <a:t>g.Sum</a:t>
            </a:r>
            <a:r>
              <a:rPr lang="en-US" sz="1600" dirty="0" smtClean="0"/>
              <a:t>(), </a:t>
            </a:r>
            <a:r>
              <a:rPr lang="en-US" sz="1600" dirty="0" err="1" smtClean="0"/>
              <a:t>g.Count</a:t>
            </a:r>
            <a:r>
              <a:rPr lang="en-US" sz="1600" dirty="0" smtClean="0"/>
              <a:t>());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public static </a:t>
            </a:r>
            <a:r>
              <a:rPr lang="en-US" sz="1600" dirty="0" err="1" smtClean="0"/>
              <a:t>IntPair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Combine</a:t>
            </a:r>
            <a:r>
              <a:rPr lang="en-US" sz="1600" dirty="0" smtClean="0"/>
              <a:t>(</a:t>
            </a:r>
            <a:r>
              <a:rPr lang="en-US" sz="1600" dirty="0" err="1" smtClean="0"/>
              <a:t>IEnumerable</a:t>
            </a:r>
            <a:r>
              <a:rPr lang="en-US" sz="1600" dirty="0" smtClean="0"/>
              <a:t>&lt;</a:t>
            </a:r>
            <a:r>
              <a:rPr lang="en-US" sz="1600" dirty="0" err="1" smtClean="0"/>
              <a:t>IntPair</a:t>
            </a:r>
            <a:r>
              <a:rPr lang="en-US" sz="1600" dirty="0" smtClean="0"/>
              <a:t>&gt; g) {</a:t>
            </a:r>
          </a:p>
          <a:p>
            <a:r>
              <a:rPr lang="en-US" sz="1600" dirty="0" smtClean="0"/>
              <a:t>    return new </a:t>
            </a:r>
            <a:r>
              <a:rPr lang="en-US" sz="1600" dirty="0" err="1" smtClean="0"/>
              <a:t>IntPair</a:t>
            </a:r>
            <a:r>
              <a:rPr lang="en-US" sz="1600" dirty="0" smtClean="0"/>
              <a:t>(</a:t>
            </a:r>
            <a:r>
              <a:rPr lang="en-US" sz="1600" dirty="0" err="1" smtClean="0"/>
              <a:t>g.Select</a:t>
            </a:r>
            <a:r>
              <a:rPr lang="en-US" sz="1600" dirty="0" smtClean="0"/>
              <a:t>(x =&gt; </a:t>
            </a:r>
            <a:r>
              <a:rPr lang="en-US" sz="1600" dirty="0" err="1" smtClean="0"/>
              <a:t>x.first</a:t>
            </a:r>
            <a:r>
              <a:rPr lang="en-US" sz="1600" dirty="0" smtClean="0"/>
              <a:t>).Sum(),</a:t>
            </a:r>
          </a:p>
          <a:p>
            <a:r>
              <a:rPr lang="en-US" sz="1600" dirty="0" smtClean="0"/>
              <a:t>                                      </a:t>
            </a:r>
            <a:r>
              <a:rPr lang="en-US" sz="1600" dirty="0" err="1" smtClean="0"/>
              <a:t>g.Select</a:t>
            </a:r>
            <a:r>
              <a:rPr lang="en-US" sz="1600" dirty="0" smtClean="0"/>
              <a:t>(x =&gt; </a:t>
            </a:r>
            <a:r>
              <a:rPr lang="en-US" sz="1600" dirty="0" err="1" smtClean="0"/>
              <a:t>x.second</a:t>
            </a:r>
            <a:r>
              <a:rPr lang="en-US" sz="1600" dirty="0" smtClean="0"/>
              <a:t>).Sum());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6858000" y="1197329"/>
            <a:ext cx="533400" cy="1783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172200" y="1197329"/>
            <a:ext cx="533400" cy="1783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486400" y="1197329"/>
            <a:ext cx="533400" cy="1783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934200" y="3330929"/>
            <a:ext cx="533400" cy="1371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620000" y="3330929"/>
            <a:ext cx="533400" cy="1371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572991" y="1320701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72991" y="176120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72991" y="261464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12" idx="0"/>
          </p:cNvCxnSpPr>
          <p:nvPr/>
        </p:nvCxnSpPr>
        <p:spPr>
          <a:xfrm rot="5400000">
            <a:off x="5631180" y="1198622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0"/>
          </p:cNvCxnSpPr>
          <p:nvPr/>
        </p:nvCxnSpPr>
        <p:spPr>
          <a:xfrm rot="5400000">
            <a:off x="5692140" y="170009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 rot="5400000">
            <a:off x="5692140" y="212681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0"/>
          </p:cNvCxnSpPr>
          <p:nvPr/>
        </p:nvCxnSpPr>
        <p:spPr>
          <a:xfrm rot="5400000">
            <a:off x="5692140" y="255353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258791" y="1320701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58791" y="176120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58791" y="261464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rot="5400000">
            <a:off x="6316980" y="1198622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0"/>
          </p:cNvCxnSpPr>
          <p:nvPr/>
        </p:nvCxnSpPr>
        <p:spPr>
          <a:xfrm rot="5400000">
            <a:off x="6377940" y="170009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</p:cNvCxnSpPr>
          <p:nvPr/>
        </p:nvCxnSpPr>
        <p:spPr>
          <a:xfrm rot="5400000">
            <a:off x="6377940" y="212681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1" idx="0"/>
          </p:cNvCxnSpPr>
          <p:nvPr/>
        </p:nvCxnSpPr>
        <p:spPr>
          <a:xfrm rot="5400000">
            <a:off x="6377940" y="255353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944591" y="1320701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944591" y="176120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44591" y="261464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endCxn id="26" idx="0"/>
          </p:cNvCxnSpPr>
          <p:nvPr/>
        </p:nvCxnSpPr>
        <p:spPr>
          <a:xfrm rot="5400000">
            <a:off x="7002780" y="1198622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0"/>
          </p:cNvCxnSpPr>
          <p:nvPr/>
        </p:nvCxnSpPr>
        <p:spPr>
          <a:xfrm rot="5400000">
            <a:off x="7063740" y="170009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</p:cNvCxnSpPr>
          <p:nvPr/>
        </p:nvCxnSpPr>
        <p:spPr>
          <a:xfrm rot="5400000">
            <a:off x="7063740" y="212681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8" idx="0"/>
          </p:cNvCxnSpPr>
          <p:nvPr/>
        </p:nvCxnSpPr>
        <p:spPr>
          <a:xfrm rot="5400000">
            <a:off x="7063740" y="255353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2"/>
            <a:endCxn id="42" idx="0"/>
          </p:cNvCxnSpPr>
          <p:nvPr/>
        </p:nvCxnSpPr>
        <p:spPr>
          <a:xfrm rot="16200000" flipH="1">
            <a:off x="6903720" y="3140429"/>
            <a:ext cx="51816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2"/>
            <a:endCxn id="37" idx="0"/>
          </p:cNvCxnSpPr>
          <p:nvPr/>
        </p:nvCxnSpPr>
        <p:spPr>
          <a:xfrm rot="16200000" flipH="1">
            <a:off x="6903720" y="2454629"/>
            <a:ext cx="51816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2"/>
            <a:endCxn id="37" idx="0"/>
          </p:cNvCxnSpPr>
          <p:nvPr/>
        </p:nvCxnSpPr>
        <p:spPr>
          <a:xfrm rot="16200000" flipH="1">
            <a:off x="7246620" y="2797529"/>
            <a:ext cx="518160" cy="762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2"/>
            <a:endCxn id="42" idx="0"/>
          </p:cNvCxnSpPr>
          <p:nvPr/>
        </p:nvCxnSpPr>
        <p:spPr>
          <a:xfrm rot="16200000" flipH="1">
            <a:off x="6560820" y="2797529"/>
            <a:ext cx="518160" cy="762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706591" y="343760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706591" y="386432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G2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706591" y="429104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7825740" y="3803369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7825740" y="4230089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020791" y="343760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020791" y="386432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G2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020791" y="429104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7139940" y="3803369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7139940" y="4230089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562600" y="218792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934200" y="218792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248400" y="218792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638800" y="4854929"/>
            <a:ext cx="533400" cy="1844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55" idx="2"/>
            <a:endCxn id="56" idx="0"/>
          </p:cNvCxnSpPr>
          <p:nvPr/>
        </p:nvCxnSpPr>
        <p:spPr>
          <a:xfrm rot="5400000">
            <a:off x="5818909" y="5312129"/>
            <a:ext cx="152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7" idx="2"/>
            <a:endCxn id="58" idx="0"/>
          </p:cNvCxnSpPr>
          <p:nvPr/>
        </p:nvCxnSpPr>
        <p:spPr>
          <a:xfrm rot="5400000">
            <a:off x="5818909" y="6233160"/>
            <a:ext cx="152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704609" y="633984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57" idx="0"/>
          </p:cNvCxnSpPr>
          <p:nvPr/>
        </p:nvCxnSpPr>
        <p:spPr>
          <a:xfrm rot="5400000">
            <a:off x="5818909" y="5775960"/>
            <a:ext cx="152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5715000" y="493112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715000" y="538832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G3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715000" y="58521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715000" y="630936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rot="16200000" flipH="1">
            <a:off x="5772902" y="673348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6400800" y="4854929"/>
            <a:ext cx="533400" cy="1844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65" idx="2"/>
            <a:endCxn id="66" idx="0"/>
          </p:cNvCxnSpPr>
          <p:nvPr/>
        </p:nvCxnSpPr>
        <p:spPr>
          <a:xfrm rot="5400000">
            <a:off x="6580909" y="5312129"/>
            <a:ext cx="152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7" idx="2"/>
            <a:endCxn id="68" idx="0"/>
          </p:cNvCxnSpPr>
          <p:nvPr/>
        </p:nvCxnSpPr>
        <p:spPr>
          <a:xfrm rot="5400000">
            <a:off x="6580909" y="6233160"/>
            <a:ext cx="152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466609" y="633984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67" idx="0"/>
          </p:cNvCxnSpPr>
          <p:nvPr/>
        </p:nvCxnSpPr>
        <p:spPr>
          <a:xfrm rot="5400000">
            <a:off x="6580909" y="5775960"/>
            <a:ext cx="152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6477000" y="493112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477000" y="538832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G3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477000" y="58521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477000" y="630936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6534902" y="673348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4" idx="2"/>
            <a:endCxn id="55" idx="0"/>
          </p:cNvCxnSpPr>
          <p:nvPr/>
        </p:nvCxnSpPr>
        <p:spPr>
          <a:xfrm rot="16200000" flipH="1">
            <a:off x="4818264" y="3854284"/>
            <a:ext cx="2011680" cy="142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9" idx="2"/>
            <a:endCxn id="65" idx="0"/>
          </p:cNvCxnSpPr>
          <p:nvPr/>
        </p:nvCxnSpPr>
        <p:spPr>
          <a:xfrm rot="5400000">
            <a:off x="7104265" y="4148694"/>
            <a:ext cx="335280" cy="12295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4" idx="2"/>
            <a:endCxn id="55" idx="0"/>
          </p:cNvCxnSpPr>
          <p:nvPr/>
        </p:nvCxnSpPr>
        <p:spPr>
          <a:xfrm rot="5400000">
            <a:off x="6380365" y="4110594"/>
            <a:ext cx="335280" cy="13057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" idx="2"/>
            <a:endCxn id="65" idx="0"/>
          </p:cNvCxnSpPr>
          <p:nvPr/>
        </p:nvCxnSpPr>
        <p:spPr>
          <a:xfrm rot="16200000" flipH="1">
            <a:off x="5199264" y="3473284"/>
            <a:ext cx="2011680" cy="904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124200" y="2362200"/>
            <a:ext cx="2286000" cy="7620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4800600" y="4343400"/>
            <a:ext cx="2057400" cy="762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381000" y="1828800"/>
            <a:ext cx="4114800" cy="338554"/>
          </a:xfrm>
          <a:prstGeom prst="rect">
            <a:avLst/>
          </a:prstGeom>
          <a:solidFill>
            <a:srgbClr val="FFCC00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sz="1600" dirty="0"/>
          </a:p>
        </p:txBody>
      </p:sp>
      <p:cxnSp>
        <p:nvCxnSpPr>
          <p:cNvPr id="75" name="Straight Arrow Connector 74"/>
          <p:cNvCxnSpPr/>
          <p:nvPr/>
        </p:nvCxnSpPr>
        <p:spPr>
          <a:xfrm rot="16200000" flipH="1">
            <a:off x="4533900" y="4762500"/>
            <a:ext cx="1295400" cy="7620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37" grpId="0" animBg="1"/>
      <p:bldP spid="38" grpId="0" animBg="1"/>
      <p:bldP spid="39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3" grpId="0"/>
      <p:bldP spid="55" grpId="0" animBg="1"/>
      <p:bldP spid="56" grpId="0" animBg="1"/>
      <p:bldP spid="57" grpId="0" animBg="1"/>
      <p:bldP spid="58" grpId="0" animBg="1"/>
      <p:bldP spid="60" grpId="0" animBg="1"/>
      <p:bldP spid="63" grpId="0"/>
      <p:bldP spid="65" grpId="0" animBg="1"/>
      <p:bldP spid="66" grpId="0" animBg="1"/>
      <p:bldP spid="67" grpId="0" animBg="1"/>
      <p:bldP spid="68" grpId="0" animBg="1"/>
      <p:bldP spid="8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Accumulator Interface in </a:t>
            </a:r>
            <a:r>
              <a:rPr lang="en-US" dirty="0" err="1" smtClean="0"/>
              <a:t>DryadLINQ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5105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[Decomposable("Initialize", "Iterate", "Merge")]</a:t>
            </a:r>
          </a:p>
          <a:p>
            <a:r>
              <a:rPr lang="en-US" sz="1600" dirty="0" smtClean="0"/>
              <a:t>public static </a:t>
            </a:r>
            <a:r>
              <a:rPr lang="en-US" sz="1600" dirty="0" err="1" smtClean="0"/>
              <a:t>IntPair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SumAndCount</a:t>
            </a:r>
            <a:r>
              <a:rPr lang="en-US" sz="1600" dirty="0" smtClean="0"/>
              <a:t>(</a:t>
            </a:r>
            <a:r>
              <a:rPr lang="en-US" sz="1600" dirty="0" err="1" smtClean="0"/>
              <a:t>IEnumerable</a:t>
            </a:r>
            <a:r>
              <a:rPr lang="en-US" sz="1600" dirty="0" smtClean="0"/>
              <a:t>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g) {</a:t>
            </a:r>
          </a:p>
          <a:p>
            <a:r>
              <a:rPr lang="en-US" sz="1600" dirty="0" smtClean="0"/>
              <a:t>    return new </a:t>
            </a:r>
            <a:r>
              <a:rPr lang="en-US" sz="1600" dirty="0" err="1" smtClean="0"/>
              <a:t>IntPair</a:t>
            </a:r>
            <a:r>
              <a:rPr lang="en-US" sz="1600" dirty="0" smtClean="0"/>
              <a:t>(</a:t>
            </a:r>
            <a:r>
              <a:rPr lang="en-US" sz="1600" dirty="0" err="1" smtClean="0"/>
              <a:t>g.Sum</a:t>
            </a:r>
            <a:r>
              <a:rPr lang="en-US" sz="1600" dirty="0" smtClean="0"/>
              <a:t>(), </a:t>
            </a:r>
            <a:r>
              <a:rPr lang="en-US" sz="1600" dirty="0" err="1" smtClean="0"/>
              <a:t>g.Count</a:t>
            </a:r>
            <a:r>
              <a:rPr lang="en-US" sz="1600" dirty="0" smtClean="0"/>
              <a:t>());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public static </a:t>
            </a:r>
            <a:r>
              <a:rPr lang="en-US" sz="1600" dirty="0" err="1" smtClean="0"/>
              <a:t>IntPair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Initialize</a:t>
            </a:r>
            <a:r>
              <a:rPr lang="en-US" sz="1600" dirty="0" smtClean="0"/>
              <a:t>() {</a:t>
            </a:r>
          </a:p>
          <a:p>
            <a:r>
              <a:rPr lang="en-US" sz="1600" dirty="0" smtClean="0"/>
              <a:t>    return new </a:t>
            </a:r>
            <a:r>
              <a:rPr lang="en-US" sz="1600" dirty="0" err="1" smtClean="0"/>
              <a:t>IntPair</a:t>
            </a:r>
            <a:r>
              <a:rPr lang="en-US" sz="1600" dirty="0" smtClean="0"/>
              <a:t>(0, 0);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public static </a:t>
            </a:r>
            <a:r>
              <a:rPr lang="en-US" sz="1600" dirty="0" err="1" smtClean="0"/>
              <a:t>IntPair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Iterate</a:t>
            </a:r>
            <a:r>
              <a:rPr lang="en-US" sz="1600" dirty="0" smtClean="0"/>
              <a:t>(</a:t>
            </a:r>
            <a:r>
              <a:rPr lang="en-US" sz="1600" dirty="0" err="1" smtClean="0"/>
              <a:t>IntPair</a:t>
            </a:r>
            <a:r>
              <a:rPr lang="en-US" sz="1600" dirty="0" smtClean="0"/>
              <a:t> x, </a:t>
            </a:r>
            <a:r>
              <a:rPr lang="en-US" sz="1600" dirty="0" err="1" smtClean="0"/>
              <a:t>int</a:t>
            </a:r>
            <a:r>
              <a:rPr lang="en-US" sz="1600" dirty="0" smtClean="0"/>
              <a:t> r) 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x.first</a:t>
            </a:r>
            <a:r>
              <a:rPr lang="en-US" sz="1600" dirty="0" smtClean="0"/>
              <a:t> += r;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x.second</a:t>
            </a:r>
            <a:r>
              <a:rPr lang="en-US" sz="1600" dirty="0" smtClean="0"/>
              <a:t> += 1;</a:t>
            </a:r>
          </a:p>
          <a:p>
            <a:r>
              <a:rPr lang="en-US" sz="1600" dirty="0" smtClean="0"/>
              <a:t>    return x;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public static </a:t>
            </a:r>
            <a:r>
              <a:rPr lang="en-US" sz="1600" dirty="0" err="1" smtClean="0"/>
              <a:t>IntPair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Merge</a:t>
            </a:r>
            <a:r>
              <a:rPr lang="en-US" sz="1600" dirty="0" smtClean="0"/>
              <a:t>(</a:t>
            </a:r>
            <a:r>
              <a:rPr lang="en-US" sz="1600" dirty="0" err="1" smtClean="0"/>
              <a:t>IntPair</a:t>
            </a:r>
            <a:r>
              <a:rPr lang="en-US" sz="1600" dirty="0" smtClean="0"/>
              <a:t> x, </a:t>
            </a:r>
            <a:r>
              <a:rPr lang="en-US" sz="1600" dirty="0" err="1" smtClean="0"/>
              <a:t>IntPair</a:t>
            </a:r>
            <a:r>
              <a:rPr lang="en-US" sz="1600" dirty="0" smtClean="0"/>
              <a:t> o) 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x.first</a:t>
            </a:r>
            <a:r>
              <a:rPr lang="en-US" sz="1600" dirty="0" smtClean="0"/>
              <a:t> += </a:t>
            </a:r>
            <a:r>
              <a:rPr lang="en-US" sz="1600" dirty="0" err="1" smtClean="0"/>
              <a:t>o.first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x.second</a:t>
            </a:r>
            <a:r>
              <a:rPr lang="en-US" sz="1600" dirty="0" smtClean="0"/>
              <a:t> += </a:t>
            </a:r>
            <a:r>
              <a:rPr lang="en-US" sz="1600" dirty="0" err="1" smtClean="0"/>
              <a:t>o.second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return x;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0" y="1197329"/>
            <a:ext cx="533400" cy="1783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172200" y="1197329"/>
            <a:ext cx="533400" cy="1783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86400" y="1197329"/>
            <a:ext cx="533400" cy="1783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34200" y="3330929"/>
            <a:ext cx="533400" cy="1371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620000" y="3330929"/>
            <a:ext cx="533400" cy="1371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572991" y="1320701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72991" y="176120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72991" y="261464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10" idx="0"/>
          </p:cNvCxnSpPr>
          <p:nvPr/>
        </p:nvCxnSpPr>
        <p:spPr>
          <a:xfrm rot="5400000">
            <a:off x="5631180" y="1198622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" idx="0"/>
          </p:cNvCxnSpPr>
          <p:nvPr/>
        </p:nvCxnSpPr>
        <p:spPr>
          <a:xfrm rot="5400000">
            <a:off x="5692140" y="170009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</p:cNvCxnSpPr>
          <p:nvPr/>
        </p:nvCxnSpPr>
        <p:spPr>
          <a:xfrm rot="5400000">
            <a:off x="5692140" y="212681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0"/>
          </p:cNvCxnSpPr>
          <p:nvPr/>
        </p:nvCxnSpPr>
        <p:spPr>
          <a:xfrm rot="5400000">
            <a:off x="5692140" y="255353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258791" y="1320701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58791" y="176120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58791" y="261464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17" idx="0"/>
          </p:cNvCxnSpPr>
          <p:nvPr/>
        </p:nvCxnSpPr>
        <p:spPr>
          <a:xfrm rot="5400000">
            <a:off x="6316980" y="1198622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8" idx="0"/>
          </p:cNvCxnSpPr>
          <p:nvPr/>
        </p:nvCxnSpPr>
        <p:spPr>
          <a:xfrm rot="5400000">
            <a:off x="6377940" y="170009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</p:cNvCxnSpPr>
          <p:nvPr/>
        </p:nvCxnSpPr>
        <p:spPr>
          <a:xfrm rot="5400000">
            <a:off x="6377940" y="212681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0"/>
          </p:cNvCxnSpPr>
          <p:nvPr/>
        </p:nvCxnSpPr>
        <p:spPr>
          <a:xfrm rot="5400000">
            <a:off x="6377940" y="255353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944591" y="1320701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44591" y="176120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944591" y="261464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 rot="5400000">
            <a:off x="7002780" y="1198622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0"/>
          </p:cNvCxnSpPr>
          <p:nvPr/>
        </p:nvCxnSpPr>
        <p:spPr>
          <a:xfrm rot="5400000">
            <a:off x="7063740" y="170009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</p:cNvCxnSpPr>
          <p:nvPr/>
        </p:nvCxnSpPr>
        <p:spPr>
          <a:xfrm rot="5400000">
            <a:off x="7063740" y="212681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6" idx="0"/>
          </p:cNvCxnSpPr>
          <p:nvPr/>
        </p:nvCxnSpPr>
        <p:spPr>
          <a:xfrm rot="5400000">
            <a:off x="7063740" y="255353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2"/>
            <a:endCxn id="40" idx="0"/>
          </p:cNvCxnSpPr>
          <p:nvPr/>
        </p:nvCxnSpPr>
        <p:spPr>
          <a:xfrm rot="16200000" flipH="1">
            <a:off x="6903720" y="3140429"/>
            <a:ext cx="51816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2"/>
            <a:endCxn id="35" idx="0"/>
          </p:cNvCxnSpPr>
          <p:nvPr/>
        </p:nvCxnSpPr>
        <p:spPr>
          <a:xfrm rot="16200000" flipH="1">
            <a:off x="6903720" y="2454629"/>
            <a:ext cx="51816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 rot="16200000" flipH="1">
            <a:off x="7246620" y="2797529"/>
            <a:ext cx="518160" cy="762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2"/>
            <a:endCxn id="40" idx="0"/>
          </p:cNvCxnSpPr>
          <p:nvPr/>
        </p:nvCxnSpPr>
        <p:spPr>
          <a:xfrm rot="16200000" flipH="1">
            <a:off x="6560820" y="2797529"/>
            <a:ext cx="518160" cy="762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706591" y="343760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706591" y="386432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G2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706591" y="429104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7825740" y="3803369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7825740" y="4230089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7020791" y="343760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020791" y="386432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G2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020791" y="429104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7139940" y="3803369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7139940" y="4230089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5562600" y="218792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934200" y="218792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248400" y="218792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638800" y="4854929"/>
            <a:ext cx="533400" cy="1844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53" idx="2"/>
            <a:endCxn id="54" idx="0"/>
          </p:cNvCxnSpPr>
          <p:nvPr/>
        </p:nvCxnSpPr>
        <p:spPr>
          <a:xfrm rot="5400000">
            <a:off x="5818909" y="5312129"/>
            <a:ext cx="152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2"/>
            <a:endCxn id="56" idx="0"/>
          </p:cNvCxnSpPr>
          <p:nvPr/>
        </p:nvCxnSpPr>
        <p:spPr>
          <a:xfrm rot="5400000">
            <a:off x="5818909" y="6233160"/>
            <a:ext cx="152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704609" y="633984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endCxn id="55" idx="0"/>
          </p:cNvCxnSpPr>
          <p:nvPr/>
        </p:nvCxnSpPr>
        <p:spPr>
          <a:xfrm rot="5400000">
            <a:off x="5818909" y="5775960"/>
            <a:ext cx="152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715000" y="493112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715000" y="538832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G3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715000" y="58521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715000" y="630936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rot="16200000" flipH="1">
            <a:off x="5772902" y="673348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6400800" y="4854929"/>
            <a:ext cx="533400" cy="1844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63" idx="2"/>
            <a:endCxn id="64" idx="0"/>
          </p:cNvCxnSpPr>
          <p:nvPr/>
        </p:nvCxnSpPr>
        <p:spPr>
          <a:xfrm rot="5400000">
            <a:off x="6580909" y="5312129"/>
            <a:ext cx="152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5" idx="2"/>
            <a:endCxn id="66" idx="0"/>
          </p:cNvCxnSpPr>
          <p:nvPr/>
        </p:nvCxnSpPr>
        <p:spPr>
          <a:xfrm rot="5400000">
            <a:off x="6580909" y="6233160"/>
            <a:ext cx="152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466609" y="633984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endCxn id="65" idx="0"/>
          </p:cNvCxnSpPr>
          <p:nvPr/>
        </p:nvCxnSpPr>
        <p:spPr>
          <a:xfrm rot="5400000">
            <a:off x="6580909" y="5775960"/>
            <a:ext cx="152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477000" y="493112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477000" y="5388329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G3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477000" y="58521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477000" y="630936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6200000" flipH="1">
            <a:off x="6534902" y="673348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2"/>
            <a:endCxn id="53" idx="0"/>
          </p:cNvCxnSpPr>
          <p:nvPr/>
        </p:nvCxnSpPr>
        <p:spPr>
          <a:xfrm rot="16200000" flipH="1">
            <a:off x="4818264" y="3854284"/>
            <a:ext cx="2011680" cy="142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7" idx="2"/>
            <a:endCxn id="63" idx="0"/>
          </p:cNvCxnSpPr>
          <p:nvPr/>
        </p:nvCxnSpPr>
        <p:spPr>
          <a:xfrm rot="5400000">
            <a:off x="7104265" y="4148694"/>
            <a:ext cx="335280" cy="12295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2" idx="2"/>
            <a:endCxn id="53" idx="0"/>
          </p:cNvCxnSpPr>
          <p:nvPr/>
        </p:nvCxnSpPr>
        <p:spPr>
          <a:xfrm rot="5400000">
            <a:off x="6380365" y="4110594"/>
            <a:ext cx="335280" cy="13057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2"/>
            <a:endCxn id="63" idx="0"/>
          </p:cNvCxnSpPr>
          <p:nvPr/>
        </p:nvCxnSpPr>
        <p:spPr>
          <a:xfrm rot="16200000" flipH="1">
            <a:off x="5199264" y="3473284"/>
            <a:ext cx="2011680" cy="904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124200" y="2286000"/>
            <a:ext cx="2286000" cy="3810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971800" y="2363788"/>
            <a:ext cx="2438400" cy="114141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429000" y="4495800"/>
            <a:ext cx="3429000" cy="5334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381000" y="1261646"/>
            <a:ext cx="4114800" cy="338554"/>
          </a:xfrm>
          <a:prstGeom prst="rect">
            <a:avLst/>
          </a:prstGeom>
          <a:solidFill>
            <a:srgbClr val="FFCC00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sz="16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505200" y="5257800"/>
            <a:ext cx="2133600" cy="6096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en-US" dirty="0" err="1" smtClean="0"/>
              <a:t>PartialSort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G1+IR and G2+C</a:t>
            </a:r>
          </a:p>
          <a:p>
            <a:pPr lvl="1"/>
            <a:r>
              <a:rPr lang="en-US" dirty="0" smtClean="0"/>
              <a:t>Keep only a fixed number of chunks in memory</a:t>
            </a:r>
          </a:p>
          <a:p>
            <a:pPr lvl="1"/>
            <a:r>
              <a:rPr lang="en-US" dirty="0" smtClean="0"/>
              <a:t>Chunks are processed in parallel: sorted, grouped, reduced by IR or C, and emitted</a:t>
            </a:r>
          </a:p>
          <a:p>
            <a:r>
              <a:rPr lang="en-US" dirty="0" smtClean="0"/>
              <a:t>G3+F</a:t>
            </a:r>
          </a:p>
          <a:p>
            <a:pPr lvl="1"/>
            <a:r>
              <a:rPr lang="en-US" dirty="0" smtClean="0"/>
              <a:t>Read the entire input into memory, perform a parallel sort, and apply F to each group</a:t>
            </a:r>
          </a:p>
          <a:p>
            <a:r>
              <a:rPr lang="en-US" dirty="0" smtClean="0"/>
              <a:t>Observations</a:t>
            </a:r>
          </a:p>
          <a:p>
            <a:pPr lvl="1"/>
            <a:r>
              <a:rPr lang="en-US" dirty="0" smtClean="0"/>
              <a:t>G1+IR can always be pipelined with upstream</a:t>
            </a:r>
          </a:p>
          <a:p>
            <a:pPr lvl="1"/>
            <a:r>
              <a:rPr lang="en-US" dirty="0" smtClean="0"/>
              <a:t>G3+F can often be pipelined with downstream</a:t>
            </a:r>
          </a:p>
          <a:p>
            <a:pPr lvl="1"/>
            <a:r>
              <a:rPr lang="en-US" dirty="0" smtClean="0"/>
              <a:t>G1+IR may have poor data reduction</a:t>
            </a:r>
          </a:p>
          <a:p>
            <a:pPr lvl="1"/>
            <a:r>
              <a:rPr lang="en-US" dirty="0" err="1" smtClean="0"/>
              <a:t>PartialSort</a:t>
            </a:r>
            <a:r>
              <a:rPr lang="en-US" dirty="0" smtClean="0"/>
              <a:t> is the closest to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Accumulator </a:t>
            </a:r>
            <a:r>
              <a:rPr lang="en-US" dirty="0" err="1" smtClean="0"/>
              <a:t>FullHash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G1+IR, G2+C, and G3+F</a:t>
            </a:r>
          </a:p>
          <a:p>
            <a:pPr lvl="1"/>
            <a:r>
              <a:rPr lang="en-US" dirty="0" smtClean="0"/>
              <a:t>Build an in-memory parallel hash table: one accumulator object/key</a:t>
            </a:r>
          </a:p>
          <a:p>
            <a:pPr lvl="1"/>
            <a:r>
              <a:rPr lang="en-US" dirty="0" smtClean="0"/>
              <a:t>Each input record is “accumulated” into its accumulator object, and then discarded</a:t>
            </a:r>
          </a:p>
          <a:p>
            <a:pPr lvl="1"/>
            <a:r>
              <a:rPr lang="en-US" dirty="0" smtClean="0"/>
              <a:t>Output the hash table when all records are processed</a:t>
            </a:r>
          </a:p>
          <a:p>
            <a:r>
              <a:rPr lang="en-US" dirty="0" smtClean="0"/>
              <a:t>Observations</a:t>
            </a:r>
          </a:p>
          <a:p>
            <a:pPr lvl="1"/>
            <a:r>
              <a:rPr lang="en-US" dirty="0" smtClean="0"/>
              <a:t>Optimal data reduction for G1+IR</a:t>
            </a:r>
          </a:p>
          <a:p>
            <a:pPr lvl="1"/>
            <a:r>
              <a:rPr lang="en-US" dirty="0" smtClean="0"/>
              <a:t>Memory usage proportional to the number of unique keys, not records</a:t>
            </a:r>
          </a:p>
          <a:p>
            <a:pPr lvl="2"/>
            <a:r>
              <a:rPr lang="en-US" dirty="0" smtClean="0"/>
              <a:t>So, we by default enable upstream and downstream pipelining</a:t>
            </a:r>
          </a:p>
          <a:p>
            <a:pPr lvl="1"/>
            <a:r>
              <a:rPr lang="en-US" dirty="0" smtClean="0"/>
              <a:t>Used by DB2 and Oracle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Talk overview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Part I</a:t>
            </a:r>
          </a:p>
          <a:p>
            <a:pPr lvl="1"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High-level language: LINQ</a:t>
            </a:r>
          </a:p>
          <a:p>
            <a:pPr lvl="1"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Computational model: DAG</a:t>
            </a:r>
          </a:p>
          <a:p>
            <a:pPr lvl="1"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Execution layer: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Dryad+Quincy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Part II</a:t>
            </a:r>
          </a:p>
          <a:p>
            <a:pPr lvl="1" eaLnBrk="1" hangingPunct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Dryad systems issues</a:t>
            </a:r>
          </a:p>
          <a:p>
            <a:pPr lvl="1" eaLnBrk="1" hangingPunct="1"/>
            <a:r>
              <a:rPr lang="en-US" dirty="0" smtClean="0"/>
              <a:t>Comparison with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 eaLnBrk="1" hangingPunct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DryadLINQ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(</a:t>
            </a:r>
            <a:r>
              <a:rPr lang="en-US" dirty="0" err="1" smtClean="0"/>
              <a:t>Hadoop</a:t>
            </a:r>
            <a:r>
              <a:rPr lang="en-US" dirty="0" smtClean="0"/>
              <a:t>)</a:t>
            </a:r>
          </a:p>
        </p:txBody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restricts</a:t>
            </a:r>
          </a:p>
          <a:p>
            <a:pPr lvl="1"/>
            <a:r>
              <a:rPr lang="en-US" dirty="0" smtClean="0"/>
              <a:t>Topology of DAG</a:t>
            </a:r>
          </a:p>
          <a:p>
            <a:pPr lvl="1"/>
            <a:r>
              <a:rPr lang="en-US" dirty="0" smtClean="0"/>
              <a:t>Semantics of function in compute vertex</a:t>
            </a:r>
          </a:p>
          <a:p>
            <a:r>
              <a:rPr lang="en-US" dirty="0" smtClean="0"/>
              <a:t>Sequence of instances for non-trivial tasks</a:t>
            </a:r>
          </a:p>
        </p:txBody>
      </p:sp>
      <p:sp>
        <p:nvSpPr>
          <p:cNvPr id="6" name="Oval 5"/>
          <p:cNvSpPr/>
          <p:nvPr/>
        </p:nvSpPr>
        <p:spPr>
          <a:xfrm>
            <a:off x="2514600" y="41910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14600" y="4191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696200" y="45720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96200" y="45836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spc="-1800" baseline="-25000" dirty="0" smtClean="0"/>
              <a:t>1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2057400" y="4413766"/>
            <a:ext cx="457200" cy="5834"/>
          </a:xfrm>
          <a:prstGeom prst="straightConnector1">
            <a:avLst/>
          </a:prstGeom>
          <a:ln w="12700">
            <a:solidFill>
              <a:srgbClr val="FF33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3"/>
            <a:endCxn id="45" idx="1"/>
          </p:cNvCxnSpPr>
          <p:nvPr/>
        </p:nvCxnSpPr>
        <p:spPr>
          <a:xfrm>
            <a:off x="6324600" y="4800600"/>
            <a:ext cx="4572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867400" y="45720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67400" y="4572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13" idx="1"/>
          </p:cNvCxnSpPr>
          <p:nvPr/>
        </p:nvCxnSpPr>
        <p:spPr>
          <a:xfrm>
            <a:off x="4800600" y="4419600"/>
            <a:ext cx="1066800" cy="3810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343400" y="41910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43400" y="4191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51" idx="1"/>
          </p:cNvCxnSpPr>
          <p:nvPr/>
        </p:nvCxnSpPr>
        <p:spPr>
          <a:xfrm>
            <a:off x="2971800" y="4419600"/>
            <a:ext cx="4572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696200" y="53340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96200" y="5345668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spc="-1800" baseline="-25000" dirty="0" smtClean="0"/>
              <a:t>2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2" idx="3"/>
            <a:endCxn id="48" idx="1"/>
          </p:cNvCxnSpPr>
          <p:nvPr/>
        </p:nvCxnSpPr>
        <p:spPr>
          <a:xfrm>
            <a:off x="6324600" y="5562600"/>
            <a:ext cx="4572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867400" y="53340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67400" y="5334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6" idx="3"/>
            <a:endCxn id="22" idx="1"/>
          </p:cNvCxnSpPr>
          <p:nvPr/>
        </p:nvCxnSpPr>
        <p:spPr>
          <a:xfrm>
            <a:off x="4800600" y="4419600"/>
            <a:ext cx="1066800" cy="11430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514600" y="49530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14600" y="4953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7" idx="1"/>
          </p:cNvCxnSpPr>
          <p:nvPr/>
        </p:nvCxnSpPr>
        <p:spPr>
          <a:xfrm>
            <a:off x="2057400" y="5175766"/>
            <a:ext cx="457200" cy="5834"/>
          </a:xfrm>
          <a:prstGeom prst="straightConnector1">
            <a:avLst/>
          </a:prstGeom>
          <a:ln w="12700">
            <a:solidFill>
              <a:srgbClr val="FF33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343400" y="49530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343400" y="4953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5" idx="3"/>
            <a:endCxn id="30" idx="1"/>
          </p:cNvCxnSpPr>
          <p:nvPr/>
        </p:nvCxnSpPr>
        <p:spPr>
          <a:xfrm>
            <a:off x="3886200" y="5181600"/>
            <a:ext cx="4572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514600" y="57150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4600" y="5715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5" idx="1"/>
          </p:cNvCxnSpPr>
          <p:nvPr/>
        </p:nvCxnSpPr>
        <p:spPr>
          <a:xfrm>
            <a:off x="2057400" y="5937766"/>
            <a:ext cx="457200" cy="5834"/>
          </a:xfrm>
          <a:prstGeom prst="straightConnector1">
            <a:avLst/>
          </a:prstGeom>
          <a:ln w="12700">
            <a:solidFill>
              <a:srgbClr val="FF33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343400" y="57150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343400" y="5715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58" idx="3"/>
            <a:endCxn id="38" idx="1"/>
          </p:cNvCxnSpPr>
          <p:nvPr/>
        </p:nvCxnSpPr>
        <p:spPr>
          <a:xfrm>
            <a:off x="3886200" y="5943600"/>
            <a:ext cx="4572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6"/>
            <a:endCxn id="13" idx="1"/>
          </p:cNvCxnSpPr>
          <p:nvPr/>
        </p:nvCxnSpPr>
        <p:spPr>
          <a:xfrm flipV="1">
            <a:off x="4800600" y="4800600"/>
            <a:ext cx="1066800" cy="3810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3"/>
            <a:endCxn id="22" idx="1"/>
          </p:cNvCxnSpPr>
          <p:nvPr/>
        </p:nvCxnSpPr>
        <p:spPr>
          <a:xfrm>
            <a:off x="4800600" y="5181600"/>
            <a:ext cx="1066800" cy="3810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3"/>
            <a:endCxn id="13" idx="1"/>
          </p:cNvCxnSpPr>
          <p:nvPr/>
        </p:nvCxnSpPr>
        <p:spPr>
          <a:xfrm flipV="1">
            <a:off x="4800600" y="4800600"/>
            <a:ext cx="1066800" cy="3810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3"/>
            <a:endCxn id="22" idx="1"/>
          </p:cNvCxnSpPr>
          <p:nvPr/>
        </p:nvCxnSpPr>
        <p:spPr>
          <a:xfrm flipV="1">
            <a:off x="4800600" y="5562600"/>
            <a:ext cx="1066800" cy="3810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781800" y="45720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81800" y="4572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5" idx="3"/>
            <a:endCxn id="9" idx="1"/>
          </p:cNvCxnSpPr>
          <p:nvPr/>
        </p:nvCxnSpPr>
        <p:spPr>
          <a:xfrm>
            <a:off x="7239000" y="4800600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781800" y="53340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781800" y="5334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8" idx="3"/>
            <a:endCxn id="19" idx="1"/>
          </p:cNvCxnSpPr>
          <p:nvPr/>
        </p:nvCxnSpPr>
        <p:spPr>
          <a:xfrm>
            <a:off x="7239000" y="5562600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429000" y="41910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429000" y="4191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 smtClean="0"/>
              <a:t>ir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1" idx="3"/>
            <a:endCxn id="16" idx="1"/>
          </p:cNvCxnSpPr>
          <p:nvPr/>
        </p:nvCxnSpPr>
        <p:spPr>
          <a:xfrm>
            <a:off x="3886200" y="4419600"/>
            <a:ext cx="4572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3"/>
            <a:endCxn id="55" idx="1"/>
          </p:cNvCxnSpPr>
          <p:nvPr/>
        </p:nvCxnSpPr>
        <p:spPr>
          <a:xfrm>
            <a:off x="2971800" y="5181600"/>
            <a:ext cx="4572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429000" y="49530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429000" y="4953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 smtClean="0"/>
              <a:t>ir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35" idx="3"/>
            <a:endCxn id="58" idx="1"/>
          </p:cNvCxnSpPr>
          <p:nvPr/>
        </p:nvCxnSpPr>
        <p:spPr>
          <a:xfrm>
            <a:off x="2971800" y="5943600"/>
            <a:ext cx="4572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429000" y="57150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429000" y="5715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 smtClean="0"/>
              <a:t>ir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37" idx="6"/>
            <a:endCxn id="13" idx="1"/>
          </p:cNvCxnSpPr>
          <p:nvPr/>
        </p:nvCxnSpPr>
        <p:spPr>
          <a:xfrm flipV="1">
            <a:off x="4800600" y="4800600"/>
            <a:ext cx="1066800" cy="11430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85800" y="41910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85800" y="41910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62" name="Straight Arrow Connector 61"/>
          <p:cNvCxnSpPr>
            <a:stCxn id="61" idx="3"/>
            <a:endCxn id="70" idx="1"/>
          </p:cNvCxnSpPr>
          <p:nvPr/>
        </p:nvCxnSpPr>
        <p:spPr>
          <a:xfrm>
            <a:off x="1143000" y="44137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85800" y="49530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85800" y="49530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65" name="Straight Arrow Connector 64"/>
          <p:cNvCxnSpPr>
            <a:stCxn id="64" idx="3"/>
            <a:endCxn id="72" idx="1"/>
          </p:cNvCxnSpPr>
          <p:nvPr/>
        </p:nvCxnSpPr>
        <p:spPr>
          <a:xfrm>
            <a:off x="1143000" y="51757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85800" y="5715000"/>
            <a:ext cx="457200" cy="4572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85800" y="5715000"/>
            <a:ext cx="457200" cy="4455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68" name="Straight Arrow Connector 67"/>
          <p:cNvCxnSpPr>
            <a:stCxn id="67" idx="3"/>
            <a:endCxn id="74" idx="1"/>
          </p:cNvCxnSpPr>
          <p:nvPr/>
        </p:nvCxnSpPr>
        <p:spPr>
          <a:xfrm>
            <a:off x="1143000" y="5937766"/>
            <a:ext cx="457200" cy="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600200" y="41910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600200" y="4191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1600200" y="49530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600200" y="4953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1600200" y="57150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600200" y="5715000"/>
            <a:ext cx="45720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Aggregating partial sums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noProof="1" smtClean="0"/>
              <a:t>class PartialSum { public int sum; public int count; };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000" noProof="1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noProof="1" smtClean="0"/>
              <a:t>static double MergeSums(PartialSum[] sums)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noProof="1" smtClean="0"/>
              <a:t>{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    </a:t>
            </a:r>
            <a:r>
              <a:rPr lang="en-US" sz="2000" noProof="1" smtClean="0"/>
              <a:t>return (double) sums.Select(x =&gt; x.sum).</a:t>
            </a:r>
            <a:r>
              <a:rPr lang="en-US" sz="2000" smtClean="0"/>
              <a:t>Sum</a:t>
            </a:r>
            <a:r>
              <a:rPr lang="en-US" sz="2000" noProof="1" smtClean="0"/>
              <a:t>() /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                   </a:t>
            </a:r>
            <a:r>
              <a:rPr lang="en-US" sz="2000" noProof="1" smtClean="0"/>
              <a:t>(double) sums.Select(x =&gt; x.count).</a:t>
            </a:r>
            <a:r>
              <a:rPr lang="en-US" sz="2000" smtClean="0"/>
              <a:t>Sum</a:t>
            </a:r>
            <a:r>
              <a:rPr lang="en-US" sz="2000" noProof="1" smtClean="0"/>
              <a:t>();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noProof="1" smtClean="0"/>
              <a:t>}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language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to describe </a:t>
            </a:r>
            <a:r>
              <a:rPr lang="en-US" dirty="0" err="1" smtClean="0"/>
              <a:t>MapReduce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Can be hard to map algorithm to framework</a:t>
            </a:r>
          </a:p>
          <a:p>
            <a:pPr lvl="1"/>
            <a:r>
              <a:rPr lang="en-US" dirty="0" err="1" smtClean="0"/>
              <a:t>cf</a:t>
            </a:r>
            <a:r>
              <a:rPr lang="en-US" dirty="0" smtClean="0"/>
              <a:t> k-means: combine C+P, broadcast C, iterate, …</a:t>
            </a:r>
          </a:p>
          <a:p>
            <a:pPr lvl="1"/>
            <a:r>
              <a:rPr lang="en-US" dirty="0" smtClean="0"/>
              <a:t>HIVE, </a:t>
            </a:r>
            <a:r>
              <a:rPr lang="en-US" dirty="0" err="1" smtClean="0"/>
              <a:t>PigLatin</a:t>
            </a:r>
            <a:r>
              <a:rPr lang="en-US" dirty="0" smtClean="0"/>
              <a:t> etc. mitigate programming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system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to describe </a:t>
            </a:r>
            <a:r>
              <a:rPr lang="en-US" dirty="0" err="1" smtClean="0"/>
              <a:t>MapReduce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Implementation not uniform</a:t>
            </a:r>
          </a:p>
          <a:p>
            <a:pPr lvl="1"/>
            <a:r>
              <a:rPr lang="en-US" dirty="0" smtClean="0"/>
              <a:t>Different fault-tolerance for </a:t>
            </a:r>
            <a:r>
              <a:rPr lang="en-US" dirty="0" err="1" smtClean="0"/>
              <a:t>mappers</a:t>
            </a:r>
            <a:r>
              <a:rPr lang="en-US" dirty="0" smtClean="0"/>
              <a:t>, reducers</a:t>
            </a:r>
          </a:p>
          <a:p>
            <a:pPr lvl="1"/>
            <a:r>
              <a:rPr lang="en-US" dirty="0" smtClean="0"/>
              <a:t>Add more special cases for performance</a:t>
            </a:r>
          </a:p>
          <a:p>
            <a:pPr lvl="2"/>
            <a:r>
              <a:rPr lang="en-US" dirty="0" err="1" smtClean="0"/>
              <a:t>Hadoop</a:t>
            </a:r>
            <a:r>
              <a:rPr lang="en-US" dirty="0" smtClean="0"/>
              <a:t> introducing TCP channels, pipelines, …</a:t>
            </a:r>
          </a:p>
          <a:p>
            <a:pPr lvl="1"/>
            <a:r>
              <a:rPr lang="en-US" dirty="0" smtClean="0"/>
              <a:t>Dryad has same state machine everywhere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err="1" smtClean="0"/>
              <a:t>DryadLINQ</a:t>
            </a:r>
            <a:r>
              <a:rPr lang="en-US" dirty="0" smtClean="0"/>
              <a:t> demo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language is good</a:t>
            </a:r>
          </a:p>
          <a:p>
            <a:pPr lvl="1"/>
            <a:r>
              <a:rPr lang="en-US" dirty="0" smtClean="0"/>
              <a:t>For ease of use, maintainability, expressiveness</a:t>
            </a:r>
          </a:p>
          <a:p>
            <a:r>
              <a:rPr lang="en-US" dirty="0" smtClean="0"/>
              <a:t>Computational abstraction is important</a:t>
            </a:r>
          </a:p>
          <a:p>
            <a:pPr lvl="1"/>
            <a:r>
              <a:rPr lang="en-US" dirty="0" smtClean="0"/>
              <a:t>Suitable target for compiler, not developer</a:t>
            </a:r>
          </a:p>
          <a:p>
            <a:pPr lvl="2"/>
            <a:r>
              <a:rPr lang="en-US" dirty="0" smtClean="0"/>
              <a:t>Common patterns should be efficient</a:t>
            </a:r>
          </a:p>
          <a:p>
            <a:pPr lvl="2"/>
            <a:r>
              <a:rPr lang="en-US" dirty="0" smtClean="0"/>
              <a:t>Optimization should be easy</a:t>
            </a:r>
          </a:p>
          <a:p>
            <a:r>
              <a:rPr lang="en-US" dirty="0" smtClean="0"/>
              <a:t>LINQ is a pretty good language abstraction</a:t>
            </a:r>
          </a:p>
          <a:p>
            <a:r>
              <a:rPr lang="en-US" dirty="0" smtClean="0"/>
              <a:t>DAG is a very good computational model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Convenient syntax</a:t>
            </a:r>
          </a:p>
        </p:txBody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err="1" smtClean="0"/>
              <a:t>var</a:t>
            </a:r>
            <a:r>
              <a:rPr lang="en-US" sz="2000" noProof="1" smtClean="0"/>
              <a:t> words =</a:t>
            </a:r>
            <a:endParaRPr lang="en-US" sz="2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noProof="1" smtClean="0"/>
              <a:t>	tableOfLines.SelectMany(l =&gt; l.Split(' ')).GroupBy(w =&gt; w);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Convenient syntax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dirty="0" err="1" smtClean="0"/>
              <a:t>var</a:t>
            </a:r>
            <a:r>
              <a:rPr lang="en-US" sz="2000" noProof="1" smtClean="0"/>
              <a:t> words =</a:t>
            </a:r>
            <a:endParaRPr lang="en-US" sz="2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noProof="1" smtClean="0"/>
              <a:t>	tableOfLines.SelectMany(l =&gt; l.Split(' ')).GroupBy(w =&gt; w);</a:t>
            </a:r>
            <a:endParaRPr lang="en-US" sz="2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buNone/>
            </a:pPr>
            <a:r>
              <a:rPr lang="en-US" sz="2000" noProof="1" smtClean="0"/>
              <a:t>IQueryable&lt;IGrouping&lt;string,string&gt;&gt; words =</a:t>
            </a:r>
            <a:endParaRPr lang="en-US" sz="2000" dirty="0" smtClean="0"/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            </a:t>
            </a:r>
            <a:r>
              <a:rPr lang="en-US" sz="2000" noProof="1" smtClean="0"/>
              <a:t>tableOfLines.SelectMany(mySplitFunction).GroupBy(myStringIdentity);</a:t>
            </a:r>
            <a:endParaRPr lang="en-US" sz="2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000" noProof="1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noProof="1" smtClean="0"/>
              <a:t>IEnumerable&lt;string&gt; mySplitFunction(string line)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noProof="1" smtClean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000" noProof="1" smtClean="0"/>
              <a:t>	return line.Split(' ');</a:t>
            </a:r>
          </a:p>
          <a:p>
            <a:pPr>
              <a:lnSpc>
                <a:spcPct val="80000"/>
              </a:lnSpc>
              <a:buNone/>
            </a:pPr>
            <a:r>
              <a:rPr lang="en-US" sz="2000" noProof="1" smtClean="0"/>
              <a:t>}</a:t>
            </a:r>
          </a:p>
          <a:p>
            <a:pPr>
              <a:lnSpc>
                <a:spcPct val="80000"/>
              </a:lnSpc>
              <a:buNone/>
            </a:pPr>
            <a:endParaRPr lang="en-US" sz="2000" noProof="1" smtClean="0"/>
          </a:p>
          <a:p>
            <a:pPr>
              <a:lnSpc>
                <a:spcPct val="80000"/>
              </a:lnSpc>
              <a:buNone/>
            </a:pPr>
            <a:r>
              <a:rPr lang="en-US" sz="2000" noProof="1" smtClean="0"/>
              <a:t>string myStringIdentity(string word)</a:t>
            </a:r>
          </a:p>
          <a:p>
            <a:pPr>
              <a:lnSpc>
                <a:spcPct val="80000"/>
              </a:lnSpc>
              <a:buNone/>
            </a:pPr>
            <a:r>
              <a:rPr lang="en-US" sz="2000" noProof="1" smtClean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000" noProof="1" smtClean="0"/>
              <a:t>	return word;</a:t>
            </a:r>
          </a:p>
          <a:p>
            <a:pPr>
              <a:lnSpc>
                <a:spcPct val="80000"/>
              </a:lnSpc>
              <a:buNone/>
            </a:pPr>
            <a:r>
              <a:rPr lang="en-US" sz="2000" noProof="1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438400" y="2438400"/>
            <a:ext cx="3505200" cy="3048000"/>
            <a:chOff x="2438400" y="2438400"/>
            <a:chExt cx="3505200" cy="3048000"/>
          </a:xfrm>
        </p:grpSpPr>
        <p:sp>
          <p:nvSpPr>
            <p:cNvPr id="4" name="Oval 3"/>
            <p:cNvSpPr/>
            <p:nvPr/>
          </p:nvSpPr>
          <p:spPr>
            <a:xfrm>
              <a:off x="2514600" y="30480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38400" y="36576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71800" y="32766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71800" y="35052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352800" y="29718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267200" y="53340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00400" y="51054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05200" y="34290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7600" y="51054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276600" y="45720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495800" y="32004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15000" y="35814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038600" y="41148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886200" y="45720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53000" y="35814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95800" y="43434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05400" y="41148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343400" y="48768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876800" y="28956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105400" y="48768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791200" y="30480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200400" y="24384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410200" y="32004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819400" y="27432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/>
          <p:cNvSpPr/>
          <p:nvPr/>
        </p:nvSpPr>
        <p:spPr>
          <a:xfrm>
            <a:off x="4038600" y="1981200"/>
            <a:ext cx="228600" cy="2286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638800" y="42672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200400" y="4114800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ISARD@PWSV3424SHWXY5K7" val="33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66970</TotalTime>
  <Words>2187</Words>
  <Application>Microsoft Office PowerPoint</Application>
  <PresentationFormat>On-screen Show (4:3)</PresentationFormat>
  <Paragraphs>749</Paragraphs>
  <Slides>63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Dryad and DryadLINQ General-purpose Distributed Computing using a High-level Language </vt:lpstr>
      <vt:lpstr>Distributed Data-Parallel Computing</vt:lpstr>
      <vt:lpstr>Talk overview</vt:lpstr>
      <vt:lpstr>LINQ</vt:lpstr>
      <vt:lpstr>Aggregating partial sums</vt:lpstr>
      <vt:lpstr>Aggregating partial sums</vt:lpstr>
      <vt:lpstr>Convenient syntax</vt:lpstr>
      <vt:lpstr>Convenient syntax</vt:lpstr>
      <vt:lpstr>K-means algorithm</vt:lpstr>
      <vt:lpstr>K-means algorithm</vt:lpstr>
      <vt:lpstr>K-means algorithm</vt:lpstr>
      <vt:lpstr>K-means algorithm</vt:lpstr>
      <vt:lpstr>K-means helper functions</vt:lpstr>
      <vt:lpstr>K-means algorithm</vt:lpstr>
      <vt:lpstr>Data mining, machine learning, …</vt:lpstr>
      <vt:lpstr>Talk overview</vt:lpstr>
      <vt:lpstr>Computational model: DAG</vt:lpstr>
      <vt:lpstr>DAG abstraction</vt:lpstr>
      <vt:lpstr>Map</vt:lpstr>
      <vt:lpstr>Map</vt:lpstr>
      <vt:lpstr>Map</vt:lpstr>
      <vt:lpstr>Reduce</vt:lpstr>
      <vt:lpstr>Reduce</vt:lpstr>
      <vt:lpstr>Reduce</vt:lpstr>
      <vt:lpstr>Reduce</vt:lpstr>
      <vt:lpstr>Reduce</vt:lpstr>
      <vt:lpstr>Reduce</vt:lpstr>
      <vt:lpstr>K-means</vt:lpstr>
      <vt:lpstr>K-means</vt:lpstr>
      <vt:lpstr>PageRank</vt:lpstr>
      <vt:lpstr>Distributed Word Count</vt:lpstr>
      <vt:lpstr>Execution Plan for Word Count</vt:lpstr>
      <vt:lpstr>Execution Plan for Word Count</vt:lpstr>
      <vt:lpstr>Talk overview</vt:lpstr>
      <vt:lpstr>Dryad</vt:lpstr>
      <vt:lpstr>Fault tolerance</vt:lpstr>
      <vt:lpstr>Rewrite graph at runtime</vt:lpstr>
      <vt:lpstr>Dryad System Architecture</vt:lpstr>
      <vt:lpstr>Dryad System Architecture</vt:lpstr>
      <vt:lpstr>Quincy DAG Scheduler</vt:lpstr>
      <vt:lpstr>Production system</vt:lpstr>
      <vt:lpstr>Conclusion</vt:lpstr>
      <vt:lpstr>Talk overview</vt:lpstr>
      <vt:lpstr>Dryad Inputs and Outputs</vt:lpstr>
      <vt:lpstr>Partitioning driven by data</vt:lpstr>
      <vt:lpstr>Partitioning driven by data</vt:lpstr>
      <vt:lpstr>Push vs Pull</vt:lpstr>
      <vt:lpstr>Channel abstraction</vt:lpstr>
      <vt:lpstr>Push vs Pull</vt:lpstr>
      <vt:lpstr>Fault tolerance</vt:lpstr>
      <vt:lpstr>DryadLINQ Internals</vt:lpstr>
      <vt:lpstr>Decomposable Functions</vt:lpstr>
      <vt:lpstr>Two Key Questions</vt:lpstr>
      <vt:lpstr>Iterator Interface in DryadLINQ</vt:lpstr>
      <vt:lpstr>Accumulator Interface in DryadLINQ</vt:lpstr>
      <vt:lpstr>Iterator PartialSort</vt:lpstr>
      <vt:lpstr>Accumulator FullHash</vt:lpstr>
      <vt:lpstr>Talk overview</vt:lpstr>
      <vt:lpstr>MapReduce (Hadoop)</vt:lpstr>
      <vt:lpstr>MapReduce language complexity</vt:lpstr>
      <vt:lpstr>MapReduce system complexity</vt:lpstr>
      <vt:lpstr>DryadLINQ demo</vt:lpstr>
      <vt:lpstr>Conclusions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DryadLINQ: Making Large-Scale Distributed Computing Simple</dc:title>
  <dc:creator>yuanbyu</dc:creator>
  <cp:lastModifiedBy>Michael Isard</cp:lastModifiedBy>
  <cp:revision>2232</cp:revision>
  <dcterms:created xsi:type="dcterms:W3CDTF">2007-05-22T20:24:52Z</dcterms:created>
  <dcterms:modified xsi:type="dcterms:W3CDTF">2010-04-20T02:48:17Z</dcterms:modified>
</cp:coreProperties>
</file>