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8" r:id="rId3"/>
    <p:sldId id="366" r:id="rId4"/>
    <p:sldId id="356" r:id="rId5"/>
    <p:sldId id="353" r:id="rId6"/>
    <p:sldId id="355" r:id="rId7"/>
    <p:sldId id="368" r:id="rId8"/>
    <p:sldId id="354" r:id="rId9"/>
    <p:sldId id="357" r:id="rId10"/>
    <p:sldId id="345" r:id="rId11"/>
    <p:sldId id="352" r:id="rId12"/>
    <p:sldId id="346" r:id="rId13"/>
    <p:sldId id="347" r:id="rId14"/>
    <p:sldId id="349" r:id="rId15"/>
    <p:sldId id="350" r:id="rId16"/>
    <p:sldId id="362" r:id="rId17"/>
    <p:sldId id="359" r:id="rId18"/>
    <p:sldId id="360" r:id="rId19"/>
    <p:sldId id="361" r:id="rId20"/>
    <p:sldId id="367" r:id="rId21"/>
    <p:sldId id="364" r:id="rId22"/>
    <p:sldId id="365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133" d="100"/>
          <a:sy n="133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Hadoop: Nuts and Bolts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4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Data-Intensive Information Processing Applications ― Session 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Tuesday, February 2, 2010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740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See http://creativecommons.org/licenses/by-nc-sa/3.0/us/ for details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together…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program in Hadoop = Hadoop job</a:t>
            </a:r>
          </a:p>
          <a:p>
            <a:pPr lvl="1"/>
            <a:r>
              <a:rPr lang="en-US" dirty="0" smtClean="0"/>
              <a:t>Jobs are divided into map and reduce tasks</a:t>
            </a:r>
          </a:p>
          <a:p>
            <a:pPr lvl="1"/>
            <a:r>
              <a:rPr lang="en-US" dirty="0" smtClean="0"/>
              <a:t>An instance of running a task is called a task attempt</a:t>
            </a:r>
          </a:p>
          <a:p>
            <a:pPr lvl="1"/>
            <a:r>
              <a:rPr lang="en-US" dirty="0" smtClean="0"/>
              <a:t>Multiple jobs can be composed into a workflow</a:t>
            </a:r>
          </a:p>
          <a:p>
            <a:r>
              <a:rPr lang="en-US" dirty="0" smtClean="0"/>
              <a:t>Job submission process</a:t>
            </a:r>
          </a:p>
          <a:p>
            <a:pPr lvl="1"/>
            <a:r>
              <a:rPr lang="en-US" dirty="0" smtClean="0"/>
              <a:t>Client (i.e., driver program) creates a job, configures it, and submits it to job tracker</a:t>
            </a:r>
          </a:p>
          <a:p>
            <a:pPr lvl="1"/>
            <a:r>
              <a:rPr lang="en-US" dirty="0" err="1" smtClean="0"/>
              <a:t>JobClient</a:t>
            </a:r>
            <a:r>
              <a:rPr lang="en-US" dirty="0" smtClean="0"/>
              <a:t> computes input splits (on client end)</a:t>
            </a:r>
          </a:p>
          <a:p>
            <a:pPr lvl="1"/>
            <a:r>
              <a:rPr lang="en-US" dirty="0" smtClean="0"/>
              <a:t>Job data (jar, configuration XML) are sent to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JobTracker</a:t>
            </a:r>
            <a:r>
              <a:rPr lang="en-US" dirty="0" smtClean="0"/>
              <a:t> puts job data in shared location, </a:t>
            </a:r>
            <a:r>
              <a:rPr lang="en-US" dirty="0" err="1" smtClean="0"/>
              <a:t>enqueues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TaskTrackers</a:t>
            </a:r>
            <a:r>
              <a:rPr lang="en-US" dirty="0" smtClean="0"/>
              <a:t> poll for tasks</a:t>
            </a:r>
          </a:p>
          <a:p>
            <a:pPr lvl="1"/>
            <a:r>
              <a:rPr lang="en-US" dirty="0" smtClean="0"/>
              <a:t>Off to the races…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</a:t>
            </a:r>
            <a:r>
              <a:rPr lang="en-US" sz="1000" b="0" dirty="0" smtClean="0">
                <a:solidFill>
                  <a:schemeClr val="bg2"/>
                </a:solidFill>
              </a:rPr>
              <a:t>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</a:t>
            </a:r>
            <a:r>
              <a:rPr lang="en-US" sz="1000" b="0" dirty="0" smtClean="0">
                <a:solidFill>
                  <a:schemeClr val="bg2"/>
                </a:solidFill>
              </a:rPr>
              <a:t>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Intermediates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 rot="16200000" flipH="1">
            <a:off x="4022486" y="3771480"/>
            <a:ext cx="1170801" cy="179452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 rot="16200000" flipH="1">
            <a:off x="4833766" y="2960200"/>
            <a:ext cx="1170801" cy="1802012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(combiners omitted here)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</a:t>
            </a:r>
            <a:r>
              <a:rPr lang="en-US" sz="1000" b="0" dirty="0" smtClean="0">
                <a:solidFill>
                  <a:schemeClr val="bg2"/>
                </a:solidFill>
              </a:rPr>
              <a:t>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291061" y="282076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OutputFormat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InputFormat:</a:t>
            </a:r>
          </a:p>
          <a:p>
            <a:pPr lvl="1"/>
            <a:r>
              <a:rPr lang="en-US" dirty="0" err="1" smtClean="0"/>
              <a:t>TextInputFormat</a:t>
            </a:r>
            <a:endParaRPr lang="en-US" dirty="0" smtClean="0"/>
          </a:p>
          <a:p>
            <a:pPr lvl="1"/>
            <a:r>
              <a:rPr lang="en-US" dirty="0" err="1" smtClean="0"/>
              <a:t>KeyValueTextInputFormat</a:t>
            </a:r>
            <a:endParaRPr lang="en-US" dirty="0" smtClean="0"/>
          </a:p>
          <a:p>
            <a:pPr lvl="1"/>
            <a:r>
              <a:rPr lang="en-US" dirty="0" err="1" smtClean="0"/>
              <a:t>SequenceFileInputFormat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OutputFormat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TextOutputFormat</a:t>
            </a:r>
            <a:endParaRPr lang="en-US" dirty="0" smtClean="0"/>
          </a:p>
          <a:p>
            <a:pPr lvl="1"/>
            <a:r>
              <a:rPr lang="en-US" dirty="0" err="1" smtClean="0"/>
              <a:t>SequenceFileOutputFormat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most complex aspect of MapReduce!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</a:t>
            </a:r>
            <a:r>
              <a:rPr lang="en-US" dirty="0" smtClean="0"/>
              <a:t>a circular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When buffer reaches threshold, contents are “spilled”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Spills merged in a single, partitioned file (sorted within each partition): combiner runs here</a:t>
            </a:r>
            <a:endParaRPr lang="en-US" dirty="0" smtClean="0"/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</a:t>
            </a:r>
            <a:r>
              <a:rPr lang="en-US" dirty="0" smtClean="0"/>
              <a:t>): combiner runs here</a:t>
            </a:r>
            <a:endParaRPr lang="en-US" dirty="0" smtClean="0"/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1903085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595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557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16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3031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</a:rPr>
              <a:t>4. Retrieve data from HDFS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Amazon: With EC2</a:t>
            </a:r>
            <a:endParaRPr lang="en-US" dirty="0"/>
          </a:p>
        </p:txBody>
      </p:sp>
      <p:pic>
        <p:nvPicPr>
          <p:cNvPr id="3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83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7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8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0" y="2438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</a:t>
            </a:r>
          </a:p>
        </p:txBody>
      </p:sp>
      <p:sp>
        <p:nvSpPr>
          <p:cNvPr id="48" name="Curved Down Arrow 47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Curved Down Arrow 48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ight Arrow 49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510213" y="1459468"/>
            <a:ext cx="2595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</a:rPr>
              <a:t>1. Load data into HDFS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443038" y="2362200"/>
            <a:ext cx="2557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2. Develop code locally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48000" y="3395663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3. Submit MapReduce job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048000" y="3657600"/>
            <a:ext cx="2416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3a. Go back to Step 2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10213" y="4826000"/>
            <a:ext cx="3031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4. Retrieve data from HDFS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86400" y="1185862"/>
            <a:ext cx="2754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0. Allocate Hadoop cluster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961188" y="2100263"/>
            <a:ext cx="5826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EC2</a:t>
            </a:r>
          </a:p>
        </p:txBody>
      </p:sp>
      <p:pic>
        <p:nvPicPr>
          <p:cNvPr id="5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27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78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27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78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172200" y="3929063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Your Hadoop Cluster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505604" y="5105400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5. Clean up!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04800" y="5867400"/>
            <a:ext cx="5182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Uh oh.  Where did the data go?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72" grpId="0"/>
      <p:bldP spid="72" grpId="1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Amazon: EC2 and S3</a:t>
            </a:r>
            <a:endParaRPr lang="en-US" dirty="0"/>
          </a:p>
        </p:txBody>
      </p:sp>
      <p:pic>
        <p:nvPicPr>
          <p:cNvPr id="2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97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4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8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19400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1219200" y="3929063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Your Hadoop Cluster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6922085" y="1905000"/>
            <a:ext cx="19800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S3</a:t>
            </a:r>
            <a:b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(Persistent Store)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76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3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10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7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4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1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863" y="2819400"/>
            <a:ext cx="7191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Curved Down Arrow 39"/>
          <p:cNvSpPr>
            <a:spLocks noChangeArrowheads="1"/>
          </p:cNvSpPr>
          <p:nvPr/>
        </p:nvSpPr>
        <p:spPr bwMode="auto">
          <a:xfrm flipH="1">
            <a:off x="2895600" y="18288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Curved Down Arrow 40"/>
          <p:cNvSpPr>
            <a:spLocks noChangeArrowheads="1"/>
          </p:cNvSpPr>
          <p:nvPr/>
        </p:nvSpPr>
        <p:spPr bwMode="auto">
          <a:xfrm rot="10800000" flipH="1">
            <a:off x="2895600" y="44958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Box 44"/>
          <p:cNvSpPr txBox="1">
            <a:spLocks noChangeArrowheads="1"/>
          </p:cNvSpPr>
          <p:nvPr/>
        </p:nvSpPr>
        <p:spPr bwMode="auto">
          <a:xfrm>
            <a:off x="412951" y="1981200"/>
            <a:ext cx="14029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EC2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(The Cloud)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429000" y="1447800"/>
            <a:ext cx="2384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Copy from S3 to HDFS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429000" y="5376863"/>
            <a:ext cx="2384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Copy from HFDS to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“strong Java programming” as pre-requisite?</a:t>
            </a:r>
          </a:p>
          <a:p>
            <a:r>
              <a:rPr lang="en-US" dirty="0" smtClean="0"/>
              <a:t>But this course is </a:t>
            </a:r>
            <a:r>
              <a:rPr lang="en-US" i="1" dirty="0" smtClean="0"/>
              <a:t>not</a:t>
            </a:r>
            <a:r>
              <a:rPr lang="en-US" dirty="0" smtClean="0"/>
              <a:t> about programming!</a:t>
            </a:r>
          </a:p>
          <a:p>
            <a:pPr lvl="1"/>
            <a:r>
              <a:rPr lang="en-US" dirty="0" smtClean="0"/>
              <a:t>Focus on “thinking at scale” and algorithm design</a:t>
            </a:r>
          </a:p>
          <a:p>
            <a:pPr lvl="1"/>
            <a:r>
              <a:rPr lang="en-US" dirty="0" smtClean="0"/>
              <a:t>We’ll expect you to pick up Hadoop (quickly) along the way</a:t>
            </a:r>
          </a:p>
          <a:p>
            <a:r>
              <a:rPr lang="en-US" dirty="0" smtClean="0"/>
              <a:t>How do I learn Hadoop?</a:t>
            </a:r>
          </a:p>
          <a:p>
            <a:pPr lvl="1"/>
            <a:r>
              <a:rPr lang="en-US" dirty="0" smtClean="0"/>
              <a:t>This session: brief overview</a:t>
            </a:r>
          </a:p>
          <a:p>
            <a:pPr lvl="1"/>
            <a:r>
              <a:rPr lang="en-US" dirty="0" smtClean="0"/>
              <a:t>White’s book</a:t>
            </a:r>
          </a:p>
          <a:p>
            <a:pPr lvl="1"/>
            <a:r>
              <a:rPr lang="en-US" dirty="0" smtClean="0"/>
              <a:t>RTFM, RTFC(!)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Learn to use the 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Where does </a:t>
            </a:r>
            <a:r>
              <a:rPr lang="en-US" dirty="0" err="1" smtClean="0"/>
              <a:t>println</a:t>
            </a:r>
            <a:r>
              <a:rPr lang="en-US" dirty="0" smtClean="0"/>
              <a:t> go?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println</a:t>
            </a:r>
            <a:r>
              <a:rPr lang="en-US" dirty="0" smtClean="0"/>
              <a:t>, use logging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RuntimeExceptions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data types</a:t>
            </a:r>
          </a:p>
          <a:p>
            <a:r>
              <a:rPr lang="en-US" dirty="0" smtClean="0"/>
              <a:t>Anatomy of a Hadoop job</a:t>
            </a:r>
          </a:p>
          <a:p>
            <a:r>
              <a:rPr lang="en-US" dirty="0" smtClean="0"/>
              <a:t>Hadoop jobs, end to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Software development workflow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(Japanese rock garden)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Questions?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phant_and_Mah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4600"/>
            <a:ext cx="9144000" cy="60288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</a:t>
            </a:r>
            <a:r>
              <a:rPr lang="en-US" sz="1000" b="0" dirty="0" smtClean="0">
                <a:solidFill>
                  <a:schemeClr val="bg2"/>
                </a:solidFill>
              </a:rPr>
              <a:t>(Mahout)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 smtClean="0"/>
              <a:t>void map(K1 key, V1 value, </a:t>
            </a:r>
            <a:r>
              <a:rPr lang="en-US" dirty="0" err="1" smtClean="0"/>
              <a:t>OutputCollector</a:t>
            </a:r>
            <a:r>
              <a:rPr lang="en-US" dirty="0" smtClean="0"/>
              <a:t>&lt;K2, V2&gt; output, Reporter </a:t>
            </a:r>
            <a:r>
              <a:rPr lang="en-US" dirty="0" err="1" smtClean="0"/>
              <a:t>reporter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void configure(</a:t>
            </a:r>
            <a:r>
              <a:rPr lang="en-US" dirty="0" err="1" smtClean="0"/>
              <a:t>JobConf</a:t>
            </a:r>
            <a:r>
              <a:rPr lang="en-US" dirty="0" smtClean="0"/>
              <a:t> job)</a:t>
            </a:r>
          </a:p>
          <a:p>
            <a:pPr lvl="1"/>
            <a:r>
              <a:rPr lang="en-US" dirty="0" smtClean="0"/>
              <a:t>void close()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reduce(K2 key, </a:t>
            </a:r>
            <a:r>
              <a:rPr lang="en-US" dirty="0" err="1" smtClean="0"/>
              <a:t>Iterator</a:t>
            </a:r>
            <a:r>
              <a:rPr lang="en-US" dirty="0" smtClean="0"/>
              <a:t>&lt;V2&gt; values, </a:t>
            </a:r>
            <a:r>
              <a:rPr lang="en-US" dirty="0" err="1" smtClean="0"/>
              <a:t>OutputCollector</a:t>
            </a:r>
            <a:r>
              <a:rPr lang="en-US" dirty="0" smtClean="0"/>
              <a:t>&lt;K3,V3&gt; output, Reporter </a:t>
            </a:r>
            <a:r>
              <a:rPr lang="en-US" dirty="0" err="1" smtClean="0"/>
              <a:t>reporter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void </a:t>
            </a:r>
            <a:r>
              <a:rPr lang="en-US" dirty="0" smtClean="0"/>
              <a:t>configure(</a:t>
            </a:r>
            <a:r>
              <a:rPr lang="en-US" dirty="0" err="1" smtClean="0"/>
              <a:t>JobConf</a:t>
            </a:r>
            <a:r>
              <a:rPr lang="en-US" dirty="0" smtClean="0"/>
              <a:t> job)</a:t>
            </a:r>
          </a:p>
          <a:p>
            <a:pPr lvl="1"/>
            <a:r>
              <a:rPr lang="en-US" dirty="0" smtClean="0"/>
              <a:t>void close()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getPartition</a:t>
            </a:r>
            <a:r>
              <a:rPr lang="en-US" dirty="0" smtClean="0"/>
              <a:t>(K2 key, V2 value,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numPartitions</a:t>
            </a:r>
            <a:r>
              <a:rPr lang="en-US" dirty="0" smtClean="0"/>
              <a:t>)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21259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*Note: forthcoming API changes…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Data Types in Hadoop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2017713" y="15240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</a:rPr>
              <a:t>Writable 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810000" y="1524000"/>
            <a:ext cx="426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2"/>
                </a:solidFill>
              </a:rPr>
              <a:t>Defines a de/serialization protocol. Every data type in Hadoop is a Writable.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447800" y="2525713"/>
            <a:ext cx="2297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 err="1">
                <a:solidFill>
                  <a:srgbClr val="FF0000"/>
                </a:solidFill>
              </a:rPr>
              <a:t>WritableComprable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810000" y="2525713"/>
            <a:ext cx="4267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2"/>
                </a:solidFill>
              </a:rPr>
              <a:t>Defines a sort order.  All keys must be of this type (but not values).</a:t>
            </a:r>
          </a:p>
        </p:txBody>
      </p: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 rot="16200000" flipV="1">
            <a:off x="2279650" y="2209801"/>
            <a:ext cx="631825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1849438" y="4114800"/>
            <a:ext cx="14922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IntWritable</a:t>
            </a: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LongWritable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Text</a:t>
            </a:r>
          </a:p>
          <a:p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  <p:cxnSp>
        <p:nvCxnSpPr>
          <p:cNvPr id="16393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6757" y="3505994"/>
            <a:ext cx="12192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810000" y="4078288"/>
            <a:ext cx="449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</a:rPr>
              <a:t>Concrete classes for different data types.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752600" y="5822533"/>
            <a:ext cx="161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SequenceFiles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810000" y="5791200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smtClean="0">
                <a:solidFill>
                  <a:schemeClr val="bg2"/>
                </a:solidFill>
              </a:rPr>
              <a:t>Binary encoded of a sequence of key/value pairs</a:t>
            </a:r>
            <a:endParaRPr lang="en-US" sz="18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Map(String </a:t>
            </a:r>
            <a:r>
              <a:rPr lang="en-US" sz="1800" dirty="0" err="1" smtClean="0">
                <a:solidFill>
                  <a:schemeClr val="bg1"/>
                </a:solidFill>
              </a:rPr>
              <a:t>docid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</a:rPr>
              <a:t>String </a:t>
            </a:r>
            <a:r>
              <a:rPr lang="en-US" sz="1800" dirty="0" smtClean="0">
                <a:solidFill>
                  <a:schemeClr val="bg1"/>
                </a:solidFill>
              </a:rPr>
              <a:t>text):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0" i="1" dirty="0" smtClean="0">
                <a:solidFill>
                  <a:schemeClr val="bg1"/>
                </a:solidFill>
              </a:rPr>
              <a:t>     </a:t>
            </a:r>
            <a:r>
              <a:rPr lang="en-US" sz="1800" b="0" dirty="0" smtClean="0">
                <a:solidFill>
                  <a:schemeClr val="bg1"/>
                </a:solidFill>
              </a:rPr>
              <a:t>for each word w in text:</a:t>
            </a:r>
          </a:p>
          <a:p>
            <a:r>
              <a:rPr lang="en-US" sz="1800" b="0" dirty="0" smtClean="0">
                <a:solidFill>
                  <a:schemeClr val="bg1"/>
                </a:solidFill>
              </a:rPr>
              <a:t>          Emit(w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smtClean="0">
                <a:solidFill>
                  <a:schemeClr val="bg1"/>
                </a:solidFill>
              </a:rPr>
              <a:t>1);</a:t>
            </a:r>
            <a:endParaRPr lang="en-US" sz="1800" b="0" dirty="0">
              <a:solidFill>
                <a:schemeClr val="bg1"/>
              </a:solidFill>
            </a:endParaRPr>
          </a:p>
          <a:p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Reduce(String </a:t>
            </a:r>
            <a:r>
              <a:rPr lang="en-US" sz="1800" dirty="0" smtClean="0">
                <a:solidFill>
                  <a:schemeClr val="bg1"/>
                </a:solidFill>
              </a:rPr>
              <a:t>term, </a:t>
            </a:r>
            <a:r>
              <a:rPr lang="en-US" sz="1800" dirty="0" err="1" smtClean="0">
                <a:solidFill>
                  <a:schemeClr val="bg1"/>
                </a:solidFill>
              </a:rPr>
              <a:t>Iterator</a:t>
            </a:r>
            <a:r>
              <a:rPr lang="en-US" sz="1800" dirty="0" smtClean="0">
                <a:solidFill>
                  <a:schemeClr val="bg1"/>
                </a:solidFill>
              </a:rPr>
              <a:t>&lt;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&gt; values):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0" i="1" dirty="0">
                <a:solidFill>
                  <a:schemeClr val="bg1"/>
                </a:solidFill>
              </a:rPr>
              <a:t>     </a:t>
            </a:r>
            <a:r>
              <a:rPr lang="en-US" sz="1800" b="0" dirty="0" err="1" smtClean="0">
                <a:solidFill>
                  <a:schemeClr val="bg1"/>
                </a:solidFill>
              </a:rPr>
              <a:t>int</a:t>
            </a:r>
            <a:r>
              <a:rPr lang="en-US" sz="1800" b="0" dirty="0" smtClean="0">
                <a:solidFill>
                  <a:schemeClr val="bg1"/>
                </a:solidFill>
              </a:rPr>
              <a:t> sum </a:t>
            </a:r>
            <a:r>
              <a:rPr lang="en-US" sz="1800" b="0" dirty="0">
                <a:solidFill>
                  <a:schemeClr val="bg1"/>
                </a:solidFill>
              </a:rPr>
              <a:t>= 0;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 for each v in </a:t>
            </a:r>
            <a:r>
              <a:rPr lang="en-US" sz="1800" b="0" dirty="0" smtClean="0">
                <a:solidFill>
                  <a:schemeClr val="bg1"/>
                </a:solidFill>
              </a:rPr>
              <a:t>values</a:t>
            </a:r>
            <a:r>
              <a:rPr lang="en-US" sz="1800" b="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          </a:t>
            </a:r>
            <a:r>
              <a:rPr lang="en-US" sz="1800" b="0" dirty="0" smtClean="0">
                <a:solidFill>
                  <a:schemeClr val="bg1"/>
                </a:solidFill>
              </a:rPr>
              <a:t>sum </a:t>
            </a:r>
            <a:r>
              <a:rPr lang="en-US" sz="1800" b="0" dirty="0">
                <a:solidFill>
                  <a:schemeClr val="bg1"/>
                </a:solidFill>
              </a:rPr>
              <a:t>+= </a:t>
            </a:r>
            <a:r>
              <a:rPr lang="en-US" sz="1800" b="0" dirty="0" smtClean="0">
                <a:solidFill>
                  <a:schemeClr val="bg1"/>
                </a:solidFill>
              </a:rPr>
              <a:t>v;</a:t>
            </a:r>
            <a:endParaRPr lang="en-US" sz="1800" b="0" dirty="0">
              <a:solidFill>
                <a:schemeClr val="bg1"/>
              </a:solidFill>
            </a:endParaRPr>
          </a:p>
          <a:p>
            <a:r>
              <a:rPr lang="en-US" sz="1800" b="0" dirty="0">
                <a:solidFill>
                  <a:schemeClr val="bg1"/>
                </a:solidFill>
              </a:rPr>
              <a:t>          </a:t>
            </a:r>
            <a:r>
              <a:rPr lang="en-US" sz="1800" b="0" dirty="0" smtClean="0">
                <a:solidFill>
                  <a:schemeClr val="bg1"/>
                </a:solidFill>
              </a:rPr>
              <a:t>Emit(term, value);</a:t>
            </a:r>
            <a:endParaRPr lang="en-US" sz="1800" b="0" dirty="0">
              <a:solidFill>
                <a:schemeClr val="bg1"/>
              </a:solidFill>
            </a:endParaRPr>
          </a:p>
          <a:p>
            <a:endParaRPr 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object creation, at all costs</a:t>
            </a:r>
          </a:p>
          <a:p>
            <a:r>
              <a:rPr lang="en-US" dirty="0" smtClean="0"/>
              <a:t>Execution framework reuses value in reducer</a:t>
            </a:r>
          </a:p>
          <a:p>
            <a:r>
              <a:rPr lang="en-US" dirty="0" smtClean="0"/>
              <a:t>Passing parameters into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err="1" smtClean="0"/>
              <a:t>DistributedCache</a:t>
            </a:r>
            <a:r>
              <a:rPr lang="en-US" dirty="0" smtClean="0"/>
              <a:t> for larger (static)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Data Types in Hadoop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How do you implement complex data types?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The easiest way: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Encoded it as Text, e.g., (a, b) = “a:b”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Use regular expressions to parse and extract data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Works, but pretty hack-</a:t>
            </a:r>
            <a:r>
              <a:rPr lang="en-US" dirty="0" err="1" smtClean="0">
                <a:solidFill>
                  <a:schemeClr val="bg2"/>
                </a:solidFill>
              </a:rPr>
              <a:t>ish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The hard way: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Define a custom implementation of </a:t>
            </a:r>
            <a:r>
              <a:rPr lang="en-US" dirty="0" err="1" smtClean="0">
                <a:solidFill>
                  <a:schemeClr val="bg2"/>
                </a:solidFill>
              </a:rPr>
              <a:t>WritableComprable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Must implement: </a:t>
            </a:r>
            <a:r>
              <a:rPr lang="en-US" dirty="0" err="1" smtClean="0">
                <a:solidFill>
                  <a:schemeClr val="bg2"/>
                </a:solidFill>
              </a:rPr>
              <a:t>readFields</a:t>
            </a:r>
            <a:r>
              <a:rPr lang="en-US" dirty="0" smtClean="0">
                <a:solidFill>
                  <a:schemeClr val="bg2"/>
                </a:solidFill>
              </a:rPr>
              <a:t>, write, </a:t>
            </a:r>
            <a:r>
              <a:rPr lang="en-US" dirty="0" err="1" smtClean="0">
                <a:solidFill>
                  <a:schemeClr val="bg2"/>
                </a:solidFill>
              </a:rPr>
              <a:t>compareTo</a:t>
            </a:r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Computationally efficient, but slow for rapid prototyping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Alternatives: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Cloud</a:t>
            </a:r>
            <a:r>
              <a:rPr lang="en-US" baseline="30000" dirty="0" smtClean="0">
                <a:solidFill>
                  <a:schemeClr val="bg2"/>
                </a:solidFill>
              </a:rPr>
              <a:t>9</a:t>
            </a:r>
            <a:r>
              <a:rPr lang="en-US" dirty="0" smtClean="0">
                <a:solidFill>
                  <a:schemeClr val="bg2"/>
                </a:solidFill>
              </a:rPr>
              <a:t> offers two other choices: </a:t>
            </a:r>
            <a:r>
              <a:rPr lang="en-US" dirty="0" err="1" smtClean="0">
                <a:solidFill>
                  <a:schemeClr val="bg2"/>
                </a:solidFill>
              </a:rPr>
              <a:t>Tuple</a:t>
            </a:r>
            <a:r>
              <a:rPr lang="en-US" dirty="0" smtClean="0">
                <a:solidFill>
                  <a:schemeClr val="bg2"/>
                </a:solidFill>
              </a:rPr>
              <a:t> and </a:t>
            </a:r>
            <a:r>
              <a:rPr lang="en-US" dirty="0" smtClean="0">
                <a:solidFill>
                  <a:schemeClr val="bg2"/>
                </a:solidFill>
              </a:rPr>
              <a:t>JSON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(Actually, not that useful in practice)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Cluster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each: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(NN)</a:t>
            </a:r>
          </a:p>
          <a:p>
            <a:pPr lvl="1"/>
            <a:r>
              <a:rPr lang="en-US" dirty="0" err="1" smtClean="0"/>
              <a:t>Jobtracker</a:t>
            </a:r>
            <a:r>
              <a:rPr lang="en-US" dirty="0" smtClean="0"/>
              <a:t> (JT)</a:t>
            </a:r>
          </a:p>
          <a:p>
            <a:r>
              <a:rPr lang="en-US" dirty="0" smtClean="0"/>
              <a:t>Set of each per slave machine:</a:t>
            </a:r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(TT)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(DN)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32609</TotalTime>
  <Words>915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Slide 1</vt:lpstr>
      <vt:lpstr>Hadoop Programming</vt:lpstr>
      <vt:lpstr>Slide 3</vt:lpstr>
      <vt:lpstr>Basic Hadoop API*</vt:lpstr>
      <vt:lpstr>Data Types in Hadoop</vt:lpstr>
      <vt:lpstr>“Hello World”: Word Count</vt:lpstr>
      <vt:lpstr>Three Gotchas</vt:lpstr>
      <vt:lpstr>Complex Data Types in Hadoop</vt:lpstr>
      <vt:lpstr>Basic Cluster Components</vt:lpstr>
      <vt:lpstr>Putting everything together…</vt:lpstr>
      <vt:lpstr>Anatomy of a Job</vt:lpstr>
      <vt:lpstr>Slide 12</vt:lpstr>
      <vt:lpstr>Slide 13</vt:lpstr>
      <vt:lpstr>Slide 14</vt:lpstr>
      <vt:lpstr>Input and Output</vt:lpstr>
      <vt:lpstr>Shuffle and Sort in Hadoop</vt:lpstr>
      <vt:lpstr>Hadoop Workflow</vt:lpstr>
      <vt:lpstr>On Amazon: With EC2</vt:lpstr>
      <vt:lpstr>On Amazon: EC2 and S3</vt:lpstr>
      <vt:lpstr>Debugging Hadoop</vt:lpstr>
      <vt:lpstr>Recap</vt:lpstr>
      <vt:lpstr>Questions?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6760</cp:revision>
  <dcterms:created xsi:type="dcterms:W3CDTF">2009-04-21T05:05:25Z</dcterms:created>
  <dcterms:modified xsi:type="dcterms:W3CDTF">2010-01-30T16:29:44Z</dcterms:modified>
</cp:coreProperties>
</file>