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418" r:id="rId3"/>
    <p:sldId id="393" r:id="rId4"/>
    <p:sldId id="479" r:id="rId5"/>
    <p:sldId id="451" r:id="rId6"/>
    <p:sldId id="452" r:id="rId7"/>
    <p:sldId id="419" r:id="rId8"/>
    <p:sldId id="453" r:id="rId9"/>
    <p:sldId id="454" r:id="rId10"/>
    <p:sldId id="455" r:id="rId11"/>
    <p:sldId id="421" r:id="rId12"/>
    <p:sldId id="456" r:id="rId13"/>
    <p:sldId id="473" r:id="rId14"/>
    <p:sldId id="459" r:id="rId15"/>
    <p:sldId id="461" r:id="rId16"/>
    <p:sldId id="463" r:id="rId17"/>
    <p:sldId id="464" r:id="rId18"/>
    <p:sldId id="468" r:id="rId19"/>
    <p:sldId id="465" r:id="rId20"/>
    <p:sldId id="466" r:id="rId21"/>
    <p:sldId id="472" r:id="rId22"/>
    <p:sldId id="474" r:id="rId23"/>
    <p:sldId id="480" r:id="rId24"/>
    <p:sldId id="471" r:id="rId25"/>
    <p:sldId id="470" r:id="rId26"/>
    <p:sldId id="469" r:id="rId27"/>
    <p:sldId id="420" r:id="rId28"/>
    <p:sldId id="425" r:id="rId29"/>
    <p:sldId id="426" r:id="rId30"/>
    <p:sldId id="427" r:id="rId31"/>
    <p:sldId id="428" r:id="rId32"/>
    <p:sldId id="429" r:id="rId33"/>
    <p:sldId id="430" r:id="rId34"/>
    <p:sldId id="431" r:id="rId35"/>
    <p:sldId id="432" r:id="rId36"/>
    <p:sldId id="449" r:id="rId37"/>
    <p:sldId id="433" r:id="rId38"/>
    <p:sldId id="450"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75" r:id="rId55"/>
    <p:sldId id="476" r:id="rId56"/>
    <p:sldId id="477" r:id="rId57"/>
    <p:sldId id="478" r:id="rId58"/>
    <p:sldId id="365" r:id="rId5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89617" autoAdjust="0"/>
  </p:normalViewPr>
  <p:slideViewPr>
    <p:cSldViewPr>
      <p:cViewPr varScale="1">
        <p:scale>
          <a:sx n="150" d="100"/>
          <a:sy n="150" d="100"/>
        </p:scale>
        <p:origin x="-498"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49" d="100"/>
          <a:sy n="49" d="100"/>
        </p:scale>
        <p:origin x="-1944"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defTabSz="963613"/>
            <a:fld id="{06B8D6AB-120F-4136-A4C3-CE1A2BF9A1B7}" type="slidenum">
              <a:rPr lang="en-US" smtClean="0"/>
              <a:pPr defTabSz="963613"/>
              <a:t>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mtClean="0"/>
              <a:t>Why is IR hard? Because language is hard!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63613"/>
            <a:fld id="{C227BD88-0BBD-4FC5-9304-5CCDD859AD2D}" type="slidenum">
              <a:rPr lang="en-US" smtClean="0"/>
              <a:pPr defTabSz="963613"/>
              <a:t>20</a:t>
            </a:fld>
            <a:endParaRPr lang="en-US" smtClean="0"/>
          </a:p>
        </p:txBody>
      </p:sp>
      <p:sp>
        <p:nvSpPr>
          <p:cNvPr id="40963" name="Rectangle 2"/>
          <p:cNvSpPr>
            <a:spLocks noGrp="1" noChangeArrowheads="1"/>
          </p:cNvSpPr>
          <p:nvPr>
            <p:ph type="body" idx="1"/>
          </p:nvPr>
        </p:nvSpPr>
        <p:spPr>
          <a:xfrm>
            <a:off x="974725" y="4560888"/>
            <a:ext cx="5365750" cy="4319587"/>
          </a:xfrm>
          <a:noFill/>
          <a:ln/>
        </p:spPr>
        <p:txBody>
          <a:bodyPr lIns="95646" tIns="46983" rIns="95646" bIns="46983"/>
          <a:lstStyle/>
          <a:p>
            <a:endParaRPr lang="en-US" smtClean="0"/>
          </a:p>
        </p:txBody>
      </p:sp>
      <p:sp>
        <p:nvSpPr>
          <p:cNvPr id="40964" name="Rectangle 3"/>
          <p:cNvSpPr>
            <a:spLocks noGrp="1" noRot="1" noChangeAspect="1" noChangeArrowheads="1" noTextEdit="1"/>
          </p:cNvSpPr>
          <p:nvPr>
            <p:ph type="sldImg"/>
          </p:nvPr>
        </p:nvSpPr>
        <p:spPr>
          <a:xfrm>
            <a:off x="1266825" y="727075"/>
            <a:ext cx="4781550" cy="3586163"/>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613"/>
            <a:fld id="{34D0E247-07AF-4B67-8C8D-0FBD741268BE}" type="slidenum">
              <a:rPr lang="en-US" smtClean="0"/>
              <a:pPr defTabSz="963613"/>
              <a:t>29</a:t>
            </a:fld>
            <a:endParaRPr lang="en-US" smtClean="0"/>
          </a:p>
        </p:txBody>
      </p:sp>
      <p:sp>
        <p:nvSpPr>
          <p:cNvPr id="125955" name="Rectangle 2"/>
          <p:cNvSpPr>
            <a:spLocks noChangeArrowheads="1"/>
          </p:cNvSpPr>
          <p:nvPr/>
        </p:nvSpPr>
        <p:spPr bwMode="auto">
          <a:xfrm>
            <a:off x="4141788" y="0"/>
            <a:ext cx="3173412" cy="477838"/>
          </a:xfrm>
          <a:prstGeom prst="rect">
            <a:avLst/>
          </a:prstGeom>
          <a:noFill/>
          <a:ln w="12700">
            <a:noFill/>
            <a:miter lim="800000"/>
            <a:headEnd/>
            <a:tailEnd/>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headEnd/>
            <a:tailEnd/>
          </a:ln>
        </p:spPr>
        <p:txBody>
          <a:bodyPr lIns="99001" tIns="48662" rIns="99001" bIns="48662" anchor="b"/>
          <a:lstStyle/>
          <a:p>
            <a:pPr algn="r" defTabSz="979488"/>
            <a:r>
              <a:rPr lang="en-US" sz="1300" b="0">
                <a:latin typeface="Times New Roman" pitchFamily="18" charset="0"/>
              </a:rPr>
              <a:t>22</a:t>
            </a:r>
          </a:p>
        </p:txBody>
      </p:sp>
      <p:sp>
        <p:nvSpPr>
          <p:cNvPr id="125957" name="Rectangle 4"/>
          <p:cNvSpPr>
            <a:spLocks noChangeArrowheads="1"/>
          </p:cNvSpPr>
          <p:nvPr/>
        </p:nvSpPr>
        <p:spPr bwMode="auto">
          <a:xfrm>
            <a:off x="0" y="9121775"/>
            <a:ext cx="3170238" cy="479425"/>
          </a:xfrm>
          <a:prstGeom prst="rect">
            <a:avLst/>
          </a:prstGeom>
          <a:noFill/>
          <a:ln w="12700">
            <a:noFill/>
            <a:miter lim="800000"/>
            <a:headEnd/>
            <a:tailEnd/>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headEnd/>
            <a:tailEnd/>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a:ln/>
        </p:spPr>
        <p:txBody>
          <a:bodyPr lIns="99001" tIns="48662" rIns="99001" bIns="48662"/>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613"/>
            <a:fld id="{34D0E247-07AF-4B67-8C8D-0FBD741268BE}" type="slidenum">
              <a:rPr lang="en-US" smtClean="0"/>
              <a:pPr defTabSz="963613"/>
              <a:t>31</a:t>
            </a:fld>
            <a:endParaRPr lang="en-US" smtClean="0"/>
          </a:p>
        </p:txBody>
      </p:sp>
      <p:sp>
        <p:nvSpPr>
          <p:cNvPr id="125955" name="Rectangle 2"/>
          <p:cNvSpPr>
            <a:spLocks noChangeArrowheads="1"/>
          </p:cNvSpPr>
          <p:nvPr/>
        </p:nvSpPr>
        <p:spPr bwMode="auto">
          <a:xfrm>
            <a:off x="4141788" y="0"/>
            <a:ext cx="3173412" cy="477838"/>
          </a:xfrm>
          <a:prstGeom prst="rect">
            <a:avLst/>
          </a:prstGeom>
          <a:noFill/>
          <a:ln w="12700">
            <a:noFill/>
            <a:miter lim="800000"/>
            <a:headEnd/>
            <a:tailEnd/>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headEnd/>
            <a:tailEnd/>
          </a:ln>
        </p:spPr>
        <p:txBody>
          <a:bodyPr lIns="99001" tIns="48662" rIns="99001" bIns="48662" anchor="b"/>
          <a:lstStyle/>
          <a:p>
            <a:pPr algn="r" defTabSz="979488"/>
            <a:r>
              <a:rPr lang="en-US" sz="1300" b="0">
                <a:latin typeface="Times New Roman" pitchFamily="18" charset="0"/>
              </a:rPr>
              <a:t>22</a:t>
            </a:r>
          </a:p>
        </p:txBody>
      </p:sp>
      <p:sp>
        <p:nvSpPr>
          <p:cNvPr id="125957" name="Rectangle 4"/>
          <p:cNvSpPr>
            <a:spLocks noChangeArrowheads="1"/>
          </p:cNvSpPr>
          <p:nvPr/>
        </p:nvSpPr>
        <p:spPr bwMode="auto">
          <a:xfrm>
            <a:off x="0" y="9121775"/>
            <a:ext cx="3170238" cy="479425"/>
          </a:xfrm>
          <a:prstGeom prst="rect">
            <a:avLst/>
          </a:prstGeom>
          <a:noFill/>
          <a:ln w="12700">
            <a:noFill/>
            <a:miter lim="800000"/>
            <a:headEnd/>
            <a:tailEnd/>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headEnd/>
            <a:tailEnd/>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a:ln/>
        </p:spPr>
        <p:txBody>
          <a:bodyPr lIns="99001" tIns="48662" rIns="99001" bIns="48662"/>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3" r:id="rId4"/>
    <p:sldLayoutId id="2147483654" r:id="rId5"/>
    <p:sldLayoutId id="2147483657" r:id="rId6"/>
  </p:sldLayoutIdLst>
  <p:transition/>
  <p:timing>
    <p:tnLst>
      <p:par>
        <p:cTn id="1" dur="indefinite" restart="never" nodeType="tmRoot"/>
      </p:par>
    </p:tnLst>
  </p:timing>
  <p:txStyles>
    <p:titleStyle>
      <a:lvl1pPr algn="l" rtl="0" eaLnBrk="0" fontAlgn="base" hangingPunct="0">
        <a:spcBef>
          <a:spcPct val="0"/>
        </a:spcBef>
        <a:spcAft>
          <a:spcPct val="0"/>
        </a:spcAft>
        <a:defRPr sz="3200" baseline="0">
          <a:solidFill>
            <a:schemeClr val="bg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mn-lt"/>
          <a:ea typeface="+mn-ea"/>
          <a:cs typeface="+mn-c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mn-lt"/>
        </a:defRPr>
      </a:lvl2pPr>
      <a:lvl3pPr marL="1142824" indent="-228564" algn="l" rtl="0" eaLnBrk="0" fontAlgn="base" hangingPunct="0">
        <a:spcBef>
          <a:spcPct val="20000"/>
        </a:spcBef>
        <a:spcAft>
          <a:spcPct val="0"/>
        </a:spcAft>
        <a:buClr>
          <a:srgbClr val="5675A9"/>
        </a:buClr>
        <a:buChar char="•"/>
        <a:defRPr sz="2400" baseline="0">
          <a:solidFill>
            <a:schemeClr val="bg1"/>
          </a:solidFill>
          <a:latin typeface="+mn-lt"/>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mn-lt"/>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mn-lt"/>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headEnd/>
            <a:tailEnd/>
          </a:ln>
        </p:spPr>
        <p:txBody>
          <a:bodyPr lIns="91425" tIns="45713" rIns="91425" bIns="45713" anchor="ctr"/>
          <a:lstStyle/>
          <a:p>
            <a:pPr eaLnBrk="1" hangingPunct="1"/>
            <a:r>
              <a:rPr lang="en-US" sz="3200" b="0" dirty="0" smtClean="0">
                <a:solidFill>
                  <a:schemeClr val="bg1"/>
                </a:solidFill>
                <a:latin typeface="Arial Black" pitchFamily="34" charset="0"/>
              </a:rPr>
              <a:t>Text Retrieval Algorithms</a:t>
            </a:r>
            <a:endParaRPr lang="en-US" sz="3200" b="0" dirty="0">
              <a:solidFill>
                <a:schemeClr val="bg1"/>
              </a:solidFill>
              <a:latin typeface="Arial Black" pitchFamily="34" charset="0"/>
            </a:endParaRPr>
          </a:p>
        </p:txBody>
      </p:sp>
      <p:sp>
        <p:nvSpPr>
          <p:cNvPr id="8" name="TextBox 7"/>
          <p:cNvSpPr txBox="1"/>
          <p:nvPr/>
        </p:nvSpPr>
        <p:spPr>
          <a:xfrm>
            <a:off x="381000" y="2023646"/>
            <a:ext cx="7315200" cy="338540"/>
          </a:xfrm>
          <a:prstGeom prst="rect">
            <a:avLst/>
          </a:prstGeom>
          <a:noFill/>
        </p:spPr>
        <p:txBody>
          <a:bodyPr wrap="square" lIns="91425" tIns="45713" rIns="91425" bIns="45713" rtlCol="0">
            <a:spAutoFit/>
          </a:bodyPr>
          <a:lstStyle/>
          <a:p>
            <a:r>
              <a:rPr lang="en-US" dirty="0" smtClean="0">
                <a:solidFill>
                  <a:schemeClr val="bg1"/>
                </a:solidFill>
              </a:rPr>
              <a:t>Data-Intensive Information Processing Applications ― Session #4</a:t>
            </a:r>
            <a:endParaRPr lang="en-US" dirty="0">
              <a:solidFill>
                <a:schemeClr val="bg1"/>
              </a:solidFill>
            </a:endParaRPr>
          </a:p>
        </p:txBody>
      </p:sp>
      <p:sp>
        <p:nvSpPr>
          <p:cNvPr id="11" name="Rectangle 3"/>
          <p:cNvSpPr txBox="1">
            <a:spLocks noChangeArrowheads="1"/>
          </p:cNvSpPr>
          <p:nvPr/>
        </p:nvSpPr>
        <p:spPr bwMode="auto">
          <a:xfrm>
            <a:off x="3124201" y="3733800"/>
            <a:ext cx="5638800" cy="1981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1800" kern="0" dirty="0" smtClean="0">
                <a:solidFill>
                  <a:schemeClr val="bg1"/>
                </a:solidFill>
                <a:latin typeface="+mn-lt"/>
              </a:rPr>
              <a:t>Jimmy Lin</a:t>
            </a:r>
          </a:p>
          <a:p>
            <a:pPr defTabSz="914259" eaLnBrk="1" hangingPunct="1">
              <a:buClr>
                <a:srgbClr val="5675A9"/>
              </a:buClr>
              <a:buSzPct val="75000"/>
              <a:defRPr/>
            </a:pPr>
            <a:r>
              <a:rPr lang="en-US" sz="1800" b="0" kern="0" dirty="0" smtClean="0">
                <a:solidFill>
                  <a:schemeClr val="bg1"/>
                </a:solidFill>
                <a:latin typeface="+mn-lt"/>
              </a:rPr>
              <a:t>University of Maryland</a:t>
            </a:r>
          </a:p>
          <a:p>
            <a:pPr defTabSz="914259" eaLnBrk="1" hangingPunct="1">
              <a:buClr>
                <a:srgbClr val="5675A9"/>
              </a:buClr>
              <a:buSzPct val="75000"/>
              <a:defRPr/>
            </a:pPr>
            <a:endParaRPr lang="en-US" sz="1800" b="0" kern="0" dirty="0" smtClean="0">
              <a:solidFill>
                <a:schemeClr val="bg1"/>
              </a:solidFill>
              <a:latin typeface="+mn-lt"/>
            </a:endParaRPr>
          </a:p>
          <a:p>
            <a:pPr defTabSz="914259" eaLnBrk="1" hangingPunct="1">
              <a:buClr>
                <a:srgbClr val="5675A9"/>
              </a:buClr>
              <a:buSzPct val="75000"/>
              <a:defRPr/>
            </a:pPr>
            <a:r>
              <a:rPr lang="en-US" sz="1800" b="0" kern="0" dirty="0" smtClean="0">
                <a:solidFill>
                  <a:schemeClr val="bg1"/>
                </a:solidFill>
                <a:latin typeface="+mn-lt"/>
              </a:rPr>
              <a:t>Tuesday, February 23, 2010</a:t>
            </a:r>
          </a:p>
        </p:txBody>
      </p:sp>
      <p:pic>
        <p:nvPicPr>
          <p:cNvPr id="6" name="Picture 5" descr="formal.gif"/>
          <p:cNvPicPr>
            <a:picLocks noChangeAspect="1"/>
          </p:cNvPicPr>
          <p:nvPr/>
        </p:nvPicPr>
        <p:blipFill>
          <a:blip r:embed="rId2" cstate="print"/>
          <a:stretch>
            <a:fillRect/>
          </a:stretch>
        </p:blipFill>
        <p:spPr>
          <a:xfrm>
            <a:off x="2057400" y="3810000"/>
            <a:ext cx="914400" cy="914400"/>
          </a:xfrm>
          <a:prstGeom prst="rect">
            <a:avLst/>
          </a:prstGeom>
        </p:spPr>
      </p:pic>
      <p:sp>
        <p:nvSpPr>
          <p:cNvPr id="7" name="Text Box 11"/>
          <p:cNvSpPr txBox="1">
            <a:spLocks noChangeArrowheads="1"/>
          </p:cNvSpPr>
          <p:nvPr/>
        </p:nvSpPr>
        <p:spPr bwMode="auto">
          <a:xfrm>
            <a:off x="1371600" y="6324600"/>
            <a:ext cx="7408863" cy="461963"/>
          </a:xfrm>
          <a:prstGeom prst="rect">
            <a:avLst/>
          </a:prstGeom>
          <a:noFill/>
          <a:ln w="9525">
            <a:noFill/>
            <a:miter lim="800000"/>
            <a:headEnd/>
            <a:tailEnd/>
          </a:ln>
        </p:spPr>
        <p:txBody>
          <a:bodyPr wrap="none">
            <a:spAutoFit/>
          </a:bodyPr>
          <a:lstStyle/>
          <a:p>
            <a:r>
              <a:rPr lang="en-US" sz="1200" b="0" dirty="0">
                <a:solidFill>
                  <a:schemeClr val="bg1"/>
                </a:solidFill>
              </a:rPr>
              <a:t>This work is licensed under a Creative Commons Attribution-Noncommercial-Share Alike 3.0 United States</a:t>
            </a:r>
            <a:br>
              <a:rPr lang="en-US" sz="1200" b="0" dirty="0">
                <a:solidFill>
                  <a:schemeClr val="bg1"/>
                </a:solidFill>
              </a:rPr>
            </a:br>
            <a:r>
              <a:rPr lang="en-US" sz="1200" b="0" dirty="0">
                <a:solidFill>
                  <a:schemeClr val="bg1"/>
                </a:solidFill>
              </a:rPr>
              <a:t>See http://creativecommons.org/licenses/by-nc-sa/3.0/us/ for details</a:t>
            </a: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24600"/>
            <a:ext cx="1117600" cy="393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Sample Document</a:t>
            </a:r>
          </a:p>
        </p:txBody>
      </p:sp>
      <p:sp>
        <p:nvSpPr>
          <p:cNvPr id="16387" name="Rectangle 3"/>
          <p:cNvSpPr>
            <a:spLocks noGrp="1" noChangeArrowheads="1"/>
          </p:cNvSpPr>
          <p:nvPr>
            <p:ph type="body" sz="half" idx="1"/>
          </p:nvPr>
        </p:nvSpPr>
        <p:spPr>
          <a:xfrm>
            <a:off x="381000" y="1066800"/>
            <a:ext cx="3543300" cy="5257800"/>
          </a:xfrm>
        </p:spPr>
        <p:txBody>
          <a:bodyPr/>
          <a:lstStyle/>
          <a:p>
            <a:pPr marL="0" indent="0">
              <a:lnSpc>
                <a:spcPct val="90000"/>
              </a:lnSpc>
              <a:buFont typeface="Wingdings" pitchFamily="2" charset="2"/>
              <a:buNone/>
            </a:pPr>
            <a:r>
              <a:rPr lang="en-US" sz="1800" b="1" dirty="0" smtClean="0"/>
              <a:t>McDonald's slims down spuds</a:t>
            </a:r>
          </a:p>
          <a:p>
            <a:pPr marL="0" indent="0">
              <a:lnSpc>
                <a:spcPct val="90000"/>
              </a:lnSpc>
              <a:buFont typeface="Wingdings" pitchFamily="2" charset="2"/>
              <a:buNone/>
            </a:pPr>
            <a:r>
              <a:rPr lang="en-US" sz="1400" dirty="0" smtClean="0"/>
              <a:t>Fast-food chain to reduce certain types of fat in its </a:t>
            </a:r>
            <a:r>
              <a:rPr lang="en-US" sz="1400" dirty="0" err="1" smtClean="0"/>
              <a:t>french</a:t>
            </a:r>
            <a:r>
              <a:rPr lang="en-US" sz="1400" dirty="0" smtClean="0"/>
              <a:t> fries with new cooking oil.</a:t>
            </a:r>
          </a:p>
          <a:p>
            <a:pPr marL="0" indent="0">
              <a:lnSpc>
                <a:spcPct val="90000"/>
              </a:lnSpc>
              <a:buFont typeface="Wingdings" pitchFamily="2" charset="2"/>
              <a:buNone/>
            </a:pPr>
            <a:r>
              <a:rPr lang="en-US" sz="1200" dirty="0" smtClean="0"/>
              <a:t>NEW YORK (CNN/Money) - McDonald's Corp. is cutting the amount of "bad" fat in its </a:t>
            </a:r>
            <a:r>
              <a:rPr lang="en-US" sz="1200" dirty="0" err="1" smtClean="0"/>
              <a:t>french</a:t>
            </a:r>
            <a:r>
              <a:rPr lang="en-US" sz="1200" dirty="0" smtClean="0"/>
              <a:t> fries nearly in half, the fast-food chain said Tuesday as it moves to make all its fried menu items healthier.</a:t>
            </a:r>
          </a:p>
          <a:p>
            <a:pPr marL="0" indent="0">
              <a:lnSpc>
                <a:spcPct val="90000"/>
              </a:lnSpc>
              <a:buFont typeface="Wingdings" pitchFamily="2" charset="2"/>
              <a:buNone/>
            </a:pPr>
            <a:r>
              <a:rPr lang="en-US" sz="1200" dirty="0" smtClean="0"/>
              <a:t>But does that mean the popular shoestring fries won't taste the same? The company says no. "It's a win-win for our customers because they are getting the same great french-fry taste along with an even healthier nutrition profile," said Mike Roberts, president of McDonald's USA.</a:t>
            </a:r>
          </a:p>
          <a:p>
            <a:pPr marL="0" indent="0">
              <a:lnSpc>
                <a:spcPct val="90000"/>
              </a:lnSpc>
              <a:buFont typeface="Wingdings" pitchFamily="2" charset="2"/>
              <a:buNone/>
            </a:pPr>
            <a:r>
              <a:rPr lang="en-US" sz="1200" dirty="0" smtClean="0"/>
              <a:t>But others are not so sure. McDonald's will not specifically discuss the kind of oil it plans to use, but at least one nutrition expert says playing with the formula could mean a different taste.</a:t>
            </a:r>
          </a:p>
          <a:p>
            <a:pPr marL="0" indent="0">
              <a:lnSpc>
                <a:spcPct val="90000"/>
              </a:lnSpc>
              <a:buFont typeface="Wingdings" pitchFamily="2" charset="2"/>
              <a:buNone/>
            </a:pPr>
            <a:r>
              <a:rPr lang="en-US" sz="1200" dirty="0" smtClean="0"/>
              <a:t>Shares of Oak Brook, Ill.-based McDonald's (MCD: down $0.54 to $23.22, Research, Estimates) were lower Tuesday afternoon. It was unclear Tuesday whether competitors Burger King and Wendy's International (WEN: down $0.80 to $34.91, Research, Estimates) would follow suit. Neither company could immediately be reached for comment.</a:t>
            </a:r>
          </a:p>
          <a:p>
            <a:pPr marL="0" indent="0">
              <a:lnSpc>
                <a:spcPct val="90000"/>
              </a:lnSpc>
              <a:buFont typeface="Wingdings" pitchFamily="2" charset="2"/>
              <a:buNone/>
            </a:pPr>
            <a:r>
              <a:rPr lang="en-US" sz="1200" dirty="0" smtClean="0"/>
              <a:t>…</a:t>
            </a:r>
          </a:p>
        </p:txBody>
      </p:sp>
      <p:sp>
        <p:nvSpPr>
          <p:cNvPr id="14340" name="Rectangle 4"/>
          <p:cNvSpPr>
            <a:spLocks noGrp="1" noChangeArrowheads="1"/>
          </p:cNvSpPr>
          <p:nvPr>
            <p:ph type="body" sz="half" idx="2"/>
          </p:nvPr>
        </p:nvSpPr>
        <p:spPr>
          <a:xfrm>
            <a:off x="5334000" y="1828800"/>
            <a:ext cx="3543300" cy="4038600"/>
          </a:xfrm>
        </p:spPr>
        <p:txBody>
          <a:bodyPr/>
          <a:lstStyle/>
          <a:p>
            <a:pPr>
              <a:buFont typeface="Wingdings" pitchFamily="2" charset="2"/>
              <a:buNone/>
            </a:pPr>
            <a:r>
              <a:rPr lang="en-US" sz="2000" dirty="0" smtClean="0"/>
              <a:t>14 × McDonalds</a:t>
            </a:r>
          </a:p>
          <a:p>
            <a:pPr>
              <a:buFont typeface="Wingdings" pitchFamily="2" charset="2"/>
              <a:buNone/>
            </a:pPr>
            <a:r>
              <a:rPr lang="en-US" sz="2000" dirty="0" smtClean="0"/>
              <a:t>12 × fat</a:t>
            </a:r>
          </a:p>
          <a:p>
            <a:pPr>
              <a:buFont typeface="Wingdings" pitchFamily="2" charset="2"/>
              <a:buNone/>
            </a:pPr>
            <a:r>
              <a:rPr lang="en-US" sz="2000" dirty="0" smtClean="0"/>
              <a:t>11 × fries</a:t>
            </a:r>
          </a:p>
          <a:p>
            <a:pPr>
              <a:buFont typeface="Wingdings" pitchFamily="2" charset="2"/>
              <a:buNone/>
            </a:pPr>
            <a:r>
              <a:rPr lang="en-US" sz="2000" dirty="0" smtClean="0"/>
              <a:t>8 × new</a:t>
            </a:r>
          </a:p>
          <a:p>
            <a:pPr>
              <a:buNone/>
            </a:pPr>
            <a:r>
              <a:rPr lang="en-US" sz="2000" dirty="0" smtClean="0"/>
              <a:t>7 × </a:t>
            </a:r>
            <a:r>
              <a:rPr lang="en-US" sz="2000" dirty="0" err="1" smtClean="0"/>
              <a:t>french</a:t>
            </a:r>
            <a:r>
              <a:rPr lang="en-US" sz="2000" dirty="0" smtClean="0"/>
              <a:t> </a:t>
            </a:r>
          </a:p>
          <a:p>
            <a:pPr>
              <a:buFont typeface="Wingdings" pitchFamily="2" charset="2"/>
              <a:buNone/>
            </a:pPr>
            <a:r>
              <a:rPr lang="en-US" sz="2000" dirty="0" smtClean="0"/>
              <a:t>6 × company, said, nutrition</a:t>
            </a:r>
          </a:p>
          <a:p>
            <a:pPr>
              <a:buFont typeface="Wingdings" pitchFamily="2" charset="2"/>
              <a:buNone/>
            </a:pPr>
            <a:r>
              <a:rPr lang="en-US" sz="2000" dirty="0" smtClean="0"/>
              <a:t>5 × food, oil, percent, reduce, taste, Tuesday</a:t>
            </a:r>
          </a:p>
          <a:p>
            <a:pPr>
              <a:buFont typeface="Wingdings" pitchFamily="2" charset="2"/>
              <a:buNone/>
            </a:pPr>
            <a:r>
              <a:rPr lang="en-US" sz="2000" dirty="0" smtClean="0"/>
              <a:t>…</a:t>
            </a:r>
          </a:p>
          <a:p>
            <a:pPr>
              <a:buFont typeface="Wingdings" pitchFamily="2" charset="2"/>
              <a:buNone/>
            </a:pPr>
            <a:endParaRPr lang="en-US" sz="2000" dirty="0" smtClean="0"/>
          </a:p>
        </p:txBody>
      </p:sp>
      <p:sp>
        <p:nvSpPr>
          <p:cNvPr id="14342" name="Text Box 6"/>
          <p:cNvSpPr txBox="1">
            <a:spLocks noChangeArrowheads="1"/>
          </p:cNvSpPr>
          <p:nvPr/>
        </p:nvSpPr>
        <p:spPr bwMode="auto">
          <a:xfrm>
            <a:off x="5286375" y="1143000"/>
            <a:ext cx="2486025" cy="461963"/>
          </a:xfrm>
          <a:prstGeom prst="rect">
            <a:avLst/>
          </a:prstGeom>
          <a:noFill/>
          <a:ln w="9525">
            <a:noFill/>
            <a:miter lim="800000"/>
            <a:headEnd/>
            <a:tailEnd/>
          </a:ln>
        </p:spPr>
        <p:txBody>
          <a:bodyPr wrap="none">
            <a:spAutoFit/>
          </a:bodyPr>
          <a:lstStyle/>
          <a:p>
            <a:r>
              <a:rPr lang="en-US" sz="2400" dirty="0">
                <a:solidFill>
                  <a:schemeClr val="bg1"/>
                </a:solidFill>
              </a:rPr>
              <a:t>“Bag of Words”</a:t>
            </a:r>
          </a:p>
        </p:txBody>
      </p:sp>
      <p:sp>
        <p:nvSpPr>
          <p:cNvPr id="8" name="Right Arrow 7"/>
          <p:cNvSpPr>
            <a:spLocks noChangeArrowheads="1"/>
          </p:cNvSpPr>
          <p:nvPr/>
        </p:nvSpPr>
        <p:spPr bwMode="auto">
          <a:xfrm>
            <a:off x="4000500" y="2895600"/>
            <a:ext cx="1143000" cy="7620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1434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Words…</a:t>
            </a:r>
            <a:endParaRPr lang="en-US" dirty="0"/>
          </a:p>
        </p:txBody>
      </p:sp>
      <p:sp>
        <p:nvSpPr>
          <p:cNvPr id="4" name="AutoShape 3"/>
          <p:cNvSpPr>
            <a:spLocks noChangeArrowheads="1"/>
          </p:cNvSpPr>
          <p:nvPr/>
        </p:nvSpPr>
        <p:spPr bwMode="auto">
          <a:xfrm>
            <a:off x="838200" y="1524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2"/>
                </a:solidFill>
              </a:rPr>
              <a:t>Documents</a:t>
            </a:r>
          </a:p>
        </p:txBody>
      </p:sp>
      <p:sp>
        <p:nvSpPr>
          <p:cNvPr id="5" name="AutoShape 13"/>
          <p:cNvSpPr>
            <a:spLocks noChangeArrowheads="1"/>
          </p:cNvSpPr>
          <p:nvPr/>
        </p:nvSpPr>
        <p:spPr bwMode="auto">
          <a:xfrm>
            <a:off x="1022350" y="4953000"/>
            <a:ext cx="1371600" cy="11430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dirty="0" smtClean="0">
                <a:solidFill>
                  <a:schemeClr val="bg2"/>
                </a:solidFill>
              </a:rPr>
              <a:t>Inverted</a:t>
            </a:r>
          </a:p>
          <a:p>
            <a:pPr algn="ctr"/>
            <a:r>
              <a:rPr lang="en-US" sz="1800" dirty="0" smtClean="0">
                <a:solidFill>
                  <a:schemeClr val="bg2"/>
                </a:solidFill>
              </a:rPr>
              <a:t>Index</a:t>
            </a:r>
            <a:endParaRPr lang="en-US" sz="1800" dirty="0">
              <a:solidFill>
                <a:schemeClr val="bg2"/>
              </a:solidFill>
            </a:endParaRPr>
          </a:p>
        </p:txBody>
      </p:sp>
      <p:sp>
        <p:nvSpPr>
          <p:cNvPr id="6" name="Cloud 5"/>
          <p:cNvSpPr/>
          <p:nvPr/>
        </p:nvSpPr>
        <p:spPr bwMode="auto">
          <a:xfrm>
            <a:off x="914400" y="3124200"/>
            <a:ext cx="1676400" cy="1066800"/>
          </a:xfrm>
          <a:prstGeom prst="cloud">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2"/>
                </a:solidFill>
                <a:effectLst/>
                <a:latin typeface="Arial" charset="0"/>
              </a:rPr>
              <a:t>Bag of Words</a:t>
            </a:r>
          </a:p>
        </p:txBody>
      </p:sp>
      <p:sp>
        <p:nvSpPr>
          <p:cNvPr id="7" name="Right Arrow 6"/>
          <p:cNvSpPr/>
          <p:nvPr/>
        </p:nvSpPr>
        <p:spPr bwMode="auto">
          <a:xfrm rot="5400000">
            <a:off x="1524000" y="2514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Right Arrow 7"/>
          <p:cNvSpPr/>
          <p:nvPr/>
        </p:nvSpPr>
        <p:spPr bwMode="auto">
          <a:xfrm rot="5400000">
            <a:off x="1524000" y="4419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2971800" y="2861846"/>
            <a:ext cx="5663730" cy="338554"/>
          </a:xfrm>
          <a:prstGeom prst="rect">
            <a:avLst/>
          </a:prstGeom>
          <a:noFill/>
        </p:spPr>
        <p:txBody>
          <a:bodyPr wrap="none" rtlCol="0">
            <a:spAutoFit/>
          </a:bodyPr>
          <a:lstStyle/>
          <a:p>
            <a:r>
              <a:rPr lang="en-US" dirty="0" smtClean="0">
                <a:solidFill>
                  <a:schemeClr val="bg1"/>
                </a:solidFill>
              </a:rPr>
              <a:t>case folding, tokenization, </a:t>
            </a:r>
            <a:r>
              <a:rPr lang="en-US" dirty="0" err="1" smtClean="0">
                <a:solidFill>
                  <a:schemeClr val="bg1"/>
                </a:solidFill>
              </a:rPr>
              <a:t>stopword</a:t>
            </a:r>
            <a:r>
              <a:rPr lang="en-US" dirty="0" smtClean="0">
                <a:solidFill>
                  <a:schemeClr val="bg1"/>
                </a:solidFill>
              </a:rPr>
              <a:t> removal, stemming</a:t>
            </a:r>
            <a:endParaRPr lang="en-US" dirty="0">
              <a:solidFill>
                <a:schemeClr val="bg1"/>
              </a:solidFill>
            </a:endParaRPr>
          </a:p>
        </p:txBody>
      </p:sp>
      <p:sp>
        <p:nvSpPr>
          <p:cNvPr id="10" name="TextBox 9"/>
          <p:cNvSpPr txBox="1"/>
          <p:nvPr/>
        </p:nvSpPr>
        <p:spPr>
          <a:xfrm>
            <a:off x="3245713" y="3623846"/>
            <a:ext cx="4145687" cy="338554"/>
          </a:xfrm>
          <a:prstGeom prst="rect">
            <a:avLst/>
          </a:prstGeom>
          <a:noFill/>
        </p:spPr>
        <p:txBody>
          <a:bodyPr wrap="none" rtlCol="0">
            <a:spAutoFit/>
          </a:bodyPr>
          <a:lstStyle/>
          <a:p>
            <a:r>
              <a:rPr lang="en-US" dirty="0" smtClean="0">
                <a:solidFill>
                  <a:schemeClr val="bg1"/>
                </a:solidFill>
              </a:rPr>
              <a:t>syntax, semantics, word knowledge, etc.</a:t>
            </a:r>
            <a:endParaRPr lang="en-US" dirty="0">
              <a:solidFill>
                <a:schemeClr val="bg1"/>
              </a:solidFill>
            </a:endParaRPr>
          </a:p>
        </p:txBody>
      </p:sp>
      <p:sp>
        <p:nvSpPr>
          <p:cNvPr id="13" name="Cross 12"/>
          <p:cNvSpPr/>
          <p:nvPr/>
        </p:nvSpPr>
        <p:spPr bwMode="auto">
          <a:xfrm rot="2700000">
            <a:off x="3332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4" name="Cross 13"/>
          <p:cNvSpPr/>
          <p:nvPr/>
        </p:nvSpPr>
        <p:spPr bwMode="auto">
          <a:xfrm rot="2700000">
            <a:off x="4225947"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5" name="Cross 14"/>
          <p:cNvSpPr/>
          <p:nvPr/>
        </p:nvSpPr>
        <p:spPr bwMode="auto">
          <a:xfrm rot="2700000">
            <a:off x="5618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Boolean Retrieval</a:t>
            </a:r>
          </a:p>
        </p:txBody>
      </p:sp>
      <p:sp>
        <p:nvSpPr>
          <p:cNvPr id="17411" name="Content Placeholder 2"/>
          <p:cNvSpPr>
            <a:spLocks noGrp="1"/>
          </p:cNvSpPr>
          <p:nvPr>
            <p:ph idx="1"/>
          </p:nvPr>
        </p:nvSpPr>
        <p:spPr/>
        <p:txBody>
          <a:bodyPr/>
          <a:lstStyle/>
          <a:p>
            <a:r>
              <a:rPr lang="en-US" smtClean="0"/>
              <a:t>Users express queries as a Boolean expression</a:t>
            </a:r>
          </a:p>
          <a:p>
            <a:pPr lvl="1"/>
            <a:r>
              <a:rPr lang="en-US" smtClean="0"/>
              <a:t>AND, OR, NOT</a:t>
            </a:r>
          </a:p>
          <a:p>
            <a:pPr lvl="1"/>
            <a:r>
              <a:rPr lang="en-US" smtClean="0"/>
              <a:t>Can be arbitrarily nested</a:t>
            </a:r>
          </a:p>
          <a:p>
            <a:r>
              <a:rPr lang="en-US" smtClean="0"/>
              <a:t>Retrieval is based on the notion of sets</a:t>
            </a:r>
          </a:p>
          <a:p>
            <a:pPr lvl="1"/>
            <a:r>
              <a:rPr lang="en-US" smtClean="0"/>
              <a:t>Any given query divides the collection into two sets: </a:t>
            </a:r>
            <a:br>
              <a:rPr lang="en-US" smtClean="0"/>
            </a:br>
            <a:r>
              <a:rPr lang="en-US" smtClean="0"/>
              <a:t>retrieved, not-retrieved</a:t>
            </a:r>
          </a:p>
          <a:p>
            <a:pPr lvl="1"/>
            <a:r>
              <a:rPr lang="en-US" smtClean="0"/>
              <a:t>Pure Boolean systems do not define an ordering of the results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Inverted Index: Boolean Retrieval</a:t>
            </a:r>
            <a:endParaRPr lang="en-US" dirty="0"/>
          </a:p>
        </p:txBody>
      </p:sp>
      <p:grpSp>
        <p:nvGrpSpPr>
          <p:cNvPr id="2" name="Group 16"/>
          <p:cNvGrpSpPr/>
          <p:nvPr/>
        </p:nvGrpSpPr>
        <p:grpSpPr>
          <a:xfrm>
            <a:off x="457200" y="1143000"/>
            <a:ext cx="1940813" cy="490954"/>
            <a:chOff x="762000" y="1905000"/>
            <a:chExt cx="1940813" cy="490954"/>
          </a:xfrm>
        </p:grpSpPr>
        <p:sp>
          <p:nvSpPr>
            <p:cNvPr id="6" name="TextBox 5"/>
            <p:cNvSpPr txBox="1"/>
            <p:nvPr/>
          </p:nvSpPr>
          <p:spPr>
            <a:xfrm>
              <a:off x="838200" y="2057400"/>
              <a:ext cx="1864613" cy="338554"/>
            </a:xfrm>
            <a:prstGeom prst="rect">
              <a:avLst/>
            </a:prstGeom>
            <a:noFill/>
            <a:ln>
              <a:noFill/>
            </a:ln>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7" name="TextBox 6"/>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9" name="TextBox 8"/>
            <p:cNvSpPr txBox="1"/>
            <p:nvPr/>
          </p:nvSpPr>
          <p:spPr>
            <a:xfrm>
              <a:off x="838200" y="2057400"/>
              <a:ext cx="1887055" cy="338554"/>
            </a:xfrm>
            <a:prstGeom prst="rect">
              <a:avLst/>
            </a:prstGeom>
            <a:noFill/>
            <a:ln>
              <a:noFill/>
            </a:ln>
          </p:spPr>
          <p:txBody>
            <a:bodyPr wrap="none" rtlCol="0">
              <a:spAutoFit/>
            </a:bodyPr>
            <a:lstStyle/>
            <a:p>
              <a:r>
                <a:rPr lang="en-US" dirty="0" smtClean="0">
                  <a:solidFill>
                    <a:schemeClr val="bg1"/>
                  </a:solidFill>
                </a:rPr>
                <a:t>red fish, blue fish</a:t>
              </a:r>
              <a:endParaRPr lang="en-US" dirty="0">
                <a:solidFill>
                  <a:schemeClr val="bg1"/>
                </a:solidFill>
              </a:endParaRPr>
            </a:p>
          </p:txBody>
        </p:sp>
        <p:sp>
          <p:nvSpPr>
            <p:cNvPr id="10" name="TextBox 9"/>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2" name="TextBox 11"/>
            <p:cNvSpPr txBox="1"/>
            <p:nvPr/>
          </p:nvSpPr>
          <p:spPr>
            <a:xfrm>
              <a:off x="838200" y="2057400"/>
              <a:ext cx="1452642" cy="338554"/>
            </a:xfrm>
            <a:prstGeom prst="rect">
              <a:avLst/>
            </a:prstGeom>
            <a:noFill/>
            <a:ln>
              <a:noFill/>
            </a:ln>
          </p:spPr>
          <p:txBody>
            <a:bodyPr wrap="none" rtlCol="0">
              <a:spAutoFit/>
            </a:bodyPr>
            <a:lstStyle/>
            <a:p>
              <a:r>
                <a:rPr lang="en-US" dirty="0" smtClean="0">
                  <a:solidFill>
                    <a:schemeClr val="bg1"/>
                  </a:solidFill>
                </a:rPr>
                <a:t>cat in the hat</a:t>
              </a:r>
              <a:endParaRPr lang="en-US" dirty="0">
                <a:solidFill>
                  <a:schemeClr val="bg1"/>
                </a:solidFill>
              </a:endParaRPr>
            </a:p>
          </p:txBody>
        </p:sp>
        <p:sp>
          <p:nvSpPr>
            <p:cNvPr id="13" name="TextBox 12"/>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3</a:t>
              </a:r>
              <a:endParaRPr lang="en-US" sz="1200" dirty="0">
                <a:solidFill>
                  <a:srgbClr val="FF0000"/>
                </a:solidFill>
              </a:endParaRPr>
            </a:p>
          </p:txBody>
        </p:sp>
      </p:gr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sp>
        <p:nvSpPr>
          <p:cNvPr id="68" name="Rectangle 6"/>
          <p:cNvSpPr>
            <a:spLocks noChangeArrowheads="1"/>
          </p:cNvSpPr>
          <p:nvPr/>
        </p:nvSpPr>
        <p:spPr bwMode="auto">
          <a:xfrm>
            <a:off x="6573837"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69" name="Rectangle 7"/>
          <p:cNvSpPr>
            <a:spLocks noChangeArrowheads="1"/>
          </p:cNvSpPr>
          <p:nvPr/>
        </p:nvSpPr>
        <p:spPr bwMode="auto">
          <a:xfrm>
            <a:off x="6573837"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70" name="Rectangle 8"/>
          <p:cNvSpPr>
            <a:spLocks noChangeArrowheads="1"/>
          </p:cNvSpPr>
          <p:nvPr/>
        </p:nvSpPr>
        <p:spPr bwMode="auto">
          <a:xfrm>
            <a:off x="6573837"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71" name="Rectangle 10"/>
          <p:cNvSpPr>
            <a:spLocks noChangeArrowheads="1"/>
          </p:cNvSpPr>
          <p:nvPr/>
        </p:nvSpPr>
        <p:spPr bwMode="auto">
          <a:xfrm>
            <a:off x="6573837"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73" name="Rectangle 16"/>
          <p:cNvSpPr>
            <a:spLocks noChangeArrowheads="1"/>
          </p:cNvSpPr>
          <p:nvPr/>
        </p:nvSpPr>
        <p:spPr bwMode="auto">
          <a:xfrm>
            <a:off x="6573837"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74" name="Rectangle 18"/>
          <p:cNvSpPr>
            <a:spLocks noChangeArrowheads="1"/>
          </p:cNvSpPr>
          <p:nvPr/>
        </p:nvSpPr>
        <p:spPr bwMode="auto">
          <a:xfrm>
            <a:off x="6573837"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75" name="Rectangle 19"/>
          <p:cNvSpPr>
            <a:spLocks noChangeArrowheads="1"/>
          </p:cNvSpPr>
          <p:nvPr/>
        </p:nvSpPr>
        <p:spPr bwMode="auto">
          <a:xfrm>
            <a:off x="6573837"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78" name="Rectangle 34"/>
          <p:cNvSpPr>
            <a:spLocks noChangeArrowheads="1"/>
          </p:cNvSpPr>
          <p:nvPr/>
        </p:nvSpPr>
        <p:spPr bwMode="auto">
          <a:xfrm>
            <a:off x="6573837"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6026"/>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sp>
        <p:nvSpPr>
          <p:cNvPr id="97" name="Rectangle 7"/>
          <p:cNvSpPr>
            <a:spLocks noChangeArrowheads="1"/>
          </p:cNvSpPr>
          <p:nvPr/>
        </p:nvSpPr>
        <p:spPr bwMode="auto">
          <a:xfrm>
            <a:off x="70866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cxnSp>
        <p:nvCxnSpPr>
          <p:cNvPr id="103" name="Straight Arrow Connector 227"/>
          <p:cNvCxnSpPr>
            <a:cxnSpLocks noChangeShapeType="1"/>
            <a:stCxn id="87" idx="3"/>
            <a:endCxn id="75" idx="1"/>
          </p:cNvCxnSpPr>
          <p:nvPr/>
        </p:nvCxnSpPr>
        <p:spPr bwMode="auto">
          <a:xfrm>
            <a:off x="6345237" y="2763044"/>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68" idx="1"/>
          </p:cNvCxnSpPr>
          <p:nvPr/>
        </p:nvCxnSpPr>
        <p:spPr bwMode="auto">
          <a:xfrm>
            <a:off x="6345237" y="3142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69" idx="1"/>
          </p:cNvCxnSpPr>
          <p:nvPr/>
        </p:nvCxnSpPr>
        <p:spPr bwMode="auto">
          <a:xfrm>
            <a:off x="6345237" y="3523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70" idx="1"/>
          </p:cNvCxnSpPr>
          <p:nvPr/>
        </p:nvCxnSpPr>
        <p:spPr bwMode="auto">
          <a:xfrm>
            <a:off x="6345237"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73" idx="1"/>
          </p:cNvCxnSpPr>
          <p:nvPr/>
        </p:nvCxnSpPr>
        <p:spPr bwMode="auto">
          <a:xfrm>
            <a:off x="6345237" y="4285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71" idx="1"/>
          </p:cNvCxnSpPr>
          <p:nvPr/>
        </p:nvCxnSpPr>
        <p:spPr bwMode="auto">
          <a:xfrm>
            <a:off x="6345237" y="4666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74" idx="1"/>
          </p:cNvCxnSpPr>
          <p:nvPr/>
        </p:nvCxnSpPr>
        <p:spPr bwMode="auto">
          <a:xfrm>
            <a:off x="6345237" y="5047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78" idx="1"/>
          </p:cNvCxnSpPr>
          <p:nvPr/>
        </p:nvCxnSpPr>
        <p:spPr bwMode="auto">
          <a:xfrm>
            <a:off x="6345237" y="5428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38862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grpSp>
        <p:nvGrpSpPr>
          <p:cNvPr id="8" name="Group 44"/>
          <p:cNvGrpSpPr/>
          <p:nvPr/>
        </p:nvGrpSpPr>
        <p:grpSpPr>
          <a:xfrm>
            <a:off x="6208013" y="1143000"/>
            <a:ext cx="2255002" cy="490954"/>
            <a:chOff x="762000" y="1905000"/>
            <a:chExt cx="2255002" cy="490954"/>
          </a:xfrm>
        </p:grpSpPr>
        <p:sp>
          <p:nvSpPr>
            <p:cNvPr id="121" name="TextBox 120"/>
            <p:cNvSpPr txBox="1"/>
            <p:nvPr/>
          </p:nvSpPr>
          <p:spPr>
            <a:xfrm>
              <a:off x="838200" y="2057400"/>
              <a:ext cx="2178802" cy="338554"/>
            </a:xfrm>
            <a:prstGeom prst="rect">
              <a:avLst/>
            </a:prstGeom>
            <a:noFill/>
            <a:ln>
              <a:noFill/>
            </a:ln>
          </p:spPr>
          <p:txBody>
            <a:bodyPr wrap="none" rtlCol="0">
              <a:spAutoFit/>
            </a:bodyPr>
            <a:lstStyle/>
            <a:p>
              <a:r>
                <a:rPr lang="en-US" dirty="0" smtClean="0">
                  <a:solidFill>
                    <a:schemeClr val="bg1"/>
                  </a:solidFill>
                </a:rPr>
                <a:t>green eggs and ham</a:t>
              </a:r>
              <a:endParaRPr lang="en-US" dirty="0">
                <a:solidFill>
                  <a:schemeClr val="bg1"/>
                </a:solidFill>
              </a:endParaRPr>
            </a:p>
          </p:txBody>
        </p:sp>
        <p:sp>
          <p:nvSpPr>
            <p:cNvPr id="122" name="TextBox 121"/>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4</a:t>
              </a:r>
              <a:endParaRPr lang="en-US" sz="1200" dirty="0">
                <a:solidFill>
                  <a:srgbClr val="FF0000"/>
                </a:solidFill>
              </a:endParaRPr>
            </a:p>
          </p:txBody>
        </p:sp>
      </p:gr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sp>
        <p:nvSpPr>
          <p:cNvPr id="136" name="Rectangle 34"/>
          <p:cNvSpPr>
            <a:spLocks noChangeArrowheads="1"/>
          </p:cNvSpPr>
          <p:nvPr/>
        </p:nvSpPr>
        <p:spPr bwMode="auto">
          <a:xfrm>
            <a:off x="6573837"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6" idx="1"/>
          </p:cNvCxnSpPr>
          <p:nvPr/>
        </p:nvCxnSpPr>
        <p:spPr bwMode="auto">
          <a:xfrm>
            <a:off x="6345237" y="5809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1" name="Rectangle 34"/>
          <p:cNvSpPr>
            <a:spLocks noChangeArrowheads="1"/>
          </p:cNvSpPr>
          <p:nvPr/>
        </p:nvSpPr>
        <p:spPr bwMode="auto">
          <a:xfrm>
            <a:off x="6581775"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1" idx="1"/>
          </p:cNvCxnSpPr>
          <p:nvPr/>
        </p:nvCxnSpPr>
        <p:spPr bwMode="auto">
          <a:xfrm>
            <a:off x="6353175" y="6190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1" name="Straight Arrow Connector 235"/>
          <p:cNvCxnSpPr>
            <a:cxnSpLocks noChangeShapeType="1"/>
            <a:stCxn id="70" idx="3"/>
            <a:endCxn id="97" idx="1"/>
          </p:cNvCxnSpPr>
          <p:nvPr/>
        </p:nvCxnSpPr>
        <p:spPr bwMode="auto">
          <a:xfrm>
            <a:off x="6858000"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3" grpId="0" animBg="1"/>
      <p:bldP spid="74" grpId="0" animBg="1"/>
      <p:bldP spid="75" grpId="0" animBg="1"/>
      <p:bldP spid="78" grpId="0" animBg="1"/>
      <p:bldP spid="87" grpId="0" animBg="1"/>
      <p:bldP spid="88" grpId="0" animBg="1"/>
      <p:bldP spid="89" grpId="0" animBg="1"/>
      <p:bldP spid="90" grpId="0" animBg="1"/>
      <p:bldP spid="91" grpId="0" animBg="1"/>
      <p:bldP spid="92" grpId="0" animBg="1"/>
      <p:bldP spid="93" grpId="0" animBg="1"/>
      <p:bldP spid="94" grpId="0" animBg="1"/>
      <p:bldP spid="97" grpId="0" animBg="1"/>
      <p:bldP spid="119" grpId="0" animBg="1"/>
      <p:bldP spid="136" grpId="0" animBg="1"/>
      <p:bldP spid="138" grpId="0" animBg="1"/>
      <p:bldP spid="141" grpId="0" animBg="1"/>
      <p:bldP spid="1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Boolean Retrieval</a:t>
            </a:r>
          </a:p>
        </p:txBody>
      </p:sp>
      <p:sp>
        <p:nvSpPr>
          <p:cNvPr id="20483" name="Content Placeholder 2"/>
          <p:cNvSpPr>
            <a:spLocks noGrp="1"/>
          </p:cNvSpPr>
          <p:nvPr>
            <p:ph idx="1"/>
          </p:nvPr>
        </p:nvSpPr>
        <p:spPr/>
        <p:txBody>
          <a:bodyPr/>
          <a:lstStyle/>
          <a:p>
            <a:r>
              <a:rPr lang="en-US" dirty="0" smtClean="0"/>
              <a:t>To execute a Boolean query:</a:t>
            </a:r>
          </a:p>
          <a:p>
            <a:pPr lvl="1"/>
            <a:r>
              <a:rPr lang="en-US" dirty="0" smtClean="0"/>
              <a:t>Build query syntax tree</a:t>
            </a:r>
          </a:p>
          <a:p>
            <a:pPr lvl="1"/>
            <a:endParaRPr lang="en-US" dirty="0" smtClean="0"/>
          </a:p>
          <a:p>
            <a:pPr lvl="1"/>
            <a:endParaRPr lang="en-US" dirty="0" smtClean="0"/>
          </a:p>
          <a:p>
            <a:pPr lvl="1"/>
            <a:r>
              <a:rPr lang="en-US" dirty="0" smtClean="0"/>
              <a:t>For each clause, look up postings</a:t>
            </a:r>
          </a:p>
          <a:p>
            <a:pPr lvl="1"/>
            <a:endParaRPr lang="en-US" dirty="0" smtClean="0"/>
          </a:p>
          <a:p>
            <a:pPr lvl="1"/>
            <a:endParaRPr lang="en-US" dirty="0" smtClean="0"/>
          </a:p>
          <a:p>
            <a:pPr lvl="1"/>
            <a:endParaRPr lang="en-US" dirty="0" smtClean="0"/>
          </a:p>
          <a:p>
            <a:pPr lvl="1"/>
            <a:r>
              <a:rPr lang="en-US" dirty="0" smtClean="0"/>
              <a:t>Traverse postings and apply Boolean operator</a:t>
            </a:r>
          </a:p>
          <a:p>
            <a:r>
              <a:rPr lang="en-US" dirty="0" smtClean="0"/>
              <a:t>Efficiency analysis</a:t>
            </a:r>
          </a:p>
          <a:p>
            <a:pPr lvl="1"/>
            <a:r>
              <a:rPr lang="en-US" dirty="0" smtClean="0"/>
              <a:t>Postings traversal is linear (assuming sorted postings)</a:t>
            </a:r>
          </a:p>
          <a:p>
            <a:pPr lvl="1"/>
            <a:r>
              <a:rPr lang="en-US" dirty="0" smtClean="0"/>
              <a:t>Start with shortest posting first </a:t>
            </a:r>
          </a:p>
          <a:p>
            <a:pPr lvl="1"/>
            <a:endParaRPr lang="en-US" dirty="0" smtClean="0"/>
          </a:p>
        </p:txBody>
      </p:sp>
      <p:sp>
        <p:nvSpPr>
          <p:cNvPr id="20484" name="TextBox 3"/>
          <p:cNvSpPr txBox="1">
            <a:spLocks noChangeArrowheads="1"/>
          </p:cNvSpPr>
          <p:nvPr/>
        </p:nvSpPr>
        <p:spPr bwMode="auto">
          <a:xfrm>
            <a:off x="2743200" y="2133600"/>
            <a:ext cx="2500877" cy="338554"/>
          </a:xfrm>
          <a:prstGeom prst="rect">
            <a:avLst/>
          </a:prstGeom>
          <a:noFill/>
          <a:ln w="9525">
            <a:noFill/>
            <a:miter lim="800000"/>
            <a:headEnd/>
            <a:tailEnd/>
          </a:ln>
        </p:spPr>
        <p:txBody>
          <a:bodyPr wrap="none">
            <a:spAutoFit/>
          </a:bodyPr>
          <a:lstStyle/>
          <a:p>
            <a:r>
              <a:rPr lang="en-US" b="0" dirty="0">
                <a:solidFill>
                  <a:schemeClr val="bg1"/>
                </a:solidFill>
              </a:rPr>
              <a:t>( </a:t>
            </a:r>
            <a:r>
              <a:rPr lang="en-US" b="0" dirty="0" smtClean="0">
                <a:solidFill>
                  <a:schemeClr val="bg1"/>
                </a:solidFill>
              </a:rPr>
              <a:t>blue AND fish </a:t>
            </a:r>
            <a:r>
              <a:rPr lang="en-US" b="0" dirty="0">
                <a:solidFill>
                  <a:schemeClr val="bg1"/>
                </a:solidFill>
              </a:rPr>
              <a:t>) </a:t>
            </a:r>
            <a:r>
              <a:rPr lang="en-US" b="0" dirty="0" smtClean="0">
                <a:solidFill>
                  <a:schemeClr val="bg1"/>
                </a:solidFill>
              </a:rPr>
              <a:t>OR ham</a:t>
            </a:r>
            <a:endParaRPr lang="en-US" b="0" dirty="0">
              <a:solidFill>
                <a:schemeClr val="bg1"/>
              </a:solidFill>
            </a:endParaRPr>
          </a:p>
        </p:txBody>
      </p:sp>
      <p:grpSp>
        <p:nvGrpSpPr>
          <p:cNvPr id="54" name="Group 53"/>
          <p:cNvGrpSpPr/>
          <p:nvPr/>
        </p:nvGrpSpPr>
        <p:grpSpPr>
          <a:xfrm>
            <a:off x="6121786" y="1752600"/>
            <a:ext cx="2001878" cy="1329154"/>
            <a:chOff x="6121786" y="1752600"/>
            <a:chExt cx="2001878" cy="1329154"/>
          </a:xfrm>
        </p:grpSpPr>
        <p:sp>
          <p:nvSpPr>
            <p:cNvPr id="20485" name="TextBox 4"/>
            <p:cNvSpPr txBox="1">
              <a:spLocks noChangeArrowheads="1"/>
            </p:cNvSpPr>
            <p:nvPr/>
          </p:nvSpPr>
          <p:spPr bwMode="auto">
            <a:xfrm>
              <a:off x="6781800" y="2743200"/>
              <a:ext cx="570990" cy="338554"/>
            </a:xfrm>
            <a:prstGeom prst="rect">
              <a:avLst/>
            </a:prstGeom>
            <a:noFill/>
            <a:ln w="9525">
              <a:noFill/>
              <a:miter lim="800000"/>
              <a:headEnd/>
              <a:tailEnd/>
            </a:ln>
          </p:spPr>
          <p:txBody>
            <a:bodyPr wrap="none">
              <a:spAutoFit/>
            </a:bodyPr>
            <a:lstStyle/>
            <a:p>
              <a:r>
                <a:rPr lang="en-US" b="0" dirty="0" smtClean="0">
                  <a:solidFill>
                    <a:schemeClr val="bg1"/>
                  </a:solidFill>
                </a:rPr>
                <a:t>blue</a:t>
              </a:r>
              <a:endParaRPr lang="en-US" b="0" dirty="0">
                <a:solidFill>
                  <a:schemeClr val="bg1"/>
                </a:solidFill>
              </a:endParaRPr>
            </a:p>
          </p:txBody>
        </p:sp>
        <p:sp>
          <p:nvSpPr>
            <p:cNvPr id="20486" name="TextBox 5"/>
            <p:cNvSpPr txBox="1">
              <a:spLocks noChangeArrowheads="1"/>
            </p:cNvSpPr>
            <p:nvPr/>
          </p:nvSpPr>
          <p:spPr bwMode="auto">
            <a:xfrm>
              <a:off x="7620000" y="2743200"/>
              <a:ext cx="503664" cy="338554"/>
            </a:xfrm>
            <a:prstGeom prst="rect">
              <a:avLst/>
            </a:prstGeom>
            <a:noFill/>
            <a:ln w="9525">
              <a:noFill/>
              <a:miter lim="800000"/>
              <a:headEnd/>
              <a:tailEnd/>
            </a:ln>
          </p:spPr>
          <p:txBody>
            <a:bodyPr wrap="none">
              <a:spAutoFit/>
            </a:bodyPr>
            <a:lstStyle/>
            <a:p>
              <a:r>
                <a:rPr lang="en-US" b="0" dirty="0" smtClean="0">
                  <a:solidFill>
                    <a:schemeClr val="bg1"/>
                  </a:solidFill>
                </a:rPr>
                <a:t>fish</a:t>
              </a:r>
              <a:endParaRPr lang="en-US" b="0" dirty="0">
                <a:solidFill>
                  <a:schemeClr val="bg1"/>
                </a:solidFill>
              </a:endParaRPr>
            </a:p>
          </p:txBody>
        </p:sp>
        <p:sp>
          <p:nvSpPr>
            <p:cNvPr id="20487" name="TextBox 6"/>
            <p:cNvSpPr txBox="1">
              <a:spLocks noChangeArrowheads="1"/>
            </p:cNvSpPr>
            <p:nvPr/>
          </p:nvSpPr>
          <p:spPr bwMode="auto">
            <a:xfrm>
              <a:off x="7162800" y="2209800"/>
              <a:ext cx="615874" cy="338554"/>
            </a:xfrm>
            <a:prstGeom prst="rect">
              <a:avLst/>
            </a:prstGeom>
            <a:noFill/>
            <a:ln w="9525">
              <a:noFill/>
              <a:miter lim="800000"/>
              <a:headEnd/>
              <a:tailEnd/>
            </a:ln>
          </p:spPr>
          <p:txBody>
            <a:bodyPr wrap="none">
              <a:spAutoFit/>
            </a:bodyPr>
            <a:lstStyle/>
            <a:p>
              <a:r>
                <a:rPr lang="en-US" b="0" dirty="0" smtClean="0">
                  <a:solidFill>
                    <a:schemeClr val="bg1"/>
                  </a:solidFill>
                </a:rPr>
                <a:t>AND</a:t>
              </a:r>
              <a:endParaRPr lang="en-US" b="0" dirty="0">
                <a:solidFill>
                  <a:schemeClr val="bg1"/>
                </a:solidFill>
              </a:endParaRPr>
            </a:p>
          </p:txBody>
        </p:sp>
        <p:sp>
          <p:nvSpPr>
            <p:cNvPr id="20488" name="TextBox 7"/>
            <p:cNvSpPr txBox="1">
              <a:spLocks noChangeArrowheads="1"/>
            </p:cNvSpPr>
            <p:nvPr/>
          </p:nvSpPr>
          <p:spPr bwMode="auto">
            <a:xfrm>
              <a:off x="6121786" y="2209800"/>
              <a:ext cx="583814" cy="338554"/>
            </a:xfrm>
            <a:prstGeom prst="rect">
              <a:avLst/>
            </a:prstGeom>
            <a:noFill/>
            <a:ln w="9525">
              <a:noFill/>
              <a:miter lim="800000"/>
              <a:headEnd/>
              <a:tailEnd/>
            </a:ln>
          </p:spPr>
          <p:txBody>
            <a:bodyPr wrap="none">
              <a:spAutoFit/>
            </a:bodyPr>
            <a:lstStyle/>
            <a:p>
              <a:r>
                <a:rPr lang="en-US" b="0" dirty="0" smtClean="0">
                  <a:solidFill>
                    <a:schemeClr val="bg1"/>
                  </a:solidFill>
                </a:rPr>
                <a:t>ham</a:t>
              </a:r>
              <a:endParaRPr lang="en-US" b="0" dirty="0">
                <a:solidFill>
                  <a:schemeClr val="bg1"/>
                </a:solidFill>
              </a:endParaRPr>
            </a:p>
          </p:txBody>
        </p:sp>
        <p:sp>
          <p:nvSpPr>
            <p:cNvPr id="20489" name="TextBox 8"/>
            <p:cNvSpPr txBox="1">
              <a:spLocks noChangeArrowheads="1"/>
            </p:cNvSpPr>
            <p:nvPr/>
          </p:nvSpPr>
          <p:spPr bwMode="auto">
            <a:xfrm>
              <a:off x="6705600" y="1752600"/>
              <a:ext cx="492443" cy="338554"/>
            </a:xfrm>
            <a:prstGeom prst="rect">
              <a:avLst/>
            </a:prstGeom>
            <a:noFill/>
            <a:ln w="9525">
              <a:noFill/>
              <a:miter lim="800000"/>
              <a:headEnd/>
              <a:tailEnd/>
            </a:ln>
          </p:spPr>
          <p:txBody>
            <a:bodyPr wrap="none">
              <a:spAutoFit/>
            </a:bodyPr>
            <a:lstStyle/>
            <a:p>
              <a:r>
                <a:rPr lang="en-US" b="0" dirty="0" smtClean="0">
                  <a:solidFill>
                    <a:schemeClr val="bg1"/>
                  </a:solidFill>
                </a:rPr>
                <a:t>OR</a:t>
              </a:r>
              <a:endParaRPr lang="en-US" b="0" dirty="0">
                <a:solidFill>
                  <a:schemeClr val="bg1"/>
                </a:solidFill>
              </a:endParaRPr>
            </a:p>
          </p:txBody>
        </p:sp>
        <p:cxnSp>
          <p:nvCxnSpPr>
            <p:cNvPr id="20490" name="Straight Arrow Connector 10"/>
            <p:cNvCxnSpPr>
              <a:cxnSpLocks noChangeShapeType="1"/>
              <a:stCxn id="20489" idx="2"/>
              <a:endCxn id="20488" idx="0"/>
            </p:cNvCxnSpPr>
            <p:nvPr/>
          </p:nvCxnSpPr>
          <p:spPr bwMode="auto">
            <a:xfrm rot="5400000">
              <a:off x="6623435" y="1881413"/>
              <a:ext cx="118646" cy="538129"/>
            </a:xfrm>
            <a:prstGeom prst="straightConnector1">
              <a:avLst/>
            </a:prstGeom>
            <a:noFill/>
            <a:ln w="9525" algn="ctr">
              <a:solidFill>
                <a:schemeClr val="bg1"/>
              </a:solidFill>
              <a:round/>
              <a:headEnd/>
              <a:tailEnd/>
            </a:ln>
          </p:spPr>
        </p:cxnSp>
        <p:cxnSp>
          <p:nvCxnSpPr>
            <p:cNvPr id="20491" name="Straight Arrow Connector 11"/>
            <p:cNvCxnSpPr>
              <a:cxnSpLocks noChangeShapeType="1"/>
              <a:stCxn id="20489" idx="2"/>
              <a:endCxn id="20487" idx="0"/>
            </p:cNvCxnSpPr>
            <p:nvPr/>
          </p:nvCxnSpPr>
          <p:spPr bwMode="auto">
            <a:xfrm rot="16200000" flipH="1">
              <a:off x="7151956" y="1891019"/>
              <a:ext cx="118646" cy="518915"/>
            </a:xfrm>
            <a:prstGeom prst="straightConnector1">
              <a:avLst/>
            </a:prstGeom>
            <a:noFill/>
            <a:ln w="9525" algn="ctr">
              <a:solidFill>
                <a:schemeClr val="bg1"/>
              </a:solidFill>
              <a:round/>
              <a:headEnd/>
              <a:tailEnd/>
            </a:ln>
          </p:spPr>
        </p:cxnSp>
        <p:cxnSp>
          <p:nvCxnSpPr>
            <p:cNvPr id="20492" name="Straight Arrow Connector 14"/>
            <p:cNvCxnSpPr>
              <a:cxnSpLocks noChangeShapeType="1"/>
              <a:stCxn id="20487" idx="2"/>
              <a:endCxn id="20486" idx="0"/>
            </p:cNvCxnSpPr>
            <p:nvPr/>
          </p:nvCxnSpPr>
          <p:spPr bwMode="auto">
            <a:xfrm rot="16200000" flipH="1">
              <a:off x="7573861" y="2445229"/>
              <a:ext cx="194846" cy="401095"/>
            </a:xfrm>
            <a:prstGeom prst="straightConnector1">
              <a:avLst/>
            </a:prstGeom>
            <a:noFill/>
            <a:ln w="9525" algn="ctr">
              <a:solidFill>
                <a:schemeClr val="bg1"/>
              </a:solidFill>
              <a:round/>
              <a:headEnd/>
              <a:tailEnd/>
            </a:ln>
          </p:spPr>
        </p:cxnSp>
        <p:cxnSp>
          <p:nvCxnSpPr>
            <p:cNvPr id="20493" name="Straight Arrow Connector 17"/>
            <p:cNvCxnSpPr>
              <a:cxnSpLocks noChangeShapeType="1"/>
              <a:stCxn id="20487" idx="2"/>
              <a:endCxn id="20485" idx="0"/>
            </p:cNvCxnSpPr>
            <p:nvPr/>
          </p:nvCxnSpPr>
          <p:spPr bwMode="auto">
            <a:xfrm rot="5400000">
              <a:off x="7171593" y="2444056"/>
              <a:ext cx="194846" cy="403442"/>
            </a:xfrm>
            <a:prstGeom prst="straightConnector1">
              <a:avLst/>
            </a:prstGeom>
            <a:noFill/>
            <a:ln w="9525" algn="ctr">
              <a:solidFill>
                <a:schemeClr val="bg1"/>
              </a:solidFill>
              <a:round/>
              <a:headEnd/>
              <a:tailEnd/>
            </a:ln>
          </p:spPr>
        </p:cxnSp>
      </p:grpSp>
      <p:sp>
        <p:nvSpPr>
          <p:cNvPr id="20494" name="Right Arrow 21"/>
          <p:cNvSpPr>
            <a:spLocks noChangeArrowheads="1"/>
          </p:cNvSpPr>
          <p:nvPr/>
        </p:nvSpPr>
        <p:spPr bwMode="auto">
          <a:xfrm>
            <a:off x="5453063" y="2133600"/>
            <a:ext cx="490537" cy="381000"/>
          </a:xfrm>
          <a:prstGeom prst="rightArrow">
            <a:avLst>
              <a:gd name="adj1" fmla="val 50000"/>
              <a:gd name="adj2" fmla="val 50069"/>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a:solidFill>
                <a:schemeClr val="bg1"/>
              </a:solidFill>
            </a:endParaRPr>
          </a:p>
        </p:txBody>
      </p:sp>
      <p:grpSp>
        <p:nvGrpSpPr>
          <p:cNvPr id="59" name="Group 58"/>
          <p:cNvGrpSpPr/>
          <p:nvPr/>
        </p:nvGrpSpPr>
        <p:grpSpPr>
          <a:xfrm>
            <a:off x="2667000" y="3200400"/>
            <a:ext cx="2176464" cy="685800"/>
            <a:chOff x="2667000" y="3200400"/>
            <a:chExt cx="2176464" cy="685800"/>
          </a:xfrm>
        </p:grpSpPr>
        <p:sp>
          <p:nvSpPr>
            <p:cNvPr id="46" name="Rectangle 8"/>
            <p:cNvSpPr>
              <a:spLocks noChangeArrowheads="1"/>
            </p:cNvSpPr>
            <p:nvPr/>
          </p:nvSpPr>
          <p:spPr bwMode="auto">
            <a:xfrm>
              <a:off x="4046538"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7" name="Rectangle 19"/>
            <p:cNvSpPr>
              <a:spLocks noChangeArrowheads="1"/>
            </p:cNvSpPr>
            <p:nvPr/>
          </p:nvSpPr>
          <p:spPr bwMode="auto">
            <a:xfrm>
              <a:off x="4046538" y="3200400"/>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48" name="Rectangle 19"/>
            <p:cNvSpPr>
              <a:spLocks noChangeArrowheads="1"/>
            </p:cNvSpPr>
            <p:nvPr/>
          </p:nvSpPr>
          <p:spPr bwMode="auto">
            <a:xfrm>
              <a:off x="2667000" y="3200400"/>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49" name="Rectangle 19"/>
            <p:cNvSpPr>
              <a:spLocks noChangeArrowheads="1"/>
            </p:cNvSpPr>
            <p:nvPr/>
          </p:nvSpPr>
          <p:spPr bwMode="auto">
            <a:xfrm>
              <a:off x="2667000" y="3586163"/>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50" name="Rectangle 7"/>
            <p:cNvSpPr>
              <a:spLocks noChangeArrowheads="1"/>
            </p:cNvSpPr>
            <p:nvPr/>
          </p:nvSpPr>
          <p:spPr bwMode="auto">
            <a:xfrm>
              <a:off x="4559301"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cxnSp>
          <p:nvCxnSpPr>
            <p:cNvPr id="51" name="Straight Arrow Connector 227"/>
            <p:cNvCxnSpPr>
              <a:cxnSpLocks noChangeShapeType="1"/>
              <a:stCxn id="48" idx="3"/>
              <a:endCxn id="47" idx="1"/>
            </p:cNvCxnSpPr>
            <p:nvPr/>
          </p:nvCxnSpPr>
          <p:spPr bwMode="auto">
            <a:xfrm>
              <a:off x="3817938" y="3350419"/>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2" name="Straight Arrow Connector 235"/>
            <p:cNvCxnSpPr>
              <a:cxnSpLocks noChangeShapeType="1"/>
              <a:stCxn id="49" idx="3"/>
              <a:endCxn id="46" idx="1"/>
            </p:cNvCxnSpPr>
            <p:nvPr/>
          </p:nvCxnSpPr>
          <p:spPr bwMode="auto">
            <a:xfrm>
              <a:off x="3817938"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3" name="Straight Arrow Connector 235"/>
            <p:cNvCxnSpPr>
              <a:cxnSpLocks noChangeShapeType="1"/>
              <a:stCxn id="46" idx="3"/>
              <a:endCxn id="50" idx="1"/>
            </p:cNvCxnSpPr>
            <p:nvPr/>
          </p:nvCxnSpPr>
          <p:spPr bwMode="auto">
            <a:xfrm>
              <a:off x="4330701"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8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484" grpId="0"/>
      <p:bldP spid="204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smtClean="0"/>
              <a:t>Strengths and Weaknesses</a:t>
            </a:r>
          </a:p>
        </p:txBody>
      </p:sp>
      <p:sp>
        <p:nvSpPr>
          <p:cNvPr id="22531" name="Rectangle 5"/>
          <p:cNvSpPr>
            <a:spLocks noGrp="1" noChangeArrowheads="1"/>
          </p:cNvSpPr>
          <p:nvPr>
            <p:ph type="body" idx="1"/>
          </p:nvPr>
        </p:nvSpPr>
        <p:spPr/>
        <p:txBody>
          <a:bodyPr/>
          <a:lstStyle/>
          <a:p>
            <a:r>
              <a:rPr lang="en-US" dirty="0" smtClean="0"/>
              <a:t>Strengths</a:t>
            </a:r>
          </a:p>
          <a:p>
            <a:pPr lvl="1"/>
            <a:r>
              <a:rPr lang="en-US" dirty="0" smtClean="0"/>
              <a:t>Precise, if you know the right strategies</a:t>
            </a:r>
          </a:p>
          <a:p>
            <a:pPr lvl="1"/>
            <a:r>
              <a:rPr lang="en-US" dirty="0" smtClean="0"/>
              <a:t>Precise, if you have an idea of what you’re looking for</a:t>
            </a:r>
          </a:p>
          <a:p>
            <a:pPr lvl="1"/>
            <a:r>
              <a:rPr lang="en-US" dirty="0" smtClean="0"/>
              <a:t>Implementations are fast and efficient</a:t>
            </a:r>
          </a:p>
          <a:p>
            <a:r>
              <a:rPr lang="en-US" dirty="0" smtClean="0"/>
              <a:t>Weaknesses</a:t>
            </a:r>
          </a:p>
          <a:p>
            <a:pPr lvl="1"/>
            <a:r>
              <a:rPr lang="en-US" dirty="0" smtClean="0"/>
              <a:t>Users must learn Boolean logic</a:t>
            </a:r>
          </a:p>
          <a:p>
            <a:pPr lvl="1"/>
            <a:r>
              <a:rPr lang="en-US" dirty="0" smtClean="0"/>
              <a:t>Boolean logic insufficient to capture the richness of language</a:t>
            </a:r>
          </a:p>
          <a:p>
            <a:pPr lvl="1"/>
            <a:r>
              <a:rPr lang="en-US" dirty="0" smtClean="0"/>
              <a:t>No control over size of result set: either too many hits or none</a:t>
            </a:r>
          </a:p>
          <a:p>
            <a:pPr lvl="1"/>
            <a:r>
              <a:rPr lang="en-US" dirty="0" smtClean="0">
                <a:solidFill>
                  <a:srgbClr val="FF0000"/>
                </a:solidFill>
              </a:rPr>
              <a:t>When do you stop reading? </a:t>
            </a:r>
            <a:r>
              <a:rPr lang="en-US" dirty="0" smtClean="0"/>
              <a:t>All documents in the result set are considered “equally good”</a:t>
            </a:r>
          </a:p>
          <a:p>
            <a:pPr lvl="1"/>
            <a:r>
              <a:rPr lang="en-US" dirty="0" smtClean="0">
                <a:solidFill>
                  <a:srgbClr val="FF0000"/>
                </a:solidFill>
              </a:rPr>
              <a:t>What about partial matches? </a:t>
            </a:r>
            <a:r>
              <a:rPr lang="en-US" dirty="0" smtClean="0"/>
              <a:t>Documents that “don’t quite match” the query may be useful also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Ranked Retrieval</a:t>
            </a:r>
          </a:p>
        </p:txBody>
      </p:sp>
      <p:sp>
        <p:nvSpPr>
          <p:cNvPr id="23555" name="Rectangle 3"/>
          <p:cNvSpPr>
            <a:spLocks noGrp="1" noChangeArrowheads="1"/>
          </p:cNvSpPr>
          <p:nvPr>
            <p:ph type="body" idx="1"/>
          </p:nvPr>
        </p:nvSpPr>
        <p:spPr/>
        <p:txBody>
          <a:bodyPr/>
          <a:lstStyle/>
          <a:p>
            <a:r>
              <a:rPr lang="en-US" dirty="0" smtClean="0"/>
              <a:t>Order documents by how likely they are to be relevant to the information need</a:t>
            </a:r>
          </a:p>
          <a:p>
            <a:pPr lvl="1"/>
            <a:r>
              <a:rPr lang="en-US" dirty="0" smtClean="0"/>
              <a:t>Estimate relevance(</a:t>
            </a:r>
            <a:r>
              <a:rPr lang="en-US" i="1" dirty="0" smtClean="0"/>
              <a:t>q</a:t>
            </a:r>
            <a:r>
              <a:rPr lang="en-US" dirty="0" smtClean="0"/>
              <a:t>, </a:t>
            </a:r>
            <a:r>
              <a:rPr lang="en-US" i="1" dirty="0" err="1" smtClean="0"/>
              <a:t>d</a:t>
            </a:r>
            <a:r>
              <a:rPr lang="en-US" i="1" baseline="-25000" dirty="0" err="1" smtClean="0"/>
              <a:t>i</a:t>
            </a:r>
            <a:r>
              <a:rPr lang="en-US" dirty="0" smtClean="0"/>
              <a:t>)</a:t>
            </a:r>
          </a:p>
          <a:p>
            <a:pPr lvl="1"/>
            <a:r>
              <a:rPr lang="en-US" dirty="0" smtClean="0"/>
              <a:t>Sort documents by relevance</a:t>
            </a:r>
          </a:p>
          <a:p>
            <a:pPr lvl="1"/>
            <a:r>
              <a:rPr lang="en-US" dirty="0" smtClean="0"/>
              <a:t>Display sorted results</a:t>
            </a:r>
          </a:p>
          <a:p>
            <a:r>
              <a:rPr lang="en-US" dirty="0" smtClean="0"/>
              <a:t>User model</a:t>
            </a:r>
          </a:p>
          <a:p>
            <a:pPr lvl="1"/>
            <a:r>
              <a:rPr lang="en-US" dirty="0" smtClean="0"/>
              <a:t>Present hits one screen at a time, best results first</a:t>
            </a:r>
          </a:p>
          <a:p>
            <a:pPr lvl="1"/>
            <a:r>
              <a:rPr lang="en-US" dirty="0" smtClean="0"/>
              <a:t>At any point, users can decide to stop looking</a:t>
            </a:r>
          </a:p>
          <a:p>
            <a:r>
              <a:rPr lang="en-US" dirty="0" smtClean="0"/>
              <a:t>How do we estimate relevance?</a:t>
            </a:r>
          </a:p>
          <a:p>
            <a:pPr lvl="1"/>
            <a:r>
              <a:rPr lang="en-US" dirty="0" smtClean="0"/>
              <a:t>Assume document is relevant if it has a lot of query terms</a:t>
            </a:r>
          </a:p>
          <a:p>
            <a:pPr lvl="1"/>
            <a:r>
              <a:rPr lang="en-US" dirty="0" smtClean="0"/>
              <a:t>Replace relevance(</a:t>
            </a:r>
            <a:r>
              <a:rPr lang="en-US" i="1" dirty="0" smtClean="0"/>
              <a:t>q</a:t>
            </a:r>
            <a:r>
              <a:rPr lang="en-US" dirty="0" smtClean="0"/>
              <a:t>, </a:t>
            </a:r>
            <a:r>
              <a:rPr lang="en-US" i="1" dirty="0" err="1" smtClean="0"/>
              <a:t>d</a:t>
            </a:r>
            <a:r>
              <a:rPr lang="en-US" i="1" baseline="-25000" dirty="0" err="1" smtClean="0"/>
              <a:t>i</a:t>
            </a:r>
            <a:r>
              <a:rPr lang="en-US" dirty="0" smtClean="0"/>
              <a:t>) with </a:t>
            </a:r>
            <a:r>
              <a:rPr lang="en-US" dirty="0" err="1" smtClean="0"/>
              <a:t>sim</a:t>
            </a:r>
            <a:r>
              <a:rPr lang="en-US" dirty="0" smtClean="0"/>
              <a:t>(</a:t>
            </a:r>
            <a:r>
              <a:rPr lang="en-US" i="1" dirty="0" smtClean="0"/>
              <a:t>q</a:t>
            </a:r>
            <a:r>
              <a:rPr lang="en-US" dirty="0" smtClean="0"/>
              <a:t>, </a:t>
            </a:r>
            <a:r>
              <a:rPr lang="en-US" i="1" dirty="0" err="1" smtClean="0"/>
              <a:t>d</a:t>
            </a:r>
            <a:r>
              <a:rPr lang="en-US" i="1" baseline="-25000" dirty="0" err="1" smtClean="0"/>
              <a:t>i</a:t>
            </a:r>
            <a:r>
              <a:rPr lang="en-US" dirty="0" smtClean="0"/>
              <a:t>)</a:t>
            </a:r>
          </a:p>
          <a:p>
            <a:pPr lvl="1"/>
            <a:r>
              <a:rPr lang="en-US" dirty="0" smtClean="0"/>
              <a:t>Compute similarity of vector representations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Vector Space Model</a:t>
            </a:r>
          </a:p>
        </p:txBody>
      </p:sp>
      <p:sp>
        <p:nvSpPr>
          <p:cNvPr id="1354755" name="Text Box 3"/>
          <p:cNvSpPr txBox="1">
            <a:spLocks noChangeArrowheads="1"/>
          </p:cNvSpPr>
          <p:nvPr/>
        </p:nvSpPr>
        <p:spPr bwMode="auto">
          <a:xfrm>
            <a:off x="914400" y="4876800"/>
            <a:ext cx="6858000" cy="701675"/>
          </a:xfrm>
          <a:prstGeom prst="rect">
            <a:avLst/>
          </a:prstGeom>
          <a:noFill/>
          <a:ln w="12700">
            <a:noFill/>
            <a:miter lim="800000"/>
            <a:headEnd type="none" w="sm" len="sm"/>
            <a:tailEnd type="none" w="sm" len="sm"/>
          </a:ln>
          <a:effectLst/>
        </p:spPr>
        <p:txBody>
          <a:bodyPr>
            <a:spAutoFit/>
          </a:bodyPr>
          <a:lstStyle/>
          <a:p>
            <a:pPr>
              <a:defRPr/>
            </a:pPr>
            <a:r>
              <a:rPr lang="en-US" sz="2000" dirty="0">
                <a:solidFill>
                  <a:schemeClr val="bg1"/>
                </a:solidFill>
                <a:latin typeface="+mn-lt"/>
              </a:rPr>
              <a:t>Assumption: </a:t>
            </a:r>
            <a:r>
              <a:rPr lang="en-US" sz="2000" b="0" dirty="0">
                <a:solidFill>
                  <a:schemeClr val="bg1"/>
                </a:solidFill>
                <a:latin typeface="+mn-lt"/>
              </a:rPr>
              <a:t>Documents that are “close together” in vector space “talk about” the same things</a:t>
            </a:r>
          </a:p>
        </p:txBody>
      </p:sp>
      <p:cxnSp>
        <p:nvCxnSpPr>
          <p:cNvPr id="24580" name="AutoShape 4"/>
          <p:cNvCxnSpPr>
            <a:cxnSpLocks noChangeShapeType="1"/>
          </p:cNvCxnSpPr>
          <p:nvPr/>
        </p:nvCxnSpPr>
        <p:spPr bwMode="auto">
          <a:xfrm>
            <a:off x="4038600" y="3278188"/>
            <a:ext cx="2667000" cy="0"/>
          </a:xfrm>
          <a:prstGeom prst="straightConnector1">
            <a:avLst/>
          </a:prstGeom>
          <a:noFill/>
          <a:ln w="25400">
            <a:solidFill>
              <a:schemeClr val="bg1"/>
            </a:solidFill>
            <a:round/>
            <a:headEnd/>
            <a:tailEnd type="triangle" w="med" len="med"/>
          </a:ln>
        </p:spPr>
      </p:cxnSp>
      <p:cxnSp>
        <p:nvCxnSpPr>
          <p:cNvPr id="24581" name="AutoShape 5"/>
          <p:cNvCxnSpPr>
            <a:cxnSpLocks noChangeShapeType="1"/>
          </p:cNvCxnSpPr>
          <p:nvPr/>
        </p:nvCxnSpPr>
        <p:spPr bwMode="auto">
          <a:xfrm flipV="1">
            <a:off x="4038600" y="1373188"/>
            <a:ext cx="0" cy="1905000"/>
          </a:xfrm>
          <a:prstGeom prst="straightConnector1">
            <a:avLst/>
          </a:prstGeom>
          <a:noFill/>
          <a:ln w="25400">
            <a:solidFill>
              <a:schemeClr val="bg1"/>
            </a:solidFill>
            <a:round/>
            <a:headEnd/>
            <a:tailEnd type="triangle" w="med" len="med"/>
          </a:ln>
        </p:spPr>
      </p:cxnSp>
      <p:cxnSp>
        <p:nvCxnSpPr>
          <p:cNvPr id="24582" name="AutoShape 6"/>
          <p:cNvCxnSpPr>
            <a:cxnSpLocks noChangeShapeType="1"/>
          </p:cNvCxnSpPr>
          <p:nvPr/>
        </p:nvCxnSpPr>
        <p:spPr bwMode="auto">
          <a:xfrm flipH="1">
            <a:off x="2286000" y="3278188"/>
            <a:ext cx="1752600" cy="1066800"/>
          </a:xfrm>
          <a:prstGeom prst="straightConnector1">
            <a:avLst/>
          </a:prstGeom>
          <a:noFill/>
          <a:ln w="25400">
            <a:solidFill>
              <a:schemeClr val="bg1"/>
            </a:solidFill>
            <a:round/>
            <a:headEnd/>
            <a:tailEnd type="triangle" w="med" len="med"/>
          </a:ln>
        </p:spPr>
      </p:cxnSp>
      <p:cxnSp>
        <p:nvCxnSpPr>
          <p:cNvPr id="24583" name="AutoShape 7"/>
          <p:cNvCxnSpPr>
            <a:cxnSpLocks noChangeShapeType="1"/>
          </p:cNvCxnSpPr>
          <p:nvPr/>
        </p:nvCxnSpPr>
        <p:spPr bwMode="auto">
          <a:xfrm flipV="1">
            <a:off x="4038600" y="2592388"/>
            <a:ext cx="1905000" cy="685800"/>
          </a:xfrm>
          <a:prstGeom prst="straightConnector1">
            <a:avLst/>
          </a:prstGeom>
          <a:noFill/>
          <a:ln w="19050">
            <a:solidFill>
              <a:schemeClr val="bg1"/>
            </a:solidFill>
            <a:prstDash val="dash"/>
            <a:round/>
            <a:headEnd/>
            <a:tailEnd type="triangle" w="med" len="med"/>
          </a:ln>
        </p:spPr>
      </p:cxnSp>
      <p:cxnSp>
        <p:nvCxnSpPr>
          <p:cNvPr id="24584" name="AutoShape 8"/>
          <p:cNvCxnSpPr>
            <a:cxnSpLocks noChangeShapeType="1"/>
          </p:cNvCxnSpPr>
          <p:nvPr/>
        </p:nvCxnSpPr>
        <p:spPr bwMode="auto">
          <a:xfrm>
            <a:off x="4038600" y="3278188"/>
            <a:ext cx="1600200" cy="685800"/>
          </a:xfrm>
          <a:prstGeom prst="straightConnector1">
            <a:avLst/>
          </a:prstGeom>
          <a:noFill/>
          <a:ln w="19050">
            <a:solidFill>
              <a:schemeClr val="bg1"/>
            </a:solidFill>
            <a:prstDash val="dash"/>
            <a:round/>
            <a:headEnd/>
            <a:tailEnd type="triangle" w="med" len="med"/>
          </a:ln>
        </p:spPr>
      </p:cxnSp>
      <p:cxnSp>
        <p:nvCxnSpPr>
          <p:cNvPr id="24585" name="AutoShape 9"/>
          <p:cNvCxnSpPr>
            <a:cxnSpLocks noChangeShapeType="1"/>
          </p:cNvCxnSpPr>
          <p:nvPr/>
        </p:nvCxnSpPr>
        <p:spPr bwMode="auto">
          <a:xfrm flipV="1">
            <a:off x="4038600" y="1754188"/>
            <a:ext cx="914400" cy="1524000"/>
          </a:xfrm>
          <a:prstGeom prst="straightConnector1">
            <a:avLst/>
          </a:prstGeom>
          <a:noFill/>
          <a:ln w="19050">
            <a:solidFill>
              <a:schemeClr val="bg1"/>
            </a:solidFill>
            <a:prstDash val="dash"/>
            <a:round/>
            <a:headEnd/>
            <a:tailEnd type="triangle" w="med" len="med"/>
          </a:ln>
        </p:spPr>
      </p:cxnSp>
      <p:cxnSp>
        <p:nvCxnSpPr>
          <p:cNvPr id="24586" name="AutoShape 10"/>
          <p:cNvCxnSpPr>
            <a:cxnSpLocks noChangeShapeType="1"/>
            <a:endCxn id="24592" idx="0"/>
          </p:cNvCxnSpPr>
          <p:nvPr/>
        </p:nvCxnSpPr>
        <p:spPr bwMode="auto">
          <a:xfrm flipH="1">
            <a:off x="3627438" y="3276600"/>
            <a:ext cx="422275" cy="1066800"/>
          </a:xfrm>
          <a:prstGeom prst="straightConnector1">
            <a:avLst/>
          </a:prstGeom>
          <a:noFill/>
          <a:ln w="19050">
            <a:solidFill>
              <a:schemeClr val="bg1"/>
            </a:solidFill>
            <a:prstDash val="dash"/>
            <a:round/>
            <a:headEnd/>
            <a:tailEnd type="triangle" w="med" len="med"/>
          </a:ln>
        </p:spPr>
      </p:cxnSp>
      <p:cxnSp>
        <p:nvCxnSpPr>
          <p:cNvPr id="24587" name="AutoShape 11"/>
          <p:cNvCxnSpPr>
            <a:cxnSpLocks noChangeShapeType="1"/>
          </p:cNvCxnSpPr>
          <p:nvPr/>
        </p:nvCxnSpPr>
        <p:spPr bwMode="auto">
          <a:xfrm flipH="1" flipV="1">
            <a:off x="2362200" y="2135188"/>
            <a:ext cx="1676400" cy="1143000"/>
          </a:xfrm>
          <a:prstGeom prst="straightConnector1">
            <a:avLst/>
          </a:prstGeom>
          <a:noFill/>
          <a:ln w="19050">
            <a:solidFill>
              <a:schemeClr val="bg1"/>
            </a:solidFill>
            <a:prstDash val="dash"/>
            <a:round/>
            <a:headEnd/>
            <a:tailEnd type="triangle" w="med" len="med"/>
          </a:ln>
        </p:spPr>
      </p:cxnSp>
      <p:sp>
        <p:nvSpPr>
          <p:cNvPr id="24588" name="Text Box 12"/>
          <p:cNvSpPr txBox="1">
            <a:spLocks noChangeArrowheads="1"/>
          </p:cNvSpPr>
          <p:nvPr/>
        </p:nvSpPr>
        <p:spPr bwMode="auto">
          <a:xfrm>
            <a:off x="6156325" y="32385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1</a:t>
            </a:r>
          </a:p>
        </p:txBody>
      </p:sp>
      <p:sp>
        <p:nvSpPr>
          <p:cNvPr id="24589" name="Text Box 13"/>
          <p:cNvSpPr txBox="1">
            <a:spLocks noChangeArrowheads="1"/>
          </p:cNvSpPr>
          <p:nvPr/>
        </p:nvSpPr>
        <p:spPr bwMode="auto">
          <a:xfrm>
            <a:off x="4953000" y="1449388"/>
            <a:ext cx="469900" cy="366712"/>
          </a:xfrm>
          <a:prstGeom prst="rect">
            <a:avLst/>
          </a:prstGeom>
          <a:noFill/>
          <a:ln w="9525">
            <a:noFill/>
            <a:miter lim="800000"/>
            <a:headEnd/>
            <a:tailEnd/>
          </a:ln>
        </p:spPr>
        <p:txBody>
          <a:bodyPr>
            <a:spAutoFit/>
          </a:bodyPr>
          <a:lstStyle/>
          <a:p>
            <a:r>
              <a:rPr lang="en-US" sz="1800" b="0">
                <a:solidFill>
                  <a:schemeClr val="bg1"/>
                </a:solidFill>
              </a:rPr>
              <a:t>d</a:t>
            </a:r>
            <a:r>
              <a:rPr lang="en-US" sz="1800" b="0" baseline="-25000">
                <a:solidFill>
                  <a:schemeClr val="bg1"/>
                </a:solidFill>
              </a:rPr>
              <a:t>2</a:t>
            </a:r>
            <a:endParaRPr lang="en-US" sz="1800" b="0">
              <a:solidFill>
                <a:schemeClr val="bg1"/>
              </a:solidFill>
            </a:endParaRPr>
          </a:p>
        </p:txBody>
      </p:sp>
      <p:sp>
        <p:nvSpPr>
          <p:cNvPr id="24590" name="Text Box 14"/>
          <p:cNvSpPr txBox="1">
            <a:spLocks noChangeArrowheads="1"/>
          </p:cNvSpPr>
          <p:nvPr/>
        </p:nvSpPr>
        <p:spPr bwMode="auto">
          <a:xfrm>
            <a:off x="5867400" y="2362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1</a:t>
            </a:r>
            <a:endParaRPr lang="en-US" sz="1800" b="0">
              <a:solidFill>
                <a:schemeClr val="bg1"/>
              </a:solidFill>
            </a:endParaRPr>
          </a:p>
        </p:txBody>
      </p:sp>
      <p:sp>
        <p:nvSpPr>
          <p:cNvPr id="24591" name="Text Box 15"/>
          <p:cNvSpPr txBox="1">
            <a:spLocks noChangeArrowheads="1"/>
          </p:cNvSpPr>
          <p:nvPr/>
        </p:nvSpPr>
        <p:spPr bwMode="auto">
          <a:xfrm>
            <a:off x="1905000" y="1981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3</a:t>
            </a:r>
            <a:endParaRPr lang="en-US" sz="1800" b="0">
              <a:solidFill>
                <a:schemeClr val="bg1"/>
              </a:solidFill>
            </a:endParaRPr>
          </a:p>
        </p:txBody>
      </p:sp>
      <p:sp>
        <p:nvSpPr>
          <p:cNvPr id="24592" name="Text Box 16"/>
          <p:cNvSpPr txBox="1">
            <a:spLocks noChangeArrowheads="1"/>
          </p:cNvSpPr>
          <p:nvPr/>
        </p:nvSpPr>
        <p:spPr bwMode="auto">
          <a:xfrm>
            <a:off x="3429000" y="43434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4</a:t>
            </a:r>
            <a:endParaRPr lang="en-US" sz="1800" b="0">
              <a:solidFill>
                <a:schemeClr val="bg1"/>
              </a:solidFill>
            </a:endParaRPr>
          </a:p>
        </p:txBody>
      </p:sp>
      <p:sp>
        <p:nvSpPr>
          <p:cNvPr id="24593" name="Text Box 17"/>
          <p:cNvSpPr txBox="1">
            <a:spLocks noChangeArrowheads="1"/>
          </p:cNvSpPr>
          <p:nvPr/>
        </p:nvSpPr>
        <p:spPr bwMode="auto">
          <a:xfrm>
            <a:off x="5486400" y="3886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5</a:t>
            </a:r>
          </a:p>
        </p:txBody>
      </p:sp>
      <p:sp>
        <p:nvSpPr>
          <p:cNvPr id="24594" name="Text Box 18"/>
          <p:cNvSpPr txBox="1">
            <a:spLocks noChangeArrowheads="1"/>
          </p:cNvSpPr>
          <p:nvPr/>
        </p:nvSpPr>
        <p:spPr bwMode="auto">
          <a:xfrm>
            <a:off x="3581400" y="12954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3</a:t>
            </a:r>
          </a:p>
        </p:txBody>
      </p:sp>
      <p:sp>
        <p:nvSpPr>
          <p:cNvPr id="24595" name="Text Box 19"/>
          <p:cNvSpPr txBox="1">
            <a:spLocks noChangeArrowheads="1"/>
          </p:cNvSpPr>
          <p:nvPr/>
        </p:nvSpPr>
        <p:spPr bwMode="auto">
          <a:xfrm>
            <a:off x="1905000" y="40386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2</a:t>
            </a:r>
          </a:p>
        </p:txBody>
      </p:sp>
      <p:sp>
        <p:nvSpPr>
          <p:cNvPr id="24596" name="Freeform 20"/>
          <p:cNvSpPr>
            <a:spLocks/>
          </p:cNvSpPr>
          <p:nvPr/>
        </p:nvSpPr>
        <p:spPr bwMode="auto">
          <a:xfrm>
            <a:off x="4267200" y="29479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7" name="Freeform 21"/>
          <p:cNvSpPr>
            <a:spLocks/>
          </p:cNvSpPr>
          <p:nvPr/>
        </p:nvSpPr>
        <p:spPr bwMode="auto">
          <a:xfrm>
            <a:off x="3581400" y="3125788"/>
            <a:ext cx="304800" cy="546100"/>
          </a:xfrm>
          <a:custGeom>
            <a:avLst/>
            <a:gdLst>
              <a:gd name="T0" fmla="*/ 2147483647 w 192"/>
              <a:gd name="T1" fmla="*/ 0 h 344"/>
              <a:gd name="T2" fmla="*/ 2147483647 w 192"/>
              <a:gd name="T3" fmla="*/ 2147483647 h 344"/>
              <a:gd name="T4" fmla="*/ 0 w 192"/>
              <a:gd name="T5" fmla="*/ 2147483647 h 344"/>
              <a:gd name="T6" fmla="*/ 2147483647 w 192"/>
              <a:gd name="T7" fmla="*/ 2147483647 h 344"/>
              <a:gd name="T8" fmla="*/ 2147483647 w 192"/>
              <a:gd name="T9" fmla="*/ 2147483647 h 344"/>
              <a:gd name="T10" fmla="*/ 0 60000 65536"/>
              <a:gd name="T11" fmla="*/ 0 60000 65536"/>
              <a:gd name="T12" fmla="*/ 0 60000 65536"/>
              <a:gd name="T13" fmla="*/ 0 60000 65536"/>
              <a:gd name="T14" fmla="*/ 0 60000 65536"/>
              <a:gd name="T15" fmla="*/ 0 w 192"/>
              <a:gd name="T16" fmla="*/ 0 h 344"/>
              <a:gd name="T17" fmla="*/ 192 w 192"/>
              <a:gd name="T18" fmla="*/ 344 h 344"/>
            </a:gdLst>
            <a:ahLst/>
            <a:cxnLst>
              <a:cxn ang="T10">
                <a:pos x="T0" y="T1"/>
              </a:cxn>
              <a:cxn ang="T11">
                <a:pos x="T2" y="T3"/>
              </a:cxn>
              <a:cxn ang="T12">
                <a:pos x="T4" y="T5"/>
              </a:cxn>
              <a:cxn ang="T13">
                <a:pos x="T6" y="T7"/>
              </a:cxn>
              <a:cxn ang="T14">
                <a:pos x="T8" y="T9"/>
              </a:cxn>
            </a:cxnLst>
            <a:rect l="T15" t="T16" r="T17" b="T18"/>
            <a:pathLst>
              <a:path w="192" h="344">
                <a:moveTo>
                  <a:pt x="144" y="0"/>
                </a:moveTo>
                <a:cubicBezTo>
                  <a:pt x="108" y="12"/>
                  <a:pt x="72" y="24"/>
                  <a:pt x="48" y="48"/>
                </a:cubicBezTo>
                <a:cubicBezTo>
                  <a:pt x="24" y="72"/>
                  <a:pt x="0" y="104"/>
                  <a:pt x="0" y="144"/>
                </a:cubicBezTo>
                <a:cubicBezTo>
                  <a:pt x="0" y="184"/>
                  <a:pt x="16" y="256"/>
                  <a:pt x="48" y="288"/>
                </a:cubicBezTo>
                <a:cubicBezTo>
                  <a:pt x="80" y="320"/>
                  <a:pt x="176" y="344"/>
                  <a:pt x="192" y="336"/>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8" name="Text Box 22"/>
          <p:cNvSpPr txBox="1">
            <a:spLocks noChangeArrowheads="1"/>
          </p:cNvSpPr>
          <p:nvPr/>
        </p:nvSpPr>
        <p:spPr bwMode="auto">
          <a:xfrm>
            <a:off x="4419600" y="2744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θ</a:t>
            </a:r>
            <a:endParaRPr lang="en-US" b="0" i="1">
              <a:solidFill>
                <a:schemeClr val="bg1"/>
              </a:solidFill>
              <a:latin typeface="Times New Roman" pitchFamily="18" charset="0"/>
            </a:endParaRPr>
          </a:p>
        </p:txBody>
      </p:sp>
      <p:sp>
        <p:nvSpPr>
          <p:cNvPr id="24599" name="Text Box 23"/>
          <p:cNvSpPr txBox="1">
            <a:spLocks noChangeArrowheads="1"/>
          </p:cNvSpPr>
          <p:nvPr/>
        </p:nvSpPr>
        <p:spPr bwMode="auto">
          <a:xfrm>
            <a:off x="3200400" y="3125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φ</a:t>
            </a:r>
            <a:endParaRPr lang="en-US" b="0" i="1">
              <a:solidFill>
                <a:schemeClr val="bg1"/>
              </a:solidFill>
              <a:latin typeface="Times New Roman" pitchFamily="18" charset="0"/>
            </a:endParaRPr>
          </a:p>
        </p:txBody>
      </p:sp>
      <p:sp>
        <p:nvSpPr>
          <p:cNvPr id="1354776" name="Text Box 24"/>
          <p:cNvSpPr txBox="1">
            <a:spLocks noChangeArrowheads="1"/>
          </p:cNvSpPr>
          <p:nvPr/>
        </p:nvSpPr>
        <p:spPr bwMode="auto">
          <a:xfrm>
            <a:off x="914400" y="5699125"/>
            <a:ext cx="6858000" cy="701675"/>
          </a:xfrm>
          <a:prstGeom prst="rect">
            <a:avLst/>
          </a:prstGeom>
          <a:noFill/>
          <a:ln w="12700">
            <a:noFill/>
            <a:miter lim="800000"/>
            <a:headEnd type="none" w="sm" len="sm"/>
            <a:tailEnd type="none" w="sm" len="sm"/>
          </a:ln>
          <a:effectLst/>
        </p:spPr>
        <p:txBody>
          <a:bodyPr>
            <a:spAutoFit/>
          </a:bodyPr>
          <a:lstStyle/>
          <a:p>
            <a:pPr>
              <a:defRPr/>
            </a:pPr>
            <a:r>
              <a:rPr lang="en-US" sz="2000" b="0" dirty="0">
                <a:solidFill>
                  <a:schemeClr val="bg1"/>
                </a:solidFill>
                <a:latin typeface="+mn-lt"/>
              </a:rPr>
              <a:t>Therefore, retrieve documents based on how close the document is to the query (i.e., similarity ~ “closeness”)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r>
              <a:rPr lang="en-US"/>
              <a:t>Similarity Metric</a:t>
            </a:r>
          </a:p>
        </p:txBody>
      </p:sp>
      <p:sp>
        <p:nvSpPr>
          <p:cNvPr id="1355779" name="Rectangle 3"/>
          <p:cNvSpPr>
            <a:spLocks noGrp="1" noChangeArrowheads="1"/>
          </p:cNvSpPr>
          <p:nvPr>
            <p:ph type="body" idx="1"/>
          </p:nvPr>
        </p:nvSpPr>
        <p:spPr/>
        <p:txBody>
          <a:bodyPr/>
          <a:lstStyle/>
          <a:p>
            <a:r>
              <a:rPr lang="en-US" dirty="0" smtClean="0"/>
              <a:t>Use </a:t>
            </a:r>
            <a:r>
              <a:rPr lang="en-US" dirty="0"/>
              <a:t>“angle” between the vectors</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Or, more generally, inner products:</a:t>
            </a:r>
            <a:endParaRPr lang="en-US" dirty="0"/>
          </a:p>
        </p:txBody>
      </p:sp>
      <p:graphicFrame>
        <p:nvGraphicFramePr>
          <p:cNvPr id="1355785" name="Object 9"/>
          <p:cNvGraphicFramePr>
            <a:graphicFrameLocks noChangeAspect="1"/>
          </p:cNvGraphicFramePr>
          <p:nvPr/>
        </p:nvGraphicFramePr>
        <p:xfrm>
          <a:off x="1281113" y="2743200"/>
          <a:ext cx="5638800" cy="1233488"/>
        </p:xfrm>
        <a:graphic>
          <a:graphicData uri="http://schemas.openxmlformats.org/presentationml/2006/ole">
            <p:oleObj spid="_x0000_s86018" name="Equation" r:id="rId3" imgW="2730240" imgH="596880" progId="Equation.3">
              <p:embed/>
            </p:oleObj>
          </a:graphicData>
        </a:graphic>
      </p:graphicFrame>
      <p:graphicFrame>
        <p:nvGraphicFramePr>
          <p:cNvPr id="1355788" name="Object 12"/>
          <p:cNvGraphicFramePr>
            <a:graphicFrameLocks noChangeAspect="1"/>
          </p:cNvGraphicFramePr>
          <p:nvPr/>
        </p:nvGraphicFramePr>
        <p:xfrm>
          <a:off x="1281113" y="1614487"/>
          <a:ext cx="2071687" cy="1128713"/>
        </p:xfrm>
        <a:graphic>
          <a:graphicData uri="http://schemas.openxmlformats.org/presentationml/2006/ole">
            <p:oleObj spid="_x0000_s86019" name="Equation" r:id="rId4" imgW="1002960" imgH="545760" progId="Equation.3">
              <p:embed/>
            </p:oleObj>
          </a:graphicData>
        </a:graphic>
      </p:graphicFrame>
      <p:graphicFrame>
        <p:nvGraphicFramePr>
          <p:cNvPr id="86020" name="Object 4"/>
          <p:cNvGraphicFramePr>
            <a:graphicFrameLocks noChangeAspect="1"/>
          </p:cNvGraphicFramePr>
          <p:nvPr/>
        </p:nvGraphicFramePr>
        <p:xfrm>
          <a:off x="1281113" y="5029200"/>
          <a:ext cx="4379913" cy="603250"/>
        </p:xfrm>
        <a:graphic>
          <a:graphicData uri="http://schemas.openxmlformats.org/presentationml/2006/ole">
            <p:oleObj spid="_x0000_s86020" name="Equation" r:id="rId5" imgW="2120760" imgH="29196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57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5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577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Term Weighting</a:t>
            </a:r>
          </a:p>
        </p:txBody>
      </p:sp>
      <p:sp>
        <p:nvSpPr>
          <p:cNvPr id="25603" name="Rectangle 3"/>
          <p:cNvSpPr>
            <a:spLocks noGrp="1" noChangeArrowheads="1"/>
          </p:cNvSpPr>
          <p:nvPr>
            <p:ph type="body" idx="1"/>
          </p:nvPr>
        </p:nvSpPr>
        <p:spPr/>
        <p:txBody>
          <a:bodyPr/>
          <a:lstStyle/>
          <a:p>
            <a:r>
              <a:rPr lang="en-US" smtClean="0"/>
              <a:t>Term weights consist of two components</a:t>
            </a:r>
          </a:p>
          <a:p>
            <a:pPr lvl="1"/>
            <a:r>
              <a:rPr lang="en-US" smtClean="0"/>
              <a:t>Local: how important is the term in this document?</a:t>
            </a:r>
          </a:p>
          <a:p>
            <a:pPr lvl="1"/>
            <a:r>
              <a:rPr lang="en-US" smtClean="0"/>
              <a:t>Global: how important is the term in the collection? </a:t>
            </a:r>
          </a:p>
          <a:p>
            <a:r>
              <a:rPr lang="en-US" smtClean="0"/>
              <a:t>Here’s the intuition:</a:t>
            </a:r>
          </a:p>
          <a:p>
            <a:pPr lvl="1"/>
            <a:r>
              <a:rPr lang="en-US" smtClean="0"/>
              <a:t>Terms that appear often in a document should get high weights</a:t>
            </a:r>
          </a:p>
          <a:p>
            <a:pPr lvl="1"/>
            <a:r>
              <a:rPr lang="en-US" smtClean="0"/>
              <a:t>Terms that appear in many documents should get low weights</a:t>
            </a:r>
          </a:p>
          <a:p>
            <a:r>
              <a:rPr lang="en-US" smtClean="0"/>
              <a:t>How do we capture this mathematically?</a:t>
            </a:r>
          </a:p>
          <a:p>
            <a:pPr lvl="1"/>
            <a:r>
              <a:rPr lang="en-US" smtClean="0"/>
              <a:t>Term frequency (local)</a:t>
            </a:r>
          </a:p>
          <a:p>
            <a:pPr lvl="1"/>
            <a:r>
              <a:rPr lang="en-US" smtClean="0"/>
              <a:t>Inverse document frequency (global)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Wikipedia (Japanese rock garden)</a:t>
            </a:r>
            <a:endParaRPr lang="en-US" sz="1000" b="0" dirty="0">
              <a:solidFill>
                <a:schemeClr val="bg2"/>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5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58" name="Rectangle 8"/>
          <p:cNvSpPr>
            <a:spLocks noGrp="1" noChangeArrowheads="1"/>
          </p:cNvSpPr>
          <p:nvPr>
            <p:ph type="title"/>
          </p:nvPr>
        </p:nvSpPr>
        <p:spPr/>
        <p:txBody>
          <a:bodyPr/>
          <a:lstStyle/>
          <a:p>
            <a:r>
              <a:rPr lang="en-US" smtClean="0"/>
              <a:t>TF.IDF Term Weighting</a:t>
            </a:r>
          </a:p>
        </p:txBody>
      </p:sp>
      <p:graphicFrame>
        <p:nvGraphicFramePr>
          <p:cNvPr id="2050" name="Object 2">
            <a:hlinkClick r:id="" action="ppaction://ole?verb=0"/>
          </p:cNvPr>
          <p:cNvGraphicFramePr>
            <a:graphicFrameLocks/>
          </p:cNvGraphicFramePr>
          <p:nvPr/>
        </p:nvGraphicFramePr>
        <p:xfrm>
          <a:off x="1847850" y="1905000"/>
          <a:ext cx="2266950" cy="889000"/>
        </p:xfrm>
        <a:graphic>
          <a:graphicData uri="http://schemas.openxmlformats.org/presentationml/2006/ole">
            <p:oleObj spid="_x0000_s84994" name="Equation" r:id="rId4" imgW="1091880" imgH="431640" progId="Equation.3">
              <p:embed/>
            </p:oleObj>
          </a:graphicData>
        </a:graphic>
      </p:graphicFrame>
      <p:graphicFrame>
        <p:nvGraphicFramePr>
          <p:cNvPr id="2051" name="Object 3">
            <a:hlinkClick r:id="" action="ppaction://ole?verb=0"/>
          </p:cNvPr>
          <p:cNvGraphicFramePr>
            <a:graphicFrameLocks/>
          </p:cNvGraphicFramePr>
          <p:nvPr/>
        </p:nvGraphicFramePr>
        <p:xfrm>
          <a:off x="2324100" y="2817813"/>
          <a:ext cx="606425" cy="496887"/>
        </p:xfrm>
        <a:graphic>
          <a:graphicData uri="http://schemas.openxmlformats.org/presentationml/2006/ole">
            <p:oleObj spid="_x0000_s84995" name="Equation" r:id="rId5" imgW="291960" imgH="241200" progId="Equation.3">
              <p:embed/>
            </p:oleObj>
          </a:graphicData>
        </a:graphic>
      </p:graphicFrame>
      <p:graphicFrame>
        <p:nvGraphicFramePr>
          <p:cNvPr id="2052" name="Object 4">
            <a:hlinkClick r:id="" action="ppaction://ole?verb=0"/>
          </p:cNvPr>
          <p:cNvGraphicFramePr>
            <a:graphicFrameLocks/>
          </p:cNvGraphicFramePr>
          <p:nvPr/>
        </p:nvGraphicFramePr>
        <p:xfrm>
          <a:off x="2363788" y="3427413"/>
          <a:ext cx="527050" cy="496887"/>
        </p:xfrm>
        <a:graphic>
          <a:graphicData uri="http://schemas.openxmlformats.org/presentationml/2006/ole">
            <p:oleObj spid="_x0000_s84996" name="Equation" r:id="rId6" imgW="253800" imgH="241200" progId="Equation.3">
              <p:embed/>
            </p:oleObj>
          </a:graphicData>
        </a:graphic>
      </p:graphicFrame>
      <p:graphicFrame>
        <p:nvGraphicFramePr>
          <p:cNvPr id="2053" name="Object 5">
            <a:hlinkClick r:id="" action="ppaction://ole?verb=0"/>
          </p:cNvPr>
          <p:cNvGraphicFramePr>
            <a:graphicFrameLocks/>
          </p:cNvGraphicFramePr>
          <p:nvPr/>
        </p:nvGraphicFramePr>
        <p:xfrm>
          <a:off x="2441575" y="4070350"/>
          <a:ext cx="369888" cy="365125"/>
        </p:xfrm>
        <a:graphic>
          <a:graphicData uri="http://schemas.openxmlformats.org/presentationml/2006/ole">
            <p:oleObj spid="_x0000_s84997" name="Equation" r:id="rId7" imgW="177480" imgH="177480" progId="Equation.3">
              <p:embed/>
            </p:oleObj>
          </a:graphicData>
        </a:graphic>
      </p:graphicFrame>
      <p:graphicFrame>
        <p:nvGraphicFramePr>
          <p:cNvPr id="2054" name="Object 6">
            <a:hlinkClick r:id="" action="ppaction://ole?verb=0"/>
          </p:cNvPr>
          <p:cNvGraphicFramePr>
            <a:graphicFrameLocks/>
          </p:cNvGraphicFramePr>
          <p:nvPr/>
        </p:nvGraphicFramePr>
        <p:xfrm>
          <a:off x="2468563" y="4603750"/>
          <a:ext cx="317500" cy="471488"/>
        </p:xfrm>
        <a:graphic>
          <a:graphicData uri="http://schemas.openxmlformats.org/presentationml/2006/ole">
            <p:oleObj spid="_x0000_s84998" name="Equation" r:id="rId8" imgW="152280" imgH="228600" progId="Equation.3">
              <p:embed/>
            </p:oleObj>
          </a:graphicData>
        </a:graphic>
      </p:graphicFrame>
      <p:sp>
        <p:nvSpPr>
          <p:cNvPr id="2059" name="Text Box 14"/>
          <p:cNvSpPr txBox="1">
            <a:spLocks noChangeArrowheads="1"/>
          </p:cNvSpPr>
          <p:nvPr/>
        </p:nvSpPr>
        <p:spPr bwMode="auto">
          <a:xfrm>
            <a:off x="2973388" y="2895600"/>
            <a:ext cx="4006850" cy="336550"/>
          </a:xfrm>
          <a:prstGeom prst="rect">
            <a:avLst/>
          </a:prstGeom>
          <a:noFill/>
          <a:ln w="9525">
            <a:noFill/>
            <a:miter lim="800000"/>
            <a:headEnd/>
            <a:tailEnd/>
          </a:ln>
        </p:spPr>
        <p:txBody>
          <a:bodyPr wrap="none">
            <a:spAutoFit/>
          </a:bodyPr>
          <a:lstStyle/>
          <a:p>
            <a:r>
              <a:rPr lang="en-US">
                <a:solidFill>
                  <a:schemeClr val="bg2"/>
                </a:solidFill>
              </a:rPr>
              <a:t>weight assigned to term </a:t>
            </a:r>
            <a:r>
              <a:rPr lang="en-US" i="1">
                <a:solidFill>
                  <a:schemeClr val="bg2"/>
                </a:solidFill>
              </a:rPr>
              <a:t>i</a:t>
            </a:r>
            <a:r>
              <a:rPr lang="en-US">
                <a:solidFill>
                  <a:schemeClr val="bg2"/>
                </a:solidFill>
              </a:rPr>
              <a:t> in document </a:t>
            </a:r>
            <a:r>
              <a:rPr lang="en-US" i="1">
                <a:solidFill>
                  <a:schemeClr val="bg2"/>
                </a:solidFill>
              </a:rPr>
              <a:t>j</a:t>
            </a:r>
          </a:p>
        </p:txBody>
      </p:sp>
      <p:sp>
        <p:nvSpPr>
          <p:cNvPr id="2060" name="Text Box 16"/>
          <p:cNvSpPr txBox="1">
            <a:spLocks noChangeArrowheads="1"/>
          </p:cNvSpPr>
          <p:nvPr/>
        </p:nvSpPr>
        <p:spPr bwMode="auto">
          <a:xfrm>
            <a:off x="2973388" y="3505200"/>
            <a:ext cx="4570412" cy="336550"/>
          </a:xfrm>
          <a:prstGeom prst="rect">
            <a:avLst/>
          </a:prstGeom>
          <a:noFill/>
          <a:ln w="9525">
            <a:noFill/>
            <a:miter lim="800000"/>
            <a:headEnd/>
            <a:tailEnd/>
          </a:ln>
        </p:spPr>
        <p:txBody>
          <a:bodyPr wrap="none">
            <a:spAutoFit/>
          </a:bodyPr>
          <a:lstStyle/>
          <a:p>
            <a:r>
              <a:rPr lang="en-US">
                <a:solidFill>
                  <a:schemeClr val="bg2"/>
                </a:solidFill>
              </a:rPr>
              <a:t>number of occurrence of term </a:t>
            </a:r>
            <a:r>
              <a:rPr lang="en-US" i="1">
                <a:solidFill>
                  <a:schemeClr val="bg2"/>
                </a:solidFill>
              </a:rPr>
              <a:t>i</a:t>
            </a:r>
            <a:r>
              <a:rPr lang="en-US">
                <a:solidFill>
                  <a:schemeClr val="bg2"/>
                </a:solidFill>
              </a:rPr>
              <a:t> in document </a:t>
            </a:r>
            <a:r>
              <a:rPr lang="en-US" i="1">
                <a:solidFill>
                  <a:schemeClr val="bg2"/>
                </a:solidFill>
              </a:rPr>
              <a:t>j</a:t>
            </a:r>
          </a:p>
        </p:txBody>
      </p:sp>
      <p:sp>
        <p:nvSpPr>
          <p:cNvPr id="2061" name="Text Box 17"/>
          <p:cNvSpPr txBox="1">
            <a:spLocks noChangeArrowheads="1"/>
          </p:cNvSpPr>
          <p:nvPr/>
        </p:nvSpPr>
        <p:spPr bwMode="auto">
          <a:xfrm>
            <a:off x="2973388" y="4070350"/>
            <a:ext cx="4173537" cy="336550"/>
          </a:xfrm>
          <a:prstGeom prst="rect">
            <a:avLst/>
          </a:prstGeom>
          <a:noFill/>
          <a:ln w="9525">
            <a:noFill/>
            <a:miter lim="800000"/>
            <a:headEnd/>
            <a:tailEnd/>
          </a:ln>
        </p:spPr>
        <p:txBody>
          <a:bodyPr wrap="none">
            <a:spAutoFit/>
          </a:bodyPr>
          <a:lstStyle/>
          <a:p>
            <a:r>
              <a:rPr lang="en-US">
                <a:solidFill>
                  <a:schemeClr val="bg2"/>
                </a:solidFill>
              </a:rPr>
              <a:t>number of documents in entire collection</a:t>
            </a:r>
            <a:endParaRPr lang="en-US" i="1">
              <a:solidFill>
                <a:schemeClr val="bg2"/>
              </a:solidFill>
            </a:endParaRPr>
          </a:p>
        </p:txBody>
      </p:sp>
      <p:sp>
        <p:nvSpPr>
          <p:cNvPr id="2062" name="Text Box 18"/>
          <p:cNvSpPr txBox="1">
            <a:spLocks noChangeArrowheads="1"/>
          </p:cNvSpPr>
          <p:nvPr/>
        </p:nvSpPr>
        <p:spPr bwMode="auto">
          <a:xfrm>
            <a:off x="2973388" y="4648200"/>
            <a:ext cx="3395662" cy="336550"/>
          </a:xfrm>
          <a:prstGeom prst="rect">
            <a:avLst/>
          </a:prstGeom>
          <a:noFill/>
          <a:ln w="9525">
            <a:noFill/>
            <a:miter lim="800000"/>
            <a:headEnd/>
            <a:tailEnd/>
          </a:ln>
        </p:spPr>
        <p:txBody>
          <a:bodyPr wrap="none">
            <a:spAutoFit/>
          </a:bodyPr>
          <a:lstStyle/>
          <a:p>
            <a:r>
              <a:rPr lang="en-US">
                <a:solidFill>
                  <a:schemeClr val="bg2"/>
                </a:solidFill>
              </a:rPr>
              <a:t>number of documents with term </a:t>
            </a:r>
            <a:r>
              <a:rPr lang="en-US" i="1">
                <a:solidFill>
                  <a:schemeClr val="bg2"/>
                </a:solidFill>
              </a:rPr>
              <a:t>i</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 name="Title 3"/>
          <p:cNvSpPr>
            <a:spLocks noGrp="1"/>
          </p:cNvSpPr>
          <p:nvPr>
            <p:ph type="title"/>
          </p:nvPr>
        </p:nvSpPr>
        <p:spPr/>
        <p:txBody>
          <a:bodyPr/>
          <a:lstStyle/>
          <a:p>
            <a:r>
              <a:rPr lang="en-US" dirty="0" smtClean="0"/>
              <a:t>Inverted Index: TF.IDF</a:t>
            </a:r>
            <a:endParaRPr lang="en-US" dirty="0"/>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smtClean="0">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smtClean="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smtClean="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smtClean="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6962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Positional Indexes</a:t>
            </a:r>
            <a:endParaRPr lang="en-US" dirty="0"/>
          </a:p>
        </p:txBody>
      </p:sp>
      <p:sp>
        <p:nvSpPr>
          <p:cNvPr id="4" name="Content Placeholder 3"/>
          <p:cNvSpPr>
            <a:spLocks noGrp="1"/>
          </p:cNvSpPr>
          <p:nvPr>
            <p:ph idx="1"/>
          </p:nvPr>
        </p:nvSpPr>
        <p:spPr/>
        <p:txBody>
          <a:bodyPr/>
          <a:lstStyle/>
          <a:p>
            <a:r>
              <a:rPr lang="en-US" dirty="0" smtClean="0"/>
              <a:t>Store term position in postings</a:t>
            </a:r>
          </a:p>
          <a:p>
            <a:r>
              <a:rPr lang="en-US" dirty="0" smtClean="0"/>
              <a:t>Supports richer queries (e.g., proximity)</a:t>
            </a:r>
          </a:p>
          <a:p>
            <a:r>
              <a:rPr lang="en-US" dirty="0" smtClean="0"/>
              <a:t>Naturally, leads to larger indexes…</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
          <p:cNvSpPr>
            <a:spLocks noChangeArrowheads="1"/>
          </p:cNvSpPr>
          <p:nvPr/>
        </p:nvSpPr>
        <p:spPr bwMode="auto">
          <a:xfrm>
            <a:off x="8549640"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[2,4]</a:t>
            </a:r>
            <a:endParaRPr lang="en-US" sz="900" b="0" dirty="0">
              <a:solidFill>
                <a:schemeClr val="bg1"/>
              </a:solidFill>
            </a:endParaRPr>
          </a:p>
        </p:txBody>
      </p:sp>
      <p:sp>
        <p:nvSpPr>
          <p:cNvPr id="174" name="Rectangle 19"/>
          <p:cNvSpPr>
            <a:spLocks noChangeArrowheads="1"/>
          </p:cNvSpPr>
          <p:nvPr/>
        </p:nvSpPr>
        <p:spPr bwMode="auto">
          <a:xfrm>
            <a:off x="7525512" y="2615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[3]</a:t>
            </a:r>
            <a:endParaRPr lang="en-US" sz="900" b="0" dirty="0">
              <a:solidFill>
                <a:schemeClr val="bg1"/>
              </a:solidFill>
            </a:endParaRPr>
          </a:p>
        </p:txBody>
      </p:sp>
      <p:sp>
        <p:nvSpPr>
          <p:cNvPr id="179" name="Rectangle 19"/>
          <p:cNvSpPr>
            <a:spLocks noChangeArrowheads="1"/>
          </p:cNvSpPr>
          <p:nvPr/>
        </p:nvSpPr>
        <p:spPr bwMode="auto">
          <a:xfrm>
            <a:off x="7525512"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[2,4]</a:t>
            </a:r>
            <a:endParaRPr lang="en-US" sz="900" b="0" dirty="0">
              <a:solidFill>
                <a:schemeClr val="bg1"/>
              </a:solidFill>
            </a:endParaRPr>
          </a:p>
        </p:txBody>
      </p:sp>
      <p:sp>
        <p:nvSpPr>
          <p:cNvPr id="190" name="Rectangle 19"/>
          <p:cNvSpPr>
            <a:spLocks noChangeArrowheads="1"/>
          </p:cNvSpPr>
          <p:nvPr/>
        </p:nvSpPr>
        <p:spPr bwMode="auto">
          <a:xfrm>
            <a:off x="7525512" y="3374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[2]</a:t>
            </a:r>
            <a:endParaRPr lang="en-US" sz="900" b="0" dirty="0">
              <a:solidFill>
                <a:schemeClr val="bg1"/>
              </a:solidFill>
            </a:endParaRPr>
          </a:p>
        </p:txBody>
      </p:sp>
      <p:sp>
        <p:nvSpPr>
          <p:cNvPr id="191" name="Rectangle 19"/>
          <p:cNvSpPr>
            <a:spLocks noChangeArrowheads="1"/>
          </p:cNvSpPr>
          <p:nvPr/>
        </p:nvSpPr>
        <p:spPr bwMode="auto">
          <a:xfrm>
            <a:off x="7525512" y="2990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[1]</a:t>
            </a:r>
            <a:endParaRPr lang="en-US" sz="900" b="0" dirty="0">
              <a:solidFill>
                <a:schemeClr val="bg1"/>
              </a:solidFill>
            </a:endParaRPr>
          </a:p>
        </p:txBody>
      </p:sp>
      <p:sp>
        <p:nvSpPr>
          <p:cNvPr id="192" name="Rectangle 19"/>
          <p:cNvSpPr>
            <a:spLocks noChangeArrowheads="1"/>
          </p:cNvSpPr>
          <p:nvPr/>
        </p:nvSpPr>
        <p:spPr bwMode="auto">
          <a:xfrm>
            <a:off x="7525512" y="4133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[1]</a:t>
            </a:r>
            <a:endParaRPr lang="en-US" sz="900" b="0" dirty="0">
              <a:solidFill>
                <a:schemeClr val="bg1"/>
              </a:solidFill>
            </a:endParaRPr>
          </a:p>
        </p:txBody>
      </p:sp>
      <p:sp>
        <p:nvSpPr>
          <p:cNvPr id="193" name="Rectangle 19"/>
          <p:cNvSpPr>
            <a:spLocks noChangeArrowheads="1"/>
          </p:cNvSpPr>
          <p:nvPr/>
        </p:nvSpPr>
        <p:spPr bwMode="auto">
          <a:xfrm>
            <a:off x="7525512" y="4517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[3]</a:t>
            </a:r>
            <a:endParaRPr lang="en-US" sz="900" b="0" dirty="0">
              <a:solidFill>
                <a:schemeClr val="bg1"/>
              </a:solidFill>
            </a:endParaRPr>
          </a:p>
        </p:txBody>
      </p:sp>
      <p:sp>
        <p:nvSpPr>
          <p:cNvPr id="195" name="Rectangle 19"/>
          <p:cNvSpPr>
            <a:spLocks noChangeArrowheads="1"/>
          </p:cNvSpPr>
          <p:nvPr/>
        </p:nvSpPr>
        <p:spPr bwMode="auto">
          <a:xfrm>
            <a:off x="7525512" y="4901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[2]</a:t>
            </a:r>
            <a:endParaRPr lang="en-US" sz="900" b="0" dirty="0">
              <a:solidFill>
                <a:schemeClr val="bg1"/>
              </a:solidFill>
            </a:endParaRPr>
          </a:p>
        </p:txBody>
      </p:sp>
      <p:sp>
        <p:nvSpPr>
          <p:cNvPr id="196" name="Rectangle 19"/>
          <p:cNvSpPr>
            <a:spLocks noChangeArrowheads="1"/>
          </p:cNvSpPr>
          <p:nvPr/>
        </p:nvSpPr>
        <p:spPr bwMode="auto">
          <a:xfrm>
            <a:off x="7525512" y="5276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[1]</a:t>
            </a:r>
            <a:endParaRPr lang="en-US" sz="900" b="0" dirty="0">
              <a:solidFill>
                <a:schemeClr val="bg1"/>
              </a:solidFill>
            </a:endParaRPr>
          </a:p>
        </p:txBody>
      </p:sp>
      <p:sp>
        <p:nvSpPr>
          <p:cNvPr id="197" name="Rectangle 19"/>
          <p:cNvSpPr>
            <a:spLocks noChangeArrowheads="1"/>
          </p:cNvSpPr>
          <p:nvPr/>
        </p:nvSpPr>
        <p:spPr bwMode="auto">
          <a:xfrm>
            <a:off x="7525512" y="5660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[1]</a:t>
            </a:r>
            <a:endParaRPr lang="en-US" sz="900" b="0" dirty="0">
              <a:solidFill>
                <a:schemeClr val="bg1"/>
              </a:solidFill>
            </a:endParaRPr>
          </a:p>
        </p:txBody>
      </p:sp>
      <p:sp>
        <p:nvSpPr>
          <p:cNvPr id="199" name="Rectangle 19"/>
          <p:cNvSpPr>
            <a:spLocks noChangeArrowheads="1"/>
          </p:cNvSpPr>
          <p:nvPr/>
        </p:nvSpPr>
        <p:spPr bwMode="auto">
          <a:xfrm>
            <a:off x="7525512" y="6044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smtClean="0">
                <a:solidFill>
                  <a:schemeClr val="bg1"/>
                </a:solidFill>
              </a:rPr>
              <a:t>[3]</a:t>
            </a:r>
            <a:endParaRPr lang="en-US" sz="900" b="0" dirty="0">
              <a:solidFill>
                <a:schemeClr val="bg1"/>
              </a:solidFill>
            </a:endParaRPr>
          </a:p>
        </p:txBody>
      </p:sp>
      <p:sp>
        <p:nvSpPr>
          <p:cNvPr id="198" name="Rectangle 7"/>
          <p:cNvSpPr>
            <a:spLocks noChangeArrowheads="1"/>
          </p:cNvSpPr>
          <p:nvPr/>
        </p:nvSpPr>
        <p:spPr bwMode="auto">
          <a:xfrm>
            <a:off x="8266176"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 name="Title 3"/>
          <p:cNvSpPr>
            <a:spLocks noGrp="1"/>
          </p:cNvSpPr>
          <p:nvPr>
            <p:ph type="title"/>
          </p:nvPr>
        </p:nvSpPr>
        <p:spPr/>
        <p:txBody>
          <a:bodyPr/>
          <a:lstStyle/>
          <a:p>
            <a:r>
              <a:rPr lang="en-US" dirty="0" smtClean="0"/>
              <a:t>Inverted Index: Positional Information</a:t>
            </a:r>
            <a:endParaRPr lang="en-US" dirty="0"/>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smtClean="0">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smtClean="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smtClean="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smtClean="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smtClean="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smtClean="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smtClean="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smtClean="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991856"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smtClean="0">
                <a:solidFill>
                  <a:schemeClr val="bg1"/>
                </a:solidFill>
              </a:rPr>
              <a:t>1</a:t>
            </a:r>
            <a:endParaRPr lang="en-US" sz="1400" b="0" dirty="0">
              <a:solidFill>
                <a:schemeClr val="bg1"/>
              </a:solidFill>
            </a:endParaRP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9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9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174" grpId="0" animBg="1"/>
      <p:bldP spid="179" grpId="0" animBg="1"/>
      <p:bldP spid="190" grpId="0" animBg="1"/>
      <p:bldP spid="191" grpId="0" animBg="1"/>
      <p:bldP spid="192" grpId="0" animBg="1"/>
      <p:bldP spid="193" grpId="0" animBg="1"/>
      <p:bldP spid="195" grpId="0" animBg="1"/>
      <p:bldP spid="196" grpId="0" animBg="1"/>
      <p:bldP spid="197" grpId="0" animBg="1"/>
      <p:bldP spid="199" grpId="0" animBg="1"/>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Retrieval in a Nutshell</a:t>
            </a:r>
            <a:endParaRPr lang="en-US" dirty="0"/>
          </a:p>
        </p:txBody>
      </p:sp>
      <p:sp>
        <p:nvSpPr>
          <p:cNvPr id="3" name="Content Placeholder 2"/>
          <p:cNvSpPr>
            <a:spLocks noGrp="1"/>
          </p:cNvSpPr>
          <p:nvPr>
            <p:ph idx="1"/>
          </p:nvPr>
        </p:nvSpPr>
        <p:spPr/>
        <p:txBody>
          <a:bodyPr/>
          <a:lstStyle/>
          <a:p>
            <a:r>
              <a:rPr lang="en-US" dirty="0" smtClean="0"/>
              <a:t>Look up postings lists corresponding to query terms</a:t>
            </a:r>
          </a:p>
          <a:p>
            <a:r>
              <a:rPr lang="en-US" dirty="0" smtClean="0"/>
              <a:t>Traverse postings for each query term</a:t>
            </a:r>
          </a:p>
          <a:p>
            <a:r>
              <a:rPr lang="en-US" dirty="0" smtClean="0"/>
              <a:t>Store partial query-document scores in accumulators</a:t>
            </a:r>
          </a:p>
          <a:p>
            <a:r>
              <a:rPr lang="en-US" dirty="0" smtClean="0"/>
              <a:t>Select top </a:t>
            </a:r>
            <a:r>
              <a:rPr lang="en-US" i="1" dirty="0" smtClean="0"/>
              <a:t>k</a:t>
            </a:r>
            <a:r>
              <a:rPr lang="en-US" dirty="0" smtClean="0"/>
              <a:t> results to return</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Document-at-a-Time</a:t>
            </a:r>
            <a:endParaRPr lang="en-US" dirty="0"/>
          </a:p>
        </p:txBody>
      </p:sp>
      <p:sp>
        <p:nvSpPr>
          <p:cNvPr id="3" name="Content Placeholder 2"/>
          <p:cNvSpPr>
            <a:spLocks noGrp="1"/>
          </p:cNvSpPr>
          <p:nvPr>
            <p:ph idx="1"/>
          </p:nvPr>
        </p:nvSpPr>
        <p:spPr/>
        <p:txBody>
          <a:bodyPr/>
          <a:lstStyle/>
          <a:p>
            <a:r>
              <a:rPr lang="en-US" dirty="0" smtClean="0"/>
              <a:t>Evaluate documents one at a time (score all query terms)</a:t>
            </a:r>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r>
              <a:rPr lang="en-US" dirty="0" smtClean="0"/>
              <a:t>Tradeoffs</a:t>
            </a:r>
          </a:p>
          <a:p>
            <a:pPr lvl="1"/>
            <a:r>
              <a:rPr lang="en-US" dirty="0" smtClean="0"/>
              <a:t>Small memory footprint (good)</a:t>
            </a:r>
          </a:p>
          <a:p>
            <a:pPr lvl="1"/>
            <a:r>
              <a:rPr lang="en-US" dirty="0" smtClean="0"/>
              <a:t>Must read through all postings (bad), but skipping possible</a:t>
            </a:r>
          </a:p>
          <a:p>
            <a:pPr lvl="1"/>
            <a:r>
              <a:rPr lang="en-US" dirty="0" smtClean="0"/>
              <a:t>More disk seeks (bad), but blocking possible</a:t>
            </a:r>
            <a:endParaRPr lang="en-US" dirty="0"/>
          </a:p>
        </p:txBody>
      </p:sp>
      <p:sp>
        <p:nvSpPr>
          <p:cNvPr id="5" name="TextBox 4"/>
          <p:cNvSpPr txBox="1"/>
          <p:nvPr/>
        </p:nvSpPr>
        <p:spPr>
          <a:xfrm>
            <a:off x="762000" y="21760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grpSp>
        <p:nvGrpSpPr>
          <p:cNvPr id="18" name="Group 40"/>
          <p:cNvGrpSpPr/>
          <p:nvPr/>
        </p:nvGrpSpPr>
        <p:grpSpPr bwMode="ltGray">
          <a:xfrm>
            <a:off x="1752600" y="2176046"/>
            <a:ext cx="5419050" cy="338554"/>
            <a:chOff x="1752600" y="2176046"/>
            <a:chExt cx="5419050" cy="338554"/>
          </a:xfrm>
        </p:grpSpPr>
        <p:sp>
          <p:nvSpPr>
            <p:cNvPr id="6" name="Rectangle 5"/>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8" name="Rectangle 7"/>
            <p:cNvSpPr/>
            <p:nvPr/>
          </p:nvSpPr>
          <p:spPr bwMode="ltGray">
            <a:xfrm>
              <a:off x="30480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0" name="Rectangle 9"/>
            <p:cNvSpPr/>
            <p:nvPr/>
          </p:nvSpPr>
          <p:spPr bwMode="ltGray">
            <a:xfrm>
              <a:off x="38862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12" name="Rectangle 11"/>
            <p:cNvSpPr/>
            <p:nvPr/>
          </p:nvSpPr>
          <p:spPr bwMode="ltGray">
            <a:xfrm>
              <a:off x="47244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4" name="Rectangle 13"/>
            <p:cNvSpPr/>
            <p:nvPr/>
          </p:nvSpPr>
          <p:spPr bwMode="ltGray">
            <a:xfrm>
              <a:off x="55626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16" name="Rectangle 15"/>
            <p:cNvSpPr/>
            <p:nvPr/>
          </p:nvSpPr>
          <p:spPr bwMode="ltGray">
            <a:xfrm>
              <a:off x="6400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4" name="Rectangle 3"/>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 name="Rectangle 6"/>
            <p:cNvSpPr/>
            <p:nvPr/>
          </p:nvSpPr>
          <p:spPr bwMode="ltGray">
            <a:xfrm>
              <a:off x="25908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9" name="Rectangle 8"/>
            <p:cNvSpPr/>
            <p:nvPr/>
          </p:nvSpPr>
          <p:spPr bwMode="ltGray">
            <a:xfrm>
              <a:off x="3429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11" name="Rectangle 10"/>
            <p:cNvSpPr/>
            <p:nvPr/>
          </p:nvSpPr>
          <p:spPr bwMode="ltGray">
            <a:xfrm>
              <a:off x="42672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13" name="Rectangle 12"/>
            <p:cNvSpPr/>
            <p:nvPr/>
          </p:nvSpPr>
          <p:spPr bwMode="ltGray">
            <a:xfrm>
              <a:off x="51054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15" name="Rectangle 14"/>
            <p:cNvSpPr/>
            <p:nvPr/>
          </p:nvSpPr>
          <p:spPr bwMode="ltGray">
            <a:xfrm>
              <a:off x="5943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17" name="TextBox 16"/>
            <p:cNvSpPr txBox="1"/>
            <p:nvPr/>
          </p:nvSpPr>
          <p:spPr bwMode="ltGray">
            <a:xfrm>
              <a:off x="6781800" y="2176046"/>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grpSp>
      <p:sp>
        <p:nvSpPr>
          <p:cNvPr id="19" name="TextBox 18"/>
          <p:cNvSpPr txBox="1"/>
          <p:nvPr/>
        </p:nvSpPr>
        <p:spPr>
          <a:xfrm>
            <a:off x="762000" y="1718846"/>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grpSp>
        <p:nvGrpSpPr>
          <p:cNvPr id="20" name="Group 39"/>
          <p:cNvGrpSpPr/>
          <p:nvPr/>
        </p:nvGrpSpPr>
        <p:grpSpPr bwMode="ltGray">
          <a:xfrm>
            <a:off x="2590800" y="1718846"/>
            <a:ext cx="4580850" cy="338554"/>
            <a:chOff x="2590800" y="1718846"/>
            <a:chExt cx="4580850" cy="338554"/>
          </a:xfrm>
        </p:grpSpPr>
        <p:sp>
          <p:nvSpPr>
            <p:cNvPr id="22" name="Rectangle 21"/>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4" name="Rectangle 2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8" name="Rectangle 27"/>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1" name="Rectangle 20"/>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23" name="Rectangle 2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27" name="Rectangle 26"/>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31" name="TextBox 30"/>
            <p:cNvSpPr txBox="1"/>
            <p:nvPr/>
          </p:nvSpPr>
          <p:spPr bwMode="ltGray">
            <a:xfrm>
              <a:off x="6781800" y="1718846"/>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grpSp>
      <p:sp>
        <p:nvSpPr>
          <p:cNvPr id="26" name="Down Arrow 25"/>
          <p:cNvSpPr/>
          <p:nvPr/>
        </p:nvSpPr>
        <p:spPr bwMode="auto">
          <a:xfrm rot="10800000">
            <a:off x="1981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29" name="Down Arrow 28"/>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0" name="Down Arrow 29"/>
          <p:cNvSpPr/>
          <p:nvPr/>
        </p:nvSpPr>
        <p:spPr bwMode="auto">
          <a:xfrm rot="10800000">
            <a:off x="36576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2" name="Down Arrow 31"/>
          <p:cNvSpPr/>
          <p:nvPr/>
        </p:nvSpPr>
        <p:spPr bwMode="auto">
          <a:xfrm rot="10800000">
            <a:off x="44958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3" name="Down Arrow 32"/>
          <p:cNvSpPr/>
          <p:nvPr/>
        </p:nvSpPr>
        <p:spPr bwMode="auto">
          <a:xfrm rot="10800000">
            <a:off x="53340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4" name="Down Arrow 33"/>
          <p:cNvSpPr/>
          <p:nvPr/>
        </p:nvSpPr>
        <p:spPr bwMode="auto">
          <a:xfrm rot="10800000">
            <a:off x="6172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5" name="Rounded Rectangle 34"/>
          <p:cNvSpPr/>
          <p:nvPr/>
        </p:nvSpPr>
        <p:spPr bwMode="auto">
          <a:xfrm>
            <a:off x="1676400" y="3505200"/>
            <a:ext cx="182880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Accumulators</a:t>
            </a:r>
          </a:p>
          <a:p>
            <a:pPr marL="0" marR="0" indent="0" algn="ctr" defTabSz="914400" rtl="0" eaLnBrk="0" fontAlgn="base" latinLnBrk="0" hangingPunct="0">
              <a:lnSpc>
                <a:spcPct val="100000"/>
              </a:lnSpc>
              <a:spcBef>
                <a:spcPct val="0"/>
              </a:spcBef>
              <a:spcAft>
                <a:spcPct val="0"/>
              </a:spcAft>
              <a:buClrTx/>
              <a:buSzTx/>
              <a:buFontTx/>
              <a:buNone/>
              <a:tabLst/>
            </a:pPr>
            <a:r>
              <a:rPr lang="en-US" sz="1400" b="0" dirty="0" smtClean="0">
                <a:solidFill>
                  <a:schemeClr val="bg1"/>
                </a:solidFill>
                <a:latin typeface="Arial" charset="0"/>
              </a:rPr>
              <a:t>(e.g. p</a:t>
            </a:r>
            <a:r>
              <a:rPr kumimoji="0" lang="en-US" sz="1400" b="0" i="0" u="none" strike="noStrike" cap="none" normalizeH="0" baseline="0" dirty="0" smtClean="0">
                <a:ln>
                  <a:noFill/>
                </a:ln>
                <a:solidFill>
                  <a:schemeClr val="bg1"/>
                </a:solidFill>
                <a:effectLst/>
                <a:latin typeface="Arial" charset="0"/>
              </a:rPr>
              <a:t>riority queue)</a:t>
            </a:r>
          </a:p>
        </p:txBody>
      </p:sp>
      <p:sp>
        <p:nvSpPr>
          <p:cNvPr id="36" name="TextBox 35"/>
          <p:cNvSpPr txBox="1"/>
          <p:nvPr/>
        </p:nvSpPr>
        <p:spPr>
          <a:xfrm>
            <a:off x="3657600" y="3429000"/>
            <a:ext cx="2380780" cy="307777"/>
          </a:xfrm>
          <a:prstGeom prst="rect">
            <a:avLst/>
          </a:prstGeom>
          <a:noFill/>
        </p:spPr>
        <p:txBody>
          <a:bodyPr wrap="none" rtlCol="0">
            <a:spAutoFit/>
          </a:bodyPr>
          <a:lstStyle/>
          <a:p>
            <a:r>
              <a:rPr lang="en-US" sz="1400" dirty="0" smtClean="0">
                <a:solidFill>
                  <a:schemeClr val="bg1"/>
                </a:solidFill>
              </a:rPr>
              <a:t>Document score in top k?</a:t>
            </a:r>
            <a:endParaRPr lang="en-US" sz="1400" dirty="0">
              <a:solidFill>
                <a:schemeClr val="bg1"/>
              </a:solidFill>
            </a:endParaRPr>
          </a:p>
        </p:txBody>
      </p:sp>
      <p:sp>
        <p:nvSpPr>
          <p:cNvPr id="37" name="TextBox 36"/>
          <p:cNvSpPr txBox="1"/>
          <p:nvPr/>
        </p:nvSpPr>
        <p:spPr>
          <a:xfrm>
            <a:off x="3810000" y="3733800"/>
            <a:ext cx="4778616" cy="307777"/>
          </a:xfrm>
          <a:prstGeom prst="rect">
            <a:avLst/>
          </a:prstGeom>
          <a:noFill/>
        </p:spPr>
        <p:txBody>
          <a:bodyPr wrap="none" rtlCol="0">
            <a:spAutoFit/>
          </a:bodyPr>
          <a:lstStyle/>
          <a:p>
            <a:r>
              <a:rPr lang="en-US" sz="1400" dirty="0" smtClean="0">
                <a:solidFill>
                  <a:srgbClr val="FF0000"/>
                </a:solidFill>
              </a:rPr>
              <a:t>Yes</a:t>
            </a:r>
            <a:r>
              <a:rPr lang="en-US" sz="1400" b="0" dirty="0" smtClean="0">
                <a:solidFill>
                  <a:srgbClr val="FF0000"/>
                </a:solidFill>
              </a:rPr>
              <a:t>: </a:t>
            </a:r>
            <a:r>
              <a:rPr lang="en-US" sz="1400" b="0" dirty="0" smtClean="0">
                <a:solidFill>
                  <a:schemeClr val="bg1"/>
                </a:solidFill>
              </a:rPr>
              <a:t>Insert document score, extract-min if queue too large</a:t>
            </a:r>
          </a:p>
        </p:txBody>
      </p:sp>
      <p:sp>
        <p:nvSpPr>
          <p:cNvPr id="38" name="TextBox 37"/>
          <p:cNvSpPr txBox="1"/>
          <p:nvPr/>
        </p:nvSpPr>
        <p:spPr>
          <a:xfrm>
            <a:off x="3810000" y="3962400"/>
            <a:ext cx="1428596" cy="307777"/>
          </a:xfrm>
          <a:prstGeom prst="rect">
            <a:avLst/>
          </a:prstGeom>
          <a:noFill/>
        </p:spPr>
        <p:txBody>
          <a:bodyPr wrap="none" rtlCol="0">
            <a:spAutoFit/>
          </a:bodyPr>
          <a:lstStyle/>
          <a:p>
            <a:r>
              <a:rPr lang="en-US" sz="1400" dirty="0" smtClean="0">
                <a:solidFill>
                  <a:srgbClr val="FF0000"/>
                </a:solidFill>
              </a:rPr>
              <a:t>No</a:t>
            </a:r>
            <a:r>
              <a:rPr lang="en-US" sz="1400" b="0" dirty="0" smtClean="0">
                <a:solidFill>
                  <a:srgbClr val="FF0000"/>
                </a:solidFill>
              </a:rPr>
              <a:t>: </a:t>
            </a:r>
            <a:r>
              <a:rPr lang="en-US" sz="1400" b="0" dirty="0" smtClean="0">
                <a:solidFill>
                  <a:schemeClr val="bg1"/>
                </a:solidFill>
              </a:rPr>
              <a:t>Do nothing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26" grpId="0" animBg="1"/>
      <p:bldP spid="26"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6" grpId="0"/>
      <p:bldP spid="37"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Query-At-A-Time</a:t>
            </a:r>
            <a:endParaRPr lang="en-US" dirty="0"/>
          </a:p>
        </p:txBody>
      </p:sp>
      <p:sp>
        <p:nvSpPr>
          <p:cNvPr id="3" name="Content Placeholder 2"/>
          <p:cNvSpPr>
            <a:spLocks noGrp="1"/>
          </p:cNvSpPr>
          <p:nvPr>
            <p:ph idx="1"/>
          </p:nvPr>
        </p:nvSpPr>
        <p:spPr/>
        <p:txBody>
          <a:bodyPr/>
          <a:lstStyle/>
          <a:p>
            <a:r>
              <a:rPr lang="en-US" dirty="0" smtClean="0"/>
              <a:t>Evaluate documents one query term at a time </a:t>
            </a:r>
          </a:p>
          <a:p>
            <a:pPr lvl="1"/>
            <a:r>
              <a:rPr lang="en-US" dirty="0" smtClean="0"/>
              <a:t>Usually, starting from most rare term (often with </a:t>
            </a:r>
            <a:r>
              <a:rPr lang="en-US" dirty="0" err="1" smtClean="0"/>
              <a:t>tf</a:t>
            </a:r>
            <a:r>
              <a:rPr lang="en-US" dirty="0" smtClean="0"/>
              <a:t>-sorted postings)</a:t>
            </a:r>
          </a:p>
          <a:p>
            <a:endParaRPr lang="en-US" dirty="0" smtClean="0"/>
          </a:p>
          <a:p>
            <a:endParaRPr lang="en-US" dirty="0" smtClean="0"/>
          </a:p>
          <a:p>
            <a:endParaRPr lang="en-US" dirty="0" smtClean="0"/>
          </a:p>
          <a:p>
            <a:endParaRPr lang="en-US" dirty="0" smtClean="0"/>
          </a:p>
          <a:p>
            <a:endParaRPr lang="en-US" dirty="0" smtClean="0"/>
          </a:p>
          <a:p>
            <a:r>
              <a:rPr lang="en-US" dirty="0" smtClean="0"/>
              <a:t>Tradeoffs</a:t>
            </a:r>
          </a:p>
          <a:p>
            <a:pPr lvl="1"/>
            <a:r>
              <a:rPr lang="en-US" dirty="0" smtClean="0"/>
              <a:t>Early termination heuristics (good)</a:t>
            </a:r>
          </a:p>
          <a:p>
            <a:pPr lvl="1"/>
            <a:r>
              <a:rPr lang="en-US" dirty="0" smtClean="0"/>
              <a:t>Large memory footprint (bad), but filtering heuristics possible</a:t>
            </a:r>
          </a:p>
          <a:p>
            <a:endParaRPr lang="en-US" dirty="0"/>
          </a:p>
        </p:txBody>
      </p:sp>
      <p:sp>
        <p:nvSpPr>
          <p:cNvPr id="5" name="TextBox 4"/>
          <p:cNvSpPr txBox="1"/>
          <p:nvPr/>
        </p:nvSpPr>
        <p:spPr>
          <a:xfrm>
            <a:off x="762000" y="3395245"/>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grpSp>
        <p:nvGrpSpPr>
          <p:cNvPr id="18" name="Group 48"/>
          <p:cNvGrpSpPr/>
          <p:nvPr/>
        </p:nvGrpSpPr>
        <p:grpSpPr bwMode="ltGray">
          <a:xfrm>
            <a:off x="1752600" y="3395245"/>
            <a:ext cx="5419050" cy="338554"/>
            <a:chOff x="1752600" y="3395245"/>
            <a:chExt cx="5419050" cy="338554"/>
          </a:xfrm>
        </p:grpSpPr>
        <p:sp>
          <p:nvSpPr>
            <p:cNvPr id="6" name="Rectangle 5"/>
            <p:cNvSpPr/>
            <p:nvPr/>
          </p:nvSpPr>
          <p:spPr bwMode="ltGray">
            <a:xfrm>
              <a:off x="2209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8" name="Rectangle 7"/>
            <p:cNvSpPr/>
            <p:nvPr/>
          </p:nvSpPr>
          <p:spPr bwMode="ltGray">
            <a:xfrm>
              <a:off x="30480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0" name="Rectangle 9"/>
            <p:cNvSpPr/>
            <p:nvPr/>
          </p:nvSpPr>
          <p:spPr bwMode="ltGray">
            <a:xfrm>
              <a:off x="38862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12" name="Rectangle 11"/>
            <p:cNvSpPr/>
            <p:nvPr/>
          </p:nvSpPr>
          <p:spPr bwMode="ltGray">
            <a:xfrm>
              <a:off x="47244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4" name="Rectangle 13"/>
            <p:cNvSpPr/>
            <p:nvPr/>
          </p:nvSpPr>
          <p:spPr bwMode="ltGray">
            <a:xfrm>
              <a:off x="55626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16" name="Rectangle 15"/>
            <p:cNvSpPr/>
            <p:nvPr/>
          </p:nvSpPr>
          <p:spPr bwMode="ltGray">
            <a:xfrm>
              <a:off x="6400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4" name="Rectangle 3"/>
            <p:cNvSpPr/>
            <p:nvPr/>
          </p:nvSpPr>
          <p:spPr bwMode="ltGray">
            <a:xfrm>
              <a:off x="1752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 name="Rectangle 6"/>
            <p:cNvSpPr/>
            <p:nvPr/>
          </p:nvSpPr>
          <p:spPr bwMode="ltGray">
            <a:xfrm>
              <a:off x="25908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9" name="Rectangle 8"/>
            <p:cNvSpPr/>
            <p:nvPr/>
          </p:nvSpPr>
          <p:spPr bwMode="ltGray">
            <a:xfrm>
              <a:off x="34290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11" name="Rectangle 10"/>
            <p:cNvSpPr/>
            <p:nvPr/>
          </p:nvSpPr>
          <p:spPr bwMode="ltGray">
            <a:xfrm>
              <a:off x="42672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13" name="Rectangle 12"/>
            <p:cNvSpPr/>
            <p:nvPr/>
          </p:nvSpPr>
          <p:spPr bwMode="ltGray">
            <a:xfrm>
              <a:off x="51054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15" name="Rectangle 14"/>
            <p:cNvSpPr/>
            <p:nvPr/>
          </p:nvSpPr>
          <p:spPr bwMode="ltGray">
            <a:xfrm>
              <a:off x="5943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17" name="TextBox 16"/>
            <p:cNvSpPr txBox="1"/>
            <p:nvPr/>
          </p:nvSpPr>
          <p:spPr bwMode="ltGray">
            <a:xfrm>
              <a:off x="6781800" y="3395245"/>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grpSp>
      <p:sp>
        <p:nvSpPr>
          <p:cNvPr id="19" name="TextBox 18"/>
          <p:cNvSpPr txBox="1"/>
          <p:nvPr/>
        </p:nvSpPr>
        <p:spPr>
          <a:xfrm>
            <a:off x="762000" y="2133599"/>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grpSp>
        <p:nvGrpSpPr>
          <p:cNvPr id="20" name="Group 47"/>
          <p:cNvGrpSpPr/>
          <p:nvPr/>
        </p:nvGrpSpPr>
        <p:grpSpPr bwMode="ltGray">
          <a:xfrm>
            <a:off x="1752600" y="2133599"/>
            <a:ext cx="2904450" cy="338554"/>
            <a:chOff x="1752600" y="2133599"/>
            <a:chExt cx="2904450" cy="338554"/>
          </a:xfrm>
        </p:grpSpPr>
        <p:sp>
          <p:nvSpPr>
            <p:cNvPr id="22" name="Rectangle 21"/>
            <p:cNvSpPr/>
            <p:nvPr/>
          </p:nvSpPr>
          <p:spPr bwMode="ltGray">
            <a:xfrm>
              <a:off x="22098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4" name="Rectangle 23"/>
            <p:cNvSpPr/>
            <p:nvPr/>
          </p:nvSpPr>
          <p:spPr bwMode="ltGray">
            <a:xfrm>
              <a:off x="30480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8" name="Rectangle 27"/>
            <p:cNvSpPr/>
            <p:nvPr/>
          </p:nvSpPr>
          <p:spPr bwMode="ltGray">
            <a:xfrm>
              <a:off x="38862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1" name="Rectangle 20"/>
            <p:cNvSpPr/>
            <p:nvPr/>
          </p:nvSpPr>
          <p:spPr bwMode="ltGray">
            <a:xfrm>
              <a:off x="17526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23" name="Rectangle 22"/>
            <p:cNvSpPr/>
            <p:nvPr/>
          </p:nvSpPr>
          <p:spPr bwMode="ltGray">
            <a:xfrm>
              <a:off x="25908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27" name="Rectangle 26"/>
            <p:cNvSpPr/>
            <p:nvPr/>
          </p:nvSpPr>
          <p:spPr bwMode="ltGray">
            <a:xfrm>
              <a:off x="34290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31" name="TextBox 30"/>
            <p:cNvSpPr txBox="1"/>
            <p:nvPr/>
          </p:nvSpPr>
          <p:spPr bwMode="ltGray">
            <a:xfrm>
              <a:off x="4267200" y="2133599"/>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grpSp>
      <p:sp>
        <p:nvSpPr>
          <p:cNvPr id="32" name="Rounded Rectangle 31"/>
          <p:cNvSpPr/>
          <p:nvPr/>
        </p:nvSpPr>
        <p:spPr bwMode="auto">
          <a:xfrm>
            <a:off x="7047856" y="2286000"/>
            <a:ext cx="173736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Accumulators</a:t>
            </a:r>
            <a:br>
              <a:rPr kumimoji="0" lang="en-US" sz="1600" b="1" i="0" u="none" strike="noStrike" cap="none" normalizeH="0" baseline="0" dirty="0" smtClean="0">
                <a:ln>
                  <a:noFill/>
                </a:ln>
                <a:solidFill>
                  <a:schemeClr val="bg1"/>
                </a:solidFill>
                <a:effectLst/>
                <a:latin typeface="Arial" charset="0"/>
              </a:rPr>
            </a:br>
            <a:r>
              <a:rPr kumimoji="0" lang="en-US" sz="1200" b="0" i="0" u="none" strike="noStrike" cap="none" normalizeH="0" baseline="0" dirty="0" smtClean="0">
                <a:ln>
                  <a:noFill/>
                </a:ln>
                <a:solidFill>
                  <a:schemeClr val="bg1"/>
                </a:solidFill>
                <a:effectLst/>
                <a:latin typeface="Arial" charset="0"/>
              </a:rPr>
              <a:t>(e.g.,</a:t>
            </a:r>
            <a:r>
              <a:rPr kumimoji="0" lang="en-US" sz="1200" b="0" i="0" u="none" strike="noStrike" cap="none" normalizeH="0" dirty="0" smtClean="0">
                <a:ln>
                  <a:noFill/>
                </a:ln>
                <a:solidFill>
                  <a:schemeClr val="bg1"/>
                </a:solidFill>
                <a:effectLst/>
                <a:latin typeface="Arial" charset="0"/>
              </a:rPr>
              <a:t> hash)</a:t>
            </a:r>
            <a:endParaRPr kumimoji="0" lang="en-US" sz="1200" b="0" i="0" u="none" strike="noStrike" cap="none" normalizeH="0" baseline="0" dirty="0" smtClean="0">
              <a:ln>
                <a:noFill/>
              </a:ln>
              <a:solidFill>
                <a:schemeClr val="bg1"/>
              </a:solidFill>
              <a:effectLst/>
              <a:latin typeface="Arial" charset="0"/>
            </a:endParaRPr>
          </a:p>
        </p:txBody>
      </p:sp>
      <p:sp>
        <p:nvSpPr>
          <p:cNvPr id="33" name="Down Arrow 32"/>
          <p:cNvSpPr/>
          <p:nvPr/>
        </p:nvSpPr>
        <p:spPr bwMode="auto">
          <a:xfrm rot="10800000">
            <a:off x="1981200" y="38861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4" name="TextBox 33"/>
          <p:cNvSpPr txBox="1"/>
          <p:nvPr/>
        </p:nvSpPr>
        <p:spPr>
          <a:xfrm>
            <a:off x="4724400" y="2535823"/>
            <a:ext cx="2132314" cy="338554"/>
          </a:xfrm>
          <a:prstGeom prst="rect">
            <a:avLst/>
          </a:prstGeom>
          <a:noFill/>
        </p:spPr>
        <p:txBody>
          <a:bodyPr wrap="square" rtlCol="0">
            <a:spAutoFit/>
          </a:bodyPr>
          <a:lstStyle/>
          <a:p>
            <a:pPr algn="r"/>
            <a:r>
              <a:rPr lang="en-US" dirty="0" smtClean="0">
                <a:solidFill>
                  <a:schemeClr val="bg1"/>
                </a:solidFill>
              </a:rPr>
              <a:t>Score</a:t>
            </a:r>
            <a:r>
              <a:rPr lang="en-US" baseline="-25000" dirty="0" smtClean="0">
                <a:solidFill>
                  <a:schemeClr val="bg1"/>
                </a:solidFill>
              </a:rPr>
              <a:t>{q=x}</a:t>
            </a:r>
            <a:r>
              <a:rPr lang="en-US" dirty="0" smtClean="0">
                <a:solidFill>
                  <a:schemeClr val="bg1"/>
                </a:solidFill>
              </a:rPr>
              <a:t>(doc n) = s</a:t>
            </a:r>
            <a:endParaRPr lang="en-US" dirty="0">
              <a:solidFill>
                <a:schemeClr val="bg1"/>
              </a:solidFill>
            </a:endParaRPr>
          </a:p>
        </p:txBody>
      </p:sp>
      <p:cxnSp>
        <p:nvCxnSpPr>
          <p:cNvPr id="36" name="Straight Arrow Connector 35"/>
          <p:cNvCxnSpPr>
            <a:stCxn id="34" idx="3"/>
            <a:endCxn id="32" idx="1"/>
          </p:cNvCxnSpPr>
          <p:nvPr/>
        </p:nvCxnSpPr>
        <p:spPr bwMode="auto">
          <a:xfrm>
            <a:off x="6856714" y="2705100"/>
            <a:ext cx="191142"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0" name="Down Arrow 39"/>
          <p:cNvSpPr/>
          <p:nvPr/>
        </p:nvSpPr>
        <p:spPr bwMode="auto">
          <a:xfrm rot="10800000">
            <a:off x="28194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1" name="Down Arrow 40"/>
          <p:cNvSpPr/>
          <p:nvPr/>
        </p:nvSpPr>
        <p:spPr bwMode="auto">
          <a:xfrm rot="10800000">
            <a:off x="36576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2" name="Down Arrow 41"/>
          <p:cNvSpPr/>
          <p:nvPr/>
        </p:nvSpPr>
        <p:spPr bwMode="auto">
          <a:xfrm rot="10800000">
            <a:off x="44958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3" name="Down Arrow 42"/>
          <p:cNvSpPr/>
          <p:nvPr/>
        </p:nvSpPr>
        <p:spPr bwMode="auto">
          <a:xfrm rot="10800000">
            <a:off x="53340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4" name="Down Arrow 43"/>
          <p:cNvSpPr/>
          <p:nvPr/>
        </p:nvSpPr>
        <p:spPr bwMode="auto">
          <a:xfrm rot="10800000">
            <a:off x="61722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5" name="Down Arrow 44"/>
          <p:cNvSpPr/>
          <p:nvPr/>
        </p:nvSpPr>
        <p:spPr bwMode="auto">
          <a:xfrm rot="10800000">
            <a:off x="1981201" y="26669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6" name="Down Arrow 45"/>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7" name="Down Arrow 46"/>
          <p:cNvSpPr/>
          <p:nvPr/>
        </p:nvSpPr>
        <p:spPr bwMode="auto">
          <a:xfrm rot="10800000">
            <a:off x="36576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1"/>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2"/>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32" grpId="0" animBg="1"/>
      <p:bldP spid="33" grpId="0" animBg="1"/>
      <p:bldP spid="33" grpId="1" animBg="1"/>
      <p:bldP spid="34" grpId="0"/>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MapReduce it?</a:t>
            </a:r>
          </a:p>
        </p:txBody>
      </p:sp>
      <p:sp>
        <p:nvSpPr>
          <p:cNvPr id="63491" name="Content Placeholder 2"/>
          <p:cNvSpPr>
            <a:spLocks noGrp="1"/>
          </p:cNvSpPr>
          <p:nvPr>
            <p:ph idx="1"/>
          </p:nvPr>
        </p:nvSpPr>
        <p:spPr/>
        <p:txBody>
          <a:bodyPr/>
          <a:lstStyle/>
          <a:p>
            <a:r>
              <a:rPr lang="en-US" dirty="0" smtClean="0"/>
              <a:t>The indexing problem</a:t>
            </a:r>
          </a:p>
          <a:p>
            <a:pPr lvl="1"/>
            <a:r>
              <a:rPr lang="en-US" dirty="0" smtClean="0"/>
              <a:t>Scalability is critical</a:t>
            </a:r>
          </a:p>
          <a:p>
            <a:pPr lvl="1"/>
            <a:r>
              <a:rPr lang="en-US" dirty="0" smtClean="0"/>
              <a:t>Must be relatively fast, but need not be real time</a:t>
            </a:r>
          </a:p>
          <a:p>
            <a:pPr lvl="1"/>
            <a:r>
              <a:rPr lang="en-US" dirty="0" smtClean="0"/>
              <a:t>Fundamentally a batch operation</a:t>
            </a:r>
          </a:p>
          <a:p>
            <a:pPr lvl="1"/>
            <a:r>
              <a:rPr lang="en-US" dirty="0" smtClean="0"/>
              <a:t>Incremental updates may or may not be important</a:t>
            </a:r>
          </a:p>
          <a:p>
            <a:pPr lvl="1"/>
            <a:r>
              <a:rPr lang="en-US" dirty="0" smtClean="0"/>
              <a:t>For the web, crawling is a challenge in itself</a:t>
            </a:r>
          </a:p>
          <a:p>
            <a:r>
              <a:rPr lang="en-US" dirty="0" smtClean="0"/>
              <a:t>The retrieval problem</a:t>
            </a:r>
          </a:p>
          <a:p>
            <a:pPr lvl="1"/>
            <a:r>
              <a:rPr lang="en-US" dirty="0" smtClean="0"/>
              <a:t>Must have sub-second response time</a:t>
            </a:r>
          </a:p>
          <a:p>
            <a:pPr lvl="1"/>
            <a:r>
              <a:rPr lang="en-US" dirty="0" smtClean="0"/>
              <a:t>For the web, only need relatively few results</a:t>
            </a:r>
          </a:p>
          <a:p>
            <a:endParaRPr lang="en-US" dirty="0" smtClean="0"/>
          </a:p>
        </p:txBody>
      </p:sp>
      <p:sp>
        <p:nvSpPr>
          <p:cNvPr id="4" name="TextBox 3"/>
          <p:cNvSpPr txBox="1"/>
          <p:nvPr/>
        </p:nvSpPr>
        <p:spPr>
          <a:xfrm rot="379706">
            <a:off x="4467982" y="1526531"/>
            <a:ext cx="4222631" cy="523220"/>
          </a:xfrm>
          <a:prstGeom prst="rect">
            <a:avLst/>
          </a:prstGeom>
          <a:noFill/>
        </p:spPr>
        <p:txBody>
          <a:bodyPr wrap="none" rtlCol="0">
            <a:spAutoFit/>
          </a:bodyPr>
          <a:lstStyle/>
          <a:p>
            <a:r>
              <a:rPr lang="en-US" sz="2800" dirty="0" smtClean="0">
                <a:solidFill>
                  <a:srgbClr val="FF0000"/>
                </a:solidFill>
              </a:rPr>
              <a:t>Perfect for MapReduce!</a:t>
            </a:r>
            <a:endParaRPr lang="en-US" sz="2800" dirty="0">
              <a:solidFill>
                <a:srgbClr val="FF0000"/>
              </a:solidFill>
            </a:endParaRPr>
          </a:p>
        </p:txBody>
      </p:sp>
      <p:sp>
        <p:nvSpPr>
          <p:cNvPr id="5" name="TextBox 4"/>
          <p:cNvSpPr txBox="1"/>
          <p:nvPr/>
        </p:nvSpPr>
        <p:spPr>
          <a:xfrm rot="21301843">
            <a:off x="3445012" y="4582323"/>
            <a:ext cx="3538148" cy="523220"/>
          </a:xfrm>
          <a:prstGeom prst="rect">
            <a:avLst/>
          </a:prstGeom>
          <a:noFill/>
        </p:spPr>
        <p:txBody>
          <a:bodyPr wrap="none" rtlCol="0">
            <a:spAutoFit/>
          </a:bodyPr>
          <a:lstStyle/>
          <a:p>
            <a:r>
              <a:rPr lang="en-US" sz="2800" dirty="0" smtClean="0">
                <a:solidFill>
                  <a:srgbClr val="FF0000"/>
                </a:solidFill>
              </a:rPr>
              <a:t>Uh… not so good…</a:t>
            </a:r>
            <a:endParaRPr lang="en-US" sz="2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Indexing: Performance Analysis</a:t>
            </a:r>
          </a:p>
        </p:txBody>
      </p:sp>
      <p:sp>
        <p:nvSpPr>
          <p:cNvPr id="64515" name="Content Placeholder 2"/>
          <p:cNvSpPr>
            <a:spLocks noGrp="1"/>
          </p:cNvSpPr>
          <p:nvPr>
            <p:ph idx="1"/>
          </p:nvPr>
        </p:nvSpPr>
        <p:spPr/>
        <p:txBody>
          <a:bodyPr/>
          <a:lstStyle/>
          <a:p>
            <a:r>
              <a:rPr lang="en-US" dirty="0" smtClean="0"/>
              <a:t>Fundamentally, a large sorting problem</a:t>
            </a:r>
          </a:p>
          <a:p>
            <a:pPr lvl="1"/>
            <a:r>
              <a:rPr lang="en-US" dirty="0" smtClean="0"/>
              <a:t>Terms usually fit in memory</a:t>
            </a:r>
          </a:p>
          <a:p>
            <a:pPr lvl="1"/>
            <a:r>
              <a:rPr lang="en-US" dirty="0" smtClean="0"/>
              <a:t>Postings usually don’t</a:t>
            </a:r>
          </a:p>
          <a:p>
            <a:r>
              <a:rPr lang="en-US" dirty="0" smtClean="0"/>
              <a:t>How is it done on a single machine?</a:t>
            </a:r>
          </a:p>
          <a:p>
            <a:r>
              <a:rPr lang="en-US" dirty="0" smtClean="0"/>
              <a:t>How can it be done with MapReduce?</a:t>
            </a:r>
          </a:p>
          <a:p>
            <a:r>
              <a:rPr lang="en-US" dirty="0" smtClean="0"/>
              <a:t>First, let’s characterize the problem size:</a:t>
            </a:r>
          </a:p>
          <a:p>
            <a:pPr lvl="1"/>
            <a:r>
              <a:rPr lang="en-US" dirty="0" smtClean="0"/>
              <a:t>Size of vocabulary</a:t>
            </a:r>
          </a:p>
          <a:p>
            <a:pPr lvl="1"/>
            <a:r>
              <a:rPr lang="en-US" dirty="0" smtClean="0"/>
              <a:t>Size of postings</a:t>
            </a:r>
          </a:p>
          <a:p>
            <a:pPr lvl="1"/>
            <a:endParaRPr 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smtClean="0"/>
              <a:t>Vocabulary Size: Heaps’ Law</a:t>
            </a:r>
          </a:p>
        </p:txBody>
      </p:sp>
      <p:sp>
        <p:nvSpPr>
          <p:cNvPr id="10" name="Content Placeholder 9"/>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Heaps’ Law: linear in log-log space</a:t>
            </a:r>
          </a:p>
          <a:p>
            <a:r>
              <a:rPr lang="en-US" dirty="0" smtClean="0"/>
              <a:t>Vocabulary size grows unbounded!</a:t>
            </a:r>
          </a:p>
          <a:p>
            <a:endParaRPr lang="en-US" dirty="0"/>
          </a:p>
        </p:txBody>
      </p:sp>
      <p:graphicFrame>
        <p:nvGraphicFramePr>
          <p:cNvPr id="3074" name="Object 2"/>
          <p:cNvGraphicFramePr>
            <a:graphicFrameLocks noChangeAspect="1"/>
          </p:cNvGraphicFramePr>
          <p:nvPr/>
        </p:nvGraphicFramePr>
        <p:xfrm>
          <a:off x="1447800" y="1676400"/>
          <a:ext cx="2392363" cy="838200"/>
        </p:xfrm>
        <a:graphic>
          <a:graphicData uri="http://schemas.openxmlformats.org/presentationml/2006/ole">
            <p:oleObj spid="_x0000_s63490" name="Equation" r:id="rId4" imgW="583920" imgH="203040" progId="Equation.3">
              <p:embed/>
            </p:oleObj>
          </a:graphicData>
        </a:graphic>
      </p:graphicFrame>
      <p:sp>
        <p:nvSpPr>
          <p:cNvPr id="3079" name="Text Box 8"/>
          <p:cNvSpPr txBox="1">
            <a:spLocks noChangeArrowheads="1"/>
          </p:cNvSpPr>
          <p:nvPr/>
        </p:nvSpPr>
        <p:spPr bwMode="auto">
          <a:xfrm>
            <a:off x="3962400" y="1690688"/>
            <a:ext cx="4028667" cy="830997"/>
          </a:xfrm>
          <a:prstGeom prst="rect">
            <a:avLst/>
          </a:prstGeom>
          <a:noFill/>
          <a:ln w="9525">
            <a:noFill/>
            <a:miter lim="800000"/>
            <a:headEnd/>
            <a:tailEnd/>
          </a:ln>
        </p:spPr>
        <p:txBody>
          <a:bodyPr wrap="none">
            <a:spAutoFit/>
          </a:bodyPr>
          <a:lstStyle/>
          <a:p>
            <a:r>
              <a:rPr lang="en-US" b="0" i="1" dirty="0" smtClean="0">
                <a:solidFill>
                  <a:schemeClr val="bg2"/>
                </a:solidFill>
              </a:rPr>
              <a:t>M</a:t>
            </a:r>
            <a:r>
              <a:rPr lang="en-US" b="0" dirty="0" smtClean="0">
                <a:solidFill>
                  <a:schemeClr val="bg2"/>
                </a:solidFill>
              </a:rPr>
              <a:t> </a:t>
            </a:r>
            <a:r>
              <a:rPr lang="en-US" b="0" dirty="0">
                <a:solidFill>
                  <a:schemeClr val="bg2"/>
                </a:solidFill>
              </a:rPr>
              <a:t>is vocabulary size</a:t>
            </a:r>
          </a:p>
          <a:p>
            <a:r>
              <a:rPr lang="en-US" b="0" i="1" dirty="0" smtClean="0">
                <a:solidFill>
                  <a:schemeClr val="bg2"/>
                </a:solidFill>
              </a:rPr>
              <a:t>T</a:t>
            </a:r>
            <a:r>
              <a:rPr lang="en-US" b="0" dirty="0" smtClean="0">
                <a:solidFill>
                  <a:schemeClr val="bg2"/>
                </a:solidFill>
              </a:rPr>
              <a:t> </a:t>
            </a:r>
            <a:r>
              <a:rPr lang="en-US" b="0" dirty="0">
                <a:solidFill>
                  <a:schemeClr val="bg2"/>
                </a:solidFill>
              </a:rPr>
              <a:t>is </a:t>
            </a:r>
            <a:r>
              <a:rPr lang="en-US" b="0" dirty="0" smtClean="0">
                <a:solidFill>
                  <a:schemeClr val="bg2"/>
                </a:solidFill>
              </a:rPr>
              <a:t>collection size </a:t>
            </a:r>
            <a:r>
              <a:rPr lang="en-US" b="0" dirty="0">
                <a:solidFill>
                  <a:schemeClr val="bg2"/>
                </a:solidFill>
              </a:rPr>
              <a:t>(number of documents)</a:t>
            </a:r>
          </a:p>
          <a:p>
            <a:r>
              <a:rPr lang="en-US" b="0" i="1" dirty="0" smtClean="0">
                <a:solidFill>
                  <a:schemeClr val="bg2"/>
                </a:solidFill>
              </a:rPr>
              <a:t>k</a:t>
            </a:r>
            <a:r>
              <a:rPr lang="en-US" b="0" dirty="0" smtClean="0">
                <a:solidFill>
                  <a:schemeClr val="bg2"/>
                </a:solidFill>
              </a:rPr>
              <a:t> </a:t>
            </a:r>
            <a:r>
              <a:rPr lang="en-US" b="0" dirty="0">
                <a:solidFill>
                  <a:schemeClr val="bg2"/>
                </a:solidFill>
              </a:rPr>
              <a:t>and </a:t>
            </a:r>
            <a:r>
              <a:rPr lang="en-US" b="0" i="1" dirty="0" smtClean="0">
                <a:solidFill>
                  <a:schemeClr val="bg2"/>
                </a:solidFill>
                <a:sym typeface="Symbol" pitchFamily="18" charset="2"/>
              </a:rPr>
              <a:t>b</a:t>
            </a:r>
            <a:r>
              <a:rPr lang="en-US" b="0" dirty="0" smtClean="0">
                <a:solidFill>
                  <a:schemeClr val="bg2"/>
                </a:solidFill>
                <a:sym typeface="Symbol" pitchFamily="18" charset="2"/>
              </a:rPr>
              <a:t> </a:t>
            </a:r>
            <a:r>
              <a:rPr lang="en-US" b="0" dirty="0">
                <a:solidFill>
                  <a:schemeClr val="bg2"/>
                </a:solidFill>
                <a:sym typeface="Symbol" pitchFamily="18" charset="2"/>
              </a:rPr>
              <a:t>are constants</a:t>
            </a:r>
          </a:p>
        </p:txBody>
      </p:sp>
      <p:sp>
        <p:nvSpPr>
          <p:cNvPr id="3080" name="Text Box 8"/>
          <p:cNvSpPr txBox="1">
            <a:spLocks noChangeArrowheads="1"/>
          </p:cNvSpPr>
          <p:nvPr/>
        </p:nvSpPr>
        <p:spPr bwMode="auto">
          <a:xfrm>
            <a:off x="1600200" y="2644775"/>
            <a:ext cx="5943600" cy="338138"/>
          </a:xfrm>
          <a:prstGeom prst="rect">
            <a:avLst/>
          </a:prstGeom>
          <a:noFill/>
          <a:ln w="9525">
            <a:noFill/>
            <a:miter lim="800000"/>
            <a:headEnd/>
            <a:tailEnd/>
          </a:ln>
        </p:spPr>
        <p:txBody>
          <a:bodyPr>
            <a:spAutoFit/>
          </a:bodyPr>
          <a:lstStyle/>
          <a:p>
            <a:r>
              <a:rPr lang="en-US" b="0" dirty="0">
                <a:solidFill>
                  <a:schemeClr val="bg2"/>
                </a:solidFill>
              </a:rPr>
              <a:t>Typically, </a:t>
            </a:r>
            <a:r>
              <a:rPr lang="en-US" b="0" i="1" dirty="0" smtClean="0">
                <a:solidFill>
                  <a:schemeClr val="bg2"/>
                </a:solidFill>
              </a:rPr>
              <a:t>k</a:t>
            </a:r>
            <a:r>
              <a:rPr lang="en-US" b="0" dirty="0" smtClean="0">
                <a:solidFill>
                  <a:schemeClr val="bg2"/>
                </a:solidFill>
              </a:rPr>
              <a:t> </a:t>
            </a:r>
            <a:r>
              <a:rPr lang="en-US" b="0" dirty="0">
                <a:solidFill>
                  <a:schemeClr val="bg2"/>
                </a:solidFill>
              </a:rPr>
              <a:t>is between </a:t>
            </a:r>
            <a:r>
              <a:rPr lang="en-US" b="0" dirty="0" smtClean="0">
                <a:solidFill>
                  <a:schemeClr val="bg2"/>
                </a:solidFill>
              </a:rPr>
              <a:t>30 </a:t>
            </a:r>
            <a:r>
              <a:rPr lang="en-US" b="0" dirty="0">
                <a:solidFill>
                  <a:schemeClr val="bg2"/>
                </a:solidFill>
              </a:rPr>
              <a:t>and 100, </a:t>
            </a:r>
            <a:r>
              <a:rPr lang="en-US" b="0" i="1" dirty="0" smtClean="0">
                <a:solidFill>
                  <a:schemeClr val="bg2"/>
                </a:solidFill>
                <a:sym typeface="Symbol" pitchFamily="18" charset="2"/>
              </a:rPr>
              <a:t>b</a:t>
            </a:r>
            <a:r>
              <a:rPr lang="en-US" b="0" dirty="0" smtClean="0">
                <a:solidFill>
                  <a:schemeClr val="bg2"/>
                </a:solidFill>
                <a:sym typeface="Symbol" pitchFamily="18" charset="2"/>
              </a:rPr>
              <a:t> </a:t>
            </a:r>
            <a:r>
              <a:rPr lang="en-US" b="0" dirty="0">
                <a:solidFill>
                  <a:schemeClr val="bg2"/>
                </a:solidFill>
                <a:sym typeface="Symbol" pitchFamily="18" charset="2"/>
              </a:rPr>
              <a:t>is between 0.4 and 0.6</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Introduction to information retrieval</a:t>
            </a:r>
          </a:p>
          <a:p>
            <a:r>
              <a:rPr lang="en-US" dirty="0" smtClean="0"/>
              <a:t>Basics of indexing and retrieval</a:t>
            </a:r>
          </a:p>
          <a:p>
            <a:r>
              <a:rPr lang="en-US" dirty="0" smtClean="0"/>
              <a:t>Inverted indexing in MapReduce</a:t>
            </a:r>
          </a:p>
          <a:p>
            <a:r>
              <a:rPr lang="en-US" dirty="0" smtClean="0"/>
              <a:t>Retrieval at scale</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Heaps’ Law for RCV1</a:t>
            </a:r>
            <a:endParaRPr lang="en-US" dirty="0"/>
          </a:p>
        </p:txBody>
      </p:sp>
      <p:pic>
        <p:nvPicPr>
          <p:cNvPr id="5" name="Picture 4" descr="Heaps-Law.png"/>
          <p:cNvPicPr>
            <a:picLocks noChangeAspect="1"/>
          </p:cNvPicPr>
          <p:nvPr/>
        </p:nvPicPr>
        <p:blipFill>
          <a:blip r:embed="rId2" cstate="print"/>
          <a:stretch>
            <a:fillRect/>
          </a:stretch>
        </p:blipFill>
        <p:spPr>
          <a:xfrm>
            <a:off x="2133600" y="1371600"/>
            <a:ext cx="4578443" cy="4191000"/>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smtClean="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781800" y="1371600"/>
            <a:ext cx="1143000" cy="584775"/>
          </a:xfrm>
          <a:prstGeom prst="rect">
            <a:avLst/>
          </a:prstGeom>
          <a:noFill/>
        </p:spPr>
        <p:txBody>
          <a:bodyPr wrap="square" rtlCol="0">
            <a:spAutoFit/>
          </a:bodyPr>
          <a:lstStyle/>
          <a:p>
            <a:r>
              <a:rPr lang="en-US" b="0" dirty="0" smtClean="0">
                <a:solidFill>
                  <a:schemeClr val="bg1"/>
                </a:solidFill>
              </a:rPr>
              <a:t>k = 44</a:t>
            </a:r>
          </a:p>
          <a:p>
            <a:r>
              <a:rPr lang="en-US" b="0" dirty="0" smtClean="0">
                <a:solidFill>
                  <a:schemeClr val="bg1"/>
                </a:solidFill>
              </a:rPr>
              <a:t>b = 0.49</a:t>
            </a:r>
            <a:endParaRPr lang="en-US" b="0" dirty="0">
              <a:solidFill>
                <a:schemeClr val="bg1"/>
              </a:solidFill>
            </a:endParaRPr>
          </a:p>
        </p:txBody>
      </p:sp>
      <p:sp>
        <p:nvSpPr>
          <p:cNvPr id="8" name="TextBox 7"/>
          <p:cNvSpPr txBox="1"/>
          <p:nvPr/>
        </p:nvSpPr>
        <p:spPr>
          <a:xfrm>
            <a:off x="6858000" y="4114800"/>
            <a:ext cx="2015295" cy="738664"/>
          </a:xfrm>
          <a:prstGeom prst="rect">
            <a:avLst/>
          </a:prstGeom>
          <a:noFill/>
        </p:spPr>
        <p:txBody>
          <a:bodyPr wrap="none" rtlCol="0">
            <a:spAutoFit/>
          </a:bodyPr>
          <a:lstStyle/>
          <a:p>
            <a:r>
              <a:rPr lang="en-US" sz="1400" dirty="0" smtClean="0">
                <a:solidFill>
                  <a:srgbClr val="FF0000"/>
                </a:solidFill>
              </a:rPr>
              <a:t>First 1,000,020 terms:</a:t>
            </a:r>
          </a:p>
          <a:p>
            <a:r>
              <a:rPr lang="en-US" sz="1400" b="0" dirty="0" smtClean="0">
                <a:solidFill>
                  <a:srgbClr val="FF0000"/>
                </a:solidFill>
              </a:rPr>
              <a:t>     Predicted = 38,323</a:t>
            </a:r>
          </a:p>
          <a:p>
            <a:r>
              <a:rPr lang="en-US" sz="1400" b="0" dirty="0" smtClean="0">
                <a:solidFill>
                  <a:srgbClr val="FF0000"/>
                </a:solidFill>
              </a:rPr>
              <a:t>     Actual = 38,365</a:t>
            </a:r>
            <a:endParaRPr lang="en-US" sz="1400" b="0" dirty="0">
              <a:solidFill>
                <a:srgbClr val="FF0000"/>
              </a:solidFill>
            </a:endParaRPr>
          </a:p>
        </p:txBody>
      </p:sp>
      <p:sp>
        <p:nvSpPr>
          <p:cNvPr id="9" name="TextBox 8"/>
          <p:cNvSpPr txBox="1"/>
          <p:nvPr/>
        </p:nvSpPr>
        <p:spPr>
          <a:xfrm>
            <a:off x="206" y="6611779"/>
            <a:ext cx="4349268" cy="246221"/>
          </a:xfrm>
          <a:prstGeom prst="rect">
            <a:avLst/>
          </a:prstGeom>
          <a:noFill/>
        </p:spPr>
        <p:txBody>
          <a:bodyPr wrap="none" rtlCol="0">
            <a:spAutoFit/>
          </a:bodyPr>
          <a:lstStyle/>
          <a:p>
            <a:r>
              <a:rPr lang="en-US" sz="1000" b="0" dirty="0" smtClean="0">
                <a:solidFill>
                  <a:schemeClr val="bg1"/>
                </a:solidFill>
              </a:rPr>
              <a:t>Manning, </a:t>
            </a:r>
            <a:r>
              <a:rPr lang="en-US" sz="1000" b="0" dirty="0" err="1" smtClean="0">
                <a:solidFill>
                  <a:schemeClr val="bg1"/>
                </a:solidFill>
              </a:rPr>
              <a:t>Raghavan</a:t>
            </a:r>
            <a:r>
              <a:rPr lang="en-US" sz="1000" b="0" dirty="0" smtClean="0">
                <a:solidFill>
                  <a:schemeClr val="bg1"/>
                </a:solidFill>
              </a:rPr>
              <a:t>, </a:t>
            </a:r>
            <a:r>
              <a:rPr lang="en-US" sz="1000" b="0" dirty="0" err="1" smtClean="0">
                <a:solidFill>
                  <a:schemeClr val="bg1"/>
                </a:solidFill>
              </a:rPr>
              <a:t>Schütze</a:t>
            </a:r>
            <a:r>
              <a:rPr lang="en-US" sz="1000" b="0" dirty="0" smtClean="0">
                <a:solidFill>
                  <a:schemeClr val="bg1"/>
                </a:solidFill>
              </a:rPr>
              <a:t>, Introduction to Information Retrieval (2008)</a:t>
            </a:r>
            <a:endParaRPr lang="en-US" sz="1000" b="0" dirty="0">
              <a:solidFill>
                <a:schemeClr val="bg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dirty="0" smtClean="0"/>
              <a:t>Postings Size: </a:t>
            </a:r>
            <a:r>
              <a:rPr lang="en-US" dirty="0" err="1" smtClean="0"/>
              <a:t>Zipf’s</a:t>
            </a:r>
            <a:r>
              <a:rPr lang="en-US" dirty="0" smtClean="0"/>
              <a:t> Law</a:t>
            </a:r>
          </a:p>
        </p:txBody>
      </p:sp>
      <p:sp>
        <p:nvSpPr>
          <p:cNvPr id="10" name="Content Placeholder 9"/>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err="1" smtClean="0"/>
              <a:t>Zipf’s</a:t>
            </a:r>
            <a:r>
              <a:rPr lang="en-US" dirty="0" smtClean="0"/>
              <a:t> Law: (also) linear in log-log space</a:t>
            </a:r>
          </a:p>
          <a:p>
            <a:pPr lvl="1"/>
            <a:r>
              <a:rPr lang="en-US" dirty="0" smtClean="0"/>
              <a:t>Specific case of Power Law distributions</a:t>
            </a:r>
          </a:p>
          <a:p>
            <a:r>
              <a:rPr lang="en-US" dirty="0" smtClean="0"/>
              <a:t>In other words:</a:t>
            </a:r>
          </a:p>
          <a:p>
            <a:pPr lvl="1"/>
            <a:r>
              <a:rPr lang="en-US" dirty="0" smtClean="0"/>
              <a:t>A few elements occur very frequently</a:t>
            </a:r>
          </a:p>
          <a:p>
            <a:pPr lvl="1"/>
            <a:r>
              <a:rPr lang="en-US" dirty="0" smtClean="0"/>
              <a:t>Many elements occur very infrequently</a:t>
            </a:r>
          </a:p>
          <a:p>
            <a:endParaRPr lang="en-US" dirty="0"/>
          </a:p>
        </p:txBody>
      </p:sp>
      <p:graphicFrame>
        <p:nvGraphicFramePr>
          <p:cNvPr id="3074" name="Object 2"/>
          <p:cNvGraphicFramePr>
            <a:graphicFrameLocks noChangeAspect="1"/>
          </p:cNvGraphicFramePr>
          <p:nvPr/>
        </p:nvGraphicFramePr>
        <p:xfrm>
          <a:off x="1371600" y="1649450"/>
          <a:ext cx="1524000" cy="1322350"/>
        </p:xfrm>
        <a:graphic>
          <a:graphicData uri="http://schemas.openxmlformats.org/presentationml/2006/ole">
            <p:oleObj spid="_x0000_s64514" name="Equation" r:id="rId4" imgW="457200" imgH="393480" progId="Equation.3">
              <p:embed/>
            </p:oleObj>
          </a:graphicData>
        </a:graphic>
      </p:graphicFrame>
      <p:sp>
        <p:nvSpPr>
          <p:cNvPr id="3079" name="Text Box 8"/>
          <p:cNvSpPr txBox="1">
            <a:spLocks noChangeArrowheads="1"/>
          </p:cNvSpPr>
          <p:nvPr/>
        </p:nvSpPr>
        <p:spPr bwMode="auto">
          <a:xfrm>
            <a:off x="3256650" y="2082225"/>
            <a:ext cx="4649030" cy="584775"/>
          </a:xfrm>
          <a:prstGeom prst="rect">
            <a:avLst/>
          </a:prstGeom>
          <a:noFill/>
          <a:ln w="9525">
            <a:noFill/>
            <a:miter lim="800000"/>
            <a:headEnd/>
            <a:tailEnd/>
          </a:ln>
        </p:spPr>
        <p:txBody>
          <a:bodyPr wrap="none">
            <a:spAutoFit/>
          </a:bodyPr>
          <a:lstStyle/>
          <a:p>
            <a:r>
              <a:rPr lang="en-US" b="0" i="1" dirty="0" err="1" smtClean="0">
                <a:solidFill>
                  <a:schemeClr val="bg2"/>
                </a:solidFill>
              </a:rPr>
              <a:t>cf</a:t>
            </a:r>
            <a:r>
              <a:rPr lang="en-US" b="0" dirty="0" smtClean="0">
                <a:solidFill>
                  <a:schemeClr val="bg2"/>
                </a:solidFill>
              </a:rPr>
              <a:t> is the collection frequency of </a:t>
            </a:r>
            <a:r>
              <a:rPr lang="en-US" b="0" i="1" dirty="0" err="1" smtClean="0">
                <a:solidFill>
                  <a:schemeClr val="bg2"/>
                </a:solidFill>
              </a:rPr>
              <a:t>i</a:t>
            </a:r>
            <a:r>
              <a:rPr lang="en-US" b="0" dirty="0" err="1" smtClean="0">
                <a:solidFill>
                  <a:schemeClr val="bg2"/>
                </a:solidFill>
              </a:rPr>
              <a:t>-th</a:t>
            </a:r>
            <a:r>
              <a:rPr lang="en-US" b="0" dirty="0" smtClean="0">
                <a:solidFill>
                  <a:schemeClr val="bg2"/>
                </a:solidFill>
              </a:rPr>
              <a:t> common term</a:t>
            </a:r>
          </a:p>
          <a:p>
            <a:r>
              <a:rPr lang="en-US" b="0" i="1" dirty="0" smtClean="0">
                <a:solidFill>
                  <a:schemeClr val="bg2"/>
                </a:solidFill>
              </a:rPr>
              <a:t>c</a:t>
            </a:r>
            <a:r>
              <a:rPr lang="en-US" b="0" dirty="0" smtClean="0">
                <a:solidFill>
                  <a:schemeClr val="bg2"/>
                </a:solidFill>
              </a:rPr>
              <a:t> </a:t>
            </a:r>
            <a:r>
              <a:rPr lang="en-US" b="0" dirty="0">
                <a:solidFill>
                  <a:schemeClr val="bg2"/>
                </a:solidFill>
              </a:rPr>
              <a:t>is </a:t>
            </a:r>
            <a:r>
              <a:rPr lang="en-US" b="0" dirty="0" smtClean="0">
                <a:solidFill>
                  <a:schemeClr val="bg2"/>
                </a:solidFill>
              </a:rPr>
              <a:t>a constant</a:t>
            </a:r>
            <a:endParaRPr lang="en-US" b="0" dirty="0">
              <a:solidFill>
                <a:schemeClr val="bg2"/>
              </a:solidFill>
              <a:sym typeface="Symbol" pitchFamily="18" charset="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Zipf’s</a:t>
            </a:r>
            <a:r>
              <a:rPr lang="en-US" dirty="0" smtClean="0"/>
              <a:t> Law for RCV1</a:t>
            </a:r>
            <a:endParaRPr lang="en-US" dirty="0"/>
          </a:p>
        </p:txBody>
      </p:sp>
      <p:pic>
        <p:nvPicPr>
          <p:cNvPr id="5" name="Picture 4" descr="Zipfs-Law.png"/>
          <p:cNvPicPr>
            <a:picLocks noChangeAspect="1"/>
          </p:cNvPicPr>
          <p:nvPr/>
        </p:nvPicPr>
        <p:blipFill>
          <a:blip r:embed="rId2" cstate="print"/>
          <a:stretch>
            <a:fillRect/>
          </a:stretch>
        </p:blipFill>
        <p:spPr>
          <a:xfrm>
            <a:off x="2130552" y="1371600"/>
            <a:ext cx="4649336" cy="4187952"/>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smtClean="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934200" y="4429780"/>
            <a:ext cx="2133600" cy="523220"/>
          </a:xfrm>
          <a:prstGeom prst="rect">
            <a:avLst/>
          </a:prstGeom>
          <a:noFill/>
        </p:spPr>
        <p:txBody>
          <a:bodyPr wrap="square" rtlCol="0">
            <a:spAutoFit/>
          </a:bodyPr>
          <a:lstStyle/>
          <a:p>
            <a:r>
              <a:rPr lang="en-US" sz="1400" dirty="0" smtClean="0">
                <a:solidFill>
                  <a:srgbClr val="FF0000"/>
                </a:solidFill>
              </a:rPr>
              <a:t>Fit isn’t that good… but good enough!</a:t>
            </a:r>
            <a:endParaRPr lang="en-US" sz="1400" b="0" dirty="0">
              <a:solidFill>
                <a:srgbClr val="FF0000"/>
              </a:solidFill>
            </a:endParaRPr>
          </a:p>
        </p:txBody>
      </p:sp>
      <p:sp>
        <p:nvSpPr>
          <p:cNvPr id="8" name="TextBox 7"/>
          <p:cNvSpPr txBox="1"/>
          <p:nvPr/>
        </p:nvSpPr>
        <p:spPr>
          <a:xfrm>
            <a:off x="206" y="6611779"/>
            <a:ext cx="4349268" cy="246221"/>
          </a:xfrm>
          <a:prstGeom prst="rect">
            <a:avLst/>
          </a:prstGeom>
          <a:noFill/>
        </p:spPr>
        <p:txBody>
          <a:bodyPr wrap="none" rtlCol="0">
            <a:spAutoFit/>
          </a:bodyPr>
          <a:lstStyle/>
          <a:p>
            <a:r>
              <a:rPr lang="en-US" sz="1000" b="0" dirty="0" smtClean="0">
                <a:solidFill>
                  <a:schemeClr val="bg1"/>
                </a:solidFill>
              </a:rPr>
              <a:t>Manning, </a:t>
            </a:r>
            <a:r>
              <a:rPr lang="en-US" sz="1000" b="0" dirty="0" err="1" smtClean="0">
                <a:solidFill>
                  <a:schemeClr val="bg1"/>
                </a:solidFill>
              </a:rPr>
              <a:t>Raghavan</a:t>
            </a:r>
            <a:r>
              <a:rPr lang="en-US" sz="1000" b="0" dirty="0" smtClean="0">
                <a:solidFill>
                  <a:schemeClr val="bg1"/>
                </a:solidFill>
              </a:rPr>
              <a:t>, </a:t>
            </a:r>
            <a:r>
              <a:rPr lang="en-US" sz="1000" b="0" dirty="0" err="1" smtClean="0">
                <a:solidFill>
                  <a:schemeClr val="bg1"/>
                </a:solidFill>
              </a:rPr>
              <a:t>Schütze</a:t>
            </a:r>
            <a:r>
              <a:rPr lang="en-US" sz="1000" b="0" dirty="0" smtClean="0">
                <a:solidFill>
                  <a:schemeClr val="bg1"/>
                </a:solidFill>
              </a:rPr>
              <a:t>, Introduction to Information Retrieval (2008)</a:t>
            </a:r>
            <a:endParaRPr lang="en-US" sz="1000" b="0" dirty="0">
              <a:solidFill>
                <a:schemeClr val="bg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law-all.png"/>
          <p:cNvPicPr>
            <a:picLocks noChangeAspect="1"/>
          </p:cNvPicPr>
          <p:nvPr/>
        </p:nvPicPr>
        <p:blipFill>
          <a:blip r:embed="rId2" cstate="print"/>
          <a:stretch>
            <a:fillRect/>
          </a:stretch>
        </p:blipFill>
        <p:spPr>
          <a:xfrm>
            <a:off x="2257340" y="228600"/>
            <a:ext cx="4600660" cy="6107878"/>
          </a:xfrm>
          <a:prstGeom prst="rect">
            <a:avLst/>
          </a:prstGeom>
        </p:spPr>
      </p:pic>
      <p:sp>
        <p:nvSpPr>
          <p:cNvPr id="4" name="TextBox 3"/>
          <p:cNvSpPr txBox="1"/>
          <p:nvPr/>
        </p:nvSpPr>
        <p:spPr>
          <a:xfrm>
            <a:off x="0" y="6457890"/>
            <a:ext cx="4084998" cy="400110"/>
          </a:xfrm>
          <a:prstGeom prst="rect">
            <a:avLst/>
          </a:prstGeom>
          <a:noFill/>
        </p:spPr>
        <p:txBody>
          <a:bodyPr wrap="square" rtlCol="0">
            <a:spAutoFit/>
          </a:bodyPr>
          <a:lstStyle/>
          <a:p>
            <a:r>
              <a:rPr lang="en-US" sz="1000" b="0" dirty="0" smtClean="0">
                <a:solidFill>
                  <a:schemeClr val="bg1"/>
                </a:solidFill>
              </a:rPr>
              <a:t>Figure from: Newman, M. E. J. (2005) “Power laws, Pareto distributions and </a:t>
            </a:r>
            <a:r>
              <a:rPr lang="en-US" sz="1000" b="0" dirty="0" err="1" smtClean="0">
                <a:solidFill>
                  <a:schemeClr val="bg1"/>
                </a:solidFill>
              </a:rPr>
              <a:t>Zipf's</a:t>
            </a:r>
            <a:r>
              <a:rPr lang="en-US" sz="1000" b="0" dirty="0" smtClean="0">
                <a:solidFill>
                  <a:schemeClr val="bg1"/>
                </a:solidFill>
              </a:rPr>
              <a:t> law.” Contemporary Physics 46:323–351.</a:t>
            </a:r>
            <a:endParaRPr lang="en-US" sz="1000" b="0" dirty="0">
              <a:solidFill>
                <a:schemeClr val="bg1"/>
              </a:solidFill>
            </a:endParaRPr>
          </a:p>
        </p:txBody>
      </p:sp>
      <p:sp>
        <p:nvSpPr>
          <p:cNvPr id="5" name="TextBox 4"/>
          <p:cNvSpPr txBox="1"/>
          <p:nvPr/>
        </p:nvSpPr>
        <p:spPr>
          <a:xfrm rot="20517061">
            <a:off x="1806872" y="3048000"/>
            <a:ext cx="5788764" cy="584775"/>
          </a:xfrm>
          <a:prstGeom prst="rect">
            <a:avLst/>
          </a:prstGeom>
          <a:noFill/>
        </p:spPr>
        <p:txBody>
          <a:bodyPr wrap="none" rtlCol="0">
            <a:spAutoFit/>
          </a:bodyPr>
          <a:lstStyle/>
          <a:p>
            <a:r>
              <a:rPr lang="en-US" sz="3200" dirty="0" smtClean="0">
                <a:solidFill>
                  <a:srgbClr val="FF0000"/>
                </a:solidFill>
              </a:rPr>
              <a:t>Power Laws are everywhere!</a:t>
            </a:r>
            <a:endParaRPr 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MapReduce: Index Construction</a:t>
            </a:r>
          </a:p>
        </p:txBody>
      </p:sp>
      <p:sp>
        <p:nvSpPr>
          <p:cNvPr id="67587" name="Content Placeholder 2"/>
          <p:cNvSpPr>
            <a:spLocks noGrp="1"/>
          </p:cNvSpPr>
          <p:nvPr>
            <p:ph idx="1"/>
          </p:nvPr>
        </p:nvSpPr>
        <p:spPr/>
        <p:txBody>
          <a:bodyPr/>
          <a:lstStyle/>
          <a:p>
            <a:r>
              <a:rPr lang="en-US" dirty="0" smtClean="0"/>
              <a:t>Map over all documents</a:t>
            </a:r>
          </a:p>
          <a:p>
            <a:pPr lvl="1"/>
            <a:r>
              <a:rPr lang="en-US" dirty="0" smtClean="0"/>
              <a:t>Emit </a:t>
            </a:r>
            <a:r>
              <a:rPr lang="en-US" i="1" dirty="0" smtClean="0"/>
              <a:t>term</a:t>
            </a:r>
            <a:r>
              <a:rPr lang="en-US" dirty="0" smtClean="0"/>
              <a:t> as key, (</a:t>
            </a:r>
            <a:r>
              <a:rPr lang="en-US" i="1" dirty="0" err="1" smtClean="0"/>
              <a:t>docno</a:t>
            </a:r>
            <a:r>
              <a:rPr lang="en-US" dirty="0" smtClean="0"/>
              <a:t>, </a:t>
            </a:r>
            <a:r>
              <a:rPr lang="en-US" i="1" dirty="0" err="1" smtClean="0"/>
              <a:t>tf</a:t>
            </a:r>
            <a:r>
              <a:rPr lang="en-US" i="1" dirty="0" smtClean="0"/>
              <a:t>)</a:t>
            </a:r>
            <a:r>
              <a:rPr lang="en-US" dirty="0" smtClean="0"/>
              <a:t> as value</a:t>
            </a:r>
          </a:p>
          <a:p>
            <a:pPr lvl="1"/>
            <a:r>
              <a:rPr lang="en-US" dirty="0" smtClean="0"/>
              <a:t>Emit other information as necessary (e.g., term position)</a:t>
            </a:r>
          </a:p>
          <a:p>
            <a:r>
              <a:rPr lang="en-US" dirty="0" smtClean="0"/>
              <a:t>Sort/shuffle: group postings by term</a:t>
            </a:r>
          </a:p>
          <a:p>
            <a:r>
              <a:rPr lang="en-US" dirty="0" smtClean="0"/>
              <a:t>Reduce</a:t>
            </a:r>
          </a:p>
          <a:p>
            <a:pPr lvl="1"/>
            <a:r>
              <a:rPr lang="en-US" dirty="0" smtClean="0"/>
              <a:t>Gather and sort the postings (e.g., by </a:t>
            </a:r>
            <a:r>
              <a:rPr lang="en-US" i="1" dirty="0" err="1" smtClean="0"/>
              <a:t>docno</a:t>
            </a:r>
            <a:r>
              <a:rPr lang="en-US" dirty="0" smtClean="0"/>
              <a:t> or </a:t>
            </a:r>
            <a:r>
              <a:rPr lang="en-US" i="1" dirty="0" err="1" smtClean="0"/>
              <a:t>tf</a:t>
            </a:r>
            <a:r>
              <a:rPr lang="en-US" dirty="0" smtClean="0"/>
              <a:t>)</a:t>
            </a:r>
          </a:p>
          <a:p>
            <a:pPr lvl="1"/>
            <a:r>
              <a:rPr lang="en-US" dirty="0" smtClean="0"/>
              <a:t>Write postings to disk</a:t>
            </a:r>
          </a:p>
          <a:p>
            <a:r>
              <a:rPr lang="en-US" dirty="0" smtClean="0"/>
              <a:t>MapReduce does all the heavy lifting!</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3" name="Rectangle 52"/>
          <p:cNvSpPr/>
          <p:nvPr/>
        </p:nvSpPr>
        <p:spPr bwMode="ltGray">
          <a:xfrm>
            <a:off x="44196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8" name="Rectangle 67"/>
          <p:cNvSpPr/>
          <p:nvPr/>
        </p:nvSpPr>
        <p:spPr bwMode="ltGray">
          <a:xfrm>
            <a:off x="7086600" y="49954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0" name="Rectangle 9"/>
          <p:cNvSpPr/>
          <p:nvPr/>
        </p:nvSpPr>
        <p:spPr bwMode="ltGray">
          <a:xfrm>
            <a:off x="2743200"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3" name="Rectangle 12"/>
          <p:cNvSpPr/>
          <p:nvPr/>
        </p:nvSpPr>
        <p:spPr bwMode="ltGray">
          <a:xfrm>
            <a:off x="2743200"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6" name="Rectangle 15"/>
          <p:cNvSpPr/>
          <p:nvPr/>
        </p:nvSpPr>
        <p:spPr bwMode="ltGray">
          <a:xfrm>
            <a:off x="2743200"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 name="Title 1"/>
          <p:cNvSpPr>
            <a:spLocks noGrp="1"/>
          </p:cNvSpPr>
          <p:nvPr>
            <p:ph type="title"/>
          </p:nvPr>
        </p:nvSpPr>
        <p:spPr/>
        <p:txBody>
          <a:bodyPr/>
          <a:lstStyle/>
          <a:p>
            <a:r>
              <a:rPr lang="en-US" dirty="0" smtClean="0"/>
              <a:t>Inverted Indexing with MapReduce</a:t>
            </a:r>
            <a:endParaRPr lang="en-US" dirty="0"/>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grpSp>
        <p:nvGrpSpPr>
          <p:cNvPr id="4" name="Group 16"/>
          <p:cNvGrpSpPr/>
          <p:nvPr/>
        </p:nvGrpSpPr>
        <p:grpSpPr>
          <a:xfrm>
            <a:off x="1544517" y="1261646"/>
            <a:ext cx="1940813" cy="490954"/>
            <a:chOff x="762000" y="1905000"/>
            <a:chExt cx="1940813" cy="490954"/>
          </a:xfrm>
        </p:grpSpPr>
        <p:sp>
          <p:nvSpPr>
            <p:cNvPr id="3" name="TextBox 2"/>
            <p:cNvSpPr txBox="1"/>
            <p:nvPr/>
          </p:nvSpPr>
          <p:spPr>
            <a:xfrm>
              <a:off x="838200" y="2057400"/>
              <a:ext cx="1864613" cy="338554"/>
            </a:xfrm>
            <a:prstGeom prst="rect">
              <a:avLst/>
            </a:prstGeom>
            <a:noFill/>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7" name="TextBox 6"/>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smtClean="0">
                <a:solidFill>
                  <a:schemeClr val="bg1"/>
                </a:solidFill>
              </a:rPr>
              <a:t>red</a:t>
            </a:r>
            <a:endParaRPr lang="en-US" b="0" dirty="0">
              <a:solidFill>
                <a:schemeClr val="bg1"/>
              </a:solidFill>
            </a:endParaRP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grpSp>
        <p:nvGrpSpPr>
          <p:cNvPr id="5" name="Group 32"/>
          <p:cNvGrpSpPr/>
          <p:nvPr/>
        </p:nvGrpSpPr>
        <p:grpSpPr>
          <a:xfrm>
            <a:off x="4122291" y="1261646"/>
            <a:ext cx="1963255" cy="490954"/>
            <a:chOff x="762000" y="1905000"/>
            <a:chExt cx="1963255" cy="490954"/>
          </a:xfrm>
        </p:grpSpPr>
        <p:sp>
          <p:nvSpPr>
            <p:cNvPr id="34" name="TextBox 33"/>
            <p:cNvSpPr txBox="1"/>
            <p:nvPr/>
          </p:nvSpPr>
          <p:spPr>
            <a:xfrm>
              <a:off x="838200" y="2057400"/>
              <a:ext cx="1887055" cy="338554"/>
            </a:xfrm>
            <a:prstGeom prst="rect">
              <a:avLst/>
            </a:prstGeom>
            <a:noFill/>
          </p:spPr>
          <p:txBody>
            <a:bodyPr wrap="none" rtlCol="0">
              <a:spAutoFit/>
            </a:bodyPr>
            <a:lstStyle/>
            <a:p>
              <a:r>
                <a:rPr lang="en-US" dirty="0" smtClean="0">
                  <a:solidFill>
                    <a:schemeClr val="bg1"/>
                  </a:solidFill>
                </a:rPr>
                <a:t>red fish, blue fish</a:t>
              </a:r>
              <a:endParaRPr lang="en-US" dirty="0">
                <a:solidFill>
                  <a:schemeClr val="bg1"/>
                </a:solidFill>
              </a:endParaRPr>
            </a:p>
          </p:txBody>
        </p:sp>
        <p:sp>
          <p:nvSpPr>
            <p:cNvPr id="35" name="TextBox 34"/>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2</a:t>
              </a:r>
              <a:endParaRPr lang="en-US" sz="1200" dirty="0">
                <a:solidFill>
                  <a:srgbClr val="FF0000"/>
                </a:solidFill>
              </a:endParaRPr>
            </a:p>
          </p:txBody>
        </p:sp>
      </p:gr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smtClean="0">
                <a:solidFill>
                  <a:schemeClr val="bg1"/>
                </a:solidFill>
              </a:rPr>
              <a:t>cat</a:t>
            </a:r>
            <a:endParaRPr lang="en-US" b="0" dirty="0">
              <a:solidFill>
                <a:schemeClr val="bg1"/>
              </a:solidFill>
            </a:endParaRP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smtClean="0">
                <a:solidFill>
                  <a:schemeClr val="bg1"/>
                </a:solidFill>
              </a:rPr>
              <a:t>hat</a:t>
            </a:r>
            <a:endParaRPr lang="en-US" b="0" dirty="0">
              <a:solidFill>
                <a:schemeClr val="bg1"/>
              </a:solidFill>
            </a:endParaRPr>
          </a:p>
        </p:txBody>
      </p:sp>
      <p:grpSp>
        <p:nvGrpSpPr>
          <p:cNvPr id="6" name="Group 44"/>
          <p:cNvGrpSpPr/>
          <p:nvPr/>
        </p:nvGrpSpPr>
        <p:grpSpPr>
          <a:xfrm>
            <a:off x="6596504" y="1261646"/>
            <a:ext cx="1528842" cy="490954"/>
            <a:chOff x="762000" y="1905000"/>
            <a:chExt cx="1528842" cy="490954"/>
          </a:xfrm>
        </p:grpSpPr>
        <p:sp>
          <p:nvSpPr>
            <p:cNvPr id="46" name="TextBox 45"/>
            <p:cNvSpPr txBox="1"/>
            <p:nvPr/>
          </p:nvSpPr>
          <p:spPr>
            <a:xfrm>
              <a:off x="838200" y="2057400"/>
              <a:ext cx="1452642" cy="338554"/>
            </a:xfrm>
            <a:prstGeom prst="rect">
              <a:avLst/>
            </a:prstGeom>
            <a:noFill/>
          </p:spPr>
          <p:txBody>
            <a:bodyPr wrap="none" rtlCol="0">
              <a:spAutoFit/>
            </a:bodyPr>
            <a:lstStyle/>
            <a:p>
              <a:r>
                <a:rPr lang="en-US" dirty="0" smtClean="0">
                  <a:solidFill>
                    <a:schemeClr val="bg1"/>
                  </a:solidFill>
                </a:rPr>
                <a:t>cat in the hat</a:t>
              </a:r>
              <a:endParaRPr lang="en-US" dirty="0">
                <a:solidFill>
                  <a:schemeClr val="bg1"/>
                </a:solidFill>
              </a:endParaRPr>
            </a:p>
          </p:txBody>
        </p:sp>
        <p:sp>
          <p:nvSpPr>
            <p:cNvPr id="47" name="TextBox 46"/>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3</a:t>
              </a:r>
              <a:endParaRPr lang="en-US" sz="1200" dirty="0">
                <a:solidFill>
                  <a:srgbClr val="FF0000"/>
                </a:solidFill>
              </a:endParaRPr>
            </a:p>
          </p:txBody>
        </p:sp>
      </p:gr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1" name="Rectangle 50"/>
          <p:cNvSpPr/>
          <p:nvPr/>
        </p:nvSpPr>
        <p:spPr bwMode="ltGray">
          <a:xfrm>
            <a:off x="41148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smtClean="0">
                <a:solidFill>
                  <a:schemeClr val="bg1"/>
                </a:solidFill>
              </a:rPr>
              <a:t>red</a:t>
            </a:r>
            <a:endParaRPr lang="en-US" b="0" dirty="0">
              <a:solidFill>
                <a:schemeClr val="bg1"/>
              </a:solidFill>
            </a:endParaRP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smtClean="0">
                <a:solidFill>
                  <a:schemeClr val="bg1"/>
                </a:solidFill>
              </a:rPr>
              <a:t>cat</a:t>
            </a:r>
            <a:endParaRPr lang="en-US" b="0" dirty="0">
              <a:solidFill>
                <a:schemeClr val="bg1"/>
              </a:solidFill>
            </a:endParaRPr>
          </a:p>
        </p:txBody>
      </p:sp>
      <p:sp>
        <p:nvSpPr>
          <p:cNvPr id="66" name="Rectangle 65"/>
          <p:cNvSpPr/>
          <p:nvPr/>
        </p:nvSpPr>
        <p:spPr bwMode="ltGray">
          <a:xfrm>
            <a:off x="6781800" y="49954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67" name="TextBox 66"/>
          <p:cNvSpPr txBox="1"/>
          <p:nvPr/>
        </p:nvSpPr>
        <p:spPr>
          <a:xfrm>
            <a:off x="6096000" y="4961692"/>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smtClean="0">
                <a:solidFill>
                  <a:schemeClr val="bg1"/>
                </a:solidFill>
              </a:rPr>
              <a:t>hat</a:t>
            </a:r>
            <a:endParaRPr lang="en-US" b="0" dirty="0">
              <a:solidFill>
                <a:schemeClr val="bg1"/>
              </a:solidFill>
            </a:endParaRP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smtClean="0">
                <a:solidFill>
                  <a:srgbClr val="FF0000"/>
                </a:solidFill>
              </a:rPr>
              <a:t>Map</a:t>
            </a:r>
            <a:endParaRPr lang="en-US" sz="3200" dirty="0">
              <a:solidFill>
                <a:srgbClr val="FF0000"/>
              </a:solidFill>
            </a:endParaRP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smtClean="0">
                <a:solidFill>
                  <a:srgbClr val="FF0000"/>
                </a:solidFill>
              </a:rPr>
              <a:t>Reduce</a:t>
            </a:r>
            <a:endParaRPr 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dissolve">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10" grpId="0" animBg="1"/>
      <p:bldP spid="13" grpId="0" animBg="1"/>
      <p:bldP spid="16"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Inverted Indexing: Pseudo-Code</a:t>
            </a:r>
            <a:endParaRPr lang="en-US" dirty="0"/>
          </a:p>
        </p:txBody>
      </p:sp>
      <p:pic>
        <p:nvPicPr>
          <p:cNvPr id="5" name="Content Placeholder 4" descr="DG-indexing.png"/>
          <p:cNvPicPr>
            <a:picLocks noGrp="1" noChangeAspect="1"/>
          </p:cNvPicPr>
          <p:nvPr>
            <p:ph idx="1"/>
          </p:nvPr>
        </p:nvPicPr>
        <p:blipFill>
          <a:blip r:embed="rId2" cstate="print"/>
          <a:stretch>
            <a:fillRect/>
          </a:stretch>
        </p:blipFill>
        <p:spPr>
          <a:xfrm>
            <a:off x="1219200" y="1524000"/>
            <a:ext cx="6506364" cy="4114800"/>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bwMode="ltGray">
          <a:xfrm>
            <a:off x="56388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102" name="Rectangle 101"/>
          <p:cNvSpPr/>
          <p:nvPr/>
        </p:nvSpPr>
        <p:spPr bwMode="ltGray">
          <a:xfrm>
            <a:off x="56388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03" name="Rectangle 102"/>
          <p:cNvSpPr/>
          <p:nvPr/>
        </p:nvSpPr>
        <p:spPr bwMode="ltGray">
          <a:xfrm>
            <a:off x="56388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[3]</a:t>
            </a:r>
          </a:p>
        </p:txBody>
      </p:sp>
      <p:sp>
        <p:nvSpPr>
          <p:cNvPr id="105" name="Rectangle 104"/>
          <p:cNvSpPr/>
          <p:nvPr/>
        </p:nvSpPr>
        <p:spPr bwMode="ltGray">
          <a:xfrm>
            <a:off x="8110728"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06" name="Rectangle 105"/>
          <p:cNvSpPr/>
          <p:nvPr/>
        </p:nvSpPr>
        <p:spPr bwMode="ltGray">
          <a:xfrm>
            <a:off x="8110728"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a:t>
            </a:r>
          </a:p>
        </p:txBody>
      </p:sp>
      <p:sp>
        <p:nvSpPr>
          <p:cNvPr id="107" name="Rectangle 106"/>
          <p:cNvSpPr/>
          <p:nvPr/>
        </p:nvSpPr>
        <p:spPr bwMode="ltGray">
          <a:xfrm>
            <a:off x="4038600" y="56388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08" name="Rectangle 107"/>
          <p:cNvSpPr/>
          <p:nvPr/>
        </p:nvSpPr>
        <p:spPr bwMode="ltGray">
          <a:xfrm>
            <a:off x="4038600" y="60960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11" name="Rectangle 110"/>
          <p:cNvSpPr/>
          <p:nvPr/>
        </p:nvSpPr>
        <p:spPr bwMode="ltGray">
          <a:xfrm>
            <a:off x="7391400" y="583387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[3]</a:t>
            </a:r>
          </a:p>
        </p:txBody>
      </p:sp>
      <p:sp>
        <p:nvSpPr>
          <p:cNvPr id="112" name="Rectangle 111"/>
          <p:cNvSpPr/>
          <p:nvPr/>
        </p:nvSpPr>
        <p:spPr bwMode="ltGray">
          <a:xfrm>
            <a:off x="7391400" y="5410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a:t>
            </a:r>
          </a:p>
        </p:txBody>
      </p:sp>
      <p:sp>
        <p:nvSpPr>
          <p:cNvPr id="113" name="Rectangle 112"/>
          <p:cNvSpPr/>
          <p:nvPr/>
        </p:nvSpPr>
        <p:spPr bwMode="ltGray">
          <a:xfrm>
            <a:off x="7391400" y="498393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[3]</a:t>
            </a:r>
          </a:p>
        </p:txBody>
      </p:sp>
      <p:sp>
        <p:nvSpPr>
          <p:cNvPr id="114" name="Rectangle 113"/>
          <p:cNvSpPr/>
          <p:nvPr/>
        </p:nvSpPr>
        <p:spPr bwMode="ltGray">
          <a:xfrm>
            <a:off x="4038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115" name="Rectangle 114"/>
          <p:cNvSpPr/>
          <p:nvPr/>
        </p:nvSpPr>
        <p:spPr bwMode="ltGray">
          <a:xfrm>
            <a:off x="4038600" y="4724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16" name="Rectangle 115"/>
          <p:cNvSpPr/>
          <p:nvPr/>
        </p:nvSpPr>
        <p:spPr bwMode="ltGray">
          <a:xfrm>
            <a:off x="5181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98" name="Rectangle 97"/>
          <p:cNvSpPr/>
          <p:nvPr/>
        </p:nvSpPr>
        <p:spPr bwMode="ltGray">
          <a:xfrm>
            <a:off x="30480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99" name="Rectangle 98"/>
          <p:cNvSpPr/>
          <p:nvPr/>
        </p:nvSpPr>
        <p:spPr bwMode="ltGray">
          <a:xfrm>
            <a:off x="30480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100" name="Rectangle 99"/>
          <p:cNvSpPr/>
          <p:nvPr/>
        </p:nvSpPr>
        <p:spPr bwMode="ltGray">
          <a:xfrm>
            <a:off x="30480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[3]</a:t>
            </a:r>
          </a:p>
        </p:txBody>
      </p:sp>
      <p:sp>
        <p:nvSpPr>
          <p:cNvPr id="10" name="Rectangle 9"/>
          <p:cNvSpPr/>
          <p:nvPr/>
        </p:nvSpPr>
        <p:spPr bwMode="ltGray">
          <a:xfrm>
            <a:off x="2763717"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3" name="Rectangle 12"/>
          <p:cNvSpPr/>
          <p:nvPr/>
        </p:nvSpPr>
        <p:spPr bwMode="ltGray">
          <a:xfrm>
            <a:off x="2763717"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6" name="Rectangle 15"/>
          <p:cNvSpPr/>
          <p:nvPr/>
        </p:nvSpPr>
        <p:spPr bwMode="ltGray">
          <a:xfrm>
            <a:off x="2763717"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3" name="Rectangle 52"/>
          <p:cNvSpPr/>
          <p:nvPr/>
        </p:nvSpPr>
        <p:spPr bwMode="ltGray">
          <a:xfrm>
            <a:off x="4876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8" name="Rectangle 67"/>
          <p:cNvSpPr/>
          <p:nvPr/>
        </p:nvSpPr>
        <p:spPr bwMode="ltGray">
          <a:xfrm>
            <a:off x="7086600" y="4986754"/>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 name="Title 1"/>
          <p:cNvSpPr>
            <a:spLocks noGrp="1"/>
          </p:cNvSpPr>
          <p:nvPr>
            <p:ph type="title"/>
          </p:nvPr>
        </p:nvSpPr>
        <p:spPr/>
        <p:txBody>
          <a:bodyPr/>
          <a:lstStyle/>
          <a:p>
            <a:r>
              <a:rPr lang="en-US" dirty="0" smtClean="0"/>
              <a:t>Positional Indexes</a:t>
            </a:r>
            <a:endParaRPr lang="en-US" dirty="0"/>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smtClean="0">
                <a:solidFill>
                  <a:schemeClr val="bg1"/>
                </a:solidFill>
              </a:rPr>
              <a:t>red</a:t>
            </a:r>
            <a:endParaRPr lang="en-US" b="0" dirty="0">
              <a:solidFill>
                <a:schemeClr val="bg1"/>
              </a:solidFill>
            </a:endParaRP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smtClean="0">
                <a:solidFill>
                  <a:schemeClr val="bg1"/>
                </a:solidFill>
              </a:rPr>
              <a:t>cat</a:t>
            </a:r>
            <a:endParaRPr lang="en-US" b="0" dirty="0">
              <a:solidFill>
                <a:schemeClr val="bg1"/>
              </a:solidFill>
            </a:endParaRP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smtClean="0">
                <a:solidFill>
                  <a:schemeClr val="bg1"/>
                </a:solidFill>
              </a:rPr>
              <a:t>hat</a:t>
            </a:r>
            <a:endParaRPr lang="en-US" b="0" dirty="0">
              <a:solidFill>
                <a:schemeClr val="bg1"/>
              </a:solidFill>
            </a:endParaRPr>
          </a:p>
        </p:txBody>
      </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1" name="Rectangle 50"/>
          <p:cNvSpPr/>
          <p:nvPr/>
        </p:nvSpPr>
        <p:spPr bwMode="ltGray">
          <a:xfrm>
            <a:off x="4572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smtClean="0">
                <a:solidFill>
                  <a:schemeClr val="bg1"/>
                </a:solidFill>
              </a:rPr>
              <a:t>red</a:t>
            </a:r>
            <a:endParaRPr lang="en-US" b="0" dirty="0">
              <a:solidFill>
                <a:schemeClr val="bg1"/>
              </a:solidFill>
            </a:endParaRP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smtClean="0">
                <a:solidFill>
                  <a:schemeClr val="bg1"/>
                </a:solidFill>
              </a:rPr>
              <a:t>cat</a:t>
            </a:r>
            <a:endParaRPr lang="en-US" b="0" dirty="0">
              <a:solidFill>
                <a:schemeClr val="bg1"/>
              </a:solidFill>
            </a:endParaRPr>
          </a:p>
        </p:txBody>
      </p:sp>
      <p:sp>
        <p:nvSpPr>
          <p:cNvPr id="66" name="Rectangle 65"/>
          <p:cNvSpPr/>
          <p:nvPr/>
        </p:nvSpPr>
        <p:spPr bwMode="ltGray">
          <a:xfrm>
            <a:off x="6781800" y="4986754"/>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67" name="TextBox 66"/>
          <p:cNvSpPr txBox="1"/>
          <p:nvPr/>
        </p:nvSpPr>
        <p:spPr>
          <a:xfrm>
            <a:off x="6096000" y="4953000"/>
            <a:ext cx="570990" cy="338554"/>
          </a:xfrm>
          <a:prstGeom prst="rect">
            <a:avLst/>
          </a:prstGeom>
          <a:noFill/>
        </p:spPr>
        <p:txBody>
          <a:bodyPr wrap="none" rtlCol="0">
            <a:spAutoFit/>
          </a:bodyPr>
          <a:lstStyle/>
          <a:p>
            <a:r>
              <a:rPr lang="en-US" b="0" dirty="0" smtClean="0">
                <a:solidFill>
                  <a:schemeClr val="bg1"/>
                </a:solidFill>
              </a:rPr>
              <a:t>blue</a:t>
            </a:r>
            <a:endParaRPr lang="en-US" b="0" dirty="0">
              <a:solidFill>
                <a:schemeClr val="bg1"/>
              </a:solidFill>
            </a:endParaRP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smtClean="0">
                <a:solidFill>
                  <a:schemeClr val="bg1"/>
                </a:solidFill>
              </a:rPr>
              <a:t>hat</a:t>
            </a:r>
            <a:endParaRPr lang="en-US" b="0" dirty="0">
              <a:solidFill>
                <a:schemeClr val="bg1"/>
              </a:solidFill>
            </a:endParaRP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smtClean="0">
                <a:solidFill>
                  <a:srgbClr val="FF0000"/>
                </a:solidFill>
              </a:rPr>
              <a:t>Map</a:t>
            </a:r>
            <a:endParaRPr lang="en-US" sz="3200" dirty="0">
              <a:solidFill>
                <a:srgbClr val="FF0000"/>
              </a:solidFill>
            </a:endParaRP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smtClean="0">
                <a:solidFill>
                  <a:srgbClr val="FF0000"/>
                </a:solidFill>
              </a:rPr>
              <a:t>Reduce</a:t>
            </a:r>
            <a:endParaRPr lang="en-US" sz="3200" dirty="0">
              <a:solidFill>
                <a:srgbClr val="FF0000"/>
              </a:solidFill>
            </a:endParaRPr>
          </a:p>
        </p:txBody>
      </p:sp>
      <p:grpSp>
        <p:nvGrpSpPr>
          <p:cNvPr id="78" name="Group 16"/>
          <p:cNvGrpSpPr/>
          <p:nvPr/>
        </p:nvGrpSpPr>
        <p:grpSpPr>
          <a:xfrm>
            <a:off x="1544517" y="1261646"/>
            <a:ext cx="1940813" cy="490954"/>
            <a:chOff x="762000" y="1905000"/>
            <a:chExt cx="1940813" cy="490954"/>
          </a:xfrm>
        </p:grpSpPr>
        <p:sp>
          <p:nvSpPr>
            <p:cNvPr id="79" name="TextBox 78"/>
            <p:cNvSpPr txBox="1"/>
            <p:nvPr/>
          </p:nvSpPr>
          <p:spPr>
            <a:xfrm>
              <a:off x="838200" y="2057400"/>
              <a:ext cx="1864613" cy="338554"/>
            </a:xfrm>
            <a:prstGeom prst="rect">
              <a:avLst/>
            </a:prstGeom>
            <a:noFill/>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80" name="TextBox 79"/>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grpSp>
        <p:nvGrpSpPr>
          <p:cNvPr id="81" name="Group 32"/>
          <p:cNvGrpSpPr/>
          <p:nvPr/>
        </p:nvGrpSpPr>
        <p:grpSpPr>
          <a:xfrm>
            <a:off x="4122291" y="1261646"/>
            <a:ext cx="1963255" cy="490954"/>
            <a:chOff x="762000" y="1905000"/>
            <a:chExt cx="1963255" cy="490954"/>
          </a:xfrm>
        </p:grpSpPr>
        <p:sp>
          <p:nvSpPr>
            <p:cNvPr id="82" name="TextBox 81"/>
            <p:cNvSpPr txBox="1"/>
            <p:nvPr/>
          </p:nvSpPr>
          <p:spPr>
            <a:xfrm>
              <a:off x="838200" y="2057400"/>
              <a:ext cx="1887055" cy="338554"/>
            </a:xfrm>
            <a:prstGeom prst="rect">
              <a:avLst/>
            </a:prstGeom>
            <a:noFill/>
          </p:spPr>
          <p:txBody>
            <a:bodyPr wrap="none" rtlCol="0">
              <a:spAutoFit/>
            </a:bodyPr>
            <a:lstStyle/>
            <a:p>
              <a:r>
                <a:rPr lang="en-US" dirty="0" smtClean="0">
                  <a:solidFill>
                    <a:schemeClr val="bg1"/>
                  </a:solidFill>
                </a:rPr>
                <a:t>red fish, blue fish</a:t>
              </a:r>
              <a:endParaRPr lang="en-US" dirty="0">
                <a:solidFill>
                  <a:schemeClr val="bg1"/>
                </a:solidFill>
              </a:endParaRPr>
            </a:p>
          </p:txBody>
        </p:sp>
        <p:sp>
          <p:nvSpPr>
            <p:cNvPr id="83" name="TextBox 82"/>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2</a:t>
              </a:r>
              <a:endParaRPr lang="en-US" sz="1200" dirty="0">
                <a:solidFill>
                  <a:srgbClr val="FF0000"/>
                </a:solidFill>
              </a:endParaRPr>
            </a:p>
          </p:txBody>
        </p:sp>
      </p:grpSp>
      <p:grpSp>
        <p:nvGrpSpPr>
          <p:cNvPr id="84" name="Group 44"/>
          <p:cNvGrpSpPr/>
          <p:nvPr/>
        </p:nvGrpSpPr>
        <p:grpSpPr>
          <a:xfrm>
            <a:off x="6596504" y="1261646"/>
            <a:ext cx="1528842" cy="490954"/>
            <a:chOff x="762000" y="1905000"/>
            <a:chExt cx="1528842" cy="490954"/>
          </a:xfrm>
        </p:grpSpPr>
        <p:sp>
          <p:nvSpPr>
            <p:cNvPr id="86" name="TextBox 85"/>
            <p:cNvSpPr txBox="1"/>
            <p:nvPr/>
          </p:nvSpPr>
          <p:spPr>
            <a:xfrm>
              <a:off x="838200" y="2057400"/>
              <a:ext cx="1452642" cy="338554"/>
            </a:xfrm>
            <a:prstGeom prst="rect">
              <a:avLst/>
            </a:prstGeom>
            <a:noFill/>
          </p:spPr>
          <p:txBody>
            <a:bodyPr wrap="none" rtlCol="0">
              <a:spAutoFit/>
            </a:bodyPr>
            <a:lstStyle/>
            <a:p>
              <a:r>
                <a:rPr lang="en-US" dirty="0" smtClean="0">
                  <a:solidFill>
                    <a:schemeClr val="bg1"/>
                  </a:solidFill>
                </a:rPr>
                <a:t>cat in the hat</a:t>
              </a:r>
              <a:endParaRPr lang="en-US" dirty="0">
                <a:solidFill>
                  <a:schemeClr val="bg1"/>
                </a:solidFill>
              </a:endParaRPr>
            </a:p>
          </p:txBody>
        </p:sp>
        <p:sp>
          <p:nvSpPr>
            <p:cNvPr id="89" name="TextBox 88"/>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3</a:t>
              </a:r>
              <a:endParaRPr lang="en-US" sz="1200" dirty="0">
                <a:solidFill>
                  <a:srgbClr val="FF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1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1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16"/>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5" grpId="0" animBg="1"/>
      <p:bldP spid="106" grpId="0" animBg="1"/>
      <p:bldP spid="107" grpId="0" animBg="1"/>
      <p:bldP spid="108" grpId="0" animBg="1"/>
      <p:bldP spid="111" grpId="0" animBg="1"/>
      <p:bldP spid="112" grpId="0" animBg="1"/>
      <p:bldP spid="113" grpId="0" animBg="1"/>
      <p:bldP spid="114" grpId="0" animBg="1"/>
      <p:bldP spid="115" grpId="0" animBg="1"/>
      <p:bldP spid="116" grpId="0" animBg="1"/>
      <p:bldP spid="98" grpId="0" animBg="1"/>
      <p:bldP spid="99" grpId="0" animBg="1"/>
      <p:bldP spid="100" grpId="0" animBg="1"/>
      <p:bldP spid="10" grpId="0" animBg="1"/>
      <p:bldP spid="13" grpId="0" animBg="1"/>
      <p:bldP spid="16" grpId="0" animBg="1"/>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Inverted Indexing: Pseudo-Code</a:t>
            </a:r>
            <a:endParaRPr lang="en-US" dirty="0"/>
          </a:p>
        </p:txBody>
      </p:sp>
      <p:pic>
        <p:nvPicPr>
          <p:cNvPr id="5" name="Content Placeholder 4" descr="DG-indexing.png"/>
          <p:cNvPicPr>
            <a:picLocks noGrp="1" noChangeAspect="1"/>
          </p:cNvPicPr>
          <p:nvPr>
            <p:ph idx="1"/>
          </p:nvPr>
        </p:nvPicPr>
        <p:blipFill>
          <a:blip r:embed="rId2" cstate="print"/>
          <a:stretch>
            <a:fillRect/>
          </a:stretch>
        </p:blipFill>
        <p:spPr>
          <a:xfrm>
            <a:off x="1219200" y="1524000"/>
            <a:ext cx="6506364" cy="4114800"/>
          </a:xfrm>
        </p:spPr>
      </p:pic>
      <p:sp>
        <p:nvSpPr>
          <p:cNvPr id="4" name="TextBox 3"/>
          <p:cNvSpPr txBox="1"/>
          <p:nvPr/>
        </p:nvSpPr>
        <p:spPr>
          <a:xfrm rot="20917564">
            <a:off x="4873485" y="4899244"/>
            <a:ext cx="2709524" cy="400110"/>
          </a:xfrm>
          <a:prstGeom prst="rect">
            <a:avLst/>
          </a:prstGeom>
          <a:noFill/>
        </p:spPr>
        <p:txBody>
          <a:bodyPr wrap="none" rtlCol="0">
            <a:spAutoFit/>
          </a:bodyPr>
          <a:lstStyle/>
          <a:p>
            <a:r>
              <a:rPr lang="en-US" sz="2000" dirty="0" smtClean="0">
                <a:solidFill>
                  <a:srgbClr val="FF0000"/>
                </a:solidFill>
              </a:rPr>
              <a:t>What’s the problem?</a:t>
            </a:r>
            <a:endParaRPr lang="en-US" sz="2000" dirty="0">
              <a:solidFill>
                <a:srgbClr val="FF0000"/>
              </a:solidFill>
            </a:endParaRPr>
          </a:p>
        </p:txBody>
      </p:sp>
      <p:sp>
        <p:nvSpPr>
          <p:cNvPr id="6" name="Oval 5"/>
          <p:cNvSpPr/>
          <p:nvPr/>
        </p:nvSpPr>
        <p:spPr bwMode="auto">
          <a:xfrm>
            <a:off x="1905000" y="4648200"/>
            <a:ext cx="2971800" cy="762000"/>
          </a:xfrm>
          <a:prstGeom prst="ellipse">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Scalability Bottleneck</a:t>
            </a:r>
            <a:endParaRPr lang="en-US" dirty="0"/>
          </a:p>
        </p:txBody>
      </p:sp>
      <p:sp>
        <p:nvSpPr>
          <p:cNvPr id="4" name="Content Placeholder 3"/>
          <p:cNvSpPr>
            <a:spLocks noGrp="1"/>
          </p:cNvSpPr>
          <p:nvPr>
            <p:ph idx="1"/>
          </p:nvPr>
        </p:nvSpPr>
        <p:spPr/>
        <p:txBody>
          <a:bodyPr/>
          <a:lstStyle/>
          <a:p>
            <a:r>
              <a:rPr lang="en-US" dirty="0" smtClean="0"/>
              <a:t>Initial implementation: terms as keys, postings as values</a:t>
            </a:r>
          </a:p>
          <a:p>
            <a:pPr lvl="1"/>
            <a:r>
              <a:rPr lang="en-US" dirty="0" smtClean="0"/>
              <a:t>Reducers must buffer all postings associated with key (to sort)</a:t>
            </a:r>
          </a:p>
          <a:p>
            <a:pPr lvl="1"/>
            <a:r>
              <a:rPr lang="en-US" dirty="0" smtClean="0"/>
              <a:t>What if we run out of memory to buffer postings?</a:t>
            </a:r>
          </a:p>
          <a:p>
            <a:r>
              <a:rPr lang="en-US" dirty="0" smtClean="0"/>
              <a:t>Uh oh!</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nomenclature…</a:t>
            </a:r>
            <a:endParaRPr lang="en-US" dirty="0"/>
          </a:p>
        </p:txBody>
      </p:sp>
      <p:sp>
        <p:nvSpPr>
          <p:cNvPr id="3" name="Content Placeholder 2"/>
          <p:cNvSpPr>
            <a:spLocks noGrp="1"/>
          </p:cNvSpPr>
          <p:nvPr>
            <p:ph idx="1"/>
          </p:nvPr>
        </p:nvSpPr>
        <p:spPr/>
        <p:txBody>
          <a:bodyPr/>
          <a:lstStyle/>
          <a:p>
            <a:r>
              <a:rPr lang="en-US" dirty="0" smtClean="0"/>
              <a:t>Information retrieval (IR)</a:t>
            </a:r>
          </a:p>
          <a:p>
            <a:pPr lvl="1"/>
            <a:r>
              <a:rPr lang="en-US" dirty="0" smtClean="0"/>
              <a:t>Focus on textual information (= text/document retrieval)</a:t>
            </a:r>
          </a:p>
          <a:p>
            <a:pPr lvl="1"/>
            <a:r>
              <a:rPr lang="en-US" dirty="0" smtClean="0"/>
              <a:t>Other possibilities include image, video, music, …</a:t>
            </a:r>
          </a:p>
          <a:p>
            <a:r>
              <a:rPr lang="en-US" dirty="0" smtClean="0"/>
              <a:t>What do we search?</a:t>
            </a:r>
          </a:p>
          <a:p>
            <a:pPr lvl="1"/>
            <a:r>
              <a:rPr lang="en-US" dirty="0" smtClean="0"/>
              <a:t>Generically, “collections”</a:t>
            </a:r>
          </a:p>
          <a:p>
            <a:pPr lvl="1"/>
            <a:r>
              <a:rPr lang="en-US" dirty="0" smtClean="0"/>
              <a:t>Less-frequently used, “corpora”</a:t>
            </a:r>
          </a:p>
          <a:p>
            <a:r>
              <a:rPr lang="en-US" dirty="0" smtClean="0"/>
              <a:t>What do we find?</a:t>
            </a:r>
          </a:p>
          <a:p>
            <a:pPr lvl="1"/>
            <a:r>
              <a:rPr lang="en-US" dirty="0" smtClean="0"/>
              <a:t>Generically, “documents”</a:t>
            </a:r>
          </a:p>
          <a:p>
            <a:pPr lvl="1"/>
            <a:r>
              <a:rPr lang="en-US" dirty="0" smtClean="0"/>
              <a:t>Even though we may be referring to web pages, PDFs, PowerPoint slides, paragraphs, etc.</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ltGray">
          <a:xfrm>
            <a:off x="25146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12" name="Rectangle 11"/>
          <p:cNvSpPr/>
          <p:nvPr/>
        </p:nvSpPr>
        <p:spPr bwMode="ltGray">
          <a:xfrm>
            <a:off x="25146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[9]</a:t>
            </a:r>
          </a:p>
        </p:txBody>
      </p:sp>
      <p:sp>
        <p:nvSpPr>
          <p:cNvPr id="15" name="Rectangle 14"/>
          <p:cNvSpPr/>
          <p:nvPr/>
        </p:nvSpPr>
        <p:spPr bwMode="ltGray">
          <a:xfrm>
            <a:off x="25146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[1,8,22]</a:t>
            </a:r>
          </a:p>
        </p:txBody>
      </p:sp>
      <p:sp>
        <p:nvSpPr>
          <p:cNvPr id="20" name="Rectangle 19"/>
          <p:cNvSpPr/>
          <p:nvPr/>
        </p:nvSpPr>
        <p:spPr bwMode="ltGray">
          <a:xfrm>
            <a:off x="25146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[23]</a:t>
            </a:r>
          </a:p>
        </p:txBody>
      </p:sp>
      <p:sp>
        <p:nvSpPr>
          <p:cNvPr id="23" name="Rectangle 22"/>
          <p:cNvSpPr/>
          <p:nvPr/>
        </p:nvSpPr>
        <p:spPr bwMode="ltGray">
          <a:xfrm>
            <a:off x="25146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[8,41]</a:t>
            </a:r>
          </a:p>
        </p:txBody>
      </p:sp>
      <p:sp>
        <p:nvSpPr>
          <p:cNvPr id="26" name="Rectangle 25"/>
          <p:cNvSpPr/>
          <p:nvPr/>
        </p:nvSpPr>
        <p:spPr bwMode="ltGray">
          <a:xfrm>
            <a:off x="25146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[2,9,76]</a:t>
            </a:r>
          </a:p>
        </p:txBody>
      </p:sp>
      <p:sp>
        <p:nvSpPr>
          <p:cNvPr id="32" name="Rectangle 31"/>
          <p:cNvSpPr/>
          <p:nvPr/>
        </p:nvSpPr>
        <p:spPr bwMode="ltGray">
          <a:xfrm>
            <a:off x="65532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33" name="Rectangle 32"/>
          <p:cNvSpPr/>
          <p:nvPr/>
        </p:nvSpPr>
        <p:spPr bwMode="ltGray">
          <a:xfrm>
            <a:off x="65532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[9]</a:t>
            </a:r>
          </a:p>
        </p:txBody>
      </p:sp>
      <p:sp>
        <p:nvSpPr>
          <p:cNvPr id="36" name="Rectangle 35"/>
          <p:cNvSpPr/>
          <p:nvPr/>
        </p:nvSpPr>
        <p:spPr bwMode="ltGray">
          <a:xfrm>
            <a:off x="65532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[1,8,22]</a:t>
            </a:r>
          </a:p>
        </p:txBody>
      </p:sp>
      <p:sp>
        <p:nvSpPr>
          <p:cNvPr id="41" name="Rectangle 40"/>
          <p:cNvSpPr/>
          <p:nvPr/>
        </p:nvSpPr>
        <p:spPr bwMode="ltGray">
          <a:xfrm>
            <a:off x="65532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[23]</a:t>
            </a:r>
          </a:p>
        </p:txBody>
      </p:sp>
      <p:sp>
        <p:nvSpPr>
          <p:cNvPr id="44" name="Rectangle 43"/>
          <p:cNvSpPr/>
          <p:nvPr/>
        </p:nvSpPr>
        <p:spPr bwMode="ltGray">
          <a:xfrm>
            <a:off x="65532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[8,41]</a:t>
            </a:r>
          </a:p>
        </p:txBody>
      </p:sp>
      <p:sp>
        <p:nvSpPr>
          <p:cNvPr id="47" name="Rectangle 46"/>
          <p:cNvSpPr/>
          <p:nvPr/>
        </p:nvSpPr>
        <p:spPr bwMode="ltGray">
          <a:xfrm>
            <a:off x="65532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[2,9,76]</a:t>
            </a:r>
          </a:p>
        </p:txBody>
      </p:sp>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10" name="Rectangle 9"/>
          <p:cNvSpPr/>
          <p:nvPr/>
        </p:nvSpPr>
        <p:spPr bwMode="ltGray">
          <a:xfrm>
            <a:off x="2209800" y="4038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4" name="Rectangle 13"/>
          <p:cNvSpPr/>
          <p:nvPr/>
        </p:nvSpPr>
        <p:spPr bwMode="ltGray">
          <a:xfrm>
            <a:off x="2209800" y="2667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19" name="Rectangle 18"/>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2" name="Rectangle 21"/>
          <p:cNvSpPr/>
          <p:nvPr/>
        </p:nvSpPr>
        <p:spPr bwMode="ltGray">
          <a:xfrm>
            <a:off x="2209800" y="3124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5" name="Rectangle 24"/>
          <p:cNvSpPr/>
          <p:nvPr/>
        </p:nvSpPr>
        <p:spPr bwMode="ltGray">
          <a:xfrm>
            <a:off x="2209800" y="3581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3" name="Title 2"/>
          <p:cNvSpPr>
            <a:spLocks noGrp="1"/>
          </p:cNvSpPr>
          <p:nvPr>
            <p:ph type="title"/>
          </p:nvPr>
        </p:nvSpPr>
        <p:spPr/>
        <p:txBody>
          <a:bodyPr/>
          <a:lstStyle/>
          <a:p>
            <a:r>
              <a:rPr lang="en-US" dirty="0" smtClean="0"/>
              <a:t>Another Try…</a:t>
            </a:r>
            <a:endParaRPr lang="en-US" dirty="0"/>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9" name="Rectangle 8"/>
          <p:cNvSpPr/>
          <p:nvPr/>
        </p:nvSpPr>
        <p:spPr bwMode="ltGray">
          <a:xfrm>
            <a:off x="17526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13" name="Rectangle 12"/>
          <p:cNvSpPr/>
          <p:nvPr/>
        </p:nvSpPr>
        <p:spPr bwMode="ltGray">
          <a:xfrm>
            <a:off x="17526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16" name="TextBox 15"/>
          <p:cNvSpPr txBox="1"/>
          <p:nvPr/>
        </p:nvSpPr>
        <p:spPr>
          <a:xfrm>
            <a:off x="1752600" y="1295400"/>
            <a:ext cx="914033" cy="338554"/>
          </a:xfrm>
          <a:prstGeom prst="rect">
            <a:avLst/>
          </a:prstGeom>
          <a:noFill/>
        </p:spPr>
        <p:txBody>
          <a:bodyPr wrap="none" rtlCol="0">
            <a:spAutoFit/>
          </a:bodyPr>
          <a:lstStyle/>
          <a:p>
            <a:r>
              <a:rPr lang="en-US" b="0" dirty="0" smtClean="0">
                <a:solidFill>
                  <a:schemeClr val="bg1"/>
                </a:solidFill>
              </a:rPr>
              <a:t>(values)</a:t>
            </a:r>
            <a:endParaRPr lang="en-US" b="0" dirty="0">
              <a:solidFill>
                <a:schemeClr val="bg1"/>
              </a:solidFill>
            </a:endParaRPr>
          </a:p>
        </p:txBody>
      </p:sp>
      <p:sp>
        <p:nvSpPr>
          <p:cNvPr id="17" name="TextBox 16"/>
          <p:cNvSpPr txBox="1"/>
          <p:nvPr/>
        </p:nvSpPr>
        <p:spPr>
          <a:xfrm>
            <a:off x="685800" y="1295400"/>
            <a:ext cx="641522" cy="338554"/>
          </a:xfrm>
          <a:prstGeom prst="rect">
            <a:avLst/>
          </a:prstGeom>
          <a:noFill/>
        </p:spPr>
        <p:txBody>
          <a:bodyPr wrap="none" rtlCol="0">
            <a:spAutoFit/>
          </a:bodyPr>
          <a:lstStyle/>
          <a:p>
            <a:r>
              <a:rPr lang="en-US" b="0" dirty="0" smtClean="0">
                <a:solidFill>
                  <a:schemeClr val="bg1"/>
                </a:solidFill>
              </a:rPr>
              <a:t>(key)</a:t>
            </a:r>
            <a:endParaRPr lang="en-US" b="0" dirty="0">
              <a:solidFill>
                <a:schemeClr val="bg1"/>
              </a:solidFill>
            </a:endParaRPr>
          </a:p>
        </p:txBody>
      </p:sp>
      <p:sp>
        <p:nvSpPr>
          <p:cNvPr id="18" name="Rectangle 17"/>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21" name="Rectangle 20"/>
          <p:cNvSpPr/>
          <p:nvPr/>
        </p:nvSpPr>
        <p:spPr bwMode="ltGray">
          <a:xfrm>
            <a:off x="17526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24" name="Rectangle 23"/>
          <p:cNvSpPr/>
          <p:nvPr/>
        </p:nvSpPr>
        <p:spPr bwMode="ltGray">
          <a:xfrm>
            <a:off x="17526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27" name="Rectangle 26"/>
          <p:cNvSpPr/>
          <p:nvPr/>
        </p:nvSpPr>
        <p:spPr bwMode="ltGray">
          <a:xfrm>
            <a:off x="5715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8" name="TextBox 27"/>
          <p:cNvSpPr txBox="1"/>
          <p:nvPr/>
        </p:nvSpPr>
        <p:spPr>
          <a:xfrm>
            <a:off x="5211336" y="1718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30" name="Rectangle 29"/>
          <p:cNvSpPr/>
          <p:nvPr/>
        </p:nvSpPr>
        <p:spPr bwMode="ltGray">
          <a:xfrm>
            <a:off x="5715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34" name="Rectangle 33"/>
          <p:cNvSpPr/>
          <p:nvPr/>
        </p:nvSpPr>
        <p:spPr bwMode="ltGray">
          <a:xfrm>
            <a:off x="57150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37" name="TextBox 36"/>
          <p:cNvSpPr txBox="1"/>
          <p:nvPr/>
        </p:nvSpPr>
        <p:spPr>
          <a:xfrm>
            <a:off x="6400800" y="1295400"/>
            <a:ext cx="914033" cy="338554"/>
          </a:xfrm>
          <a:prstGeom prst="rect">
            <a:avLst/>
          </a:prstGeom>
          <a:noFill/>
        </p:spPr>
        <p:txBody>
          <a:bodyPr wrap="none" rtlCol="0">
            <a:spAutoFit/>
          </a:bodyPr>
          <a:lstStyle/>
          <a:p>
            <a:r>
              <a:rPr lang="en-US" b="0" dirty="0" smtClean="0">
                <a:solidFill>
                  <a:schemeClr val="bg1"/>
                </a:solidFill>
              </a:rPr>
              <a:t>(values)</a:t>
            </a:r>
            <a:endParaRPr lang="en-US" b="0" dirty="0">
              <a:solidFill>
                <a:schemeClr val="bg1"/>
              </a:solidFill>
            </a:endParaRPr>
          </a:p>
        </p:txBody>
      </p:sp>
      <p:sp>
        <p:nvSpPr>
          <p:cNvPr id="38" name="TextBox 37"/>
          <p:cNvSpPr txBox="1"/>
          <p:nvPr/>
        </p:nvSpPr>
        <p:spPr>
          <a:xfrm>
            <a:off x="5334000" y="1295400"/>
            <a:ext cx="744114" cy="338554"/>
          </a:xfrm>
          <a:prstGeom prst="rect">
            <a:avLst/>
          </a:prstGeom>
          <a:noFill/>
        </p:spPr>
        <p:txBody>
          <a:bodyPr wrap="none" rtlCol="0">
            <a:spAutoFit/>
          </a:bodyPr>
          <a:lstStyle/>
          <a:p>
            <a:r>
              <a:rPr lang="en-US" b="0" dirty="0" smtClean="0">
                <a:solidFill>
                  <a:schemeClr val="bg1"/>
                </a:solidFill>
              </a:rPr>
              <a:t>(keys)</a:t>
            </a:r>
            <a:endParaRPr lang="en-US" b="0" dirty="0">
              <a:solidFill>
                <a:schemeClr val="bg1"/>
              </a:solidFill>
            </a:endParaRPr>
          </a:p>
        </p:txBody>
      </p:sp>
      <p:sp>
        <p:nvSpPr>
          <p:cNvPr id="39" name="Rectangle 38"/>
          <p:cNvSpPr/>
          <p:nvPr/>
        </p:nvSpPr>
        <p:spPr bwMode="ltGray">
          <a:xfrm>
            <a:off x="57150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42" name="Rectangle 41"/>
          <p:cNvSpPr/>
          <p:nvPr/>
        </p:nvSpPr>
        <p:spPr bwMode="ltGray">
          <a:xfrm>
            <a:off x="57150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45" name="Rectangle 44"/>
          <p:cNvSpPr/>
          <p:nvPr/>
        </p:nvSpPr>
        <p:spPr bwMode="ltGray">
          <a:xfrm>
            <a:off x="57150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48" name="TextBox 47"/>
          <p:cNvSpPr txBox="1"/>
          <p:nvPr/>
        </p:nvSpPr>
        <p:spPr>
          <a:xfrm>
            <a:off x="5211336" y="21760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49" name="TextBox 48"/>
          <p:cNvSpPr txBox="1"/>
          <p:nvPr/>
        </p:nvSpPr>
        <p:spPr>
          <a:xfrm>
            <a:off x="5211336" y="26332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0" name="TextBox 49"/>
          <p:cNvSpPr txBox="1"/>
          <p:nvPr/>
        </p:nvSpPr>
        <p:spPr>
          <a:xfrm>
            <a:off x="5211336" y="30904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1" name="TextBox 50"/>
          <p:cNvSpPr txBox="1"/>
          <p:nvPr/>
        </p:nvSpPr>
        <p:spPr>
          <a:xfrm>
            <a:off x="5211336" y="35476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2" name="TextBox 51"/>
          <p:cNvSpPr txBox="1"/>
          <p:nvPr/>
        </p:nvSpPr>
        <p:spPr>
          <a:xfrm>
            <a:off x="5211336" y="4004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3" name="TextBox 52"/>
          <p:cNvSpPr txBox="1"/>
          <p:nvPr/>
        </p:nvSpPr>
        <p:spPr>
          <a:xfrm>
            <a:off x="5044971" y="4724400"/>
            <a:ext cx="2787943" cy="400110"/>
          </a:xfrm>
          <a:prstGeom prst="rect">
            <a:avLst/>
          </a:prstGeom>
          <a:noFill/>
        </p:spPr>
        <p:txBody>
          <a:bodyPr wrap="none" rtlCol="0">
            <a:spAutoFit/>
          </a:bodyPr>
          <a:lstStyle/>
          <a:p>
            <a:r>
              <a:rPr lang="en-US" sz="2000" dirty="0" smtClean="0">
                <a:solidFill>
                  <a:schemeClr val="bg1"/>
                </a:solidFill>
              </a:rPr>
              <a:t>How is this different?</a:t>
            </a:r>
            <a:endParaRPr lang="en-US" sz="2000" dirty="0">
              <a:solidFill>
                <a:schemeClr val="bg1"/>
              </a:solidFill>
            </a:endParaRPr>
          </a:p>
        </p:txBody>
      </p:sp>
      <p:sp>
        <p:nvSpPr>
          <p:cNvPr id="54" name="TextBox 53"/>
          <p:cNvSpPr txBox="1"/>
          <p:nvPr/>
        </p:nvSpPr>
        <p:spPr>
          <a:xfrm>
            <a:off x="5197371" y="5048310"/>
            <a:ext cx="3260829" cy="830997"/>
          </a:xfrm>
          <a:prstGeom prst="rect">
            <a:avLst/>
          </a:prstGeom>
          <a:noFill/>
        </p:spPr>
        <p:txBody>
          <a:bodyPr wrap="none" rtlCol="0">
            <a:spAutoFit/>
          </a:bodyPr>
          <a:lstStyle/>
          <a:p>
            <a:pPr>
              <a:buFont typeface="Arial" pitchFamily="34" charset="0"/>
              <a:buChar char="•"/>
            </a:pPr>
            <a:r>
              <a:rPr lang="en-US" b="0" dirty="0" smtClean="0">
                <a:solidFill>
                  <a:schemeClr val="bg1"/>
                </a:solidFill>
              </a:rPr>
              <a:t> Let the framework do the sorting</a:t>
            </a:r>
          </a:p>
          <a:p>
            <a:pPr>
              <a:buFont typeface="Arial" pitchFamily="34" charset="0"/>
              <a:buChar char="•"/>
            </a:pPr>
            <a:r>
              <a:rPr lang="en-US" b="0" dirty="0" smtClean="0">
                <a:solidFill>
                  <a:schemeClr val="bg1"/>
                </a:solidFill>
              </a:rPr>
              <a:t> Term frequency implicitly stored</a:t>
            </a:r>
          </a:p>
          <a:p>
            <a:pPr>
              <a:buFont typeface="Arial" pitchFamily="34" charset="0"/>
              <a:buChar char="•"/>
            </a:pPr>
            <a:r>
              <a:rPr lang="en-US" b="0" dirty="0" smtClean="0">
                <a:solidFill>
                  <a:schemeClr val="bg1"/>
                </a:solidFill>
              </a:rPr>
              <a:t> Directly write postings to disk!</a:t>
            </a:r>
            <a:endParaRPr lang="en-US" b="0" dirty="0">
              <a:solidFill>
                <a:schemeClr val="bg1"/>
              </a:solidFill>
            </a:endParaRPr>
          </a:p>
        </p:txBody>
      </p:sp>
      <p:sp>
        <p:nvSpPr>
          <p:cNvPr id="55" name="Right Arrow 54"/>
          <p:cNvSpPr/>
          <p:nvPr/>
        </p:nvSpPr>
        <p:spPr bwMode="auto">
          <a:xfrm>
            <a:off x="3886200" y="2819400"/>
            <a:ext cx="914400" cy="452927"/>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56" name="TextBox 55"/>
          <p:cNvSpPr txBox="1"/>
          <p:nvPr/>
        </p:nvSpPr>
        <p:spPr>
          <a:xfrm>
            <a:off x="4038600" y="6324600"/>
            <a:ext cx="5040162" cy="461665"/>
          </a:xfrm>
          <a:prstGeom prst="rect">
            <a:avLst/>
          </a:prstGeom>
          <a:noFill/>
        </p:spPr>
        <p:txBody>
          <a:bodyPr wrap="none" rtlCol="0">
            <a:spAutoFit/>
          </a:bodyPr>
          <a:lstStyle/>
          <a:p>
            <a:r>
              <a:rPr lang="en-US" sz="2400" dirty="0" smtClean="0">
                <a:solidFill>
                  <a:srgbClr val="FF0000"/>
                </a:solidFill>
              </a:rPr>
              <a:t>Where have we seen this before?</a:t>
            </a:r>
            <a:endParaRPr 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4" grpId="0" animBg="1"/>
      <p:bldP spid="47" grpId="0" animBg="1"/>
      <p:bldP spid="27" grpId="0" animBg="1"/>
      <p:bldP spid="28" grpId="0"/>
      <p:bldP spid="30" grpId="0" animBg="1"/>
      <p:bldP spid="34" grpId="0" animBg="1"/>
      <p:bldP spid="37" grpId="0"/>
      <p:bldP spid="38" grpId="0"/>
      <p:bldP spid="39" grpId="0" animBg="1"/>
      <p:bldP spid="42" grpId="0" animBg="1"/>
      <p:bldP spid="45" grpId="0" animBg="1"/>
      <p:bldP spid="48" grpId="0"/>
      <p:bldP spid="49" grpId="0"/>
      <p:bldP spid="50" grpId="0"/>
      <p:bldP spid="51" grpId="0"/>
      <p:bldP spid="52" grpId="0"/>
      <p:bldP spid="53" grpId="0"/>
      <p:bldP spid="54" grpId="0"/>
      <p:bldP spid="5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10" name="Rectangle 9"/>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14" name="Rectangle 1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19" name="Rectangle 18"/>
          <p:cNvSpPr/>
          <p:nvPr/>
        </p:nvSpPr>
        <p:spPr bwMode="ltGray">
          <a:xfrm>
            <a:off x="47244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2" name="Rectangle 21"/>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25" name="Rectangle 24"/>
          <p:cNvSpPr/>
          <p:nvPr/>
        </p:nvSpPr>
        <p:spPr bwMode="ltGray">
          <a:xfrm>
            <a:off x="6400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60" name="Rectangle 59"/>
          <p:cNvSpPr/>
          <p:nvPr/>
        </p:nvSpPr>
        <p:spPr bwMode="ltGray">
          <a:xfrm>
            <a:off x="2209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62" name="Rectangle 61"/>
          <p:cNvSpPr/>
          <p:nvPr/>
        </p:nvSpPr>
        <p:spPr bwMode="ltGray">
          <a:xfrm>
            <a:off x="30480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4" name="Rectangle 63"/>
          <p:cNvSpPr/>
          <p:nvPr/>
        </p:nvSpPr>
        <p:spPr bwMode="ltGray">
          <a:xfrm>
            <a:off x="38862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66" name="Rectangle 65"/>
          <p:cNvSpPr/>
          <p:nvPr/>
        </p:nvSpPr>
        <p:spPr bwMode="ltGray">
          <a:xfrm>
            <a:off x="47244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68" name="Rectangle 67"/>
          <p:cNvSpPr/>
          <p:nvPr/>
        </p:nvSpPr>
        <p:spPr bwMode="ltGray">
          <a:xfrm>
            <a:off x="55626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a:t>
            </a:r>
          </a:p>
        </p:txBody>
      </p:sp>
      <p:sp>
        <p:nvSpPr>
          <p:cNvPr id="70" name="Rectangle 69"/>
          <p:cNvSpPr/>
          <p:nvPr/>
        </p:nvSpPr>
        <p:spPr bwMode="ltGray">
          <a:xfrm>
            <a:off x="6400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a:t>
            </a:r>
          </a:p>
        </p:txBody>
      </p:sp>
      <p:sp>
        <p:nvSpPr>
          <p:cNvPr id="3" name="Title 2"/>
          <p:cNvSpPr>
            <a:spLocks noGrp="1"/>
          </p:cNvSpPr>
          <p:nvPr>
            <p:ph type="title"/>
          </p:nvPr>
        </p:nvSpPr>
        <p:spPr/>
        <p:txBody>
          <a:bodyPr/>
          <a:lstStyle/>
          <a:p>
            <a:r>
              <a:rPr lang="en-US" dirty="0" smtClean="0"/>
              <a:t>Postings Encoding</a:t>
            </a:r>
            <a:endParaRPr lang="en-US" dirty="0"/>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9" name="Rectangle 8"/>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13" name="Rectangle 1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18" name="Rectangle 17"/>
          <p:cNvSpPr/>
          <p:nvPr/>
        </p:nvSpPr>
        <p:spPr bwMode="ltGray">
          <a:xfrm>
            <a:off x="42672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21" name="Rectangle 20"/>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24" name="Rectangle 23"/>
          <p:cNvSpPr/>
          <p:nvPr/>
        </p:nvSpPr>
        <p:spPr bwMode="ltGray">
          <a:xfrm>
            <a:off x="5943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57" name="TextBox 56"/>
          <p:cNvSpPr txBox="1"/>
          <p:nvPr/>
        </p:nvSpPr>
        <p:spPr>
          <a:xfrm>
            <a:off x="6781800" y="1718846"/>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58" name="Rectangle 57"/>
          <p:cNvSpPr/>
          <p:nvPr/>
        </p:nvSpPr>
        <p:spPr bwMode="ltGray">
          <a:xfrm>
            <a:off x="1752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59" name="TextBox 58"/>
          <p:cNvSpPr txBox="1"/>
          <p:nvPr/>
        </p:nvSpPr>
        <p:spPr>
          <a:xfrm>
            <a:off x="762000" y="45382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61" name="Rectangle 60"/>
          <p:cNvSpPr/>
          <p:nvPr/>
        </p:nvSpPr>
        <p:spPr bwMode="ltGray">
          <a:xfrm>
            <a:off x="25908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8</a:t>
            </a:r>
          </a:p>
        </p:txBody>
      </p:sp>
      <p:sp>
        <p:nvSpPr>
          <p:cNvPr id="63" name="Rectangle 62"/>
          <p:cNvSpPr/>
          <p:nvPr/>
        </p:nvSpPr>
        <p:spPr bwMode="ltGray">
          <a:xfrm>
            <a:off x="34290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12</a:t>
            </a:r>
          </a:p>
        </p:txBody>
      </p:sp>
      <p:sp>
        <p:nvSpPr>
          <p:cNvPr id="65" name="Rectangle 64"/>
          <p:cNvSpPr/>
          <p:nvPr/>
        </p:nvSpPr>
        <p:spPr bwMode="ltGray">
          <a:xfrm>
            <a:off x="42672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13</a:t>
            </a:r>
          </a:p>
        </p:txBody>
      </p:sp>
      <p:sp>
        <p:nvSpPr>
          <p:cNvPr id="67" name="Rectangle 66"/>
          <p:cNvSpPr/>
          <p:nvPr/>
        </p:nvSpPr>
        <p:spPr bwMode="ltGray">
          <a:xfrm>
            <a:off x="51054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1</a:t>
            </a:r>
            <a:endParaRPr kumimoji="0" lang="en-US" sz="1600" b="1" i="0" u="none" strike="noStrike" cap="none" normalizeH="0" baseline="0" dirty="0" smtClean="0">
              <a:ln>
                <a:noFill/>
              </a:ln>
              <a:solidFill>
                <a:schemeClr val="bg1"/>
              </a:solidFill>
              <a:effectLst/>
              <a:latin typeface="Arial" charset="0"/>
            </a:endParaRPr>
          </a:p>
        </p:txBody>
      </p:sp>
      <p:sp>
        <p:nvSpPr>
          <p:cNvPr id="69" name="Rectangle 68"/>
          <p:cNvSpPr/>
          <p:nvPr/>
        </p:nvSpPr>
        <p:spPr bwMode="ltGray">
          <a:xfrm>
            <a:off x="5943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45</a:t>
            </a:r>
            <a:endParaRPr kumimoji="0" lang="en-US" sz="1600" b="1" i="0" u="none" strike="noStrike" cap="none" normalizeH="0" baseline="0" dirty="0" smtClean="0">
              <a:ln>
                <a:noFill/>
              </a:ln>
              <a:solidFill>
                <a:schemeClr val="bg1"/>
              </a:solidFill>
              <a:effectLst/>
              <a:latin typeface="Arial" charset="0"/>
            </a:endParaRPr>
          </a:p>
        </p:txBody>
      </p:sp>
      <p:sp>
        <p:nvSpPr>
          <p:cNvPr id="71" name="TextBox 70"/>
          <p:cNvSpPr txBox="1"/>
          <p:nvPr/>
        </p:nvSpPr>
        <p:spPr>
          <a:xfrm>
            <a:off x="6781800" y="4538246"/>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72" name="TextBox 71"/>
          <p:cNvSpPr txBox="1"/>
          <p:nvPr/>
        </p:nvSpPr>
        <p:spPr>
          <a:xfrm>
            <a:off x="457200" y="1219200"/>
            <a:ext cx="1710725" cy="369332"/>
          </a:xfrm>
          <a:prstGeom prst="rect">
            <a:avLst/>
          </a:prstGeom>
          <a:noFill/>
        </p:spPr>
        <p:txBody>
          <a:bodyPr wrap="none" rtlCol="0">
            <a:spAutoFit/>
          </a:bodyPr>
          <a:lstStyle/>
          <a:p>
            <a:r>
              <a:rPr lang="en-US" sz="1800" dirty="0" smtClean="0">
                <a:solidFill>
                  <a:srgbClr val="FF0000"/>
                </a:solidFill>
              </a:rPr>
              <a:t>Conceptually:</a:t>
            </a:r>
            <a:endParaRPr lang="en-US" sz="1800" dirty="0">
              <a:solidFill>
                <a:srgbClr val="FF0000"/>
              </a:solidFill>
            </a:endParaRPr>
          </a:p>
        </p:txBody>
      </p:sp>
      <p:sp>
        <p:nvSpPr>
          <p:cNvPr id="73" name="TextBox 72"/>
          <p:cNvSpPr txBox="1"/>
          <p:nvPr/>
        </p:nvSpPr>
        <p:spPr>
          <a:xfrm>
            <a:off x="457200" y="3059668"/>
            <a:ext cx="1428596" cy="369332"/>
          </a:xfrm>
          <a:prstGeom prst="rect">
            <a:avLst/>
          </a:prstGeom>
          <a:noFill/>
        </p:spPr>
        <p:txBody>
          <a:bodyPr wrap="none" rtlCol="0">
            <a:spAutoFit/>
          </a:bodyPr>
          <a:lstStyle/>
          <a:p>
            <a:r>
              <a:rPr lang="en-US" sz="1800" dirty="0" smtClean="0">
                <a:solidFill>
                  <a:srgbClr val="FF0000"/>
                </a:solidFill>
              </a:rPr>
              <a:t>In Practice:</a:t>
            </a:r>
            <a:endParaRPr lang="en-US" sz="1800" dirty="0">
              <a:solidFill>
                <a:srgbClr val="FF0000"/>
              </a:solidFill>
            </a:endParaRPr>
          </a:p>
        </p:txBody>
      </p:sp>
      <p:sp>
        <p:nvSpPr>
          <p:cNvPr id="74" name="TextBox 73"/>
          <p:cNvSpPr txBox="1"/>
          <p:nvPr/>
        </p:nvSpPr>
        <p:spPr>
          <a:xfrm>
            <a:off x="838200" y="3505200"/>
            <a:ext cx="4649030" cy="338554"/>
          </a:xfrm>
          <a:prstGeom prst="rect">
            <a:avLst/>
          </a:prstGeom>
          <a:noFill/>
        </p:spPr>
        <p:txBody>
          <a:bodyPr wrap="none" rtlCol="0">
            <a:spAutoFit/>
          </a:bodyPr>
          <a:lstStyle/>
          <a:p>
            <a:pPr>
              <a:buFont typeface="Arial" pitchFamily="34" charset="0"/>
              <a:buChar char="•"/>
            </a:pPr>
            <a:r>
              <a:rPr lang="en-US" b="0" dirty="0" smtClean="0">
                <a:solidFill>
                  <a:schemeClr val="bg1"/>
                </a:solidFill>
              </a:rPr>
              <a:t> Don’t encode </a:t>
            </a:r>
            <a:r>
              <a:rPr lang="en-US" b="0" dirty="0" err="1" smtClean="0">
                <a:solidFill>
                  <a:schemeClr val="bg1"/>
                </a:solidFill>
              </a:rPr>
              <a:t>docnos</a:t>
            </a:r>
            <a:r>
              <a:rPr lang="en-US" b="0" dirty="0" smtClean="0">
                <a:solidFill>
                  <a:schemeClr val="bg1"/>
                </a:solidFill>
              </a:rPr>
              <a:t>, encode gaps (or </a:t>
            </a:r>
            <a:r>
              <a:rPr lang="en-US" b="0" i="1" dirty="0" smtClean="0">
                <a:solidFill>
                  <a:schemeClr val="bg1"/>
                </a:solidFill>
              </a:rPr>
              <a:t>d</a:t>
            </a:r>
            <a:r>
              <a:rPr lang="en-US" b="0" dirty="0" smtClean="0">
                <a:solidFill>
                  <a:schemeClr val="bg1"/>
                </a:solidFill>
              </a:rPr>
              <a:t>-gaps) </a:t>
            </a:r>
            <a:endParaRPr lang="en-US" b="0" dirty="0">
              <a:solidFill>
                <a:schemeClr val="bg1"/>
              </a:solidFill>
            </a:endParaRPr>
          </a:p>
        </p:txBody>
      </p:sp>
      <p:sp>
        <p:nvSpPr>
          <p:cNvPr id="34" name="TextBox 33"/>
          <p:cNvSpPr txBox="1"/>
          <p:nvPr/>
        </p:nvSpPr>
        <p:spPr>
          <a:xfrm>
            <a:off x="838200" y="3733800"/>
            <a:ext cx="4109908" cy="338554"/>
          </a:xfrm>
          <a:prstGeom prst="rect">
            <a:avLst/>
          </a:prstGeom>
          <a:noFill/>
        </p:spPr>
        <p:txBody>
          <a:bodyPr wrap="none" rtlCol="0">
            <a:spAutoFit/>
          </a:bodyPr>
          <a:lstStyle/>
          <a:p>
            <a:pPr>
              <a:buFont typeface="Arial" pitchFamily="34" charset="0"/>
              <a:buChar char="•"/>
            </a:pPr>
            <a:r>
              <a:rPr lang="en-US" b="0" dirty="0" smtClean="0">
                <a:solidFill>
                  <a:schemeClr val="bg1"/>
                </a:solidFill>
              </a:rPr>
              <a:t> But it’s not obvious that this save space…</a:t>
            </a:r>
            <a:endParaRPr lang="en-US" b="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64" grpId="0" animBg="1"/>
      <p:bldP spid="66" grpId="0" animBg="1"/>
      <p:bldP spid="68" grpId="0" animBg="1"/>
      <p:bldP spid="70" grpId="0" animBg="1"/>
      <p:bldP spid="58" grpId="0" animBg="1"/>
      <p:bldP spid="59" grpId="0"/>
      <p:bldP spid="61" grpId="0" animBg="1"/>
      <p:bldP spid="63" grpId="0" animBg="1"/>
      <p:bldP spid="65" grpId="0" animBg="1"/>
      <p:bldP spid="67" grpId="0" animBg="1"/>
      <p:bldP spid="69" grpId="0" animBg="1"/>
      <p:bldP spid="71" grpId="0"/>
      <p:bldP spid="73" grpId="0"/>
      <p:bldP spid="74"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Index Compression</a:t>
            </a:r>
            <a:endParaRPr lang="en-US" dirty="0"/>
          </a:p>
        </p:txBody>
      </p:sp>
      <p:sp>
        <p:nvSpPr>
          <p:cNvPr id="3" name="Content Placeholder 2"/>
          <p:cNvSpPr>
            <a:spLocks noGrp="1"/>
          </p:cNvSpPr>
          <p:nvPr>
            <p:ph idx="1"/>
          </p:nvPr>
        </p:nvSpPr>
        <p:spPr/>
        <p:txBody>
          <a:bodyPr/>
          <a:lstStyle/>
          <a:p>
            <a:r>
              <a:rPr lang="en-US" dirty="0" smtClean="0"/>
              <a:t>Byte-aligned vs. bit-aligned</a:t>
            </a:r>
          </a:p>
          <a:p>
            <a:r>
              <a:rPr lang="en-US" dirty="0" smtClean="0"/>
              <a:t>Non-parameterized bit-aligned</a:t>
            </a:r>
          </a:p>
          <a:p>
            <a:pPr lvl="1"/>
            <a:r>
              <a:rPr lang="en-US" dirty="0" smtClean="0"/>
              <a:t>Unary codes</a:t>
            </a:r>
          </a:p>
          <a:p>
            <a:pPr lvl="1"/>
            <a:r>
              <a:rPr lang="en-US" dirty="0" smtClean="0">
                <a:sym typeface="Symbol"/>
              </a:rPr>
              <a:t> codes</a:t>
            </a:r>
          </a:p>
          <a:p>
            <a:pPr lvl="1"/>
            <a:r>
              <a:rPr lang="en-US" dirty="0" smtClean="0">
                <a:sym typeface="Symbol"/>
              </a:rPr>
              <a:t> codes</a:t>
            </a:r>
          </a:p>
          <a:p>
            <a:r>
              <a:rPr lang="en-US" dirty="0" smtClean="0">
                <a:sym typeface="Symbol"/>
              </a:rPr>
              <a:t>Parameterized bit-aligned</a:t>
            </a:r>
          </a:p>
          <a:p>
            <a:pPr lvl="1"/>
            <a:r>
              <a:rPr lang="en-US" dirty="0" err="1" smtClean="0">
                <a:sym typeface="Symbol"/>
              </a:rPr>
              <a:t>Golomb</a:t>
            </a:r>
            <a:r>
              <a:rPr lang="en-US" dirty="0" smtClean="0">
                <a:sym typeface="Symbol"/>
              </a:rPr>
              <a:t> codes (local Bernoulli model)</a:t>
            </a:r>
            <a:endParaRPr lang="en-US" dirty="0" smtClean="0"/>
          </a:p>
          <a:p>
            <a:pPr lvl="1"/>
            <a:endParaRPr lang="en-US" dirty="0"/>
          </a:p>
        </p:txBody>
      </p:sp>
      <p:sp>
        <p:nvSpPr>
          <p:cNvPr id="4" name="TextBox 3"/>
          <p:cNvSpPr txBox="1"/>
          <p:nvPr/>
        </p:nvSpPr>
        <p:spPr>
          <a:xfrm>
            <a:off x="685800" y="5421868"/>
            <a:ext cx="8150565" cy="369332"/>
          </a:xfrm>
          <a:prstGeom prst="rect">
            <a:avLst/>
          </a:prstGeom>
          <a:noFill/>
        </p:spPr>
        <p:txBody>
          <a:bodyPr wrap="none" rtlCol="0">
            <a:spAutoFit/>
          </a:bodyPr>
          <a:lstStyle/>
          <a:p>
            <a:r>
              <a:rPr lang="en-US" sz="1800" dirty="0" smtClean="0">
                <a:solidFill>
                  <a:srgbClr val="FF0000"/>
                </a:solidFill>
              </a:rPr>
              <a:t>Want more detail? Read </a:t>
            </a:r>
            <a:r>
              <a:rPr lang="en-US" sz="1800" i="1" dirty="0" smtClean="0">
                <a:solidFill>
                  <a:srgbClr val="FF0000"/>
                </a:solidFill>
              </a:rPr>
              <a:t>Managing Gigabytes</a:t>
            </a:r>
            <a:r>
              <a:rPr lang="en-US" sz="1800" dirty="0" smtClean="0">
                <a:solidFill>
                  <a:srgbClr val="FF0000"/>
                </a:solidFill>
              </a:rPr>
              <a:t> by Witten, Moffat, and Bell!</a:t>
            </a:r>
            <a:endParaRPr lang="en-US" sz="1800" dirty="0">
              <a:solidFill>
                <a:srgbClr val="FF0000"/>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Codes</a:t>
            </a:r>
            <a:endParaRPr lang="en-US" dirty="0"/>
          </a:p>
        </p:txBody>
      </p:sp>
      <p:sp>
        <p:nvSpPr>
          <p:cNvPr id="3" name="Content Placeholder 2"/>
          <p:cNvSpPr>
            <a:spLocks noGrp="1"/>
          </p:cNvSpPr>
          <p:nvPr>
            <p:ph idx="1"/>
          </p:nvPr>
        </p:nvSpPr>
        <p:spPr/>
        <p:txBody>
          <a:bodyPr/>
          <a:lstStyle/>
          <a:p>
            <a:r>
              <a:rPr lang="en-US" i="1" dirty="0" smtClean="0"/>
              <a:t>x </a:t>
            </a:r>
            <a:r>
              <a:rPr lang="en-US" dirty="0" smtClean="0">
                <a:sym typeface="Symbol"/>
              </a:rPr>
              <a:t> 1 is coded as </a:t>
            </a:r>
            <a:r>
              <a:rPr lang="en-US" i="1" dirty="0" smtClean="0">
                <a:sym typeface="Symbol"/>
              </a:rPr>
              <a:t>x-</a:t>
            </a:r>
            <a:r>
              <a:rPr lang="en-US" dirty="0" smtClean="0">
                <a:sym typeface="Symbol"/>
              </a:rPr>
              <a:t>1 one bits, followed by 1 zero bit</a:t>
            </a:r>
          </a:p>
          <a:p>
            <a:pPr lvl="1"/>
            <a:r>
              <a:rPr lang="en-US" dirty="0" smtClean="0">
                <a:sym typeface="Symbol"/>
              </a:rPr>
              <a:t>3 = 110</a:t>
            </a:r>
          </a:p>
          <a:p>
            <a:pPr lvl="1"/>
            <a:r>
              <a:rPr lang="en-US" dirty="0" smtClean="0">
                <a:sym typeface="Symbol"/>
              </a:rPr>
              <a:t>4 = 1110</a:t>
            </a:r>
          </a:p>
          <a:p>
            <a:r>
              <a:rPr lang="en-US" dirty="0" smtClean="0">
                <a:sym typeface="Symbol"/>
              </a:rPr>
              <a:t>Great for small numbers… horrible for large numbers</a:t>
            </a:r>
          </a:p>
          <a:p>
            <a:pPr lvl="1"/>
            <a:r>
              <a:rPr lang="en-US" dirty="0" smtClean="0">
                <a:sym typeface="Symbol"/>
              </a:rPr>
              <a:t>Overly-biased for very small gaps</a:t>
            </a:r>
          </a:p>
        </p:txBody>
      </p:sp>
      <p:sp>
        <p:nvSpPr>
          <p:cNvPr id="4" name="TextBox 3"/>
          <p:cNvSpPr txBox="1"/>
          <p:nvPr/>
        </p:nvSpPr>
        <p:spPr>
          <a:xfrm>
            <a:off x="1143000" y="5791200"/>
            <a:ext cx="7086600" cy="400110"/>
          </a:xfrm>
          <a:prstGeom prst="rect">
            <a:avLst/>
          </a:prstGeom>
          <a:noFill/>
        </p:spPr>
        <p:txBody>
          <a:bodyPr wrap="square" rtlCol="0">
            <a:spAutoFit/>
          </a:bodyPr>
          <a:lstStyle/>
          <a:p>
            <a:r>
              <a:rPr lang="en-US" sz="2000" b="0" dirty="0" smtClean="0">
                <a:solidFill>
                  <a:srgbClr val="FF0000"/>
                </a:solidFill>
              </a:rPr>
              <a:t>Watch out! Slightly different definitions in different textbooks</a:t>
            </a:r>
            <a:endParaRPr lang="en-US" sz="2000" b="0" dirty="0">
              <a:solidFill>
                <a:srgbClr val="FF0000"/>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solidFill>
                  <a:schemeClr val="bg1"/>
                </a:solidFill>
                <a:sym typeface="Symbol"/>
              </a:rPr>
              <a:t> codes</a:t>
            </a:r>
            <a:endParaRPr lang="en-US" b="1" dirty="0">
              <a:solidFill>
                <a:schemeClr val="bg1"/>
              </a:solidFill>
            </a:endParaRPr>
          </a:p>
        </p:txBody>
      </p:sp>
      <p:sp>
        <p:nvSpPr>
          <p:cNvPr id="3" name="Content Placeholder 2"/>
          <p:cNvSpPr>
            <a:spLocks noGrp="1"/>
          </p:cNvSpPr>
          <p:nvPr>
            <p:ph idx="1"/>
          </p:nvPr>
        </p:nvSpPr>
        <p:spPr/>
        <p:txBody>
          <a:bodyPr/>
          <a:lstStyle/>
          <a:p>
            <a:r>
              <a:rPr lang="en-US" i="1" smtClean="0"/>
              <a:t>x </a:t>
            </a:r>
            <a:r>
              <a:rPr lang="en-US" smtClean="0">
                <a:sym typeface="Symbol"/>
              </a:rPr>
              <a:t> 1 is coded in two parts: length and offset</a:t>
            </a:r>
          </a:p>
          <a:p>
            <a:pPr lvl="1"/>
            <a:r>
              <a:rPr lang="en-US" smtClean="0">
                <a:sym typeface="Symbol"/>
              </a:rPr>
              <a:t>Start with binary encoded, remove highest-order bit = offset</a:t>
            </a:r>
          </a:p>
          <a:p>
            <a:pPr lvl="1"/>
            <a:r>
              <a:rPr lang="en-US" smtClean="0">
                <a:sym typeface="Symbol"/>
              </a:rPr>
              <a:t>Length is number of binary digits, encoded in unary code</a:t>
            </a:r>
          </a:p>
          <a:p>
            <a:pPr lvl="1"/>
            <a:r>
              <a:rPr lang="en-US" smtClean="0">
                <a:sym typeface="Symbol"/>
              </a:rPr>
              <a:t>Concatenate length + offset codes</a:t>
            </a:r>
          </a:p>
          <a:p>
            <a:r>
              <a:rPr lang="en-US" smtClean="0">
                <a:sym typeface="Symbol"/>
              </a:rPr>
              <a:t>Example: 9 in binary is 1001</a:t>
            </a:r>
          </a:p>
          <a:p>
            <a:pPr lvl="1"/>
            <a:r>
              <a:rPr lang="en-US" smtClean="0">
                <a:sym typeface="Symbol"/>
              </a:rPr>
              <a:t>Offset = 001</a:t>
            </a:r>
          </a:p>
          <a:p>
            <a:pPr lvl="1"/>
            <a:r>
              <a:rPr lang="en-US" smtClean="0">
                <a:sym typeface="Symbol"/>
              </a:rPr>
              <a:t>Length = 4, in unary code = 1110</a:t>
            </a:r>
          </a:p>
          <a:p>
            <a:pPr lvl="1"/>
            <a:r>
              <a:rPr lang="en-US" smtClean="0">
                <a:sym typeface="Symbol"/>
              </a:rPr>
              <a:t> code = 1110:001</a:t>
            </a:r>
          </a:p>
          <a:p>
            <a:r>
              <a:rPr lang="en-US" smtClean="0"/>
              <a:t>Analysis</a:t>
            </a:r>
          </a:p>
          <a:p>
            <a:pPr lvl="1"/>
            <a:r>
              <a:rPr lang="en-US" smtClean="0"/>
              <a:t>Offset = </a:t>
            </a:r>
            <a:r>
              <a:rPr lang="en-US" smtClean="0">
                <a:sym typeface="Symbol"/>
              </a:rPr>
              <a:t></a:t>
            </a:r>
            <a:r>
              <a:rPr lang="en-US" smtClean="0"/>
              <a:t>log </a:t>
            </a:r>
            <a:r>
              <a:rPr lang="en-US" i="1" smtClean="0"/>
              <a:t>x</a:t>
            </a:r>
            <a:r>
              <a:rPr lang="en-US" smtClean="0">
                <a:sym typeface="Symbol"/>
              </a:rPr>
              <a:t></a:t>
            </a:r>
          </a:p>
          <a:p>
            <a:pPr lvl="1"/>
            <a:r>
              <a:rPr lang="en-US" smtClean="0">
                <a:sym typeface="Symbol"/>
              </a:rPr>
              <a:t>Length = </a:t>
            </a:r>
            <a:r>
              <a:rPr lang="en-US" smtClean="0"/>
              <a:t>log </a:t>
            </a:r>
            <a:r>
              <a:rPr lang="en-US" i="1" smtClean="0"/>
              <a:t>x</a:t>
            </a:r>
            <a:r>
              <a:rPr lang="en-US" smtClean="0">
                <a:sym typeface="Symbol"/>
              </a:rPr>
              <a:t> +1</a:t>
            </a:r>
          </a:p>
          <a:p>
            <a:pPr lvl="1"/>
            <a:r>
              <a:rPr lang="en-US" smtClean="0"/>
              <a:t>Total = 2 </a:t>
            </a:r>
            <a:r>
              <a:rPr lang="en-US" smtClean="0">
                <a:sym typeface="Symbol"/>
              </a:rPr>
              <a:t></a:t>
            </a:r>
            <a:r>
              <a:rPr lang="en-US" smtClean="0"/>
              <a:t>log </a:t>
            </a:r>
            <a:r>
              <a:rPr lang="en-US" i="1" smtClean="0"/>
              <a:t>x</a:t>
            </a:r>
            <a:r>
              <a:rPr lang="en-US" smtClean="0">
                <a:sym typeface="Symbol"/>
              </a:rPr>
              <a:t> +1</a:t>
            </a:r>
          </a:p>
          <a:p>
            <a:pPr lvl="1"/>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solidFill>
                  <a:schemeClr val="bg1"/>
                </a:solidFill>
                <a:sym typeface="Symbol"/>
              </a:rPr>
              <a:t></a:t>
            </a:r>
            <a:r>
              <a:rPr lang="en-US" b="1" dirty="0" smtClean="0">
                <a:solidFill>
                  <a:schemeClr val="bg1"/>
                </a:solidFill>
                <a:sym typeface="Symbol"/>
              </a:rPr>
              <a:t> codes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Similar to </a:t>
            </a:r>
            <a:r>
              <a:rPr lang="en-US" dirty="0" smtClean="0">
                <a:sym typeface="Symbol"/>
              </a:rPr>
              <a:t> codes, except that length is encoded in  code</a:t>
            </a:r>
          </a:p>
          <a:p>
            <a:r>
              <a:rPr lang="en-US" dirty="0" smtClean="0">
                <a:sym typeface="Symbol"/>
              </a:rPr>
              <a:t>Example: 9 in binary is 1001</a:t>
            </a:r>
          </a:p>
          <a:p>
            <a:pPr lvl="1"/>
            <a:r>
              <a:rPr lang="en-US" dirty="0" smtClean="0">
                <a:sym typeface="Symbol"/>
              </a:rPr>
              <a:t>Offset = 001</a:t>
            </a:r>
          </a:p>
          <a:p>
            <a:pPr lvl="1"/>
            <a:r>
              <a:rPr lang="en-US" dirty="0" smtClean="0">
                <a:sym typeface="Symbol"/>
              </a:rPr>
              <a:t>Length = 4, in  code = 11000</a:t>
            </a:r>
          </a:p>
          <a:p>
            <a:pPr lvl="1"/>
            <a:r>
              <a:rPr lang="en-US" dirty="0" smtClean="0">
                <a:sym typeface="Symbol"/>
              </a:rPr>
              <a:t> code = 11000:001</a:t>
            </a:r>
          </a:p>
          <a:p>
            <a:r>
              <a:rPr lang="en-US" dirty="0" smtClean="0">
                <a:sym typeface="Symbol"/>
              </a:rPr>
              <a:t> codes = more compact for smaller numbers</a:t>
            </a:r>
            <a:br>
              <a:rPr lang="en-US" dirty="0" smtClean="0">
                <a:sym typeface="Symbol"/>
              </a:rPr>
            </a:br>
            <a:r>
              <a:rPr lang="en-US" dirty="0" smtClean="0">
                <a:sym typeface="Symbol"/>
              </a:rPr>
              <a:t> codes = more compact for larger numbers</a:t>
            </a:r>
          </a:p>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Golomb</a:t>
            </a:r>
            <a:r>
              <a:rPr lang="en-US" dirty="0" smtClean="0"/>
              <a:t> Codes</a:t>
            </a:r>
            <a:endParaRPr lang="en-US" dirty="0"/>
          </a:p>
        </p:txBody>
      </p:sp>
      <p:sp>
        <p:nvSpPr>
          <p:cNvPr id="3" name="Content Placeholder 2"/>
          <p:cNvSpPr>
            <a:spLocks noGrp="1"/>
          </p:cNvSpPr>
          <p:nvPr>
            <p:ph idx="1"/>
          </p:nvPr>
        </p:nvSpPr>
        <p:spPr/>
        <p:txBody>
          <a:bodyPr/>
          <a:lstStyle/>
          <a:p>
            <a:r>
              <a:rPr lang="en-US" i="1" dirty="0" smtClean="0"/>
              <a:t>x </a:t>
            </a:r>
            <a:r>
              <a:rPr lang="en-US" dirty="0" smtClean="0">
                <a:sym typeface="Symbol"/>
              </a:rPr>
              <a:t> 1, parameter </a:t>
            </a:r>
            <a:r>
              <a:rPr lang="en-US" i="1" dirty="0" smtClean="0">
                <a:sym typeface="Symbol"/>
              </a:rPr>
              <a:t>b</a:t>
            </a:r>
            <a:r>
              <a:rPr lang="en-US" dirty="0" smtClean="0">
                <a:sym typeface="Symbol"/>
              </a:rPr>
              <a:t>:</a:t>
            </a:r>
          </a:p>
          <a:p>
            <a:pPr lvl="1"/>
            <a:r>
              <a:rPr lang="en-US" i="1" dirty="0" smtClean="0">
                <a:sym typeface="Symbol"/>
              </a:rPr>
              <a:t>q</a:t>
            </a:r>
            <a:r>
              <a:rPr lang="en-US" dirty="0" smtClean="0">
                <a:sym typeface="Symbol"/>
              </a:rPr>
              <a:t> + 1 in unary, where </a:t>
            </a:r>
            <a:r>
              <a:rPr lang="en-US" i="1" dirty="0" smtClean="0">
                <a:sym typeface="Symbol"/>
              </a:rPr>
              <a:t>q</a:t>
            </a:r>
            <a:r>
              <a:rPr lang="en-US" dirty="0" smtClean="0">
                <a:sym typeface="Symbol"/>
              </a:rPr>
              <a:t> </a:t>
            </a:r>
            <a:r>
              <a:rPr lang="en-US" dirty="0" smtClean="0"/>
              <a:t>= </a:t>
            </a:r>
            <a:r>
              <a:rPr lang="en-US" dirty="0" smtClean="0">
                <a:sym typeface="Symbol"/>
              </a:rPr>
              <a:t>( </a:t>
            </a:r>
            <a:r>
              <a:rPr lang="en-US" i="1" dirty="0" smtClean="0">
                <a:sym typeface="Symbol"/>
              </a:rPr>
              <a:t>x</a:t>
            </a:r>
            <a:r>
              <a:rPr lang="en-US" dirty="0" smtClean="0">
                <a:sym typeface="Symbol"/>
              </a:rPr>
              <a:t> - 1 ) / </a:t>
            </a:r>
            <a:r>
              <a:rPr lang="en-US" i="1" dirty="0" smtClean="0">
                <a:sym typeface="Symbol"/>
              </a:rPr>
              <a:t>b</a:t>
            </a:r>
            <a:r>
              <a:rPr lang="en-US" dirty="0" smtClean="0">
                <a:sym typeface="Symbol"/>
              </a:rPr>
              <a:t> </a:t>
            </a:r>
          </a:p>
          <a:p>
            <a:pPr lvl="1"/>
            <a:r>
              <a:rPr lang="en-US" i="1" dirty="0" smtClean="0">
                <a:sym typeface="Symbol"/>
              </a:rPr>
              <a:t>r</a:t>
            </a:r>
            <a:r>
              <a:rPr lang="en-US" dirty="0" smtClean="0">
                <a:sym typeface="Symbol"/>
              </a:rPr>
              <a:t> in binary, where </a:t>
            </a:r>
            <a:r>
              <a:rPr lang="en-US" i="1" dirty="0" smtClean="0">
                <a:sym typeface="Symbol"/>
              </a:rPr>
              <a:t>r</a:t>
            </a:r>
            <a:r>
              <a:rPr lang="en-US" dirty="0" smtClean="0">
                <a:sym typeface="Symbol"/>
              </a:rPr>
              <a:t> = </a:t>
            </a:r>
            <a:r>
              <a:rPr lang="en-US" i="1" dirty="0" smtClean="0">
                <a:sym typeface="Symbol"/>
              </a:rPr>
              <a:t>x</a:t>
            </a:r>
            <a:r>
              <a:rPr lang="en-US" dirty="0" smtClean="0">
                <a:sym typeface="Symbol"/>
              </a:rPr>
              <a:t> - </a:t>
            </a:r>
            <a:r>
              <a:rPr lang="en-US" i="1" dirty="0" err="1" smtClean="0">
                <a:sym typeface="Symbol"/>
              </a:rPr>
              <a:t>qb</a:t>
            </a:r>
            <a:r>
              <a:rPr lang="en-US" dirty="0" smtClean="0">
                <a:sym typeface="Symbol"/>
              </a:rPr>
              <a:t> - 1, in log </a:t>
            </a:r>
            <a:r>
              <a:rPr lang="en-US" i="1" dirty="0" smtClean="0">
                <a:sym typeface="Symbol"/>
              </a:rPr>
              <a:t>b</a:t>
            </a:r>
            <a:r>
              <a:rPr lang="en-US" dirty="0" smtClean="0">
                <a:sym typeface="Symbol"/>
              </a:rPr>
              <a:t> or log </a:t>
            </a:r>
            <a:r>
              <a:rPr lang="en-US" i="1" dirty="0" smtClean="0">
                <a:sym typeface="Symbol"/>
              </a:rPr>
              <a:t>b</a:t>
            </a:r>
            <a:r>
              <a:rPr lang="en-US" dirty="0" smtClean="0">
                <a:sym typeface="Symbol"/>
              </a:rPr>
              <a:t> bits</a:t>
            </a:r>
          </a:p>
          <a:p>
            <a:r>
              <a:rPr lang="en-US" dirty="0" smtClean="0">
                <a:sym typeface="Symbol"/>
              </a:rPr>
              <a:t>Example:</a:t>
            </a:r>
          </a:p>
          <a:p>
            <a:pPr lvl="1"/>
            <a:r>
              <a:rPr lang="en-US" i="1" dirty="0" smtClean="0">
                <a:sym typeface="Symbol"/>
              </a:rPr>
              <a:t>b</a:t>
            </a:r>
            <a:r>
              <a:rPr lang="en-US" dirty="0" smtClean="0">
                <a:sym typeface="Symbol"/>
              </a:rPr>
              <a:t> = 3, </a:t>
            </a:r>
            <a:r>
              <a:rPr lang="en-US" i="1" dirty="0" smtClean="0">
                <a:sym typeface="Symbol"/>
              </a:rPr>
              <a:t>r</a:t>
            </a:r>
            <a:r>
              <a:rPr lang="en-US" dirty="0" smtClean="0">
                <a:sym typeface="Symbol"/>
              </a:rPr>
              <a:t> = 0, 1, 2 (0, 10, 11)</a:t>
            </a:r>
          </a:p>
          <a:p>
            <a:pPr lvl="1"/>
            <a:r>
              <a:rPr lang="en-US" i="1" dirty="0" smtClean="0">
                <a:sym typeface="Symbol"/>
              </a:rPr>
              <a:t>b</a:t>
            </a:r>
            <a:r>
              <a:rPr lang="en-US" dirty="0" smtClean="0">
                <a:sym typeface="Symbol"/>
              </a:rPr>
              <a:t> = 6, </a:t>
            </a:r>
            <a:r>
              <a:rPr lang="en-US" i="1" dirty="0" smtClean="0">
                <a:sym typeface="Symbol"/>
              </a:rPr>
              <a:t>r</a:t>
            </a:r>
            <a:r>
              <a:rPr lang="en-US" dirty="0" smtClean="0">
                <a:sym typeface="Symbol"/>
              </a:rPr>
              <a:t> = 0, 1, 2, 3, 4, 5 (00, 01, 100, 101, 110, 111)</a:t>
            </a:r>
          </a:p>
          <a:p>
            <a:pPr lvl="1"/>
            <a:r>
              <a:rPr lang="en-US" i="1" dirty="0" smtClean="0"/>
              <a:t>x</a:t>
            </a:r>
            <a:r>
              <a:rPr lang="en-US" dirty="0" smtClean="0"/>
              <a:t> = 9, </a:t>
            </a:r>
            <a:r>
              <a:rPr lang="en-US" i="1" dirty="0" smtClean="0">
                <a:sym typeface="Symbol"/>
              </a:rPr>
              <a:t>b</a:t>
            </a:r>
            <a:r>
              <a:rPr lang="en-US" dirty="0" smtClean="0">
                <a:sym typeface="Symbol"/>
              </a:rPr>
              <a:t> = 3: </a:t>
            </a:r>
            <a:r>
              <a:rPr lang="en-US" i="1" dirty="0" smtClean="0"/>
              <a:t>q</a:t>
            </a:r>
            <a:r>
              <a:rPr lang="en-US" dirty="0" smtClean="0"/>
              <a:t> = 2, </a:t>
            </a:r>
            <a:r>
              <a:rPr lang="en-US" i="1" dirty="0" smtClean="0"/>
              <a:t>r</a:t>
            </a:r>
            <a:r>
              <a:rPr lang="en-US" dirty="0" smtClean="0"/>
              <a:t> = 2, code = 110:11</a:t>
            </a:r>
          </a:p>
          <a:p>
            <a:pPr lvl="1"/>
            <a:r>
              <a:rPr lang="en-US" i="1" dirty="0" smtClean="0"/>
              <a:t>x</a:t>
            </a:r>
            <a:r>
              <a:rPr lang="en-US" dirty="0" smtClean="0"/>
              <a:t> = 9, </a:t>
            </a:r>
            <a:r>
              <a:rPr lang="en-US" i="1" dirty="0" smtClean="0">
                <a:sym typeface="Symbol"/>
              </a:rPr>
              <a:t>b</a:t>
            </a:r>
            <a:r>
              <a:rPr lang="en-US" dirty="0" smtClean="0">
                <a:sym typeface="Symbol"/>
              </a:rPr>
              <a:t> = 6: </a:t>
            </a:r>
            <a:r>
              <a:rPr lang="en-US" i="1" dirty="0" smtClean="0"/>
              <a:t>q</a:t>
            </a:r>
            <a:r>
              <a:rPr lang="en-US" dirty="0" smtClean="0"/>
              <a:t> = 1, </a:t>
            </a:r>
            <a:r>
              <a:rPr lang="en-US" i="1" dirty="0" smtClean="0"/>
              <a:t>r</a:t>
            </a:r>
            <a:r>
              <a:rPr lang="en-US" dirty="0" smtClean="0"/>
              <a:t> = 2, code = 10:100</a:t>
            </a:r>
          </a:p>
          <a:p>
            <a:r>
              <a:rPr lang="en-US" dirty="0" smtClean="0"/>
              <a:t>Optimal </a:t>
            </a:r>
            <a:r>
              <a:rPr lang="en-US" i="1" dirty="0" smtClean="0"/>
              <a:t>b</a:t>
            </a:r>
            <a:r>
              <a:rPr lang="en-US" dirty="0" smtClean="0"/>
              <a:t> </a:t>
            </a:r>
            <a:r>
              <a:rPr lang="en-US" dirty="0" smtClean="0">
                <a:sym typeface="Symbol"/>
              </a:rPr>
              <a:t> 0.69 (N/</a:t>
            </a:r>
            <a:r>
              <a:rPr lang="en-US" dirty="0" err="1" smtClean="0">
                <a:sym typeface="Symbol"/>
              </a:rPr>
              <a:t>df</a:t>
            </a:r>
            <a:r>
              <a:rPr lang="en-US" dirty="0" smtClean="0">
                <a:sym typeface="Symbol"/>
              </a:rPr>
              <a:t>)</a:t>
            </a:r>
          </a:p>
          <a:p>
            <a:pPr lvl="1"/>
            <a:r>
              <a:rPr lang="en-US" dirty="0" smtClean="0">
                <a:sym typeface="Symbol"/>
              </a:rPr>
              <a:t>Different </a:t>
            </a:r>
            <a:r>
              <a:rPr lang="en-US" i="1" dirty="0" smtClean="0">
                <a:sym typeface="Symbol"/>
              </a:rPr>
              <a:t>b</a:t>
            </a:r>
            <a:r>
              <a:rPr lang="en-US" dirty="0" smtClean="0">
                <a:sym typeface="Symbol"/>
              </a:rPr>
              <a:t> for every term!</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Coding Schemes</a:t>
            </a:r>
            <a:endParaRPr lang="en-US" dirty="0"/>
          </a:p>
        </p:txBody>
      </p:sp>
      <p:graphicFrame>
        <p:nvGraphicFramePr>
          <p:cNvPr id="4" name="Table 3"/>
          <p:cNvGraphicFramePr>
            <a:graphicFrameLocks noGrp="1"/>
          </p:cNvGraphicFramePr>
          <p:nvPr/>
        </p:nvGraphicFramePr>
        <p:xfrm>
          <a:off x="1447800" y="2514600"/>
          <a:ext cx="6096000" cy="3048000"/>
        </p:xfrm>
        <a:graphic>
          <a:graphicData uri="http://schemas.openxmlformats.org/drawingml/2006/table">
            <a:tbl>
              <a:tblPr bandRow="1">
                <a:tableStyleId>{8EC20E35-A176-4012-BC5E-935CFFF8708E}</a:tableStyleId>
              </a:tblPr>
              <a:tblGrid>
                <a:gridCol w="406400"/>
                <a:gridCol w="1270000"/>
                <a:gridCol w="1371600"/>
                <a:gridCol w="1016000"/>
                <a:gridCol w="1016000"/>
                <a:gridCol w="1016000"/>
              </a:tblGrid>
              <a:tr h="157645">
                <a:tc>
                  <a:txBody>
                    <a:bodyPr/>
                    <a:lstStyle/>
                    <a:p>
                      <a:r>
                        <a:rPr lang="en-US" sz="1400" dirty="0" smtClean="0"/>
                        <a:t>1</a:t>
                      </a:r>
                      <a:endParaRPr lang="en-US" sz="1400" dirty="0">
                        <a:solidFill>
                          <a:schemeClr val="bg1"/>
                        </a:solidFill>
                      </a:endParaRPr>
                    </a:p>
                  </a:txBody>
                  <a:tcPr/>
                </a:tc>
                <a:tc>
                  <a:txBody>
                    <a:bodyPr/>
                    <a:lstStyle/>
                    <a:p>
                      <a:r>
                        <a:rPr lang="en-US" sz="1400" dirty="0" smtClean="0"/>
                        <a:t>0</a:t>
                      </a:r>
                      <a:endParaRPr lang="en-US" sz="1400" dirty="0">
                        <a:solidFill>
                          <a:schemeClr val="bg1"/>
                        </a:solidFill>
                      </a:endParaRPr>
                    </a:p>
                  </a:txBody>
                  <a:tcPr/>
                </a:tc>
                <a:tc>
                  <a:txBody>
                    <a:bodyPr/>
                    <a:lstStyle/>
                    <a:p>
                      <a:r>
                        <a:rPr lang="en-US" sz="1400" dirty="0" smtClean="0"/>
                        <a:t>0</a:t>
                      </a:r>
                      <a:endParaRPr lang="en-US" sz="1400" dirty="0">
                        <a:solidFill>
                          <a:schemeClr val="bg1"/>
                        </a:solidFill>
                      </a:endParaRPr>
                    </a:p>
                  </a:txBody>
                  <a:tcPr/>
                </a:tc>
                <a:tc>
                  <a:txBody>
                    <a:bodyPr/>
                    <a:lstStyle/>
                    <a:p>
                      <a:r>
                        <a:rPr lang="en-US" sz="1400" dirty="0" smtClean="0"/>
                        <a:t>0</a:t>
                      </a:r>
                      <a:endParaRPr lang="en-US" sz="1400" dirty="0">
                        <a:solidFill>
                          <a:schemeClr val="bg1"/>
                        </a:solidFill>
                      </a:endParaRPr>
                    </a:p>
                  </a:txBody>
                  <a:tcPr/>
                </a:tc>
                <a:tc>
                  <a:txBody>
                    <a:bodyPr/>
                    <a:lstStyle/>
                    <a:p>
                      <a:r>
                        <a:rPr lang="en-US" sz="1400" dirty="0" smtClean="0"/>
                        <a:t>0:0</a:t>
                      </a:r>
                      <a:endParaRPr lang="en-US" sz="1400" dirty="0">
                        <a:solidFill>
                          <a:schemeClr val="bg1"/>
                        </a:solidFill>
                      </a:endParaRPr>
                    </a:p>
                  </a:txBody>
                  <a:tcPr/>
                </a:tc>
                <a:tc>
                  <a:txBody>
                    <a:bodyPr/>
                    <a:lstStyle/>
                    <a:p>
                      <a:r>
                        <a:rPr lang="en-US" sz="1400" dirty="0" smtClean="0"/>
                        <a:t>0:00</a:t>
                      </a:r>
                      <a:endParaRPr lang="en-US" sz="1400" dirty="0">
                        <a:solidFill>
                          <a:schemeClr val="bg1"/>
                        </a:solidFill>
                      </a:endParaRPr>
                    </a:p>
                  </a:txBody>
                  <a:tcPr/>
                </a:tc>
              </a:tr>
              <a:tr h="157645">
                <a:tc>
                  <a:txBody>
                    <a:bodyPr/>
                    <a:lstStyle/>
                    <a:p>
                      <a:r>
                        <a:rPr lang="en-US" sz="1400" dirty="0" smtClean="0"/>
                        <a:t>2</a:t>
                      </a:r>
                      <a:endParaRPr lang="en-US" sz="1400" dirty="0">
                        <a:solidFill>
                          <a:schemeClr val="bg1"/>
                        </a:solidFill>
                      </a:endParaRPr>
                    </a:p>
                  </a:txBody>
                  <a:tcPr/>
                </a:tc>
                <a:tc>
                  <a:txBody>
                    <a:bodyPr/>
                    <a:lstStyle/>
                    <a:p>
                      <a:r>
                        <a:rPr lang="en-US" sz="1400" dirty="0" smtClean="0"/>
                        <a:t>10</a:t>
                      </a:r>
                      <a:endParaRPr lang="en-US" sz="1400" dirty="0">
                        <a:solidFill>
                          <a:schemeClr val="bg1"/>
                        </a:solidFill>
                      </a:endParaRPr>
                    </a:p>
                  </a:txBody>
                  <a:tcPr/>
                </a:tc>
                <a:tc>
                  <a:txBody>
                    <a:bodyPr/>
                    <a:lstStyle/>
                    <a:p>
                      <a:r>
                        <a:rPr lang="en-US" sz="1400" dirty="0" smtClean="0"/>
                        <a:t>10:0</a:t>
                      </a:r>
                      <a:endParaRPr lang="en-US" sz="1400" dirty="0">
                        <a:solidFill>
                          <a:schemeClr val="bg1"/>
                        </a:solidFill>
                      </a:endParaRPr>
                    </a:p>
                  </a:txBody>
                  <a:tcPr/>
                </a:tc>
                <a:tc>
                  <a:txBody>
                    <a:bodyPr/>
                    <a:lstStyle/>
                    <a:p>
                      <a:r>
                        <a:rPr lang="en-US" sz="1400" dirty="0" smtClean="0"/>
                        <a:t>100:0</a:t>
                      </a:r>
                      <a:endParaRPr lang="en-US" sz="1400" dirty="0">
                        <a:solidFill>
                          <a:schemeClr val="bg1"/>
                        </a:solidFill>
                      </a:endParaRPr>
                    </a:p>
                  </a:txBody>
                  <a:tcPr/>
                </a:tc>
                <a:tc>
                  <a:txBody>
                    <a:bodyPr/>
                    <a:lstStyle/>
                    <a:p>
                      <a:r>
                        <a:rPr lang="en-US" sz="1400" dirty="0" smtClean="0"/>
                        <a:t>0:10</a:t>
                      </a:r>
                      <a:endParaRPr lang="en-US" sz="1400" dirty="0">
                        <a:solidFill>
                          <a:schemeClr val="bg1"/>
                        </a:solidFill>
                      </a:endParaRPr>
                    </a:p>
                  </a:txBody>
                  <a:tcPr/>
                </a:tc>
                <a:tc>
                  <a:txBody>
                    <a:bodyPr/>
                    <a:lstStyle/>
                    <a:p>
                      <a:r>
                        <a:rPr lang="en-US" sz="1400" dirty="0" smtClean="0"/>
                        <a:t>0:01</a:t>
                      </a:r>
                      <a:endParaRPr lang="en-US" sz="1400" dirty="0">
                        <a:solidFill>
                          <a:schemeClr val="bg1"/>
                        </a:solidFill>
                      </a:endParaRPr>
                    </a:p>
                  </a:txBody>
                  <a:tcPr/>
                </a:tc>
              </a:tr>
              <a:tr h="157645">
                <a:tc>
                  <a:txBody>
                    <a:bodyPr/>
                    <a:lstStyle/>
                    <a:p>
                      <a:r>
                        <a:rPr lang="en-US" sz="1400" dirty="0" smtClean="0"/>
                        <a:t>3</a:t>
                      </a:r>
                      <a:endParaRPr lang="en-US" sz="1400" dirty="0">
                        <a:solidFill>
                          <a:schemeClr val="bg1"/>
                        </a:solidFill>
                      </a:endParaRPr>
                    </a:p>
                  </a:txBody>
                  <a:tcPr/>
                </a:tc>
                <a:tc>
                  <a:txBody>
                    <a:bodyPr/>
                    <a:lstStyle/>
                    <a:p>
                      <a:r>
                        <a:rPr lang="en-US" sz="1400" dirty="0" smtClean="0"/>
                        <a:t>110</a:t>
                      </a:r>
                      <a:endParaRPr lang="en-US" sz="1400" dirty="0">
                        <a:solidFill>
                          <a:schemeClr val="bg1"/>
                        </a:solidFill>
                      </a:endParaRPr>
                    </a:p>
                  </a:txBody>
                  <a:tcPr/>
                </a:tc>
                <a:tc>
                  <a:txBody>
                    <a:bodyPr/>
                    <a:lstStyle/>
                    <a:p>
                      <a:r>
                        <a:rPr lang="en-US" sz="1400" dirty="0" smtClean="0"/>
                        <a:t>10:1</a:t>
                      </a:r>
                      <a:endParaRPr lang="en-US" sz="1400" dirty="0">
                        <a:solidFill>
                          <a:schemeClr val="bg1"/>
                        </a:solidFill>
                      </a:endParaRPr>
                    </a:p>
                  </a:txBody>
                  <a:tcPr/>
                </a:tc>
                <a:tc>
                  <a:txBody>
                    <a:bodyPr/>
                    <a:lstStyle/>
                    <a:p>
                      <a:r>
                        <a:rPr lang="en-US" sz="1400" dirty="0" smtClean="0"/>
                        <a:t>100:1</a:t>
                      </a:r>
                      <a:endParaRPr lang="en-US" sz="1400" dirty="0">
                        <a:solidFill>
                          <a:schemeClr val="bg1"/>
                        </a:solidFill>
                      </a:endParaRPr>
                    </a:p>
                  </a:txBody>
                  <a:tcPr/>
                </a:tc>
                <a:tc>
                  <a:txBody>
                    <a:bodyPr/>
                    <a:lstStyle/>
                    <a:p>
                      <a:r>
                        <a:rPr lang="en-US" sz="1400" dirty="0" smtClean="0"/>
                        <a:t>0:11</a:t>
                      </a:r>
                      <a:endParaRPr lang="en-US" sz="1400" dirty="0">
                        <a:solidFill>
                          <a:schemeClr val="bg1"/>
                        </a:solidFill>
                      </a:endParaRPr>
                    </a:p>
                  </a:txBody>
                  <a:tcPr/>
                </a:tc>
                <a:tc>
                  <a:txBody>
                    <a:bodyPr/>
                    <a:lstStyle/>
                    <a:p>
                      <a:r>
                        <a:rPr lang="en-US" sz="1400" dirty="0" smtClean="0"/>
                        <a:t>0:100</a:t>
                      </a:r>
                      <a:endParaRPr lang="en-US" sz="1400" dirty="0">
                        <a:solidFill>
                          <a:schemeClr val="bg1"/>
                        </a:solidFill>
                      </a:endParaRPr>
                    </a:p>
                  </a:txBody>
                  <a:tcPr/>
                </a:tc>
              </a:tr>
              <a:tr h="157645">
                <a:tc>
                  <a:txBody>
                    <a:bodyPr/>
                    <a:lstStyle/>
                    <a:p>
                      <a:r>
                        <a:rPr lang="en-US" sz="1400" dirty="0" smtClean="0"/>
                        <a:t>4</a:t>
                      </a:r>
                      <a:endParaRPr lang="en-US" sz="1400" dirty="0">
                        <a:solidFill>
                          <a:schemeClr val="bg1"/>
                        </a:solidFill>
                      </a:endParaRPr>
                    </a:p>
                  </a:txBody>
                  <a:tcPr/>
                </a:tc>
                <a:tc>
                  <a:txBody>
                    <a:bodyPr/>
                    <a:lstStyle/>
                    <a:p>
                      <a:r>
                        <a:rPr lang="en-US" sz="1400" dirty="0" smtClean="0"/>
                        <a:t>1110</a:t>
                      </a:r>
                      <a:endParaRPr lang="en-US" sz="1400" dirty="0">
                        <a:solidFill>
                          <a:schemeClr val="bg1"/>
                        </a:solidFill>
                      </a:endParaRPr>
                    </a:p>
                  </a:txBody>
                  <a:tcPr/>
                </a:tc>
                <a:tc>
                  <a:txBody>
                    <a:bodyPr/>
                    <a:lstStyle/>
                    <a:p>
                      <a:r>
                        <a:rPr lang="en-US" sz="1400" dirty="0" smtClean="0"/>
                        <a:t>110:00</a:t>
                      </a:r>
                      <a:endParaRPr lang="en-US" sz="1400" dirty="0">
                        <a:solidFill>
                          <a:schemeClr val="bg1"/>
                        </a:solidFill>
                      </a:endParaRPr>
                    </a:p>
                  </a:txBody>
                  <a:tcPr/>
                </a:tc>
                <a:tc>
                  <a:txBody>
                    <a:bodyPr/>
                    <a:lstStyle/>
                    <a:p>
                      <a:r>
                        <a:rPr lang="en-US" sz="1400" dirty="0" smtClean="0"/>
                        <a:t>101:00</a:t>
                      </a:r>
                      <a:endParaRPr lang="en-US" sz="1400" dirty="0">
                        <a:solidFill>
                          <a:schemeClr val="bg1"/>
                        </a:solidFill>
                      </a:endParaRPr>
                    </a:p>
                  </a:txBody>
                  <a:tcPr/>
                </a:tc>
                <a:tc>
                  <a:txBody>
                    <a:bodyPr/>
                    <a:lstStyle/>
                    <a:p>
                      <a:r>
                        <a:rPr lang="en-US" sz="1400" dirty="0" smtClean="0"/>
                        <a:t>10:0</a:t>
                      </a:r>
                      <a:endParaRPr lang="en-US" sz="1400" dirty="0">
                        <a:solidFill>
                          <a:schemeClr val="bg1"/>
                        </a:solidFill>
                      </a:endParaRPr>
                    </a:p>
                  </a:txBody>
                  <a:tcPr/>
                </a:tc>
                <a:tc>
                  <a:txBody>
                    <a:bodyPr/>
                    <a:lstStyle/>
                    <a:p>
                      <a:r>
                        <a:rPr lang="en-US" sz="1400" dirty="0" smtClean="0"/>
                        <a:t>0:101</a:t>
                      </a:r>
                      <a:endParaRPr lang="en-US" sz="1400" dirty="0">
                        <a:solidFill>
                          <a:schemeClr val="bg1"/>
                        </a:solidFill>
                      </a:endParaRPr>
                    </a:p>
                  </a:txBody>
                  <a:tcPr/>
                </a:tc>
              </a:tr>
              <a:tr h="157645">
                <a:tc>
                  <a:txBody>
                    <a:bodyPr/>
                    <a:lstStyle/>
                    <a:p>
                      <a:r>
                        <a:rPr lang="en-US" sz="1400" dirty="0" smtClean="0"/>
                        <a:t>5</a:t>
                      </a:r>
                      <a:endParaRPr lang="en-US" sz="1400" dirty="0">
                        <a:solidFill>
                          <a:schemeClr val="bg1"/>
                        </a:solidFill>
                      </a:endParaRPr>
                    </a:p>
                  </a:txBody>
                  <a:tcPr/>
                </a:tc>
                <a:tc>
                  <a:txBody>
                    <a:bodyPr/>
                    <a:lstStyle/>
                    <a:p>
                      <a:r>
                        <a:rPr lang="en-US" sz="1400" dirty="0" smtClean="0"/>
                        <a:t>11110</a:t>
                      </a:r>
                      <a:endParaRPr lang="en-US" sz="1400" dirty="0">
                        <a:solidFill>
                          <a:schemeClr val="bg1"/>
                        </a:solidFill>
                      </a:endParaRPr>
                    </a:p>
                  </a:txBody>
                  <a:tcPr/>
                </a:tc>
                <a:tc>
                  <a:txBody>
                    <a:bodyPr/>
                    <a:lstStyle/>
                    <a:p>
                      <a:r>
                        <a:rPr lang="en-US" sz="1400" dirty="0" smtClean="0"/>
                        <a:t>110:01</a:t>
                      </a:r>
                      <a:endParaRPr lang="en-US" sz="1400" dirty="0">
                        <a:solidFill>
                          <a:schemeClr val="bg1"/>
                        </a:solidFill>
                      </a:endParaRPr>
                    </a:p>
                  </a:txBody>
                  <a:tcPr/>
                </a:tc>
                <a:tc>
                  <a:txBody>
                    <a:bodyPr/>
                    <a:lstStyle/>
                    <a:p>
                      <a:r>
                        <a:rPr lang="en-US" sz="1400" dirty="0" smtClean="0"/>
                        <a:t>101:01</a:t>
                      </a:r>
                      <a:endParaRPr lang="en-US" sz="1400" dirty="0">
                        <a:solidFill>
                          <a:schemeClr val="bg1"/>
                        </a:solidFill>
                      </a:endParaRPr>
                    </a:p>
                  </a:txBody>
                  <a:tcPr/>
                </a:tc>
                <a:tc>
                  <a:txBody>
                    <a:bodyPr/>
                    <a:lstStyle/>
                    <a:p>
                      <a:r>
                        <a:rPr lang="en-US" sz="1400" dirty="0" smtClean="0"/>
                        <a:t>10:10</a:t>
                      </a:r>
                      <a:endParaRPr lang="en-US" sz="1400" dirty="0">
                        <a:solidFill>
                          <a:schemeClr val="bg1"/>
                        </a:solidFill>
                      </a:endParaRPr>
                    </a:p>
                  </a:txBody>
                  <a:tcPr/>
                </a:tc>
                <a:tc>
                  <a:txBody>
                    <a:bodyPr/>
                    <a:lstStyle/>
                    <a:p>
                      <a:r>
                        <a:rPr lang="en-US" sz="1400" dirty="0" smtClean="0"/>
                        <a:t>0:110</a:t>
                      </a:r>
                      <a:endParaRPr lang="en-US" sz="1400" dirty="0">
                        <a:solidFill>
                          <a:schemeClr val="bg1"/>
                        </a:solidFill>
                      </a:endParaRPr>
                    </a:p>
                  </a:txBody>
                  <a:tcPr/>
                </a:tc>
              </a:tr>
              <a:tr h="157645">
                <a:tc>
                  <a:txBody>
                    <a:bodyPr/>
                    <a:lstStyle/>
                    <a:p>
                      <a:r>
                        <a:rPr lang="en-US" sz="1400" dirty="0" smtClean="0"/>
                        <a:t>6</a:t>
                      </a:r>
                      <a:endParaRPr lang="en-US" sz="1400" dirty="0">
                        <a:solidFill>
                          <a:schemeClr val="bg1"/>
                        </a:solidFill>
                      </a:endParaRPr>
                    </a:p>
                  </a:txBody>
                  <a:tcPr/>
                </a:tc>
                <a:tc>
                  <a:txBody>
                    <a:bodyPr/>
                    <a:lstStyle/>
                    <a:p>
                      <a:r>
                        <a:rPr lang="en-US" sz="1400" dirty="0" smtClean="0"/>
                        <a:t>111110</a:t>
                      </a:r>
                      <a:endParaRPr lang="en-US" sz="1400" dirty="0">
                        <a:solidFill>
                          <a:schemeClr val="bg1"/>
                        </a:solidFill>
                      </a:endParaRPr>
                    </a:p>
                  </a:txBody>
                  <a:tcPr/>
                </a:tc>
                <a:tc>
                  <a:txBody>
                    <a:bodyPr/>
                    <a:lstStyle/>
                    <a:p>
                      <a:r>
                        <a:rPr lang="en-US" sz="1400" dirty="0" smtClean="0"/>
                        <a:t>110:10</a:t>
                      </a:r>
                      <a:endParaRPr lang="en-US" sz="1400" dirty="0">
                        <a:solidFill>
                          <a:schemeClr val="bg1"/>
                        </a:solidFill>
                      </a:endParaRPr>
                    </a:p>
                  </a:txBody>
                  <a:tcPr/>
                </a:tc>
                <a:tc>
                  <a:txBody>
                    <a:bodyPr/>
                    <a:lstStyle/>
                    <a:p>
                      <a:r>
                        <a:rPr lang="en-US" sz="1400" dirty="0" smtClean="0"/>
                        <a:t>101:10</a:t>
                      </a:r>
                      <a:endParaRPr lang="en-US" sz="1400" dirty="0">
                        <a:solidFill>
                          <a:schemeClr val="bg1"/>
                        </a:solidFill>
                      </a:endParaRPr>
                    </a:p>
                  </a:txBody>
                  <a:tcPr/>
                </a:tc>
                <a:tc>
                  <a:txBody>
                    <a:bodyPr/>
                    <a:lstStyle/>
                    <a:p>
                      <a:r>
                        <a:rPr lang="en-US" sz="1400" dirty="0" smtClean="0"/>
                        <a:t>10:11</a:t>
                      </a:r>
                      <a:endParaRPr lang="en-US" sz="1400" dirty="0">
                        <a:solidFill>
                          <a:schemeClr val="bg1"/>
                        </a:solidFill>
                      </a:endParaRPr>
                    </a:p>
                  </a:txBody>
                  <a:tcPr/>
                </a:tc>
                <a:tc>
                  <a:txBody>
                    <a:bodyPr/>
                    <a:lstStyle/>
                    <a:p>
                      <a:r>
                        <a:rPr lang="en-US" sz="1400" dirty="0" smtClean="0"/>
                        <a:t>0:111</a:t>
                      </a:r>
                      <a:endParaRPr lang="en-US" sz="1400" dirty="0">
                        <a:solidFill>
                          <a:schemeClr val="bg1"/>
                        </a:solidFill>
                      </a:endParaRPr>
                    </a:p>
                  </a:txBody>
                  <a:tcPr/>
                </a:tc>
              </a:tr>
              <a:tr h="157645">
                <a:tc>
                  <a:txBody>
                    <a:bodyPr/>
                    <a:lstStyle/>
                    <a:p>
                      <a:r>
                        <a:rPr lang="en-US" sz="1400" dirty="0" smtClean="0"/>
                        <a:t>7</a:t>
                      </a:r>
                      <a:endParaRPr lang="en-US" sz="1400" dirty="0">
                        <a:solidFill>
                          <a:schemeClr val="bg1"/>
                        </a:solidFill>
                      </a:endParaRPr>
                    </a:p>
                  </a:txBody>
                  <a:tcPr/>
                </a:tc>
                <a:tc>
                  <a:txBody>
                    <a:bodyPr/>
                    <a:lstStyle/>
                    <a:p>
                      <a:r>
                        <a:rPr lang="en-US" sz="1400" dirty="0" smtClean="0"/>
                        <a:t>1111110</a:t>
                      </a:r>
                      <a:endParaRPr lang="en-US" sz="1400" dirty="0">
                        <a:solidFill>
                          <a:schemeClr val="bg1"/>
                        </a:solidFill>
                      </a:endParaRPr>
                    </a:p>
                  </a:txBody>
                  <a:tcPr/>
                </a:tc>
                <a:tc>
                  <a:txBody>
                    <a:bodyPr/>
                    <a:lstStyle/>
                    <a:p>
                      <a:r>
                        <a:rPr lang="en-US" sz="1400" dirty="0" smtClean="0"/>
                        <a:t>110:11</a:t>
                      </a:r>
                      <a:endParaRPr lang="en-US" sz="1400" dirty="0">
                        <a:solidFill>
                          <a:schemeClr val="bg1"/>
                        </a:solidFill>
                      </a:endParaRPr>
                    </a:p>
                  </a:txBody>
                  <a:tcPr/>
                </a:tc>
                <a:tc>
                  <a:txBody>
                    <a:bodyPr/>
                    <a:lstStyle/>
                    <a:p>
                      <a:r>
                        <a:rPr lang="en-US" sz="1400" dirty="0" smtClean="0"/>
                        <a:t>101:11</a:t>
                      </a:r>
                      <a:endParaRPr lang="en-US" sz="1400" dirty="0">
                        <a:solidFill>
                          <a:schemeClr val="bg1"/>
                        </a:solidFill>
                      </a:endParaRPr>
                    </a:p>
                  </a:txBody>
                  <a:tcPr/>
                </a:tc>
                <a:tc>
                  <a:txBody>
                    <a:bodyPr/>
                    <a:lstStyle/>
                    <a:p>
                      <a:r>
                        <a:rPr lang="en-US" sz="1400" dirty="0" smtClean="0"/>
                        <a:t>110:0</a:t>
                      </a:r>
                      <a:endParaRPr lang="en-US" sz="1400" dirty="0">
                        <a:solidFill>
                          <a:schemeClr val="bg1"/>
                        </a:solidFill>
                      </a:endParaRPr>
                    </a:p>
                  </a:txBody>
                  <a:tcPr/>
                </a:tc>
                <a:tc>
                  <a:txBody>
                    <a:bodyPr/>
                    <a:lstStyle/>
                    <a:p>
                      <a:r>
                        <a:rPr lang="en-US" sz="1400" dirty="0" smtClean="0"/>
                        <a:t>10:00</a:t>
                      </a:r>
                      <a:endParaRPr lang="en-US" sz="1400" dirty="0">
                        <a:solidFill>
                          <a:schemeClr val="bg1"/>
                        </a:solidFill>
                      </a:endParaRPr>
                    </a:p>
                  </a:txBody>
                  <a:tcPr/>
                </a:tc>
              </a:tr>
              <a:tr h="157645">
                <a:tc>
                  <a:txBody>
                    <a:bodyPr/>
                    <a:lstStyle/>
                    <a:p>
                      <a:r>
                        <a:rPr lang="en-US" sz="1400" dirty="0" smtClean="0"/>
                        <a:t>8</a:t>
                      </a:r>
                      <a:endParaRPr lang="en-US" sz="1400" dirty="0">
                        <a:solidFill>
                          <a:schemeClr val="bg1"/>
                        </a:solidFill>
                      </a:endParaRPr>
                    </a:p>
                  </a:txBody>
                  <a:tcPr/>
                </a:tc>
                <a:tc>
                  <a:txBody>
                    <a:bodyPr/>
                    <a:lstStyle/>
                    <a:p>
                      <a:r>
                        <a:rPr lang="en-US" sz="1400" dirty="0" smtClean="0"/>
                        <a:t>11111110</a:t>
                      </a:r>
                      <a:endParaRPr lang="en-US" sz="1400" dirty="0">
                        <a:solidFill>
                          <a:schemeClr val="bg1"/>
                        </a:solidFill>
                      </a:endParaRPr>
                    </a:p>
                  </a:txBody>
                  <a:tcPr/>
                </a:tc>
                <a:tc>
                  <a:txBody>
                    <a:bodyPr/>
                    <a:lstStyle/>
                    <a:p>
                      <a:r>
                        <a:rPr lang="en-US" sz="1400" dirty="0" smtClean="0"/>
                        <a:t>1110:000</a:t>
                      </a:r>
                      <a:endParaRPr lang="en-US" sz="1400" dirty="0">
                        <a:solidFill>
                          <a:schemeClr val="bg1"/>
                        </a:solidFill>
                      </a:endParaRPr>
                    </a:p>
                  </a:txBody>
                  <a:tcPr/>
                </a:tc>
                <a:tc>
                  <a:txBody>
                    <a:bodyPr/>
                    <a:lstStyle/>
                    <a:p>
                      <a:r>
                        <a:rPr lang="en-US" sz="1400" dirty="0" smtClean="0"/>
                        <a:t>11000:000</a:t>
                      </a:r>
                      <a:endParaRPr lang="en-US" sz="1400" dirty="0">
                        <a:solidFill>
                          <a:schemeClr val="bg1"/>
                        </a:solidFill>
                      </a:endParaRPr>
                    </a:p>
                  </a:txBody>
                  <a:tcPr/>
                </a:tc>
                <a:tc>
                  <a:txBody>
                    <a:bodyPr/>
                    <a:lstStyle/>
                    <a:p>
                      <a:r>
                        <a:rPr lang="en-US" sz="1400" dirty="0" smtClean="0"/>
                        <a:t>110:10</a:t>
                      </a:r>
                      <a:endParaRPr lang="en-US" sz="1400" dirty="0">
                        <a:solidFill>
                          <a:schemeClr val="bg1"/>
                        </a:solidFill>
                      </a:endParaRPr>
                    </a:p>
                  </a:txBody>
                  <a:tcPr/>
                </a:tc>
                <a:tc>
                  <a:txBody>
                    <a:bodyPr/>
                    <a:lstStyle/>
                    <a:p>
                      <a:r>
                        <a:rPr lang="en-US" sz="1400" dirty="0" smtClean="0"/>
                        <a:t>10:01</a:t>
                      </a:r>
                      <a:endParaRPr lang="en-US" sz="1400" dirty="0">
                        <a:solidFill>
                          <a:schemeClr val="bg1"/>
                        </a:solidFill>
                      </a:endParaRPr>
                    </a:p>
                  </a:txBody>
                  <a:tcPr/>
                </a:tc>
              </a:tr>
              <a:tr h="157645">
                <a:tc>
                  <a:txBody>
                    <a:bodyPr/>
                    <a:lstStyle/>
                    <a:p>
                      <a:r>
                        <a:rPr lang="en-US" sz="1400" dirty="0" smtClean="0"/>
                        <a:t>9</a:t>
                      </a:r>
                      <a:endParaRPr lang="en-US" sz="1400" dirty="0">
                        <a:solidFill>
                          <a:schemeClr val="bg1"/>
                        </a:solidFill>
                      </a:endParaRPr>
                    </a:p>
                  </a:txBody>
                  <a:tcPr/>
                </a:tc>
                <a:tc>
                  <a:txBody>
                    <a:bodyPr/>
                    <a:lstStyle/>
                    <a:p>
                      <a:r>
                        <a:rPr lang="en-US" sz="1400" dirty="0" smtClean="0"/>
                        <a:t>111111110</a:t>
                      </a:r>
                      <a:endParaRPr lang="en-US" sz="1400" dirty="0">
                        <a:solidFill>
                          <a:schemeClr val="bg1"/>
                        </a:solidFill>
                      </a:endParaRPr>
                    </a:p>
                  </a:txBody>
                  <a:tcPr/>
                </a:tc>
                <a:tc>
                  <a:txBody>
                    <a:bodyPr/>
                    <a:lstStyle/>
                    <a:p>
                      <a:r>
                        <a:rPr lang="en-US" sz="1400" dirty="0" smtClean="0"/>
                        <a:t>1110:001</a:t>
                      </a:r>
                      <a:endParaRPr lang="en-US" sz="1400" dirty="0">
                        <a:solidFill>
                          <a:schemeClr val="bg1"/>
                        </a:solidFill>
                      </a:endParaRPr>
                    </a:p>
                  </a:txBody>
                  <a:tcPr/>
                </a:tc>
                <a:tc>
                  <a:txBody>
                    <a:bodyPr/>
                    <a:lstStyle/>
                    <a:p>
                      <a:r>
                        <a:rPr lang="en-US" sz="1400" dirty="0" smtClean="0"/>
                        <a:t>11000:001</a:t>
                      </a:r>
                      <a:endParaRPr lang="en-US" sz="1400" dirty="0">
                        <a:solidFill>
                          <a:schemeClr val="bg1"/>
                        </a:solidFill>
                      </a:endParaRPr>
                    </a:p>
                  </a:txBody>
                  <a:tcPr/>
                </a:tc>
                <a:tc>
                  <a:txBody>
                    <a:bodyPr/>
                    <a:lstStyle/>
                    <a:p>
                      <a:r>
                        <a:rPr lang="en-US" sz="1400" dirty="0" smtClean="0"/>
                        <a:t>110:11</a:t>
                      </a:r>
                      <a:endParaRPr lang="en-US" sz="1400" dirty="0">
                        <a:solidFill>
                          <a:schemeClr val="bg1"/>
                        </a:solidFill>
                      </a:endParaRPr>
                    </a:p>
                  </a:txBody>
                  <a:tcPr/>
                </a:tc>
                <a:tc>
                  <a:txBody>
                    <a:bodyPr/>
                    <a:lstStyle/>
                    <a:p>
                      <a:r>
                        <a:rPr lang="en-US" sz="1400" dirty="0" smtClean="0"/>
                        <a:t>10:100</a:t>
                      </a:r>
                      <a:endParaRPr lang="en-US" sz="1400" dirty="0">
                        <a:solidFill>
                          <a:schemeClr val="bg1"/>
                        </a:solidFill>
                      </a:endParaRPr>
                    </a:p>
                  </a:txBody>
                  <a:tcPr/>
                </a:tc>
              </a:tr>
              <a:tr h="181399">
                <a:tc>
                  <a:txBody>
                    <a:bodyPr/>
                    <a:lstStyle/>
                    <a:p>
                      <a:r>
                        <a:rPr lang="en-US" sz="1400" dirty="0" smtClean="0"/>
                        <a:t>10</a:t>
                      </a:r>
                      <a:endParaRPr lang="en-US" sz="1400" dirty="0">
                        <a:solidFill>
                          <a:schemeClr val="bg1"/>
                        </a:solidFill>
                      </a:endParaRPr>
                    </a:p>
                  </a:txBody>
                  <a:tcPr/>
                </a:tc>
                <a:tc>
                  <a:txBody>
                    <a:bodyPr/>
                    <a:lstStyle/>
                    <a:p>
                      <a:r>
                        <a:rPr lang="en-US" sz="1400" dirty="0" smtClean="0"/>
                        <a:t>1111111110</a:t>
                      </a:r>
                      <a:endParaRPr lang="en-US" sz="1400" dirty="0">
                        <a:solidFill>
                          <a:schemeClr val="bg1"/>
                        </a:solidFill>
                      </a:endParaRPr>
                    </a:p>
                  </a:txBody>
                  <a:tcPr/>
                </a:tc>
                <a:tc>
                  <a:txBody>
                    <a:bodyPr/>
                    <a:lstStyle/>
                    <a:p>
                      <a:r>
                        <a:rPr lang="en-US" sz="1400" dirty="0" smtClean="0"/>
                        <a:t>1110:010</a:t>
                      </a:r>
                      <a:endParaRPr lang="en-US" sz="1400" dirty="0">
                        <a:solidFill>
                          <a:schemeClr val="bg1"/>
                        </a:solidFill>
                      </a:endParaRPr>
                    </a:p>
                  </a:txBody>
                  <a:tcPr/>
                </a:tc>
                <a:tc>
                  <a:txBody>
                    <a:bodyPr/>
                    <a:lstStyle/>
                    <a:p>
                      <a:r>
                        <a:rPr lang="en-US" sz="1400" dirty="0" smtClean="0"/>
                        <a:t>11000:010</a:t>
                      </a:r>
                      <a:endParaRPr lang="en-US" sz="1400" dirty="0">
                        <a:solidFill>
                          <a:schemeClr val="bg1"/>
                        </a:solidFill>
                      </a:endParaRPr>
                    </a:p>
                  </a:txBody>
                  <a:tcPr/>
                </a:tc>
                <a:tc>
                  <a:txBody>
                    <a:bodyPr/>
                    <a:lstStyle/>
                    <a:p>
                      <a:r>
                        <a:rPr lang="en-US" sz="1400" dirty="0" smtClean="0"/>
                        <a:t>1110:0</a:t>
                      </a:r>
                      <a:endParaRPr lang="en-US" sz="1400" dirty="0">
                        <a:solidFill>
                          <a:schemeClr val="bg1"/>
                        </a:solidFill>
                      </a:endParaRPr>
                    </a:p>
                  </a:txBody>
                  <a:tcPr/>
                </a:tc>
                <a:tc>
                  <a:txBody>
                    <a:bodyPr/>
                    <a:lstStyle/>
                    <a:p>
                      <a:r>
                        <a:rPr lang="en-US" sz="1400" dirty="0" smtClean="0"/>
                        <a:t>10:101</a:t>
                      </a:r>
                      <a:endParaRPr lang="en-US" sz="1400" dirty="0">
                        <a:solidFill>
                          <a:schemeClr val="bg1"/>
                        </a:solidFill>
                      </a:endParaRPr>
                    </a:p>
                  </a:txBody>
                  <a:tcPr/>
                </a:tc>
              </a:tr>
            </a:tbl>
          </a:graphicData>
        </a:graphic>
      </p:graphicFrame>
      <p:graphicFrame>
        <p:nvGraphicFramePr>
          <p:cNvPr id="5" name="Table 4"/>
          <p:cNvGraphicFramePr>
            <a:graphicFrameLocks noGrp="1"/>
          </p:cNvGraphicFramePr>
          <p:nvPr/>
        </p:nvGraphicFramePr>
        <p:xfrm>
          <a:off x="1447800" y="1828800"/>
          <a:ext cx="6096000" cy="609600"/>
        </p:xfrm>
        <a:graphic>
          <a:graphicData uri="http://schemas.openxmlformats.org/drawingml/2006/table">
            <a:tbl>
              <a:tblPr firstRow="1" bandRow="1">
                <a:tableStyleId>{2D5ABB26-0587-4C30-8999-92F81FD0307C}</a:tableStyleId>
              </a:tblPr>
              <a:tblGrid>
                <a:gridCol w="457200"/>
                <a:gridCol w="1295400"/>
                <a:gridCol w="1371600"/>
                <a:gridCol w="990600"/>
                <a:gridCol w="1066800"/>
                <a:gridCol w="914400"/>
              </a:tblGrid>
              <a:tr h="228600">
                <a:tc>
                  <a:txBody>
                    <a:bodyPr/>
                    <a:lstStyle/>
                    <a:p>
                      <a:endParaRPr lang="en-US" sz="1400" b="1" dirty="0">
                        <a:solidFill>
                          <a:schemeClr val="bg1"/>
                        </a:solidFill>
                      </a:endParaRPr>
                    </a:p>
                  </a:txBody>
                  <a:tcPr/>
                </a:tc>
                <a:tc>
                  <a:txBody>
                    <a:bodyPr/>
                    <a:lstStyle/>
                    <a:p>
                      <a:r>
                        <a:rPr lang="en-US" sz="1400" b="1" dirty="0" smtClean="0">
                          <a:solidFill>
                            <a:schemeClr val="bg1"/>
                          </a:solidFill>
                        </a:rPr>
                        <a:t>Unary</a:t>
                      </a:r>
                      <a:endParaRPr lang="en-US" sz="1400" b="1" dirty="0">
                        <a:solidFill>
                          <a:schemeClr val="bg1"/>
                        </a:solidFill>
                      </a:endParaRPr>
                    </a:p>
                  </a:txBody>
                  <a:tcPr/>
                </a:tc>
                <a:tc>
                  <a:txBody>
                    <a:bodyPr/>
                    <a:lstStyle/>
                    <a:p>
                      <a:r>
                        <a:rPr lang="en-US" sz="1400" b="1" dirty="0" smtClean="0">
                          <a:solidFill>
                            <a:schemeClr val="bg1"/>
                          </a:solidFill>
                          <a:sym typeface="Symbol"/>
                        </a:rPr>
                        <a:t></a:t>
                      </a:r>
                      <a:endParaRPr lang="en-US" sz="1400" b="1" dirty="0">
                        <a:solidFill>
                          <a:schemeClr val="bg1"/>
                        </a:solidFill>
                      </a:endParaRPr>
                    </a:p>
                  </a:txBody>
                  <a:tcPr/>
                </a:tc>
                <a:tc>
                  <a:txBody>
                    <a:bodyPr/>
                    <a:lstStyle/>
                    <a:p>
                      <a:r>
                        <a:rPr lang="en-US" sz="1400" b="1" dirty="0" smtClean="0">
                          <a:solidFill>
                            <a:schemeClr val="bg1"/>
                          </a:solidFill>
                          <a:sym typeface="Symbol"/>
                        </a:rPr>
                        <a:t></a:t>
                      </a:r>
                      <a:endParaRPr lang="en-US" sz="1400" b="1" dirty="0">
                        <a:solidFill>
                          <a:schemeClr val="bg1"/>
                        </a:solidFill>
                      </a:endParaRPr>
                    </a:p>
                  </a:txBody>
                  <a:tcPr/>
                </a:tc>
                <a:tc gridSpan="2">
                  <a:txBody>
                    <a:bodyPr/>
                    <a:lstStyle/>
                    <a:p>
                      <a:pPr algn="l"/>
                      <a:r>
                        <a:rPr lang="en-US" sz="1400" b="1" dirty="0" err="1" smtClean="0">
                          <a:solidFill>
                            <a:schemeClr val="bg1"/>
                          </a:solidFill>
                        </a:rPr>
                        <a:t>Golomb</a:t>
                      </a:r>
                      <a:endParaRPr lang="en-US" sz="1400" b="1" dirty="0">
                        <a:solidFill>
                          <a:schemeClr val="bg1"/>
                        </a:solidFill>
                      </a:endParaRPr>
                    </a:p>
                  </a:txBody>
                  <a:tcPr/>
                </a:tc>
                <a:tc hMerge="1">
                  <a:txBody>
                    <a:bodyPr/>
                    <a:lstStyle/>
                    <a:p>
                      <a:endParaRPr lang="en-US" sz="1400" b="1" dirty="0"/>
                    </a:p>
                  </a:txBody>
                  <a:tcPr/>
                </a:tc>
              </a:tr>
              <a:tr h="228600">
                <a:tc>
                  <a:txBody>
                    <a:bodyPr/>
                    <a:lstStyle/>
                    <a:p>
                      <a:endParaRPr lang="en-US" sz="1400" b="1" dirty="0">
                        <a:solidFill>
                          <a:schemeClr val="bg1"/>
                        </a:solidFill>
                      </a:endParaRPr>
                    </a:p>
                  </a:txBody>
                  <a:tcPr/>
                </a:tc>
                <a:tc>
                  <a:txBody>
                    <a:bodyPr/>
                    <a:lstStyle/>
                    <a:p>
                      <a:endParaRPr lang="en-US" sz="1400" b="1" dirty="0">
                        <a:solidFill>
                          <a:schemeClr val="bg1"/>
                        </a:solidFill>
                      </a:endParaRPr>
                    </a:p>
                  </a:txBody>
                  <a:tcPr/>
                </a:tc>
                <a:tc>
                  <a:txBody>
                    <a:bodyPr/>
                    <a:lstStyle/>
                    <a:p>
                      <a:endParaRPr lang="en-US" sz="1400" b="1" dirty="0">
                        <a:solidFill>
                          <a:schemeClr val="bg1"/>
                        </a:solidFill>
                      </a:endParaRPr>
                    </a:p>
                  </a:txBody>
                  <a:tcPr/>
                </a:tc>
                <a:tc>
                  <a:txBody>
                    <a:bodyPr/>
                    <a:lstStyle/>
                    <a:p>
                      <a:endParaRPr lang="en-US" sz="1400" b="1" dirty="0">
                        <a:solidFill>
                          <a:schemeClr val="bg1"/>
                        </a:solidFill>
                      </a:endParaRPr>
                    </a:p>
                  </a:txBody>
                  <a:tcPr/>
                </a:tc>
                <a:tc>
                  <a:txBody>
                    <a:bodyPr/>
                    <a:lstStyle/>
                    <a:p>
                      <a:r>
                        <a:rPr lang="en-US" sz="1400" b="0" dirty="0" smtClean="0">
                          <a:solidFill>
                            <a:schemeClr val="bg1"/>
                          </a:solidFill>
                        </a:rPr>
                        <a:t>b=3</a:t>
                      </a:r>
                      <a:endParaRPr lang="en-US" sz="1400" b="0" dirty="0">
                        <a:solidFill>
                          <a:schemeClr val="bg1"/>
                        </a:solidFill>
                      </a:endParaRPr>
                    </a:p>
                  </a:txBody>
                  <a:tcPr/>
                </a:tc>
                <a:tc>
                  <a:txBody>
                    <a:bodyPr/>
                    <a:lstStyle/>
                    <a:p>
                      <a:r>
                        <a:rPr lang="en-US" sz="1400" b="0" dirty="0" smtClean="0">
                          <a:solidFill>
                            <a:schemeClr val="bg1"/>
                          </a:solidFill>
                        </a:rPr>
                        <a:t>b=6</a:t>
                      </a:r>
                      <a:endParaRPr lang="en-US" sz="1400" b="0" dirty="0">
                        <a:solidFill>
                          <a:schemeClr val="bg1"/>
                        </a:solidFill>
                      </a:endParaRPr>
                    </a:p>
                  </a:txBody>
                  <a:tcPr/>
                </a:tc>
              </a:tr>
            </a:tbl>
          </a:graphicData>
        </a:graphic>
      </p:graphicFrame>
      <p:sp>
        <p:nvSpPr>
          <p:cNvPr id="6" name="TextBox 5"/>
          <p:cNvSpPr txBox="1"/>
          <p:nvPr/>
        </p:nvSpPr>
        <p:spPr>
          <a:xfrm>
            <a:off x="206" y="6611779"/>
            <a:ext cx="2898550" cy="246221"/>
          </a:xfrm>
          <a:prstGeom prst="rect">
            <a:avLst/>
          </a:prstGeom>
          <a:noFill/>
        </p:spPr>
        <p:txBody>
          <a:bodyPr wrap="none" rtlCol="0">
            <a:spAutoFit/>
          </a:bodyPr>
          <a:lstStyle/>
          <a:p>
            <a:r>
              <a:rPr lang="en-US" sz="1000" b="0" dirty="0" smtClean="0">
                <a:solidFill>
                  <a:schemeClr val="bg1"/>
                </a:solidFill>
              </a:rPr>
              <a:t>Witten, Moffat, Bell, Managing Gigabytes (1999)</a:t>
            </a:r>
            <a:endParaRPr lang="en-US" sz="1000" b="0" dirty="0">
              <a:solidFill>
                <a:schemeClr val="bg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Compression: Performance</a:t>
            </a:r>
            <a:endParaRPr lang="en-US" dirty="0"/>
          </a:p>
        </p:txBody>
      </p:sp>
      <p:sp>
        <p:nvSpPr>
          <p:cNvPr id="4" name="TextBox 3"/>
          <p:cNvSpPr txBox="1"/>
          <p:nvPr/>
        </p:nvSpPr>
        <p:spPr>
          <a:xfrm>
            <a:off x="206" y="6611779"/>
            <a:ext cx="2898550" cy="246221"/>
          </a:xfrm>
          <a:prstGeom prst="rect">
            <a:avLst/>
          </a:prstGeom>
          <a:noFill/>
        </p:spPr>
        <p:txBody>
          <a:bodyPr wrap="none" rtlCol="0">
            <a:spAutoFit/>
          </a:bodyPr>
          <a:lstStyle/>
          <a:p>
            <a:r>
              <a:rPr lang="en-US" sz="1000" b="0" dirty="0" smtClean="0">
                <a:solidFill>
                  <a:schemeClr val="bg1"/>
                </a:solidFill>
              </a:rPr>
              <a:t>Witten, Moffat, Bell, Managing Gigabytes (1999)</a:t>
            </a:r>
            <a:endParaRPr lang="en-US" sz="1000" b="0" dirty="0">
              <a:solidFill>
                <a:schemeClr val="bg1"/>
              </a:solidFill>
            </a:endParaRPr>
          </a:p>
        </p:txBody>
      </p:sp>
      <p:graphicFrame>
        <p:nvGraphicFramePr>
          <p:cNvPr id="5" name="Table 4"/>
          <p:cNvGraphicFramePr>
            <a:graphicFrameLocks noGrp="1"/>
          </p:cNvGraphicFramePr>
          <p:nvPr/>
        </p:nvGraphicFramePr>
        <p:xfrm>
          <a:off x="2539429" y="2362200"/>
          <a:ext cx="3480371" cy="1676400"/>
        </p:xfrm>
        <a:graphic>
          <a:graphicData uri="http://schemas.openxmlformats.org/drawingml/2006/table">
            <a:tbl>
              <a:tblPr bandRow="1">
                <a:tableStyleId>{8EC20E35-A176-4012-BC5E-935CFFF8708E}</a:tableStyleId>
              </a:tblPr>
              <a:tblGrid>
                <a:gridCol w="1295400"/>
                <a:gridCol w="1170397"/>
                <a:gridCol w="1014574"/>
              </a:tblGrid>
              <a:tr h="157645">
                <a:tc>
                  <a:txBody>
                    <a:bodyPr/>
                    <a:lstStyle/>
                    <a:p>
                      <a:r>
                        <a:rPr lang="en-US" sz="1600" dirty="0" smtClean="0"/>
                        <a:t>Unary</a:t>
                      </a:r>
                      <a:endParaRPr lang="en-US" sz="1600" dirty="0">
                        <a:solidFill>
                          <a:schemeClr val="bg1"/>
                        </a:solidFill>
                      </a:endParaRPr>
                    </a:p>
                  </a:txBody>
                  <a:tcPr/>
                </a:tc>
                <a:tc>
                  <a:txBody>
                    <a:bodyPr/>
                    <a:lstStyle/>
                    <a:p>
                      <a:pPr algn="r"/>
                      <a:r>
                        <a:rPr lang="en-US" sz="1600" dirty="0" smtClean="0"/>
                        <a:t>262</a:t>
                      </a:r>
                      <a:endParaRPr lang="en-US" sz="1600" dirty="0">
                        <a:solidFill>
                          <a:schemeClr val="bg1"/>
                        </a:solidFill>
                      </a:endParaRPr>
                    </a:p>
                  </a:txBody>
                  <a:tcPr/>
                </a:tc>
                <a:tc>
                  <a:txBody>
                    <a:bodyPr/>
                    <a:lstStyle/>
                    <a:p>
                      <a:pPr algn="r"/>
                      <a:r>
                        <a:rPr lang="en-US" sz="1600" dirty="0" smtClean="0"/>
                        <a:t>1918</a:t>
                      </a:r>
                      <a:endParaRPr lang="en-US" sz="1600" dirty="0">
                        <a:solidFill>
                          <a:schemeClr val="bg1"/>
                        </a:solidFill>
                      </a:endParaRPr>
                    </a:p>
                  </a:txBody>
                  <a:tcPr/>
                </a:tc>
              </a:tr>
              <a:tr h="157645">
                <a:tc>
                  <a:txBody>
                    <a:bodyPr/>
                    <a:lstStyle/>
                    <a:p>
                      <a:r>
                        <a:rPr lang="en-US" sz="1600" dirty="0" smtClean="0"/>
                        <a:t>Binary</a:t>
                      </a:r>
                      <a:endParaRPr lang="en-US" sz="1600" dirty="0">
                        <a:solidFill>
                          <a:schemeClr val="bg1"/>
                        </a:solidFill>
                      </a:endParaRPr>
                    </a:p>
                  </a:txBody>
                  <a:tcPr/>
                </a:tc>
                <a:tc>
                  <a:txBody>
                    <a:bodyPr/>
                    <a:lstStyle/>
                    <a:p>
                      <a:pPr algn="r"/>
                      <a:r>
                        <a:rPr lang="en-US" sz="1600" dirty="0" smtClean="0"/>
                        <a:t>15</a:t>
                      </a:r>
                      <a:endParaRPr lang="en-US" sz="1600" dirty="0">
                        <a:solidFill>
                          <a:schemeClr val="bg1"/>
                        </a:solidFill>
                      </a:endParaRPr>
                    </a:p>
                  </a:txBody>
                  <a:tcPr/>
                </a:tc>
                <a:tc>
                  <a:txBody>
                    <a:bodyPr/>
                    <a:lstStyle/>
                    <a:p>
                      <a:pPr algn="r"/>
                      <a:r>
                        <a:rPr lang="en-US" sz="1600" dirty="0" smtClean="0"/>
                        <a:t>20</a:t>
                      </a:r>
                      <a:endParaRPr lang="en-US" sz="1600" dirty="0">
                        <a:solidFill>
                          <a:schemeClr val="bg1"/>
                        </a:solidFill>
                      </a:endParaRPr>
                    </a:p>
                  </a:txBody>
                  <a:tcPr/>
                </a:tc>
              </a:tr>
              <a:tr h="157645">
                <a:tc>
                  <a:txBody>
                    <a:bodyPr/>
                    <a:lstStyle/>
                    <a:p>
                      <a:r>
                        <a:rPr lang="en-US" sz="1600" dirty="0" smtClean="0">
                          <a:sym typeface="Symbol"/>
                        </a:rPr>
                        <a:t></a:t>
                      </a:r>
                      <a:endParaRPr lang="en-US" sz="1600" dirty="0">
                        <a:solidFill>
                          <a:schemeClr val="bg1"/>
                        </a:solidFill>
                      </a:endParaRPr>
                    </a:p>
                  </a:txBody>
                  <a:tcPr/>
                </a:tc>
                <a:tc>
                  <a:txBody>
                    <a:bodyPr/>
                    <a:lstStyle/>
                    <a:p>
                      <a:pPr algn="r"/>
                      <a:r>
                        <a:rPr lang="en-US" sz="1600" dirty="0" smtClean="0"/>
                        <a:t>6.51</a:t>
                      </a:r>
                      <a:endParaRPr lang="en-US" sz="1600" dirty="0">
                        <a:solidFill>
                          <a:schemeClr val="bg1"/>
                        </a:solidFill>
                      </a:endParaRPr>
                    </a:p>
                  </a:txBody>
                  <a:tcPr/>
                </a:tc>
                <a:tc>
                  <a:txBody>
                    <a:bodyPr/>
                    <a:lstStyle/>
                    <a:p>
                      <a:pPr algn="r"/>
                      <a:r>
                        <a:rPr lang="en-US" sz="1600" dirty="0" smtClean="0"/>
                        <a:t>6.63</a:t>
                      </a:r>
                      <a:endParaRPr lang="en-US" sz="1600" dirty="0">
                        <a:solidFill>
                          <a:schemeClr val="bg1"/>
                        </a:solidFill>
                      </a:endParaRPr>
                    </a:p>
                  </a:txBody>
                  <a:tcPr/>
                </a:tc>
              </a:tr>
              <a:tr h="157645">
                <a:tc>
                  <a:txBody>
                    <a:bodyPr/>
                    <a:lstStyle/>
                    <a:p>
                      <a:r>
                        <a:rPr lang="en-US" sz="1600" dirty="0" smtClean="0">
                          <a:sym typeface="Symbol"/>
                        </a:rPr>
                        <a:t></a:t>
                      </a:r>
                      <a:endParaRPr lang="en-US" sz="1600" dirty="0">
                        <a:solidFill>
                          <a:schemeClr val="bg1"/>
                        </a:solidFill>
                      </a:endParaRPr>
                    </a:p>
                  </a:txBody>
                  <a:tcPr/>
                </a:tc>
                <a:tc>
                  <a:txBody>
                    <a:bodyPr/>
                    <a:lstStyle/>
                    <a:p>
                      <a:pPr algn="r"/>
                      <a:r>
                        <a:rPr lang="en-US" sz="1600" dirty="0" smtClean="0"/>
                        <a:t>6.23</a:t>
                      </a:r>
                      <a:endParaRPr lang="en-US" sz="1600" dirty="0">
                        <a:solidFill>
                          <a:schemeClr val="bg1"/>
                        </a:solidFill>
                      </a:endParaRPr>
                    </a:p>
                  </a:txBody>
                  <a:tcPr/>
                </a:tc>
                <a:tc>
                  <a:txBody>
                    <a:bodyPr/>
                    <a:lstStyle/>
                    <a:p>
                      <a:pPr algn="r"/>
                      <a:r>
                        <a:rPr lang="en-US" sz="1600" dirty="0" smtClean="0"/>
                        <a:t>6.38</a:t>
                      </a:r>
                      <a:endParaRPr lang="en-US" sz="1600" dirty="0">
                        <a:solidFill>
                          <a:schemeClr val="bg1"/>
                        </a:solidFill>
                      </a:endParaRPr>
                    </a:p>
                  </a:txBody>
                  <a:tcPr/>
                </a:tc>
              </a:tr>
              <a:tr h="157645">
                <a:tc>
                  <a:txBody>
                    <a:bodyPr/>
                    <a:lstStyle/>
                    <a:p>
                      <a:r>
                        <a:rPr lang="en-US" sz="1600" dirty="0" err="1" smtClean="0"/>
                        <a:t>Golomb</a:t>
                      </a:r>
                      <a:endParaRPr lang="en-US" sz="1600" dirty="0">
                        <a:solidFill>
                          <a:schemeClr val="bg1"/>
                        </a:solidFill>
                      </a:endParaRPr>
                    </a:p>
                  </a:txBody>
                  <a:tcPr/>
                </a:tc>
                <a:tc>
                  <a:txBody>
                    <a:bodyPr/>
                    <a:lstStyle/>
                    <a:p>
                      <a:pPr algn="r"/>
                      <a:r>
                        <a:rPr lang="en-US" sz="1600" dirty="0" smtClean="0"/>
                        <a:t>6.09</a:t>
                      </a:r>
                      <a:endParaRPr lang="en-US" sz="1600" dirty="0">
                        <a:solidFill>
                          <a:schemeClr val="bg1"/>
                        </a:solidFill>
                      </a:endParaRPr>
                    </a:p>
                  </a:txBody>
                  <a:tcPr/>
                </a:tc>
                <a:tc>
                  <a:txBody>
                    <a:bodyPr/>
                    <a:lstStyle/>
                    <a:p>
                      <a:pPr algn="r"/>
                      <a:r>
                        <a:rPr lang="en-US" sz="1600" dirty="0" smtClean="0"/>
                        <a:t>5.84</a:t>
                      </a:r>
                      <a:endParaRPr lang="en-US" sz="1600" dirty="0">
                        <a:solidFill>
                          <a:schemeClr val="bg1"/>
                        </a:solidFill>
                      </a:endParaRPr>
                    </a:p>
                  </a:txBody>
                  <a:tcPr/>
                </a:tc>
              </a:tr>
            </a:tbl>
          </a:graphicData>
        </a:graphic>
      </p:graphicFrame>
      <p:graphicFrame>
        <p:nvGraphicFramePr>
          <p:cNvPr id="7" name="Table 6"/>
          <p:cNvGraphicFramePr>
            <a:graphicFrameLocks noGrp="1"/>
          </p:cNvGraphicFramePr>
          <p:nvPr/>
        </p:nvGraphicFramePr>
        <p:xfrm>
          <a:off x="3758629" y="1950720"/>
          <a:ext cx="2247900" cy="335280"/>
        </p:xfrm>
        <a:graphic>
          <a:graphicData uri="http://schemas.openxmlformats.org/drawingml/2006/table">
            <a:tbl>
              <a:tblPr firstRow="1" bandRow="1">
                <a:tableStyleId>{2D5ABB26-0587-4C30-8999-92F81FD0307C}</a:tableStyleId>
              </a:tblPr>
              <a:tblGrid>
                <a:gridCol w="1123950"/>
                <a:gridCol w="1123950"/>
              </a:tblGrid>
              <a:tr h="152400">
                <a:tc>
                  <a:txBody>
                    <a:bodyPr/>
                    <a:lstStyle/>
                    <a:p>
                      <a:pPr algn="r"/>
                      <a:r>
                        <a:rPr lang="en-US" sz="1600" b="1" dirty="0" smtClean="0">
                          <a:solidFill>
                            <a:schemeClr val="bg1"/>
                          </a:solidFill>
                        </a:rPr>
                        <a:t>Bible</a:t>
                      </a:r>
                      <a:endParaRPr lang="en-US" sz="1600" b="1" dirty="0">
                        <a:solidFill>
                          <a:schemeClr val="bg1"/>
                        </a:solidFill>
                      </a:endParaRPr>
                    </a:p>
                  </a:txBody>
                  <a:tcPr/>
                </a:tc>
                <a:tc>
                  <a:txBody>
                    <a:bodyPr/>
                    <a:lstStyle/>
                    <a:p>
                      <a:pPr algn="r"/>
                      <a:r>
                        <a:rPr lang="en-US" sz="1600" b="1" dirty="0" smtClean="0">
                          <a:solidFill>
                            <a:schemeClr val="bg1"/>
                          </a:solidFill>
                        </a:rPr>
                        <a:t>TREC</a:t>
                      </a:r>
                      <a:endParaRPr lang="en-US" sz="1600" b="1" dirty="0">
                        <a:solidFill>
                          <a:schemeClr val="bg1"/>
                        </a:solidFill>
                      </a:endParaRPr>
                    </a:p>
                  </a:txBody>
                  <a:tcPr/>
                </a:tc>
              </a:tr>
            </a:tbl>
          </a:graphicData>
        </a:graphic>
      </p:graphicFrame>
      <p:sp>
        <p:nvSpPr>
          <p:cNvPr id="8" name="TextBox 7"/>
          <p:cNvSpPr txBox="1"/>
          <p:nvPr/>
        </p:nvSpPr>
        <p:spPr>
          <a:xfrm>
            <a:off x="1878123" y="4953000"/>
            <a:ext cx="5208477" cy="523220"/>
          </a:xfrm>
          <a:prstGeom prst="rect">
            <a:avLst/>
          </a:prstGeom>
          <a:noFill/>
        </p:spPr>
        <p:txBody>
          <a:bodyPr wrap="none" rtlCol="0">
            <a:spAutoFit/>
          </a:bodyPr>
          <a:lstStyle/>
          <a:p>
            <a:r>
              <a:rPr lang="en-US" sz="1400" dirty="0" smtClean="0">
                <a:solidFill>
                  <a:schemeClr val="bg1"/>
                </a:solidFill>
              </a:rPr>
              <a:t>Bible:</a:t>
            </a:r>
            <a:r>
              <a:rPr lang="en-US" sz="1400" b="0" dirty="0" smtClean="0">
                <a:solidFill>
                  <a:schemeClr val="bg1"/>
                </a:solidFill>
              </a:rPr>
              <a:t> King James version of the Bible; 31,101 verses (4.3 MB)</a:t>
            </a:r>
          </a:p>
          <a:p>
            <a:r>
              <a:rPr lang="en-US" sz="1400" dirty="0" smtClean="0">
                <a:solidFill>
                  <a:schemeClr val="bg1"/>
                </a:solidFill>
              </a:rPr>
              <a:t>TREC:</a:t>
            </a:r>
            <a:r>
              <a:rPr lang="en-US" sz="1400" b="0" dirty="0" smtClean="0">
                <a:solidFill>
                  <a:schemeClr val="bg1"/>
                </a:solidFill>
              </a:rPr>
              <a:t> TREC disks 1+2; 741,856 docs (2070 MB)</a:t>
            </a:r>
            <a:endParaRPr lang="en-US" sz="1400" b="0" dirty="0">
              <a:solidFill>
                <a:schemeClr val="bg1"/>
              </a:solidFill>
            </a:endParaRPr>
          </a:p>
        </p:txBody>
      </p:sp>
      <p:sp>
        <p:nvSpPr>
          <p:cNvPr id="10" name="TextBox 9"/>
          <p:cNvSpPr txBox="1"/>
          <p:nvPr/>
        </p:nvSpPr>
        <p:spPr>
          <a:xfrm>
            <a:off x="6248400" y="3700046"/>
            <a:ext cx="2568332" cy="338554"/>
          </a:xfrm>
          <a:prstGeom prst="rect">
            <a:avLst/>
          </a:prstGeom>
          <a:noFill/>
        </p:spPr>
        <p:txBody>
          <a:bodyPr wrap="none" rtlCol="0">
            <a:spAutoFit/>
          </a:bodyPr>
          <a:lstStyle/>
          <a:p>
            <a:r>
              <a:rPr lang="en-US" b="0" dirty="0" smtClean="0">
                <a:solidFill>
                  <a:srgbClr val="FF0000"/>
                </a:solidFill>
                <a:sym typeface="Symbol"/>
              </a:rPr>
              <a:t>Recommend best practice</a:t>
            </a:r>
            <a:endParaRPr lang="en-US" b="0" dirty="0">
              <a:solidFill>
                <a:srgbClr val="FF0000"/>
              </a:solidFill>
            </a:endParaRPr>
          </a:p>
        </p:txBody>
      </p:sp>
      <p:cxnSp>
        <p:nvCxnSpPr>
          <p:cNvPr id="13" name="Straight Arrow Connector 12"/>
          <p:cNvCxnSpPr/>
          <p:nvPr/>
        </p:nvCxnSpPr>
        <p:spPr bwMode="auto">
          <a:xfrm rot="10800000">
            <a:off x="6080760" y="3867912"/>
            <a:ext cx="228600"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5" name="TextBox 14"/>
          <p:cNvSpPr txBox="1"/>
          <p:nvPr/>
        </p:nvSpPr>
        <p:spPr>
          <a:xfrm>
            <a:off x="2133600" y="1447800"/>
            <a:ext cx="4495800" cy="338554"/>
          </a:xfrm>
          <a:prstGeom prst="rect">
            <a:avLst/>
          </a:prstGeom>
          <a:noFill/>
        </p:spPr>
        <p:txBody>
          <a:bodyPr wrap="square" rtlCol="0">
            <a:spAutoFit/>
          </a:bodyPr>
          <a:lstStyle/>
          <a:p>
            <a:r>
              <a:rPr lang="en-US" dirty="0" smtClean="0">
                <a:solidFill>
                  <a:schemeClr val="bg1"/>
                </a:solidFill>
              </a:rPr>
              <a:t>Comparison of Index Size (bits per pointer)</a:t>
            </a:r>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Chicken and Egg?</a:t>
            </a:r>
            <a:endParaRPr lang="en-US" dirty="0"/>
          </a:p>
        </p:txBody>
      </p:sp>
      <p:sp>
        <p:nvSpPr>
          <p:cNvPr id="27" name="Rectangle 26"/>
          <p:cNvSpPr/>
          <p:nvPr/>
        </p:nvSpPr>
        <p:spPr bwMode="ltGray">
          <a:xfrm>
            <a:off x="1143000" y="1981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8" name="TextBox 27"/>
          <p:cNvSpPr txBox="1"/>
          <p:nvPr/>
        </p:nvSpPr>
        <p:spPr>
          <a:xfrm>
            <a:off x="639336" y="19474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30" name="Rectangle 29"/>
          <p:cNvSpPr/>
          <p:nvPr/>
        </p:nvSpPr>
        <p:spPr bwMode="ltGray">
          <a:xfrm>
            <a:off x="1143000" y="2438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32" name="Rectangle 31"/>
          <p:cNvSpPr/>
          <p:nvPr/>
        </p:nvSpPr>
        <p:spPr bwMode="ltGray">
          <a:xfrm>
            <a:off x="1981200" y="1981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33" name="Rectangle 32"/>
          <p:cNvSpPr/>
          <p:nvPr/>
        </p:nvSpPr>
        <p:spPr bwMode="ltGray">
          <a:xfrm>
            <a:off x="1981200" y="2438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[9]</a:t>
            </a:r>
          </a:p>
        </p:txBody>
      </p:sp>
      <p:sp>
        <p:nvSpPr>
          <p:cNvPr id="34" name="Rectangle 33"/>
          <p:cNvSpPr/>
          <p:nvPr/>
        </p:nvSpPr>
        <p:spPr bwMode="ltGray">
          <a:xfrm>
            <a:off x="1143000" y="2895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36" name="Rectangle 35"/>
          <p:cNvSpPr/>
          <p:nvPr/>
        </p:nvSpPr>
        <p:spPr bwMode="ltGray">
          <a:xfrm>
            <a:off x="1981200" y="2895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[1,8,22]</a:t>
            </a:r>
          </a:p>
        </p:txBody>
      </p:sp>
      <p:sp>
        <p:nvSpPr>
          <p:cNvPr id="37" name="TextBox 36"/>
          <p:cNvSpPr txBox="1"/>
          <p:nvPr/>
        </p:nvSpPr>
        <p:spPr>
          <a:xfrm>
            <a:off x="1828800" y="1524000"/>
            <a:ext cx="811441" cy="338554"/>
          </a:xfrm>
          <a:prstGeom prst="rect">
            <a:avLst/>
          </a:prstGeom>
          <a:noFill/>
        </p:spPr>
        <p:txBody>
          <a:bodyPr wrap="none" rtlCol="0">
            <a:spAutoFit/>
          </a:bodyPr>
          <a:lstStyle/>
          <a:p>
            <a:r>
              <a:rPr lang="en-US" b="0" dirty="0" smtClean="0">
                <a:solidFill>
                  <a:schemeClr val="bg1"/>
                </a:solidFill>
              </a:rPr>
              <a:t>(value)</a:t>
            </a:r>
            <a:endParaRPr lang="en-US" b="0" dirty="0">
              <a:solidFill>
                <a:schemeClr val="bg1"/>
              </a:solidFill>
            </a:endParaRPr>
          </a:p>
        </p:txBody>
      </p:sp>
      <p:sp>
        <p:nvSpPr>
          <p:cNvPr id="38" name="TextBox 37"/>
          <p:cNvSpPr txBox="1"/>
          <p:nvPr/>
        </p:nvSpPr>
        <p:spPr>
          <a:xfrm>
            <a:off x="762000" y="1524000"/>
            <a:ext cx="641522" cy="338554"/>
          </a:xfrm>
          <a:prstGeom prst="rect">
            <a:avLst/>
          </a:prstGeom>
          <a:noFill/>
        </p:spPr>
        <p:txBody>
          <a:bodyPr wrap="none" rtlCol="0">
            <a:spAutoFit/>
          </a:bodyPr>
          <a:lstStyle/>
          <a:p>
            <a:r>
              <a:rPr lang="en-US" b="0" dirty="0" smtClean="0">
                <a:solidFill>
                  <a:schemeClr val="bg1"/>
                </a:solidFill>
              </a:rPr>
              <a:t>(key)</a:t>
            </a:r>
            <a:endParaRPr lang="en-US" b="0" dirty="0">
              <a:solidFill>
                <a:schemeClr val="bg1"/>
              </a:solidFill>
            </a:endParaRPr>
          </a:p>
        </p:txBody>
      </p:sp>
      <p:sp>
        <p:nvSpPr>
          <p:cNvPr id="39" name="Rectangle 38"/>
          <p:cNvSpPr/>
          <p:nvPr/>
        </p:nvSpPr>
        <p:spPr bwMode="ltGray">
          <a:xfrm>
            <a:off x="1143000" y="3352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41" name="Rectangle 40"/>
          <p:cNvSpPr/>
          <p:nvPr/>
        </p:nvSpPr>
        <p:spPr bwMode="ltGray">
          <a:xfrm>
            <a:off x="1981200" y="3352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[23]</a:t>
            </a:r>
          </a:p>
        </p:txBody>
      </p:sp>
      <p:sp>
        <p:nvSpPr>
          <p:cNvPr id="42" name="Rectangle 41"/>
          <p:cNvSpPr/>
          <p:nvPr/>
        </p:nvSpPr>
        <p:spPr bwMode="ltGray">
          <a:xfrm>
            <a:off x="1143000" y="3810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44" name="Rectangle 43"/>
          <p:cNvSpPr/>
          <p:nvPr/>
        </p:nvSpPr>
        <p:spPr bwMode="ltGray">
          <a:xfrm>
            <a:off x="1981200" y="3810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[8,41]</a:t>
            </a:r>
          </a:p>
        </p:txBody>
      </p:sp>
      <p:sp>
        <p:nvSpPr>
          <p:cNvPr id="45" name="Rectangle 44"/>
          <p:cNvSpPr/>
          <p:nvPr/>
        </p:nvSpPr>
        <p:spPr bwMode="ltGray">
          <a:xfrm>
            <a:off x="1143000" y="4267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47" name="Rectangle 46"/>
          <p:cNvSpPr/>
          <p:nvPr/>
        </p:nvSpPr>
        <p:spPr bwMode="ltGray">
          <a:xfrm>
            <a:off x="1981200" y="4267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[2,9,76]</a:t>
            </a:r>
          </a:p>
        </p:txBody>
      </p:sp>
      <p:sp>
        <p:nvSpPr>
          <p:cNvPr id="48" name="TextBox 47"/>
          <p:cNvSpPr txBox="1"/>
          <p:nvPr/>
        </p:nvSpPr>
        <p:spPr>
          <a:xfrm>
            <a:off x="639336" y="24046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49" name="TextBox 48"/>
          <p:cNvSpPr txBox="1"/>
          <p:nvPr/>
        </p:nvSpPr>
        <p:spPr>
          <a:xfrm>
            <a:off x="639336" y="2861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0" name="TextBox 49"/>
          <p:cNvSpPr txBox="1"/>
          <p:nvPr/>
        </p:nvSpPr>
        <p:spPr>
          <a:xfrm>
            <a:off x="639336" y="33190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1" name="TextBox 50"/>
          <p:cNvSpPr txBox="1"/>
          <p:nvPr/>
        </p:nvSpPr>
        <p:spPr>
          <a:xfrm>
            <a:off x="639336" y="37762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2" name="TextBox 51"/>
          <p:cNvSpPr txBox="1"/>
          <p:nvPr/>
        </p:nvSpPr>
        <p:spPr>
          <a:xfrm>
            <a:off x="639336" y="42334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cxnSp>
        <p:nvCxnSpPr>
          <p:cNvPr id="55" name="Straight Arrow Connector 54"/>
          <p:cNvCxnSpPr/>
          <p:nvPr/>
        </p:nvCxnSpPr>
        <p:spPr bwMode="auto">
          <a:xfrm rot="5400000">
            <a:off x="1143000" y="3623846"/>
            <a:ext cx="3810000" cy="1588"/>
          </a:xfrm>
          <a:prstGeom prst="straightConnector1">
            <a:avLst/>
          </a:prstGeom>
          <a:solidFill>
            <a:schemeClr val="accent1"/>
          </a:solidFill>
          <a:ln w="38100" cap="flat" cmpd="sng" algn="ctr">
            <a:solidFill>
              <a:schemeClr val="bg1"/>
            </a:solidFill>
            <a:prstDash val="solid"/>
            <a:round/>
            <a:headEnd type="none" w="med" len="med"/>
            <a:tailEnd type="arrow"/>
          </a:ln>
          <a:effectLst/>
        </p:spPr>
      </p:cxnSp>
      <p:sp>
        <p:nvSpPr>
          <p:cNvPr id="56" name="TextBox 55"/>
          <p:cNvSpPr txBox="1"/>
          <p:nvPr/>
        </p:nvSpPr>
        <p:spPr>
          <a:xfrm>
            <a:off x="1987063" y="5605046"/>
            <a:ext cx="2203937" cy="338554"/>
          </a:xfrm>
          <a:prstGeom prst="rect">
            <a:avLst/>
          </a:prstGeom>
          <a:noFill/>
        </p:spPr>
        <p:txBody>
          <a:bodyPr wrap="none" rtlCol="0">
            <a:spAutoFit/>
          </a:bodyPr>
          <a:lstStyle/>
          <a:p>
            <a:r>
              <a:rPr lang="en-US" dirty="0" smtClean="0">
                <a:solidFill>
                  <a:schemeClr val="bg1"/>
                </a:solidFill>
              </a:rPr>
              <a:t>Write directly to disk</a:t>
            </a:r>
            <a:endParaRPr lang="en-US" dirty="0">
              <a:solidFill>
                <a:schemeClr val="bg1"/>
              </a:solidFill>
            </a:endParaRPr>
          </a:p>
        </p:txBody>
      </p:sp>
      <p:sp>
        <p:nvSpPr>
          <p:cNvPr id="57" name="TextBox 56"/>
          <p:cNvSpPr txBox="1"/>
          <p:nvPr/>
        </p:nvSpPr>
        <p:spPr>
          <a:xfrm>
            <a:off x="4038600" y="2133600"/>
            <a:ext cx="3886200" cy="707886"/>
          </a:xfrm>
          <a:prstGeom prst="rect">
            <a:avLst/>
          </a:prstGeom>
          <a:noFill/>
        </p:spPr>
        <p:txBody>
          <a:bodyPr wrap="square" rtlCol="0">
            <a:spAutoFit/>
          </a:bodyPr>
          <a:lstStyle/>
          <a:p>
            <a:r>
              <a:rPr lang="en-US" sz="2000" dirty="0" smtClean="0">
                <a:solidFill>
                  <a:schemeClr val="bg1"/>
                </a:solidFill>
              </a:rPr>
              <a:t>But wait! How do we set the </a:t>
            </a:r>
            <a:r>
              <a:rPr lang="en-US" sz="2000" dirty="0" err="1" smtClean="0">
                <a:solidFill>
                  <a:schemeClr val="bg1"/>
                </a:solidFill>
              </a:rPr>
              <a:t>Golomb</a:t>
            </a:r>
            <a:r>
              <a:rPr lang="en-US" sz="2000" dirty="0" smtClean="0">
                <a:solidFill>
                  <a:schemeClr val="bg1"/>
                </a:solidFill>
              </a:rPr>
              <a:t> parameter </a:t>
            </a:r>
            <a:r>
              <a:rPr lang="en-US" sz="2000" i="1" dirty="0" smtClean="0">
                <a:solidFill>
                  <a:schemeClr val="bg1"/>
                </a:solidFill>
              </a:rPr>
              <a:t>b</a:t>
            </a:r>
            <a:r>
              <a:rPr lang="en-US" sz="2000" dirty="0" smtClean="0">
                <a:solidFill>
                  <a:schemeClr val="bg1"/>
                </a:solidFill>
              </a:rPr>
              <a:t>?</a:t>
            </a:r>
            <a:endParaRPr lang="en-US" sz="2000" dirty="0">
              <a:solidFill>
                <a:schemeClr val="bg1"/>
              </a:solidFill>
            </a:endParaRPr>
          </a:p>
        </p:txBody>
      </p:sp>
      <p:sp>
        <p:nvSpPr>
          <p:cNvPr id="58" name="TextBox 57"/>
          <p:cNvSpPr txBox="1"/>
          <p:nvPr/>
        </p:nvSpPr>
        <p:spPr>
          <a:xfrm>
            <a:off x="4343400" y="3429000"/>
            <a:ext cx="2511713" cy="338554"/>
          </a:xfrm>
          <a:prstGeom prst="rect">
            <a:avLst/>
          </a:prstGeom>
          <a:noFill/>
        </p:spPr>
        <p:txBody>
          <a:bodyPr wrap="none" rtlCol="0">
            <a:spAutoFit/>
          </a:bodyPr>
          <a:lstStyle/>
          <a:p>
            <a:r>
              <a:rPr lang="en-US" b="0" dirty="0" smtClean="0">
                <a:solidFill>
                  <a:schemeClr val="bg1"/>
                </a:solidFill>
              </a:rPr>
              <a:t>We need the </a:t>
            </a:r>
            <a:r>
              <a:rPr lang="en-US" b="0" i="1" dirty="0" err="1" smtClean="0">
                <a:solidFill>
                  <a:schemeClr val="bg1"/>
                </a:solidFill>
              </a:rPr>
              <a:t>df</a:t>
            </a:r>
            <a:r>
              <a:rPr lang="en-US" b="0" dirty="0" smtClean="0">
                <a:solidFill>
                  <a:schemeClr val="bg1"/>
                </a:solidFill>
              </a:rPr>
              <a:t> to set </a:t>
            </a:r>
            <a:r>
              <a:rPr lang="en-US" b="0" i="1" dirty="0" smtClean="0">
                <a:solidFill>
                  <a:schemeClr val="bg1"/>
                </a:solidFill>
              </a:rPr>
              <a:t>b</a:t>
            </a:r>
            <a:r>
              <a:rPr lang="en-US" b="0" dirty="0" smtClean="0">
                <a:solidFill>
                  <a:schemeClr val="bg1"/>
                </a:solidFill>
              </a:rPr>
              <a:t>…</a:t>
            </a:r>
            <a:endParaRPr lang="en-US" b="0" dirty="0">
              <a:solidFill>
                <a:schemeClr val="bg1"/>
              </a:solidFill>
            </a:endParaRPr>
          </a:p>
        </p:txBody>
      </p:sp>
      <p:sp>
        <p:nvSpPr>
          <p:cNvPr id="59" name="TextBox 58"/>
          <p:cNvSpPr txBox="1"/>
          <p:nvPr/>
        </p:nvSpPr>
        <p:spPr>
          <a:xfrm>
            <a:off x="4343400" y="3834825"/>
            <a:ext cx="3581400" cy="584775"/>
          </a:xfrm>
          <a:prstGeom prst="rect">
            <a:avLst/>
          </a:prstGeom>
          <a:noFill/>
        </p:spPr>
        <p:txBody>
          <a:bodyPr wrap="square" rtlCol="0">
            <a:spAutoFit/>
          </a:bodyPr>
          <a:lstStyle/>
          <a:p>
            <a:r>
              <a:rPr lang="en-US" b="0" dirty="0" smtClean="0">
                <a:solidFill>
                  <a:schemeClr val="bg1"/>
                </a:solidFill>
              </a:rPr>
              <a:t>But we don’t know the </a:t>
            </a:r>
            <a:r>
              <a:rPr lang="en-US" b="0" i="1" dirty="0" err="1" smtClean="0">
                <a:solidFill>
                  <a:schemeClr val="bg1"/>
                </a:solidFill>
              </a:rPr>
              <a:t>df</a:t>
            </a:r>
            <a:r>
              <a:rPr lang="en-US" b="0" dirty="0" smtClean="0">
                <a:solidFill>
                  <a:schemeClr val="bg1"/>
                </a:solidFill>
              </a:rPr>
              <a:t> until we’ve seen all postings!</a:t>
            </a:r>
            <a:endParaRPr lang="en-US" b="0" dirty="0">
              <a:solidFill>
                <a:schemeClr val="bg1"/>
              </a:solidFill>
            </a:endParaRPr>
          </a:p>
        </p:txBody>
      </p:sp>
      <p:sp>
        <p:nvSpPr>
          <p:cNvPr id="60" name="TextBox 59"/>
          <p:cNvSpPr txBox="1"/>
          <p:nvPr/>
        </p:nvSpPr>
        <p:spPr>
          <a:xfrm>
            <a:off x="1600200" y="4572000"/>
            <a:ext cx="389850" cy="338554"/>
          </a:xfrm>
          <a:prstGeom prst="rect">
            <a:avLst/>
          </a:prstGeom>
          <a:noFill/>
        </p:spPr>
        <p:txBody>
          <a:bodyPr wrap="none" rtlCol="0">
            <a:spAutoFit/>
          </a:bodyPr>
          <a:lstStyle/>
          <a:p>
            <a:r>
              <a:rPr lang="en-US" b="0" dirty="0" smtClean="0">
                <a:solidFill>
                  <a:schemeClr val="bg1"/>
                </a:solidFill>
              </a:rPr>
              <a:t>…</a:t>
            </a:r>
            <a:endParaRPr lang="en-US" b="0" dirty="0">
              <a:solidFill>
                <a:schemeClr val="bg1"/>
              </a:solidFill>
            </a:endParaRPr>
          </a:p>
        </p:txBody>
      </p:sp>
      <p:sp>
        <p:nvSpPr>
          <p:cNvPr id="29" name="TextBox 28"/>
          <p:cNvSpPr txBox="1"/>
          <p:nvPr/>
        </p:nvSpPr>
        <p:spPr>
          <a:xfrm>
            <a:off x="4343400" y="3048000"/>
            <a:ext cx="2898550" cy="338554"/>
          </a:xfrm>
          <a:prstGeom prst="rect">
            <a:avLst/>
          </a:prstGeom>
          <a:noFill/>
        </p:spPr>
        <p:txBody>
          <a:bodyPr wrap="none" rtlCol="0">
            <a:spAutoFit/>
          </a:bodyPr>
          <a:lstStyle/>
          <a:p>
            <a:r>
              <a:rPr lang="en-US" b="0" dirty="0" smtClean="0">
                <a:solidFill>
                  <a:schemeClr val="bg1"/>
                </a:solidFill>
              </a:rPr>
              <a:t>Recall: optimal </a:t>
            </a:r>
            <a:r>
              <a:rPr lang="en-US" b="0" i="1" dirty="0" smtClean="0">
                <a:solidFill>
                  <a:schemeClr val="bg1"/>
                </a:solidFill>
              </a:rPr>
              <a:t>b</a:t>
            </a:r>
            <a:r>
              <a:rPr lang="en-US" b="0" dirty="0" smtClean="0">
                <a:solidFill>
                  <a:schemeClr val="bg1"/>
                </a:solidFill>
              </a:rPr>
              <a:t> </a:t>
            </a:r>
            <a:r>
              <a:rPr lang="en-US" b="0" dirty="0" smtClean="0">
                <a:solidFill>
                  <a:schemeClr val="bg1"/>
                </a:solidFill>
                <a:sym typeface="Symbol"/>
              </a:rPr>
              <a:t> 0.69 (N/</a:t>
            </a:r>
            <a:r>
              <a:rPr lang="en-US" b="0" dirty="0" err="1" smtClean="0">
                <a:solidFill>
                  <a:schemeClr val="bg1"/>
                </a:solidFill>
                <a:sym typeface="Symbol"/>
              </a:rPr>
              <a:t>df</a:t>
            </a:r>
            <a:r>
              <a:rPr lang="en-US" b="0" dirty="0" smtClean="0">
                <a:solidFill>
                  <a:schemeClr val="bg1"/>
                </a:solidFill>
                <a:sym typeface="Symbol"/>
              </a:rPr>
              <a:t>)</a:t>
            </a:r>
            <a:endParaRPr lang="en-US" b="0" dirty="0">
              <a:solidFill>
                <a:schemeClr val="bg1"/>
              </a:solidFill>
            </a:endParaRPr>
          </a:p>
        </p:txBody>
      </p:sp>
      <p:sp>
        <p:nvSpPr>
          <p:cNvPr id="31" name="TextBox 30"/>
          <p:cNvSpPr txBox="1"/>
          <p:nvPr/>
        </p:nvSpPr>
        <p:spPr>
          <a:xfrm>
            <a:off x="6560382" y="6324600"/>
            <a:ext cx="2507418" cy="461665"/>
          </a:xfrm>
          <a:prstGeom prst="rect">
            <a:avLst/>
          </a:prstGeom>
          <a:noFill/>
        </p:spPr>
        <p:txBody>
          <a:bodyPr wrap="none" rtlCol="0">
            <a:spAutoFit/>
          </a:bodyPr>
          <a:lstStyle/>
          <a:p>
            <a:r>
              <a:rPr lang="en-US" sz="2400" dirty="0" smtClean="0">
                <a:solidFill>
                  <a:srgbClr val="FF0000"/>
                </a:solidFill>
              </a:rPr>
              <a:t>Sound familiar?</a:t>
            </a:r>
            <a:endParaRPr 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Retrieval Cycle</a:t>
            </a:r>
            <a:endParaRPr lang="en-US" dirty="0"/>
          </a:p>
        </p:txBody>
      </p:sp>
      <p:sp>
        <p:nvSpPr>
          <p:cNvPr id="3" name="Rectangle 3"/>
          <p:cNvSpPr>
            <a:spLocks noChangeArrowheads="1"/>
          </p:cNvSpPr>
          <p:nvPr/>
        </p:nvSpPr>
        <p:spPr bwMode="auto">
          <a:xfrm>
            <a:off x="844550" y="129540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Source</a:t>
            </a:r>
          </a:p>
          <a:p>
            <a:pPr algn="ctr" eaLnBrk="1" hangingPunct="1"/>
            <a:r>
              <a:rPr lang="en-US" b="0" dirty="0">
                <a:solidFill>
                  <a:schemeClr val="bg1"/>
                </a:solidFill>
              </a:rPr>
              <a:t>Selection</a:t>
            </a:r>
          </a:p>
        </p:txBody>
      </p:sp>
      <p:sp>
        <p:nvSpPr>
          <p:cNvPr id="4" name="Rectangle 5"/>
          <p:cNvSpPr>
            <a:spLocks noChangeArrowheads="1"/>
          </p:cNvSpPr>
          <p:nvPr/>
        </p:nvSpPr>
        <p:spPr bwMode="auto">
          <a:xfrm>
            <a:off x="3206750" y="2971800"/>
            <a:ext cx="1279525" cy="54768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1" hangingPunct="1"/>
            <a:r>
              <a:rPr lang="en-US" b="0" dirty="0">
                <a:solidFill>
                  <a:schemeClr val="bg1"/>
                </a:solidFill>
              </a:rPr>
              <a:t>Search</a:t>
            </a:r>
          </a:p>
        </p:txBody>
      </p:sp>
      <p:grpSp>
        <p:nvGrpSpPr>
          <p:cNvPr id="5" name="Group 36"/>
          <p:cNvGrpSpPr>
            <a:grpSpLocks/>
          </p:cNvGrpSpPr>
          <p:nvPr/>
        </p:nvGrpSpPr>
        <p:grpSpPr bwMode="auto">
          <a:xfrm>
            <a:off x="3267075" y="2330450"/>
            <a:ext cx="1158875" cy="641350"/>
            <a:chOff x="2438" y="1468"/>
            <a:chExt cx="730" cy="404"/>
          </a:xfrm>
        </p:grpSpPr>
        <p:cxnSp>
          <p:nvCxnSpPr>
            <p:cNvPr id="6" name="AutoShape 6"/>
            <p:cNvCxnSpPr>
              <a:cxnSpLocks noChangeShapeType="1"/>
              <a:stCxn id="20" idx="3"/>
              <a:endCxn id="4" idx="0"/>
            </p:cNvCxnSpPr>
            <p:nvPr/>
          </p:nvCxnSpPr>
          <p:spPr bwMode="auto">
            <a:xfrm>
              <a:off x="2438" y="1517"/>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7" name="Text Box 7"/>
            <p:cNvSpPr txBox="1">
              <a:spLocks noChangeArrowheads="1"/>
            </p:cNvSpPr>
            <p:nvPr/>
          </p:nvSpPr>
          <p:spPr bwMode="auto">
            <a:xfrm>
              <a:off x="2678" y="1468"/>
              <a:ext cx="490" cy="213"/>
            </a:xfrm>
            <a:prstGeom prst="rect">
              <a:avLst/>
            </a:prstGeom>
            <a:noFill/>
            <a:ln w="9525">
              <a:noFill/>
              <a:miter lim="800000"/>
              <a:headEnd/>
              <a:tailEnd/>
            </a:ln>
          </p:spPr>
          <p:txBody>
            <a:bodyPr>
              <a:spAutoFit/>
            </a:bodyPr>
            <a:lstStyle/>
            <a:p>
              <a:pPr eaLnBrk="1" hangingPunct="1"/>
              <a:r>
                <a:rPr lang="en-US" dirty="0">
                  <a:solidFill>
                    <a:schemeClr val="bg1"/>
                  </a:solidFill>
                </a:rPr>
                <a:t>Query</a:t>
              </a:r>
            </a:p>
          </p:txBody>
        </p:sp>
      </p:grpSp>
      <p:sp>
        <p:nvSpPr>
          <p:cNvPr id="8" name="Rectangle 9"/>
          <p:cNvSpPr>
            <a:spLocks noChangeArrowheads="1"/>
          </p:cNvSpPr>
          <p:nvPr/>
        </p:nvSpPr>
        <p:spPr bwMode="auto">
          <a:xfrm>
            <a:off x="4425950" y="38100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Selection</a:t>
            </a:r>
          </a:p>
        </p:txBody>
      </p:sp>
      <p:grpSp>
        <p:nvGrpSpPr>
          <p:cNvPr id="9" name="Group 37"/>
          <p:cNvGrpSpPr>
            <a:grpSpLocks/>
          </p:cNvGrpSpPr>
          <p:nvPr/>
        </p:nvGrpSpPr>
        <p:grpSpPr bwMode="auto">
          <a:xfrm>
            <a:off x="4495800" y="3168650"/>
            <a:ext cx="1295400" cy="641350"/>
            <a:chOff x="3258" y="1996"/>
            <a:chExt cx="816" cy="404"/>
          </a:xfrm>
        </p:grpSpPr>
        <p:cxnSp>
          <p:nvCxnSpPr>
            <p:cNvPr id="10" name="AutoShape 10"/>
            <p:cNvCxnSpPr>
              <a:cxnSpLocks noChangeShapeType="1"/>
              <a:stCxn id="4" idx="3"/>
              <a:endCxn id="8" idx="0"/>
            </p:cNvCxnSpPr>
            <p:nvPr/>
          </p:nvCxnSpPr>
          <p:spPr bwMode="auto">
            <a:xfrm>
              <a:off x="3258" y="2045"/>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1" name="Text Box 11"/>
            <p:cNvSpPr txBox="1">
              <a:spLocks noChangeArrowheads="1"/>
            </p:cNvSpPr>
            <p:nvPr/>
          </p:nvSpPr>
          <p:spPr bwMode="auto">
            <a:xfrm>
              <a:off x="3491" y="1996"/>
              <a:ext cx="583" cy="213"/>
            </a:xfrm>
            <a:prstGeom prst="rect">
              <a:avLst/>
            </a:prstGeom>
            <a:noFill/>
            <a:ln w="9525">
              <a:noFill/>
              <a:miter lim="800000"/>
              <a:headEnd/>
              <a:tailEnd/>
            </a:ln>
          </p:spPr>
          <p:txBody>
            <a:bodyPr wrap="none">
              <a:spAutoFit/>
            </a:bodyPr>
            <a:lstStyle/>
            <a:p>
              <a:pPr eaLnBrk="1" hangingPunct="1"/>
              <a:r>
                <a:rPr lang="en-US" dirty="0">
                  <a:solidFill>
                    <a:schemeClr val="bg1"/>
                  </a:solidFill>
                </a:rPr>
                <a:t>Results</a:t>
              </a:r>
            </a:p>
          </p:txBody>
        </p:sp>
      </p:grpSp>
      <p:sp>
        <p:nvSpPr>
          <p:cNvPr id="12" name="Rectangle 13"/>
          <p:cNvSpPr>
            <a:spLocks noChangeArrowheads="1"/>
          </p:cNvSpPr>
          <p:nvPr/>
        </p:nvSpPr>
        <p:spPr bwMode="auto">
          <a:xfrm>
            <a:off x="5645150" y="46482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Examination</a:t>
            </a:r>
          </a:p>
        </p:txBody>
      </p:sp>
      <p:grpSp>
        <p:nvGrpSpPr>
          <p:cNvPr id="13" name="Group 38"/>
          <p:cNvGrpSpPr>
            <a:grpSpLocks/>
          </p:cNvGrpSpPr>
          <p:nvPr/>
        </p:nvGrpSpPr>
        <p:grpSpPr bwMode="auto">
          <a:xfrm>
            <a:off x="5715000" y="3962400"/>
            <a:ext cx="1524000" cy="685800"/>
            <a:chOff x="4026" y="2496"/>
            <a:chExt cx="960" cy="432"/>
          </a:xfrm>
        </p:grpSpPr>
        <p:cxnSp>
          <p:nvCxnSpPr>
            <p:cNvPr id="14" name="AutoShape 14"/>
            <p:cNvCxnSpPr>
              <a:cxnSpLocks noChangeShapeType="1"/>
              <a:stCxn id="8" idx="3"/>
              <a:endCxn id="12" idx="0"/>
            </p:cNvCxnSpPr>
            <p:nvPr/>
          </p:nvCxnSpPr>
          <p:spPr bwMode="auto">
            <a:xfrm>
              <a:off x="4026" y="2573"/>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5" name="Text Box 15"/>
            <p:cNvSpPr txBox="1">
              <a:spLocks noChangeArrowheads="1"/>
            </p:cNvSpPr>
            <p:nvPr/>
          </p:nvSpPr>
          <p:spPr bwMode="auto">
            <a:xfrm>
              <a:off x="4223" y="2496"/>
              <a:ext cx="7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Documents</a:t>
              </a:r>
            </a:p>
          </p:txBody>
        </p:sp>
      </p:grpSp>
      <p:sp>
        <p:nvSpPr>
          <p:cNvPr id="16" name="Rectangle 17"/>
          <p:cNvSpPr>
            <a:spLocks noChangeArrowheads="1"/>
          </p:cNvSpPr>
          <p:nvPr/>
        </p:nvSpPr>
        <p:spPr bwMode="auto">
          <a:xfrm>
            <a:off x="6848475" y="545465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Delivery</a:t>
            </a:r>
          </a:p>
        </p:txBody>
      </p:sp>
      <p:grpSp>
        <p:nvGrpSpPr>
          <p:cNvPr id="17" name="Group 39"/>
          <p:cNvGrpSpPr>
            <a:grpSpLocks/>
          </p:cNvGrpSpPr>
          <p:nvPr/>
        </p:nvGrpSpPr>
        <p:grpSpPr bwMode="auto">
          <a:xfrm>
            <a:off x="6934200" y="4845050"/>
            <a:ext cx="1600200" cy="609600"/>
            <a:chOff x="4794" y="3052"/>
            <a:chExt cx="1008" cy="384"/>
          </a:xfrm>
        </p:grpSpPr>
        <p:cxnSp>
          <p:nvCxnSpPr>
            <p:cNvPr id="18" name="AutoShape 18"/>
            <p:cNvCxnSpPr>
              <a:cxnSpLocks noChangeShapeType="1"/>
              <a:stCxn id="12" idx="3"/>
              <a:endCxn id="16" idx="0"/>
            </p:cNvCxnSpPr>
            <p:nvPr/>
          </p:nvCxnSpPr>
          <p:spPr bwMode="auto">
            <a:xfrm>
              <a:off x="4794" y="3101"/>
              <a:ext cx="355" cy="33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9" name="Text Box 19"/>
            <p:cNvSpPr txBox="1">
              <a:spLocks noChangeArrowheads="1"/>
            </p:cNvSpPr>
            <p:nvPr/>
          </p:nvSpPr>
          <p:spPr bwMode="auto">
            <a:xfrm>
              <a:off x="5038" y="3052"/>
              <a:ext cx="764" cy="213"/>
            </a:xfrm>
            <a:prstGeom prst="rect">
              <a:avLst/>
            </a:prstGeom>
            <a:noFill/>
            <a:ln w="9525">
              <a:noFill/>
              <a:miter lim="800000"/>
              <a:headEnd/>
              <a:tailEnd/>
            </a:ln>
          </p:spPr>
          <p:txBody>
            <a:bodyPr wrap="none">
              <a:spAutoFit/>
            </a:bodyPr>
            <a:lstStyle/>
            <a:p>
              <a:pPr eaLnBrk="1" hangingPunct="1"/>
              <a:r>
                <a:rPr lang="en-US" b="0">
                  <a:solidFill>
                    <a:schemeClr val="bg1"/>
                  </a:solidFill>
                </a:rPr>
                <a:t>Information</a:t>
              </a:r>
            </a:p>
          </p:txBody>
        </p:sp>
      </p:grpSp>
      <p:sp>
        <p:nvSpPr>
          <p:cNvPr id="20" name="Rectangle 21"/>
          <p:cNvSpPr>
            <a:spLocks noChangeArrowheads="1"/>
          </p:cNvSpPr>
          <p:nvPr/>
        </p:nvSpPr>
        <p:spPr bwMode="auto">
          <a:xfrm>
            <a:off x="1987550" y="21336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dirty="0">
                <a:solidFill>
                  <a:schemeClr val="bg1"/>
                </a:solidFill>
              </a:rPr>
              <a:t>Query</a:t>
            </a:r>
          </a:p>
          <a:p>
            <a:pPr algn="ctr" eaLnBrk="1" hangingPunct="1"/>
            <a:r>
              <a:rPr lang="en-US" b="0" dirty="0">
                <a:solidFill>
                  <a:schemeClr val="bg1"/>
                </a:solidFill>
              </a:rPr>
              <a:t>Formulation</a:t>
            </a:r>
          </a:p>
        </p:txBody>
      </p:sp>
      <p:grpSp>
        <p:nvGrpSpPr>
          <p:cNvPr id="21" name="Group 35"/>
          <p:cNvGrpSpPr>
            <a:grpSpLocks/>
          </p:cNvGrpSpPr>
          <p:nvPr/>
        </p:nvGrpSpPr>
        <p:grpSpPr bwMode="auto">
          <a:xfrm>
            <a:off x="2133600" y="1447800"/>
            <a:ext cx="1371600" cy="685800"/>
            <a:chOff x="1770" y="912"/>
            <a:chExt cx="864" cy="432"/>
          </a:xfrm>
        </p:grpSpPr>
        <p:cxnSp>
          <p:nvCxnSpPr>
            <p:cNvPr id="22" name="AutoShape 22"/>
            <p:cNvCxnSpPr>
              <a:cxnSpLocks noChangeShapeType="1"/>
              <a:stCxn id="3" idx="3"/>
              <a:endCxn id="20" idx="0"/>
            </p:cNvCxnSpPr>
            <p:nvPr/>
          </p:nvCxnSpPr>
          <p:spPr bwMode="auto">
            <a:xfrm>
              <a:off x="1770" y="989"/>
              <a:ext cx="317"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23" name="Text Box 23"/>
            <p:cNvSpPr txBox="1">
              <a:spLocks noChangeArrowheads="1"/>
            </p:cNvSpPr>
            <p:nvPr/>
          </p:nvSpPr>
          <p:spPr bwMode="auto">
            <a:xfrm>
              <a:off x="1971" y="912"/>
              <a:ext cx="6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Resource</a:t>
              </a:r>
            </a:p>
          </p:txBody>
        </p:sp>
      </p:grpSp>
      <p:grpSp>
        <p:nvGrpSpPr>
          <p:cNvPr id="24" name="Group 41"/>
          <p:cNvGrpSpPr>
            <a:grpSpLocks/>
          </p:cNvGrpSpPr>
          <p:nvPr/>
        </p:nvGrpSpPr>
        <p:grpSpPr bwMode="auto">
          <a:xfrm>
            <a:off x="1562100" y="1843088"/>
            <a:ext cx="4805363" cy="3871912"/>
            <a:chOff x="1364" y="1161"/>
            <a:chExt cx="3027" cy="2439"/>
          </a:xfrm>
        </p:grpSpPr>
        <p:sp>
          <p:nvSpPr>
            <p:cNvPr id="25" name="Text Box 29"/>
            <p:cNvSpPr txBox="1">
              <a:spLocks noChangeArrowheads="1"/>
            </p:cNvSpPr>
            <p:nvPr/>
          </p:nvSpPr>
          <p:spPr bwMode="auto">
            <a:xfrm>
              <a:off x="1364" y="3408"/>
              <a:ext cx="1324" cy="192"/>
            </a:xfrm>
            <a:prstGeom prst="rect">
              <a:avLst/>
            </a:prstGeom>
            <a:noFill/>
            <a:ln w="9525">
              <a:noFill/>
              <a:miter lim="800000"/>
              <a:headEnd/>
              <a:tailEnd/>
            </a:ln>
          </p:spPr>
          <p:txBody>
            <a:bodyPr>
              <a:spAutoFit/>
            </a:bodyPr>
            <a:lstStyle/>
            <a:p>
              <a:pPr eaLnBrk="1" hangingPunct="1"/>
              <a:r>
                <a:rPr lang="en-US" sz="1400" b="0" i="1" dirty="0">
                  <a:solidFill>
                    <a:schemeClr val="bg1"/>
                  </a:solidFill>
                </a:rPr>
                <a:t>source reselection</a:t>
              </a:r>
            </a:p>
          </p:txBody>
        </p:sp>
        <p:cxnSp>
          <p:nvCxnSpPr>
            <p:cNvPr id="26" name="AutoShape 33"/>
            <p:cNvCxnSpPr>
              <a:cxnSpLocks noChangeShapeType="1"/>
              <a:stCxn id="12" idx="2"/>
              <a:endCxn id="3" idx="2"/>
            </p:cNvCxnSpPr>
            <p:nvPr/>
          </p:nvCxnSpPr>
          <p:spPr bwMode="auto">
            <a:xfrm rot="5400000" flipH="1">
              <a:off x="1823" y="705"/>
              <a:ext cx="2112" cy="3024"/>
            </a:xfrm>
            <a:prstGeom prst="bentConnector3">
              <a:avLst>
                <a:gd name="adj1" fmla="val -6819"/>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 name="AutoShape 34"/>
            <p:cNvCxnSpPr>
              <a:cxnSpLocks noChangeShapeType="1"/>
              <a:stCxn id="8" idx="2"/>
              <a:endCxn id="3" idx="2"/>
            </p:cNvCxnSpPr>
            <p:nvPr/>
          </p:nvCxnSpPr>
          <p:spPr bwMode="auto">
            <a:xfrm rot="5400000" flipH="1">
              <a:off x="1703" y="825"/>
              <a:ext cx="1584" cy="2256"/>
            </a:xfrm>
            <a:prstGeom prst="bentConnector3">
              <a:avLst>
                <a:gd name="adj1" fmla="val -9093"/>
              </a:avLst>
            </a:prstGeom>
            <a:ln w="12700">
              <a:headEnd/>
              <a:tailEnd type="triangle" w="med" len="med"/>
            </a:ln>
          </p:spPr>
          <p:style>
            <a:lnRef idx="2">
              <a:schemeClr val="dk1"/>
            </a:lnRef>
            <a:fillRef idx="0">
              <a:schemeClr val="dk1"/>
            </a:fillRef>
            <a:effectRef idx="1">
              <a:schemeClr val="dk1"/>
            </a:effectRef>
            <a:fontRef idx="minor">
              <a:schemeClr val="tx1"/>
            </a:fontRef>
          </p:style>
        </p:cxnSp>
      </p:grpSp>
      <p:grpSp>
        <p:nvGrpSpPr>
          <p:cNvPr id="28" name="Group 46"/>
          <p:cNvGrpSpPr>
            <a:grpSpLocks/>
          </p:cNvGrpSpPr>
          <p:nvPr/>
        </p:nvGrpSpPr>
        <p:grpSpPr bwMode="auto">
          <a:xfrm>
            <a:off x="1752600" y="2681287"/>
            <a:ext cx="3892550" cy="2387599"/>
            <a:chOff x="1484" y="1689"/>
            <a:chExt cx="2452" cy="1504"/>
          </a:xfrm>
        </p:grpSpPr>
        <p:sp>
          <p:nvSpPr>
            <p:cNvPr id="29" name="Text Box 47"/>
            <p:cNvSpPr txBox="1">
              <a:spLocks noChangeArrowheads="1"/>
            </p:cNvSpPr>
            <p:nvPr/>
          </p:nvSpPr>
          <p:spPr bwMode="auto">
            <a:xfrm>
              <a:off x="1484" y="2592"/>
              <a:ext cx="1184" cy="601"/>
            </a:xfrm>
            <a:prstGeom prst="rect">
              <a:avLst/>
            </a:prstGeom>
            <a:noFill/>
            <a:ln w="9525">
              <a:noFill/>
              <a:miter lim="800000"/>
              <a:headEnd/>
              <a:tailEnd/>
            </a:ln>
          </p:spPr>
          <p:txBody>
            <a:bodyPr wrap="none">
              <a:spAutoFit/>
            </a:bodyPr>
            <a:lstStyle/>
            <a:p>
              <a:pPr eaLnBrk="1" hangingPunct="1"/>
              <a:r>
                <a:rPr lang="en-US" sz="1400" b="0" i="1" dirty="0">
                  <a:solidFill>
                    <a:schemeClr val="bg1"/>
                  </a:solidFill>
                </a:rPr>
                <a:t>System discovery</a:t>
              </a:r>
            </a:p>
            <a:p>
              <a:pPr eaLnBrk="1" hangingPunct="1"/>
              <a:r>
                <a:rPr lang="en-US" sz="1400" b="0" i="1" dirty="0">
                  <a:solidFill>
                    <a:schemeClr val="bg1"/>
                  </a:solidFill>
                </a:rPr>
                <a:t>Vocabulary discovery</a:t>
              </a:r>
            </a:p>
            <a:p>
              <a:pPr eaLnBrk="1" hangingPunct="1"/>
              <a:r>
                <a:rPr lang="en-US" sz="1400" b="0" i="1" dirty="0">
                  <a:solidFill>
                    <a:schemeClr val="bg1"/>
                  </a:solidFill>
                </a:rPr>
                <a:t>Concept discovery</a:t>
              </a:r>
            </a:p>
            <a:p>
              <a:pPr eaLnBrk="1" hangingPunct="1"/>
              <a:r>
                <a:rPr lang="en-US" sz="1400" b="0" i="1" dirty="0">
                  <a:solidFill>
                    <a:schemeClr val="bg1"/>
                  </a:solidFill>
                </a:rPr>
                <a:t>Document discovery</a:t>
              </a:r>
            </a:p>
          </p:txBody>
        </p:sp>
        <p:cxnSp>
          <p:nvCxnSpPr>
            <p:cNvPr id="30" name="AutoShape 48"/>
            <p:cNvCxnSpPr>
              <a:cxnSpLocks noChangeShapeType="1"/>
            </p:cNvCxnSpPr>
            <p:nvPr/>
          </p:nvCxnSpPr>
          <p:spPr bwMode="auto">
            <a:xfrm rot="10800000">
              <a:off x="2035" y="1689"/>
              <a:ext cx="1901" cy="1412"/>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cxnSp>
          <p:nvCxnSpPr>
            <p:cNvPr id="31" name="AutoShape 49"/>
            <p:cNvCxnSpPr>
              <a:cxnSpLocks noChangeShapeType="1"/>
            </p:cNvCxnSpPr>
            <p:nvPr/>
          </p:nvCxnSpPr>
          <p:spPr bwMode="auto">
            <a:xfrm rot="10800000">
              <a:off x="2035" y="1689"/>
              <a:ext cx="1133" cy="884"/>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P spid="16"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a:t>
            </a:r>
            <a:r>
              <a:rPr lang="en-US" dirty="0" err="1" smtClean="0"/>
              <a:t>df</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mapper</a:t>
            </a:r>
            <a:r>
              <a:rPr lang="en-US" dirty="0" smtClean="0"/>
              <a:t>:</a:t>
            </a:r>
          </a:p>
          <a:p>
            <a:pPr lvl="1"/>
            <a:r>
              <a:rPr lang="en-US" dirty="0" smtClean="0"/>
              <a:t>Emit “special” key-value pairs to keep track of </a:t>
            </a:r>
            <a:r>
              <a:rPr lang="en-US" i="1" dirty="0" err="1" smtClean="0"/>
              <a:t>df</a:t>
            </a:r>
            <a:endParaRPr lang="en-US" i="1" dirty="0" smtClean="0"/>
          </a:p>
          <a:p>
            <a:r>
              <a:rPr lang="en-US" dirty="0" smtClean="0"/>
              <a:t>In the reducer:</a:t>
            </a:r>
          </a:p>
          <a:p>
            <a:pPr lvl="1"/>
            <a:r>
              <a:rPr lang="en-US" dirty="0" smtClean="0"/>
              <a:t>Make sure “special” key-value pairs come first: process them to determine </a:t>
            </a:r>
            <a:r>
              <a:rPr lang="en-US" i="1" dirty="0" err="1" smtClean="0"/>
              <a:t>df</a:t>
            </a:r>
            <a:endParaRPr lang="en-US" i="1" dirty="0" smtClean="0"/>
          </a:p>
          <a:p>
            <a:r>
              <a:rPr lang="en-US" dirty="0" smtClean="0"/>
              <a:t>Remember: proper partitioning!</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the </a:t>
            </a:r>
            <a:r>
              <a:rPr lang="en-US" dirty="0" err="1" smtClean="0"/>
              <a:t>df</a:t>
            </a:r>
            <a:r>
              <a:rPr lang="en-US" dirty="0" smtClean="0"/>
              <a:t>: Modified </a:t>
            </a:r>
            <a:r>
              <a:rPr lang="en-US" dirty="0" err="1" smtClean="0"/>
              <a:t>Mapper</a:t>
            </a:r>
            <a:endParaRPr lang="en-US" dirty="0"/>
          </a:p>
        </p:txBody>
      </p:sp>
      <p:grpSp>
        <p:nvGrpSpPr>
          <p:cNvPr id="2" name="Group 16"/>
          <p:cNvGrpSpPr/>
          <p:nvPr/>
        </p:nvGrpSpPr>
        <p:grpSpPr>
          <a:xfrm>
            <a:off x="762000" y="1295400"/>
            <a:ext cx="1940813" cy="490954"/>
            <a:chOff x="762000" y="1905000"/>
            <a:chExt cx="1940813" cy="490954"/>
          </a:xfrm>
        </p:grpSpPr>
        <p:sp>
          <p:nvSpPr>
            <p:cNvPr id="15" name="TextBox 14"/>
            <p:cNvSpPr txBox="1"/>
            <p:nvPr/>
          </p:nvSpPr>
          <p:spPr>
            <a:xfrm>
              <a:off x="838200" y="2057400"/>
              <a:ext cx="1864613" cy="338554"/>
            </a:xfrm>
            <a:prstGeom prst="rect">
              <a:avLst/>
            </a:prstGeom>
            <a:noFill/>
          </p:spPr>
          <p:txBody>
            <a:bodyPr wrap="none" rtlCol="0">
              <a:spAutoFit/>
            </a:bodyPr>
            <a:lstStyle/>
            <a:p>
              <a:r>
                <a:rPr lang="en-US" dirty="0" smtClean="0">
                  <a:solidFill>
                    <a:schemeClr val="bg1"/>
                  </a:solidFill>
                </a:rPr>
                <a:t>one fish, two fish</a:t>
              </a:r>
              <a:endParaRPr lang="en-US" dirty="0">
                <a:solidFill>
                  <a:schemeClr val="bg1"/>
                </a:solidFill>
              </a:endParaRPr>
            </a:p>
          </p:txBody>
        </p:sp>
        <p:sp>
          <p:nvSpPr>
            <p:cNvPr id="16" name="TextBox 15"/>
            <p:cNvSpPr txBox="1"/>
            <p:nvPr/>
          </p:nvSpPr>
          <p:spPr>
            <a:xfrm>
              <a:off x="762000" y="1905000"/>
              <a:ext cx="603050" cy="276999"/>
            </a:xfrm>
            <a:prstGeom prst="rect">
              <a:avLst/>
            </a:prstGeom>
            <a:noFill/>
          </p:spPr>
          <p:txBody>
            <a:bodyPr wrap="none" rtlCol="0">
              <a:spAutoFit/>
            </a:bodyPr>
            <a:lstStyle/>
            <a:p>
              <a:r>
                <a:rPr lang="en-US" sz="1200" dirty="0" smtClean="0">
                  <a:solidFill>
                    <a:srgbClr val="FF0000"/>
                  </a:solidFill>
                </a:rPr>
                <a:t>Doc 1</a:t>
              </a:r>
              <a:endParaRPr lang="en-US" sz="1200" dirty="0">
                <a:solidFill>
                  <a:srgbClr val="FF0000"/>
                </a:solidFill>
              </a:endParaRPr>
            </a:p>
          </p:txBody>
        </p:sp>
      </p:grpSp>
      <p:sp>
        <p:nvSpPr>
          <p:cNvPr id="20" name="Rectangle 19"/>
          <p:cNvSpPr/>
          <p:nvPr/>
        </p:nvSpPr>
        <p:spPr bwMode="ltGray">
          <a:xfrm>
            <a:off x="1143000" y="2590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1" name="TextBox 20"/>
          <p:cNvSpPr txBox="1"/>
          <p:nvPr/>
        </p:nvSpPr>
        <p:spPr>
          <a:xfrm>
            <a:off x="639336" y="25570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22" name="Rectangle 21"/>
          <p:cNvSpPr/>
          <p:nvPr/>
        </p:nvSpPr>
        <p:spPr bwMode="ltGray">
          <a:xfrm>
            <a:off x="1981200" y="2590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23" name="TextBox 22"/>
          <p:cNvSpPr txBox="1"/>
          <p:nvPr/>
        </p:nvSpPr>
        <p:spPr>
          <a:xfrm>
            <a:off x="1828800" y="2133600"/>
            <a:ext cx="811441" cy="338554"/>
          </a:xfrm>
          <a:prstGeom prst="rect">
            <a:avLst/>
          </a:prstGeom>
          <a:noFill/>
        </p:spPr>
        <p:txBody>
          <a:bodyPr wrap="none" rtlCol="0">
            <a:spAutoFit/>
          </a:bodyPr>
          <a:lstStyle/>
          <a:p>
            <a:r>
              <a:rPr lang="en-US" b="0" dirty="0" smtClean="0">
                <a:solidFill>
                  <a:schemeClr val="bg1"/>
                </a:solidFill>
              </a:rPr>
              <a:t>(value)</a:t>
            </a:r>
            <a:endParaRPr lang="en-US" b="0" dirty="0">
              <a:solidFill>
                <a:schemeClr val="bg1"/>
              </a:solidFill>
            </a:endParaRPr>
          </a:p>
        </p:txBody>
      </p:sp>
      <p:sp>
        <p:nvSpPr>
          <p:cNvPr id="24" name="TextBox 23"/>
          <p:cNvSpPr txBox="1"/>
          <p:nvPr/>
        </p:nvSpPr>
        <p:spPr>
          <a:xfrm>
            <a:off x="762000" y="2133600"/>
            <a:ext cx="641522" cy="338554"/>
          </a:xfrm>
          <a:prstGeom prst="rect">
            <a:avLst/>
          </a:prstGeom>
          <a:noFill/>
        </p:spPr>
        <p:txBody>
          <a:bodyPr wrap="none" rtlCol="0">
            <a:spAutoFit/>
          </a:bodyPr>
          <a:lstStyle/>
          <a:p>
            <a:r>
              <a:rPr lang="en-US" b="0" dirty="0" smtClean="0">
                <a:solidFill>
                  <a:schemeClr val="bg1"/>
                </a:solidFill>
              </a:rPr>
              <a:t>(key)</a:t>
            </a:r>
            <a:endParaRPr lang="en-US" b="0" dirty="0">
              <a:solidFill>
                <a:schemeClr val="bg1"/>
              </a:solidFill>
            </a:endParaRPr>
          </a:p>
        </p:txBody>
      </p:sp>
      <p:sp>
        <p:nvSpPr>
          <p:cNvPr id="25" name="Rectangle 24"/>
          <p:cNvSpPr/>
          <p:nvPr/>
        </p:nvSpPr>
        <p:spPr bwMode="ltGray">
          <a:xfrm>
            <a:off x="1143000" y="3048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6" name="TextBox 25"/>
          <p:cNvSpPr txBox="1"/>
          <p:nvPr/>
        </p:nvSpPr>
        <p:spPr>
          <a:xfrm>
            <a:off x="639336" y="30142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27" name="Rectangle 26"/>
          <p:cNvSpPr/>
          <p:nvPr/>
        </p:nvSpPr>
        <p:spPr bwMode="ltGray">
          <a:xfrm>
            <a:off x="1981200" y="3048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28" name="Rectangle 27"/>
          <p:cNvSpPr/>
          <p:nvPr/>
        </p:nvSpPr>
        <p:spPr bwMode="ltGray">
          <a:xfrm>
            <a:off x="1143000" y="3505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29" name="TextBox 28"/>
          <p:cNvSpPr txBox="1"/>
          <p:nvPr/>
        </p:nvSpPr>
        <p:spPr>
          <a:xfrm>
            <a:off x="639336" y="3471446"/>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30" name="Rectangle 29"/>
          <p:cNvSpPr/>
          <p:nvPr/>
        </p:nvSpPr>
        <p:spPr bwMode="ltGray">
          <a:xfrm>
            <a:off x="1981200" y="3505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[3]</a:t>
            </a:r>
          </a:p>
        </p:txBody>
      </p:sp>
      <p:sp>
        <p:nvSpPr>
          <p:cNvPr id="31" name="Rectangle 30"/>
          <p:cNvSpPr/>
          <p:nvPr/>
        </p:nvSpPr>
        <p:spPr bwMode="ltGray">
          <a:xfrm>
            <a:off x="1143000" y="4191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sym typeface="Wingdings"/>
              </a:rPr>
              <a:t></a:t>
            </a:r>
            <a:endParaRPr kumimoji="0" lang="en-US" sz="1600" b="1" i="0" u="none" strike="noStrike" cap="none" normalizeH="0" baseline="0" dirty="0" smtClean="0">
              <a:ln>
                <a:noFill/>
              </a:ln>
              <a:solidFill>
                <a:schemeClr val="bg1"/>
              </a:solidFill>
              <a:effectLst/>
              <a:latin typeface="Arial" charset="0"/>
            </a:endParaRPr>
          </a:p>
        </p:txBody>
      </p:sp>
      <p:sp>
        <p:nvSpPr>
          <p:cNvPr id="32" name="TextBox 31"/>
          <p:cNvSpPr txBox="1"/>
          <p:nvPr/>
        </p:nvSpPr>
        <p:spPr>
          <a:xfrm>
            <a:off x="639336" y="41572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33" name="Rectangle 32"/>
          <p:cNvSpPr/>
          <p:nvPr/>
        </p:nvSpPr>
        <p:spPr bwMode="ltGray">
          <a:xfrm>
            <a:off x="1981200" y="41910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34" name="Rectangle 33"/>
          <p:cNvSpPr/>
          <p:nvPr/>
        </p:nvSpPr>
        <p:spPr bwMode="ltGray">
          <a:xfrm>
            <a:off x="1143000" y="4648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dirty="0" smtClean="0">
                <a:solidFill>
                  <a:schemeClr val="bg1"/>
                </a:solidFill>
                <a:latin typeface="Arial" charset="0"/>
                <a:sym typeface="Wingdings"/>
              </a:rPr>
              <a:t></a:t>
            </a:r>
            <a:endParaRPr kumimoji="0" lang="en-US" sz="1600" b="1" i="0" u="none" strike="noStrike" cap="none" normalizeH="0" baseline="0" dirty="0" smtClean="0">
              <a:ln>
                <a:noFill/>
              </a:ln>
              <a:solidFill>
                <a:schemeClr val="bg1"/>
              </a:solidFill>
              <a:effectLst/>
              <a:latin typeface="Arial" charset="0"/>
            </a:endParaRPr>
          </a:p>
        </p:txBody>
      </p:sp>
      <p:sp>
        <p:nvSpPr>
          <p:cNvPr id="35" name="TextBox 34"/>
          <p:cNvSpPr txBox="1"/>
          <p:nvPr/>
        </p:nvSpPr>
        <p:spPr>
          <a:xfrm>
            <a:off x="639336" y="4614446"/>
            <a:ext cx="526106" cy="338554"/>
          </a:xfrm>
          <a:prstGeom prst="rect">
            <a:avLst/>
          </a:prstGeom>
          <a:noFill/>
        </p:spPr>
        <p:txBody>
          <a:bodyPr wrap="none" rtlCol="0">
            <a:spAutoFit/>
          </a:bodyPr>
          <a:lstStyle/>
          <a:p>
            <a:r>
              <a:rPr lang="en-US" b="0" dirty="0" smtClean="0">
                <a:solidFill>
                  <a:schemeClr val="bg1"/>
                </a:solidFill>
              </a:rPr>
              <a:t>one</a:t>
            </a:r>
            <a:endParaRPr lang="en-US" b="0" dirty="0">
              <a:solidFill>
                <a:schemeClr val="bg1"/>
              </a:solidFill>
            </a:endParaRPr>
          </a:p>
        </p:txBody>
      </p:sp>
      <p:sp>
        <p:nvSpPr>
          <p:cNvPr id="36" name="Rectangle 35"/>
          <p:cNvSpPr/>
          <p:nvPr/>
        </p:nvSpPr>
        <p:spPr bwMode="ltGray">
          <a:xfrm>
            <a:off x="1981200" y="46482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37" name="Rectangle 36"/>
          <p:cNvSpPr/>
          <p:nvPr/>
        </p:nvSpPr>
        <p:spPr bwMode="ltGray">
          <a:xfrm>
            <a:off x="1143000" y="5105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dirty="0" smtClean="0">
                <a:solidFill>
                  <a:schemeClr val="bg1"/>
                </a:solidFill>
                <a:latin typeface="Arial" charset="0"/>
                <a:sym typeface="Wingdings"/>
              </a:rPr>
              <a:t></a:t>
            </a:r>
            <a:endParaRPr kumimoji="0" lang="en-US" sz="1600" b="1" i="0" u="none" strike="noStrike" cap="none" normalizeH="0" baseline="0" dirty="0" smtClean="0">
              <a:ln>
                <a:noFill/>
              </a:ln>
              <a:solidFill>
                <a:schemeClr val="bg1"/>
              </a:solidFill>
              <a:effectLst/>
              <a:latin typeface="Arial" charset="0"/>
            </a:endParaRPr>
          </a:p>
        </p:txBody>
      </p:sp>
      <p:sp>
        <p:nvSpPr>
          <p:cNvPr id="38" name="TextBox 37"/>
          <p:cNvSpPr txBox="1"/>
          <p:nvPr/>
        </p:nvSpPr>
        <p:spPr>
          <a:xfrm>
            <a:off x="639336" y="5071646"/>
            <a:ext cx="503664" cy="338554"/>
          </a:xfrm>
          <a:prstGeom prst="rect">
            <a:avLst/>
          </a:prstGeom>
          <a:noFill/>
        </p:spPr>
        <p:txBody>
          <a:bodyPr wrap="none" rtlCol="0">
            <a:spAutoFit/>
          </a:bodyPr>
          <a:lstStyle/>
          <a:p>
            <a:r>
              <a:rPr lang="en-US" b="0" dirty="0" smtClean="0">
                <a:solidFill>
                  <a:schemeClr val="bg1"/>
                </a:solidFill>
              </a:rPr>
              <a:t>two</a:t>
            </a:r>
            <a:endParaRPr lang="en-US" b="0" dirty="0">
              <a:solidFill>
                <a:schemeClr val="bg1"/>
              </a:solidFill>
            </a:endParaRPr>
          </a:p>
        </p:txBody>
      </p:sp>
      <p:sp>
        <p:nvSpPr>
          <p:cNvPr id="39" name="Rectangle 38"/>
          <p:cNvSpPr/>
          <p:nvPr/>
        </p:nvSpPr>
        <p:spPr bwMode="ltGray">
          <a:xfrm>
            <a:off x="1981200" y="51054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a:t>
            </a:r>
          </a:p>
        </p:txBody>
      </p:sp>
      <p:sp>
        <p:nvSpPr>
          <p:cNvPr id="75" name="TextBox 74"/>
          <p:cNvSpPr txBox="1"/>
          <p:nvPr/>
        </p:nvSpPr>
        <p:spPr>
          <a:xfrm>
            <a:off x="3200400" y="1414046"/>
            <a:ext cx="4953000" cy="338554"/>
          </a:xfrm>
          <a:prstGeom prst="rect">
            <a:avLst/>
          </a:prstGeom>
          <a:noFill/>
        </p:spPr>
        <p:txBody>
          <a:bodyPr wrap="square" rtlCol="0">
            <a:spAutoFit/>
          </a:bodyPr>
          <a:lstStyle/>
          <a:p>
            <a:r>
              <a:rPr lang="en-US" b="0" dirty="0" smtClean="0">
                <a:solidFill>
                  <a:schemeClr val="bg1"/>
                </a:solidFill>
              </a:rPr>
              <a:t>Input document…</a:t>
            </a:r>
            <a:endParaRPr lang="en-US" b="0" i="1" dirty="0">
              <a:solidFill>
                <a:schemeClr val="bg1"/>
              </a:solidFill>
            </a:endParaRPr>
          </a:p>
        </p:txBody>
      </p:sp>
      <p:sp>
        <p:nvSpPr>
          <p:cNvPr id="76" name="TextBox 75"/>
          <p:cNvSpPr txBox="1"/>
          <p:nvPr/>
        </p:nvSpPr>
        <p:spPr>
          <a:xfrm>
            <a:off x="3200400" y="2557046"/>
            <a:ext cx="4953000" cy="338554"/>
          </a:xfrm>
          <a:prstGeom prst="rect">
            <a:avLst/>
          </a:prstGeom>
          <a:noFill/>
        </p:spPr>
        <p:txBody>
          <a:bodyPr wrap="square" rtlCol="0">
            <a:spAutoFit/>
          </a:bodyPr>
          <a:lstStyle/>
          <a:p>
            <a:r>
              <a:rPr lang="en-US" b="0" dirty="0" smtClean="0">
                <a:solidFill>
                  <a:schemeClr val="bg1"/>
                </a:solidFill>
              </a:rPr>
              <a:t>Emit normal key-value pairs…</a:t>
            </a:r>
            <a:endParaRPr lang="en-US" b="0" i="1" dirty="0">
              <a:solidFill>
                <a:schemeClr val="bg1"/>
              </a:solidFill>
            </a:endParaRPr>
          </a:p>
        </p:txBody>
      </p:sp>
      <p:sp>
        <p:nvSpPr>
          <p:cNvPr id="77" name="TextBox 76"/>
          <p:cNvSpPr txBox="1"/>
          <p:nvPr/>
        </p:nvSpPr>
        <p:spPr>
          <a:xfrm>
            <a:off x="3200400" y="4157246"/>
            <a:ext cx="5257800" cy="338554"/>
          </a:xfrm>
          <a:prstGeom prst="rect">
            <a:avLst/>
          </a:prstGeom>
          <a:noFill/>
        </p:spPr>
        <p:txBody>
          <a:bodyPr wrap="square" rtlCol="0">
            <a:spAutoFit/>
          </a:bodyPr>
          <a:lstStyle/>
          <a:p>
            <a:r>
              <a:rPr lang="en-US" b="0" dirty="0" smtClean="0">
                <a:solidFill>
                  <a:schemeClr val="bg1"/>
                </a:solidFill>
              </a:rPr>
              <a:t>Emit “special” key-value pairs to keep track of </a:t>
            </a:r>
            <a:r>
              <a:rPr lang="en-US" b="0" i="1" dirty="0" err="1" smtClean="0">
                <a:solidFill>
                  <a:schemeClr val="bg1"/>
                </a:solidFill>
              </a:rPr>
              <a:t>df</a:t>
            </a:r>
            <a:r>
              <a:rPr lang="en-US" b="0" dirty="0" smtClean="0">
                <a:solidFill>
                  <a:schemeClr val="bg1"/>
                </a:solidFill>
              </a:rPr>
              <a:t>…</a:t>
            </a:r>
            <a:endParaRPr lang="en-US" b="0" i="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4" grpId="0"/>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animBg="1"/>
      <p:bldP spid="76" grpId="0"/>
      <p:bldP spid="7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the </a:t>
            </a:r>
            <a:r>
              <a:rPr lang="en-US" dirty="0" err="1" smtClean="0"/>
              <a:t>df</a:t>
            </a:r>
            <a:r>
              <a:rPr lang="en-US" dirty="0" smtClean="0"/>
              <a:t>: Modified Reducer</a:t>
            </a:r>
            <a:endParaRPr lang="en-US" dirty="0"/>
          </a:p>
        </p:txBody>
      </p:sp>
      <p:sp>
        <p:nvSpPr>
          <p:cNvPr id="40" name="Rectangle 39"/>
          <p:cNvSpPr/>
          <p:nvPr/>
        </p:nvSpPr>
        <p:spPr bwMode="ltGray">
          <a:xfrm>
            <a:off x="1143000" y="27094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1</a:t>
            </a:r>
          </a:p>
        </p:txBody>
      </p:sp>
      <p:sp>
        <p:nvSpPr>
          <p:cNvPr id="41" name="TextBox 40"/>
          <p:cNvSpPr txBox="1"/>
          <p:nvPr/>
        </p:nvSpPr>
        <p:spPr>
          <a:xfrm>
            <a:off x="639336" y="26756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42" name="Rectangle 41"/>
          <p:cNvSpPr/>
          <p:nvPr/>
        </p:nvSpPr>
        <p:spPr bwMode="ltGray">
          <a:xfrm>
            <a:off x="1143000" y="31666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9</a:t>
            </a:r>
          </a:p>
        </p:txBody>
      </p:sp>
      <p:sp>
        <p:nvSpPr>
          <p:cNvPr id="43" name="Rectangle 42"/>
          <p:cNvSpPr/>
          <p:nvPr/>
        </p:nvSpPr>
        <p:spPr bwMode="ltGray">
          <a:xfrm>
            <a:off x="1981200" y="27094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[2,4]</a:t>
            </a:r>
          </a:p>
        </p:txBody>
      </p:sp>
      <p:sp>
        <p:nvSpPr>
          <p:cNvPr id="44" name="Rectangle 43"/>
          <p:cNvSpPr/>
          <p:nvPr/>
        </p:nvSpPr>
        <p:spPr bwMode="ltGray">
          <a:xfrm>
            <a:off x="1981200" y="31666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[9]</a:t>
            </a:r>
          </a:p>
        </p:txBody>
      </p:sp>
      <p:sp>
        <p:nvSpPr>
          <p:cNvPr id="45" name="Rectangle 44"/>
          <p:cNvSpPr/>
          <p:nvPr/>
        </p:nvSpPr>
        <p:spPr bwMode="ltGray">
          <a:xfrm>
            <a:off x="1143000" y="36238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21</a:t>
            </a:r>
          </a:p>
        </p:txBody>
      </p:sp>
      <p:sp>
        <p:nvSpPr>
          <p:cNvPr id="46" name="Rectangle 45"/>
          <p:cNvSpPr/>
          <p:nvPr/>
        </p:nvSpPr>
        <p:spPr bwMode="ltGray">
          <a:xfrm>
            <a:off x="1981200" y="36238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[1,8,22]</a:t>
            </a:r>
          </a:p>
        </p:txBody>
      </p:sp>
      <p:sp>
        <p:nvSpPr>
          <p:cNvPr id="47" name="TextBox 46"/>
          <p:cNvSpPr txBox="1"/>
          <p:nvPr/>
        </p:nvSpPr>
        <p:spPr>
          <a:xfrm>
            <a:off x="1828800" y="1295400"/>
            <a:ext cx="811441" cy="338554"/>
          </a:xfrm>
          <a:prstGeom prst="rect">
            <a:avLst/>
          </a:prstGeom>
          <a:noFill/>
        </p:spPr>
        <p:txBody>
          <a:bodyPr wrap="none" rtlCol="0">
            <a:spAutoFit/>
          </a:bodyPr>
          <a:lstStyle/>
          <a:p>
            <a:r>
              <a:rPr lang="en-US" b="0" dirty="0" smtClean="0">
                <a:solidFill>
                  <a:schemeClr val="bg1"/>
                </a:solidFill>
              </a:rPr>
              <a:t>(value)</a:t>
            </a:r>
            <a:endParaRPr lang="en-US" b="0" dirty="0">
              <a:solidFill>
                <a:schemeClr val="bg1"/>
              </a:solidFill>
            </a:endParaRPr>
          </a:p>
        </p:txBody>
      </p:sp>
      <p:sp>
        <p:nvSpPr>
          <p:cNvPr id="48" name="TextBox 47"/>
          <p:cNvSpPr txBox="1"/>
          <p:nvPr/>
        </p:nvSpPr>
        <p:spPr>
          <a:xfrm>
            <a:off x="762000" y="1295400"/>
            <a:ext cx="641522" cy="338554"/>
          </a:xfrm>
          <a:prstGeom prst="rect">
            <a:avLst/>
          </a:prstGeom>
          <a:noFill/>
        </p:spPr>
        <p:txBody>
          <a:bodyPr wrap="none" rtlCol="0">
            <a:spAutoFit/>
          </a:bodyPr>
          <a:lstStyle/>
          <a:p>
            <a:r>
              <a:rPr lang="en-US" b="0" dirty="0" smtClean="0">
                <a:solidFill>
                  <a:schemeClr val="bg1"/>
                </a:solidFill>
              </a:rPr>
              <a:t>(key)</a:t>
            </a:r>
            <a:endParaRPr lang="en-US" b="0" dirty="0">
              <a:solidFill>
                <a:schemeClr val="bg1"/>
              </a:solidFill>
            </a:endParaRPr>
          </a:p>
        </p:txBody>
      </p:sp>
      <p:sp>
        <p:nvSpPr>
          <p:cNvPr id="49" name="Rectangle 48"/>
          <p:cNvSpPr/>
          <p:nvPr/>
        </p:nvSpPr>
        <p:spPr bwMode="ltGray">
          <a:xfrm>
            <a:off x="1143000" y="40810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34</a:t>
            </a:r>
          </a:p>
        </p:txBody>
      </p:sp>
      <p:sp>
        <p:nvSpPr>
          <p:cNvPr id="50" name="Rectangle 49"/>
          <p:cNvSpPr/>
          <p:nvPr/>
        </p:nvSpPr>
        <p:spPr bwMode="ltGray">
          <a:xfrm>
            <a:off x="1981200" y="40810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[23]</a:t>
            </a:r>
          </a:p>
        </p:txBody>
      </p:sp>
      <p:sp>
        <p:nvSpPr>
          <p:cNvPr id="51" name="Rectangle 50"/>
          <p:cNvSpPr/>
          <p:nvPr/>
        </p:nvSpPr>
        <p:spPr bwMode="ltGray">
          <a:xfrm>
            <a:off x="1143000" y="45382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35</a:t>
            </a:r>
            <a:endParaRPr kumimoji="0" lang="en-US" sz="1600" b="1" i="0" u="none" strike="noStrike" cap="none" normalizeH="0" baseline="0" dirty="0" smtClean="0">
              <a:ln>
                <a:noFill/>
              </a:ln>
              <a:solidFill>
                <a:schemeClr val="bg1"/>
              </a:solidFill>
              <a:effectLst/>
              <a:latin typeface="Arial" charset="0"/>
            </a:endParaRPr>
          </a:p>
        </p:txBody>
      </p:sp>
      <p:sp>
        <p:nvSpPr>
          <p:cNvPr id="52" name="Rectangle 51"/>
          <p:cNvSpPr/>
          <p:nvPr/>
        </p:nvSpPr>
        <p:spPr bwMode="ltGray">
          <a:xfrm>
            <a:off x="1981200" y="45382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[8,41]</a:t>
            </a:r>
          </a:p>
        </p:txBody>
      </p:sp>
      <p:sp>
        <p:nvSpPr>
          <p:cNvPr id="53" name="Rectangle 52"/>
          <p:cNvSpPr/>
          <p:nvPr/>
        </p:nvSpPr>
        <p:spPr bwMode="ltGray">
          <a:xfrm>
            <a:off x="1143000" y="4995446"/>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charset="0"/>
              </a:rPr>
              <a:t>80</a:t>
            </a:r>
            <a:endParaRPr kumimoji="0" lang="en-US" sz="1600" b="1" i="0" u="none" strike="noStrike" cap="none" normalizeH="0" baseline="0" dirty="0" smtClean="0">
              <a:ln>
                <a:noFill/>
              </a:ln>
              <a:solidFill>
                <a:schemeClr val="bg1"/>
              </a:solidFill>
              <a:effectLst/>
              <a:latin typeface="Arial" charset="0"/>
            </a:endParaRPr>
          </a:p>
        </p:txBody>
      </p:sp>
      <p:sp>
        <p:nvSpPr>
          <p:cNvPr id="54" name="Rectangle 53"/>
          <p:cNvSpPr/>
          <p:nvPr/>
        </p:nvSpPr>
        <p:spPr bwMode="ltGray">
          <a:xfrm>
            <a:off x="1981200" y="4995446"/>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[2,9,76]</a:t>
            </a:r>
          </a:p>
        </p:txBody>
      </p:sp>
      <p:sp>
        <p:nvSpPr>
          <p:cNvPr id="55" name="TextBox 54"/>
          <p:cNvSpPr txBox="1"/>
          <p:nvPr/>
        </p:nvSpPr>
        <p:spPr>
          <a:xfrm>
            <a:off x="639336" y="31328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6" name="TextBox 55"/>
          <p:cNvSpPr txBox="1"/>
          <p:nvPr/>
        </p:nvSpPr>
        <p:spPr>
          <a:xfrm>
            <a:off x="639336" y="35900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7" name="TextBox 56"/>
          <p:cNvSpPr txBox="1"/>
          <p:nvPr/>
        </p:nvSpPr>
        <p:spPr>
          <a:xfrm>
            <a:off x="639336" y="40472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8" name="TextBox 57"/>
          <p:cNvSpPr txBox="1"/>
          <p:nvPr/>
        </p:nvSpPr>
        <p:spPr>
          <a:xfrm>
            <a:off x="639336" y="45044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59" name="TextBox 58"/>
          <p:cNvSpPr txBox="1"/>
          <p:nvPr/>
        </p:nvSpPr>
        <p:spPr>
          <a:xfrm>
            <a:off x="639336" y="4961692"/>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cxnSp>
        <p:nvCxnSpPr>
          <p:cNvPr id="60" name="Straight Arrow Connector 59"/>
          <p:cNvCxnSpPr/>
          <p:nvPr/>
        </p:nvCxnSpPr>
        <p:spPr bwMode="auto">
          <a:xfrm rot="5400000">
            <a:off x="2225883" y="4140369"/>
            <a:ext cx="2862640" cy="794"/>
          </a:xfrm>
          <a:prstGeom prst="straightConnector1">
            <a:avLst/>
          </a:prstGeom>
          <a:solidFill>
            <a:schemeClr val="accent1"/>
          </a:solidFill>
          <a:ln w="38100" cap="flat" cmpd="sng" algn="ctr">
            <a:solidFill>
              <a:schemeClr val="bg1"/>
            </a:solidFill>
            <a:prstDash val="solid"/>
            <a:round/>
            <a:headEnd type="none" w="med" len="med"/>
            <a:tailEnd type="arrow"/>
          </a:ln>
          <a:effectLst/>
        </p:spPr>
      </p:cxnSp>
      <p:sp>
        <p:nvSpPr>
          <p:cNvPr id="61" name="TextBox 60"/>
          <p:cNvSpPr txBox="1"/>
          <p:nvPr/>
        </p:nvSpPr>
        <p:spPr>
          <a:xfrm>
            <a:off x="3886200" y="5224046"/>
            <a:ext cx="3124200" cy="338554"/>
          </a:xfrm>
          <a:prstGeom prst="rect">
            <a:avLst/>
          </a:prstGeom>
          <a:noFill/>
        </p:spPr>
        <p:txBody>
          <a:bodyPr wrap="square" rtlCol="0">
            <a:spAutoFit/>
          </a:bodyPr>
          <a:lstStyle/>
          <a:p>
            <a:r>
              <a:rPr lang="en-US" b="0" dirty="0" smtClean="0">
                <a:solidFill>
                  <a:schemeClr val="bg1"/>
                </a:solidFill>
              </a:rPr>
              <a:t>Write postings directly to disk</a:t>
            </a:r>
            <a:endParaRPr lang="en-US" b="0" dirty="0">
              <a:solidFill>
                <a:schemeClr val="bg1"/>
              </a:solidFill>
            </a:endParaRPr>
          </a:p>
        </p:txBody>
      </p:sp>
      <p:sp>
        <p:nvSpPr>
          <p:cNvPr id="63" name="Rectangle 62"/>
          <p:cNvSpPr/>
          <p:nvPr/>
        </p:nvSpPr>
        <p:spPr bwMode="ltGray">
          <a:xfrm>
            <a:off x="1143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sym typeface="Wingdings"/>
              </a:rPr>
              <a:t></a:t>
            </a:r>
            <a:endParaRPr kumimoji="0" lang="en-US" sz="1600" b="1" i="0" u="none" strike="noStrike" cap="none" normalizeH="0" baseline="0" dirty="0" smtClean="0">
              <a:ln>
                <a:noFill/>
              </a:ln>
              <a:solidFill>
                <a:schemeClr val="bg1"/>
              </a:solidFill>
              <a:effectLst/>
              <a:latin typeface="Arial" charset="0"/>
            </a:endParaRPr>
          </a:p>
        </p:txBody>
      </p:sp>
      <p:sp>
        <p:nvSpPr>
          <p:cNvPr id="64" name="TextBox 63"/>
          <p:cNvSpPr txBox="1"/>
          <p:nvPr/>
        </p:nvSpPr>
        <p:spPr>
          <a:xfrm>
            <a:off x="639336" y="1718846"/>
            <a:ext cx="503664" cy="338554"/>
          </a:xfrm>
          <a:prstGeom prst="rect">
            <a:avLst/>
          </a:prstGeom>
          <a:noFill/>
        </p:spPr>
        <p:txBody>
          <a:bodyPr wrap="none" rtlCol="0">
            <a:spAutoFit/>
          </a:bodyPr>
          <a:lstStyle/>
          <a:p>
            <a:r>
              <a:rPr lang="en-US" b="0" dirty="0" smtClean="0">
                <a:solidFill>
                  <a:schemeClr val="bg1"/>
                </a:solidFill>
              </a:rPr>
              <a:t>fish</a:t>
            </a:r>
            <a:endParaRPr lang="en-US" b="0" dirty="0">
              <a:solidFill>
                <a:schemeClr val="bg1"/>
              </a:solidFill>
            </a:endParaRPr>
          </a:p>
        </p:txBody>
      </p:sp>
      <p:sp>
        <p:nvSpPr>
          <p:cNvPr id="65" name="Rectangle 64"/>
          <p:cNvSpPr/>
          <p:nvPr/>
        </p:nvSpPr>
        <p:spPr bwMode="ltGray">
          <a:xfrm>
            <a:off x="19812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[63]</a:t>
            </a:r>
          </a:p>
        </p:txBody>
      </p:sp>
      <p:sp>
        <p:nvSpPr>
          <p:cNvPr id="68" name="Rectangle 67"/>
          <p:cNvSpPr/>
          <p:nvPr/>
        </p:nvSpPr>
        <p:spPr bwMode="ltGray">
          <a:xfrm>
            <a:off x="24384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[82]</a:t>
            </a:r>
          </a:p>
        </p:txBody>
      </p:sp>
      <p:sp>
        <p:nvSpPr>
          <p:cNvPr id="71" name="Rectangle 70"/>
          <p:cNvSpPr/>
          <p:nvPr/>
        </p:nvSpPr>
        <p:spPr bwMode="ltGray">
          <a:xfrm>
            <a:off x="2895600" y="1752600"/>
            <a:ext cx="381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Arial" charset="0"/>
              </a:rPr>
              <a:t>[27]</a:t>
            </a:r>
          </a:p>
        </p:txBody>
      </p:sp>
      <p:sp>
        <p:nvSpPr>
          <p:cNvPr id="72" name="TextBox 71"/>
          <p:cNvSpPr txBox="1"/>
          <p:nvPr/>
        </p:nvSpPr>
        <p:spPr>
          <a:xfrm>
            <a:off x="3276600" y="1752600"/>
            <a:ext cx="389850" cy="338554"/>
          </a:xfrm>
          <a:prstGeom prst="rect">
            <a:avLst/>
          </a:prstGeom>
          <a:noFill/>
        </p:spPr>
        <p:txBody>
          <a:bodyPr wrap="none" rtlCol="0">
            <a:spAutoFit/>
          </a:bodyPr>
          <a:lstStyle/>
          <a:p>
            <a:r>
              <a:rPr lang="en-US" b="0" dirty="0" smtClean="0">
                <a:solidFill>
                  <a:schemeClr val="bg1"/>
                </a:solidFill>
              </a:rPr>
              <a:t>…</a:t>
            </a:r>
            <a:endParaRPr lang="en-US" b="0" dirty="0">
              <a:solidFill>
                <a:schemeClr val="bg1"/>
              </a:solidFill>
            </a:endParaRPr>
          </a:p>
        </p:txBody>
      </p:sp>
      <p:sp>
        <p:nvSpPr>
          <p:cNvPr id="73" name="TextBox 72"/>
          <p:cNvSpPr txBox="1"/>
          <p:nvPr/>
        </p:nvSpPr>
        <p:spPr>
          <a:xfrm>
            <a:off x="1600200" y="5300246"/>
            <a:ext cx="389850" cy="338554"/>
          </a:xfrm>
          <a:prstGeom prst="rect">
            <a:avLst/>
          </a:prstGeom>
          <a:noFill/>
        </p:spPr>
        <p:txBody>
          <a:bodyPr wrap="none" rtlCol="0">
            <a:spAutoFit/>
          </a:bodyPr>
          <a:lstStyle/>
          <a:p>
            <a:r>
              <a:rPr lang="en-US" b="0" dirty="0" smtClean="0">
                <a:solidFill>
                  <a:schemeClr val="bg1"/>
                </a:solidFill>
              </a:rPr>
              <a:t>…</a:t>
            </a:r>
            <a:endParaRPr lang="en-US" b="0" dirty="0">
              <a:solidFill>
                <a:schemeClr val="bg1"/>
              </a:solidFill>
            </a:endParaRPr>
          </a:p>
        </p:txBody>
      </p:sp>
      <p:sp>
        <p:nvSpPr>
          <p:cNvPr id="76" name="TextBox 75"/>
          <p:cNvSpPr txBox="1"/>
          <p:nvPr/>
        </p:nvSpPr>
        <p:spPr>
          <a:xfrm>
            <a:off x="4114800" y="1625025"/>
            <a:ext cx="4572000" cy="584775"/>
          </a:xfrm>
          <a:prstGeom prst="rect">
            <a:avLst/>
          </a:prstGeom>
          <a:noFill/>
        </p:spPr>
        <p:txBody>
          <a:bodyPr wrap="square" rtlCol="0">
            <a:spAutoFit/>
          </a:bodyPr>
          <a:lstStyle/>
          <a:p>
            <a:r>
              <a:rPr lang="en-US" b="0" dirty="0" smtClean="0">
                <a:solidFill>
                  <a:schemeClr val="bg1"/>
                </a:solidFill>
              </a:rPr>
              <a:t>First, compute the </a:t>
            </a:r>
            <a:r>
              <a:rPr lang="en-US" b="0" i="1" dirty="0" err="1" smtClean="0">
                <a:solidFill>
                  <a:schemeClr val="bg1"/>
                </a:solidFill>
              </a:rPr>
              <a:t>df</a:t>
            </a:r>
            <a:r>
              <a:rPr lang="en-US" b="0" dirty="0" smtClean="0">
                <a:solidFill>
                  <a:schemeClr val="bg1"/>
                </a:solidFill>
              </a:rPr>
              <a:t> by summing contributions from all “special” key-value pair…</a:t>
            </a:r>
            <a:endParaRPr lang="en-US" b="0" i="1" dirty="0">
              <a:solidFill>
                <a:schemeClr val="bg1"/>
              </a:solidFill>
            </a:endParaRPr>
          </a:p>
        </p:txBody>
      </p:sp>
      <p:sp>
        <p:nvSpPr>
          <p:cNvPr id="77" name="TextBox 76"/>
          <p:cNvSpPr txBox="1"/>
          <p:nvPr/>
        </p:nvSpPr>
        <p:spPr>
          <a:xfrm>
            <a:off x="3200400" y="2370892"/>
            <a:ext cx="3505200" cy="338554"/>
          </a:xfrm>
          <a:prstGeom prst="rect">
            <a:avLst/>
          </a:prstGeom>
          <a:noFill/>
        </p:spPr>
        <p:txBody>
          <a:bodyPr wrap="square" rtlCol="0">
            <a:spAutoFit/>
          </a:bodyPr>
          <a:lstStyle/>
          <a:p>
            <a:r>
              <a:rPr lang="en-US" b="0" dirty="0" smtClean="0">
                <a:solidFill>
                  <a:schemeClr val="bg1"/>
                </a:solidFill>
              </a:rPr>
              <a:t>Compute </a:t>
            </a:r>
            <a:r>
              <a:rPr lang="en-US" b="0" dirty="0" err="1" smtClean="0">
                <a:solidFill>
                  <a:schemeClr val="bg1"/>
                </a:solidFill>
              </a:rPr>
              <a:t>Golomb</a:t>
            </a:r>
            <a:r>
              <a:rPr lang="en-US" b="0" dirty="0" smtClean="0">
                <a:solidFill>
                  <a:schemeClr val="bg1"/>
                </a:solidFill>
              </a:rPr>
              <a:t> parameter </a:t>
            </a:r>
            <a:r>
              <a:rPr lang="en-US" b="0" i="1" dirty="0" smtClean="0">
                <a:solidFill>
                  <a:schemeClr val="bg1"/>
                </a:solidFill>
              </a:rPr>
              <a:t>b</a:t>
            </a:r>
            <a:r>
              <a:rPr lang="en-US" b="0" dirty="0" smtClean="0">
                <a:solidFill>
                  <a:schemeClr val="bg1"/>
                </a:solidFill>
              </a:rPr>
              <a:t>…</a:t>
            </a:r>
            <a:endParaRPr lang="en-US" b="0" dirty="0">
              <a:solidFill>
                <a:schemeClr val="bg1"/>
              </a:solidFill>
            </a:endParaRPr>
          </a:p>
        </p:txBody>
      </p:sp>
      <p:sp>
        <p:nvSpPr>
          <p:cNvPr id="78" name="TextBox 77"/>
          <p:cNvSpPr txBox="1"/>
          <p:nvPr/>
        </p:nvSpPr>
        <p:spPr>
          <a:xfrm>
            <a:off x="4114800" y="3572471"/>
            <a:ext cx="4419600" cy="584775"/>
          </a:xfrm>
          <a:prstGeom prst="rect">
            <a:avLst/>
          </a:prstGeom>
          <a:noFill/>
        </p:spPr>
        <p:txBody>
          <a:bodyPr wrap="square" rtlCol="0">
            <a:spAutoFit/>
          </a:bodyPr>
          <a:lstStyle/>
          <a:p>
            <a:r>
              <a:rPr lang="en-US" dirty="0" smtClean="0">
                <a:solidFill>
                  <a:schemeClr val="bg1"/>
                </a:solidFill>
              </a:rPr>
              <a:t>Important: </a:t>
            </a:r>
            <a:r>
              <a:rPr lang="en-US" b="0" dirty="0" smtClean="0">
                <a:solidFill>
                  <a:schemeClr val="bg1"/>
                </a:solidFill>
              </a:rPr>
              <a:t>properly define sort order to make sure “special” key-value pairs come first!</a:t>
            </a:r>
            <a:endParaRPr lang="en-US" b="0" dirty="0">
              <a:solidFill>
                <a:schemeClr val="bg1"/>
              </a:solidFill>
            </a:endParaRPr>
          </a:p>
        </p:txBody>
      </p:sp>
      <p:sp>
        <p:nvSpPr>
          <p:cNvPr id="35" name="TextBox 34"/>
          <p:cNvSpPr txBox="1"/>
          <p:nvPr/>
        </p:nvSpPr>
        <p:spPr>
          <a:xfrm>
            <a:off x="4038600" y="6324600"/>
            <a:ext cx="5040162" cy="461665"/>
          </a:xfrm>
          <a:prstGeom prst="rect">
            <a:avLst/>
          </a:prstGeom>
          <a:noFill/>
        </p:spPr>
        <p:txBody>
          <a:bodyPr wrap="none" rtlCol="0">
            <a:spAutoFit/>
          </a:bodyPr>
          <a:lstStyle/>
          <a:p>
            <a:r>
              <a:rPr lang="en-US" sz="2400" dirty="0" smtClean="0">
                <a:solidFill>
                  <a:srgbClr val="FF0000"/>
                </a:solidFill>
              </a:rPr>
              <a:t>Where have we seen this before?</a:t>
            </a:r>
            <a:endParaRPr 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animBg="1"/>
      <p:bldP spid="44" grpId="0" animBg="1"/>
      <p:bldP spid="45" grpId="0" animBg="1"/>
      <p:bldP spid="46" grpId="0" animBg="1"/>
      <p:bldP spid="47" grpId="0"/>
      <p:bldP spid="48" grpId="0"/>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1" grpId="0"/>
      <p:bldP spid="63" grpId="0" animBg="1"/>
      <p:bldP spid="64" grpId="0"/>
      <p:bldP spid="65" grpId="0" animBg="1"/>
      <p:bldP spid="68" grpId="0" animBg="1"/>
      <p:bldP spid="71" grpId="0" animBg="1"/>
      <p:bldP spid="72" grpId="0"/>
      <p:bldP spid="73" grpId="0"/>
      <p:bldP spid="76" grpId="0"/>
      <p:bldP spid="77" grpId="0"/>
      <p:bldP spid="78"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t>MapReduce it?</a:t>
            </a:r>
          </a:p>
        </p:txBody>
      </p:sp>
      <p:sp>
        <p:nvSpPr>
          <p:cNvPr id="63491" name="Content Placeholder 2"/>
          <p:cNvSpPr>
            <a:spLocks noGrp="1"/>
          </p:cNvSpPr>
          <p:nvPr>
            <p:ph idx="1"/>
          </p:nvPr>
        </p:nvSpPr>
        <p:spPr/>
        <p:txBody>
          <a:bodyPr/>
          <a:lstStyle/>
          <a:p>
            <a:r>
              <a:rPr lang="en-US" dirty="0" smtClean="0"/>
              <a:t>The indexing problem</a:t>
            </a:r>
          </a:p>
          <a:p>
            <a:pPr lvl="1"/>
            <a:r>
              <a:rPr lang="en-US" dirty="0" smtClean="0"/>
              <a:t>Scalability is paramount</a:t>
            </a:r>
          </a:p>
          <a:p>
            <a:pPr lvl="1"/>
            <a:r>
              <a:rPr lang="en-US" dirty="0" smtClean="0"/>
              <a:t>Must be relatively fast, but need not be real time</a:t>
            </a:r>
          </a:p>
          <a:p>
            <a:pPr lvl="1"/>
            <a:r>
              <a:rPr lang="en-US" dirty="0" smtClean="0"/>
              <a:t>Fundamentally a batch operation</a:t>
            </a:r>
          </a:p>
          <a:p>
            <a:pPr lvl="1"/>
            <a:r>
              <a:rPr lang="en-US" dirty="0" smtClean="0"/>
              <a:t>Incremental updates may or may not be important</a:t>
            </a:r>
          </a:p>
          <a:p>
            <a:pPr lvl="1"/>
            <a:r>
              <a:rPr lang="en-US" dirty="0" smtClean="0"/>
              <a:t>For the web, crawling is a challenge in itself</a:t>
            </a:r>
          </a:p>
          <a:p>
            <a:r>
              <a:rPr lang="en-US" dirty="0" smtClean="0"/>
              <a:t>The retrieval problem</a:t>
            </a:r>
          </a:p>
          <a:p>
            <a:pPr lvl="1"/>
            <a:r>
              <a:rPr lang="en-US" dirty="0" smtClean="0"/>
              <a:t>Must have sub-second response time</a:t>
            </a:r>
          </a:p>
          <a:p>
            <a:pPr lvl="1"/>
            <a:r>
              <a:rPr lang="en-US" dirty="0" smtClean="0"/>
              <a:t>For the web, only need relatively few results</a:t>
            </a:r>
          </a:p>
          <a:p>
            <a:endParaRPr lang="en-US" dirty="0" smtClean="0"/>
          </a:p>
        </p:txBody>
      </p:sp>
      <p:sp>
        <p:nvSpPr>
          <p:cNvPr id="7" name="Left Arrow 6"/>
          <p:cNvSpPr/>
          <p:nvPr/>
        </p:nvSpPr>
        <p:spPr bwMode="auto">
          <a:xfrm>
            <a:off x="5867400" y="1146561"/>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6705600" y="1154668"/>
            <a:ext cx="1608133" cy="369332"/>
          </a:xfrm>
          <a:prstGeom prst="rect">
            <a:avLst/>
          </a:prstGeom>
          <a:noFill/>
        </p:spPr>
        <p:txBody>
          <a:bodyPr wrap="none" rtlCol="0">
            <a:spAutoFit/>
          </a:bodyPr>
          <a:lstStyle/>
          <a:p>
            <a:r>
              <a:rPr lang="en-US" sz="1800" dirty="0" smtClean="0">
                <a:solidFill>
                  <a:schemeClr val="bg1"/>
                </a:solidFill>
              </a:rPr>
              <a:t>Just covered</a:t>
            </a:r>
            <a:endParaRPr lang="en-US" sz="1800" dirty="0">
              <a:solidFill>
                <a:schemeClr val="bg1"/>
              </a:solidFill>
            </a:endParaRPr>
          </a:p>
        </p:txBody>
      </p:sp>
      <p:sp>
        <p:nvSpPr>
          <p:cNvPr id="10" name="Left Arrow 9"/>
          <p:cNvSpPr/>
          <p:nvPr/>
        </p:nvSpPr>
        <p:spPr bwMode="auto">
          <a:xfrm>
            <a:off x="5867400" y="3505200"/>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6705600" y="3513307"/>
            <a:ext cx="671979" cy="369332"/>
          </a:xfrm>
          <a:prstGeom prst="rect">
            <a:avLst/>
          </a:prstGeom>
          <a:noFill/>
        </p:spPr>
        <p:txBody>
          <a:bodyPr wrap="none" rtlCol="0">
            <a:spAutoFit/>
          </a:bodyPr>
          <a:lstStyle/>
          <a:p>
            <a:r>
              <a:rPr lang="en-US" sz="1800" dirty="0" smtClean="0">
                <a:solidFill>
                  <a:schemeClr val="bg1"/>
                </a:solidFill>
              </a:rPr>
              <a:t>Now</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with MapReduce?</a:t>
            </a:r>
            <a:endParaRPr lang="en-US" dirty="0"/>
          </a:p>
        </p:txBody>
      </p:sp>
      <p:sp>
        <p:nvSpPr>
          <p:cNvPr id="3" name="Content Placeholder 2"/>
          <p:cNvSpPr>
            <a:spLocks noGrp="1"/>
          </p:cNvSpPr>
          <p:nvPr>
            <p:ph idx="1"/>
          </p:nvPr>
        </p:nvSpPr>
        <p:spPr/>
        <p:txBody>
          <a:bodyPr/>
          <a:lstStyle/>
          <a:p>
            <a:r>
              <a:rPr lang="en-US" dirty="0" smtClean="0"/>
              <a:t>MapReduce is fundamentally batch-oriented</a:t>
            </a:r>
          </a:p>
          <a:p>
            <a:pPr lvl="1"/>
            <a:r>
              <a:rPr lang="en-US" dirty="0" smtClean="0"/>
              <a:t>Optimized for throughput, not latency</a:t>
            </a:r>
          </a:p>
          <a:p>
            <a:pPr lvl="1"/>
            <a:r>
              <a:rPr lang="en-US" dirty="0" smtClean="0"/>
              <a:t>Startup of </a:t>
            </a:r>
            <a:r>
              <a:rPr lang="en-US" dirty="0" err="1" smtClean="0"/>
              <a:t>mappers</a:t>
            </a:r>
            <a:r>
              <a:rPr lang="en-US" dirty="0" smtClean="0"/>
              <a:t> and reducers is expensive</a:t>
            </a:r>
          </a:p>
          <a:p>
            <a:r>
              <a:rPr lang="en-US" dirty="0" smtClean="0"/>
              <a:t>MapReduce is not suitable for real-time queries!</a:t>
            </a:r>
          </a:p>
          <a:p>
            <a:pPr lvl="1"/>
            <a:r>
              <a:rPr lang="en-US" dirty="0" smtClean="0"/>
              <a:t>Use separate infrastructure for retrieval…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Ideas</a:t>
            </a:r>
            <a:endParaRPr lang="en-US" dirty="0"/>
          </a:p>
        </p:txBody>
      </p:sp>
      <p:sp>
        <p:nvSpPr>
          <p:cNvPr id="3" name="Content Placeholder 2"/>
          <p:cNvSpPr>
            <a:spLocks noGrp="1"/>
          </p:cNvSpPr>
          <p:nvPr>
            <p:ph idx="1"/>
          </p:nvPr>
        </p:nvSpPr>
        <p:spPr/>
        <p:txBody>
          <a:bodyPr/>
          <a:lstStyle/>
          <a:p>
            <a:r>
              <a:rPr lang="en-US" dirty="0" smtClean="0"/>
              <a:t>Partitioning (for scalability)</a:t>
            </a:r>
          </a:p>
          <a:p>
            <a:r>
              <a:rPr lang="en-US" dirty="0" smtClean="0"/>
              <a:t>Replication (for redundancy)</a:t>
            </a:r>
          </a:p>
          <a:p>
            <a:r>
              <a:rPr lang="en-US" dirty="0" smtClean="0"/>
              <a:t>Caching (for speed)</a:t>
            </a:r>
          </a:p>
          <a:p>
            <a:r>
              <a:rPr lang="en-US" dirty="0" smtClean="0"/>
              <a:t>Routing (for load balancing) </a:t>
            </a:r>
            <a:endParaRPr lang="en-US" dirty="0"/>
          </a:p>
        </p:txBody>
      </p:sp>
      <p:sp>
        <p:nvSpPr>
          <p:cNvPr id="4" name="TextBox 3"/>
          <p:cNvSpPr txBox="1"/>
          <p:nvPr/>
        </p:nvSpPr>
        <p:spPr>
          <a:xfrm>
            <a:off x="3767033" y="5191780"/>
            <a:ext cx="4081567" cy="523220"/>
          </a:xfrm>
          <a:prstGeom prst="rect">
            <a:avLst/>
          </a:prstGeom>
          <a:noFill/>
        </p:spPr>
        <p:txBody>
          <a:bodyPr wrap="none" rtlCol="0">
            <a:spAutoFit/>
          </a:bodyPr>
          <a:lstStyle/>
          <a:p>
            <a:r>
              <a:rPr lang="en-US" sz="2800" dirty="0" smtClean="0">
                <a:solidFill>
                  <a:srgbClr val="FF0000"/>
                </a:solidFill>
              </a:rPr>
              <a:t>The rest is just details!</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 vs. Document Partitioning</a:t>
            </a:r>
            <a:endParaRPr lang="en-US" dirty="0"/>
          </a:p>
        </p:txBody>
      </p:sp>
      <p:sp>
        <p:nvSpPr>
          <p:cNvPr id="5" name="Rectangle 4"/>
          <p:cNvSpPr/>
          <p:nvPr/>
        </p:nvSpPr>
        <p:spPr bwMode="auto">
          <a:xfrm>
            <a:off x="990600" y="2438400"/>
            <a:ext cx="27432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10" name="Rectangle 9"/>
          <p:cNvSpPr/>
          <p:nvPr/>
        </p:nvSpPr>
        <p:spPr bwMode="auto">
          <a:xfrm>
            <a:off x="58377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22" name="Rectangle 21"/>
          <p:cNvSpPr/>
          <p:nvPr/>
        </p:nvSpPr>
        <p:spPr bwMode="auto">
          <a:xfrm>
            <a:off x="5380510" y="1512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26" name="Rectangle 25"/>
          <p:cNvSpPr/>
          <p:nvPr/>
        </p:nvSpPr>
        <p:spPr bwMode="auto">
          <a:xfrm>
            <a:off x="5380510" y="19695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27" name="Rectangle 26"/>
          <p:cNvSpPr/>
          <p:nvPr/>
        </p:nvSpPr>
        <p:spPr bwMode="auto">
          <a:xfrm>
            <a:off x="5380510" y="2655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28" name="TextBox 27"/>
          <p:cNvSpPr txBox="1"/>
          <p:nvPr/>
        </p:nvSpPr>
        <p:spPr>
          <a:xfrm>
            <a:off x="6667060" y="2274332"/>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29" name="Rectangle 28"/>
          <p:cNvSpPr/>
          <p:nvPr/>
        </p:nvSpPr>
        <p:spPr bwMode="auto">
          <a:xfrm>
            <a:off x="63711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0" name="Rectangle 29"/>
          <p:cNvSpPr/>
          <p:nvPr/>
        </p:nvSpPr>
        <p:spPr bwMode="auto">
          <a:xfrm>
            <a:off x="72855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31" name="TextBox 30"/>
          <p:cNvSpPr txBox="1"/>
          <p:nvPr/>
        </p:nvSpPr>
        <p:spPr>
          <a:xfrm>
            <a:off x="457200" y="3657600"/>
            <a:ext cx="372218" cy="461665"/>
          </a:xfrm>
          <a:prstGeom prst="rect">
            <a:avLst/>
          </a:prstGeom>
          <a:noFill/>
        </p:spPr>
        <p:txBody>
          <a:bodyPr wrap="none" rtlCol="0">
            <a:spAutoFit/>
          </a:bodyPr>
          <a:lstStyle/>
          <a:p>
            <a:r>
              <a:rPr lang="en-US" sz="2400" dirty="0" smtClean="0">
                <a:solidFill>
                  <a:schemeClr val="bg1"/>
                </a:solidFill>
              </a:rPr>
              <a:t>T</a:t>
            </a:r>
            <a:endParaRPr lang="en-US" sz="2400" dirty="0">
              <a:solidFill>
                <a:schemeClr val="bg1"/>
              </a:solidFill>
            </a:endParaRPr>
          </a:p>
        </p:txBody>
      </p:sp>
      <p:sp>
        <p:nvSpPr>
          <p:cNvPr id="32" name="TextBox 31"/>
          <p:cNvSpPr txBox="1"/>
          <p:nvPr/>
        </p:nvSpPr>
        <p:spPr>
          <a:xfrm>
            <a:off x="2286000" y="1905000"/>
            <a:ext cx="407484" cy="461665"/>
          </a:xfrm>
          <a:prstGeom prst="rect">
            <a:avLst/>
          </a:prstGeom>
          <a:noFill/>
        </p:spPr>
        <p:txBody>
          <a:bodyPr wrap="none" rtlCol="0">
            <a:spAutoFit/>
          </a:bodyPr>
          <a:lstStyle/>
          <a:p>
            <a:r>
              <a:rPr lang="en-US" sz="2400" dirty="0" smtClean="0">
                <a:solidFill>
                  <a:schemeClr val="bg1"/>
                </a:solidFill>
              </a:rPr>
              <a:t>D</a:t>
            </a:r>
            <a:endParaRPr lang="en-US" sz="2400" dirty="0">
              <a:solidFill>
                <a:schemeClr val="bg1"/>
              </a:solidFill>
            </a:endParaRPr>
          </a:p>
        </p:txBody>
      </p:sp>
      <p:sp>
        <p:nvSpPr>
          <p:cNvPr id="33" name="TextBox 32"/>
          <p:cNvSpPr txBox="1"/>
          <p:nvPr/>
        </p:nvSpPr>
        <p:spPr>
          <a:xfrm>
            <a:off x="8123710" y="1447800"/>
            <a:ext cx="410690" cy="369332"/>
          </a:xfrm>
          <a:prstGeom prst="rect">
            <a:avLst/>
          </a:prstGeom>
          <a:noFill/>
        </p:spPr>
        <p:txBody>
          <a:bodyPr wrap="none" rtlCol="0">
            <a:spAutoFit/>
          </a:bodyPr>
          <a:lstStyle/>
          <a:p>
            <a:r>
              <a:rPr lang="en-US" sz="1800" dirty="0" smtClean="0">
                <a:solidFill>
                  <a:schemeClr val="bg1"/>
                </a:solidFill>
              </a:rPr>
              <a:t>T</a:t>
            </a:r>
            <a:r>
              <a:rPr lang="en-US" sz="1800" baseline="-25000" dirty="0" smtClean="0">
                <a:solidFill>
                  <a:schemeClr val="bg1"/>
                </a:solidFill>
              </a:rPr>
              <a:t>1</a:t>
            </a:r>
            <a:endParaRPr lang="en-US" sz="1800" baseline="-25000" dirty="0">
              <a:solidFill>
                <a:schemeClr val="bg1"/>
              </a:solidFill>
            </a:endParaRPr>
          </a:p>
        </p:txBody>
      </p:sp>
      <p:sp>
        <p:nvSpPr>
          <p:cNvPr id="34" name="TextBox 33"/>
          <p:cNvSpPr txBox="1"/>
          <p:nvPr/>
        </p:nvSpPr>
        <p:spPr>
          <a:xfrm>
            <a:off x="8123710" y="1905000"/>
            <a:ext cx="410690" cy="369332"/>
          </a:xfrm>
          <a:prstGeom prst="rect">
            <a:avLst/>
          </a:prstGeom>
          <a:noFill/>
        </p:spPr>
        <p:txBody>
          <a:bodyPr wrap="none" rtlCol="0">
            <a:spAutoFit/>
          </a:bodyPr>
          <a:lstStyle/>
          <a:p>
            <a:r>
              <a:rPr lang="en-US" sz="1800" dirty="0" smtClean="0">
                <a:solidFill>
                  <a:schemeClr val="bg1"/>
                </a:solidFill>
              </a:rPr>
              <a:t>T</a:t>
            </a:r>
            <a:r>
              <a:rPr lang="en-US" sz="1800" baseline="-25000" dirty="0" smtClean="0">
                <a:solidFill>
                  <a:schemeClr val="bg1"/>
                </a:solidFill>
              </a:rPr>
              <a:t>2</a:t>
            </a:r>
            <a:endParaRPr lang="en-US" sz="1800" baseline="-25000" dirty="0">
              <a:solidFill>
                <a:schemeClr val="bg1"/>
              </a:solidFill>
            </a:endParaRPr>
          </a:p>
        </p:txBody>
      </p:sp>
      <p:sp>
        <p:nvSpPr>
          <p:cNvPr id="35" name="TextBox 34"/>
          <p:cNvSpPr txBox="1"/>
          <p:nvPr/>
        </p:nvSpPr>
        <p:spPr>
          <a:xfrm>
            <a:off x="8123710" y="2590800"/>
            <a:ext cx="410690" cy="369332"/>
          </a:xfrm>
          <a:prstGeom prst="rect">
            <a:avLst/>
          </a:prstGeom>
          <a:noFill/>
        </p:spPr>
        <p:txBody>
          <a:bodyPr wrap="none" rtlCol="0">
            <a:spAutoFit/>
          </a:bodyPr>
          <a:lstStyle/>
          <a:p>
            <a:r>
              <a:rPr lang="en-US" sz="1800" dirty="0" smtClean="0">
                <a:solidFill>
                  <a:schemeClr val="bg1"/>
                </a:solidFill>
              </a:rPr>
              <a:t>T</a:t>
            </a:r>
            <a:r>
              <a:rPr lang="en-US" sz="1800" baseline="-25000" dirty="0" smtClean="0">
                <a:solidFill>
                  <a:schemeClr val="bg1"/>
                </a:solidFill>
              </a:rPr>
              <a:t>3</a:t>
            </a:r>
            <a:endParaRPr lang="en-US" sz="1800" baseline="-25000" dirty="0">
              <a:solidFill>
                <a:schemeClr val="bg1"/>
              </a:solidFill>
            </a:endParaRPr>
          </a:p>
        </p:txBody>
      </p:sp>
      <p:sp>
        <p:nvSpPr>
          <p:cNvPr id="36" name="TextBox 35"/>
          <p:cNvSpPr txBox="1"/>
          <p:nvPr/>
        </p:nvSpPr>
        <p:spPr>
          <a:xfrm>
            <a:off x="6553132" y="1066800"/>
            <a:ext cx="351378" cy="369332"/>
          </a:xfrm>
          <a:prstGeom prst="rect">
            <a:avLst/>
          </a:prstGeom>
          <a:noFill/>
        </p:spPr>
        <p:txBody>
          <a:bodyPr wrap="none" rtlCol="0">
            <a:spAutoFit/>
          </a:bodyPr>
          <a:lstStyle/>
          <a:p>
            <a:r>
              <a:rPr lang="en-US" sz="1800" dirty="0" smtClean="0">
                <a:solidFill>
                  <a:schemeClr val="bg1"/>
                </a:solidFill>
              </a:rPr>
              <a:t>D</a:t>
            </a:r>
            <a:endParaRPr lang="en-US" sz="1800" baseline="-25000" dirty="0">
              <a:solidFill>
                <a:schemeClr val="bg1"/>
              </a:solidFill>
            </a:endParaRPr>
          </a:p>
        </p:txBody>
      </p:sp>
      <p:sp>
        <p:nvSpPr>
          <p:cNvPr id="37" name="TextBox 36"/>
          <p:cNvSpPr txBox="1"/>
          <p:nvPr/>
        </p:nvSpPr>
        <p:spPr>
          <a:xfrm>
            <a:off x="7742710" y="4484132"/>
            <a:ext cx="325730" cy="369332"/>
          </a:xfrm>
          <a:prstGeom prst="rect">
            <a:avLst/>
          </a:prstGeom>
          <a:noFill/>
        </p:spPr>
        <p:txBody>
          <a:bodyPr wrap="none" rtlCol="0">
            <a:spAutoFit/>
          </a:bodyPr>
          <a:lstStyle/>
          <a:p>
            <a:r>
              <a:rPr lang="en-US" sz="1800" dirty="0" smtClean="0">
                <a:solidFill>
                  <a:schemeClr val="bg1"/>
                </a:solidFill>
              </a:rPr>
              <a:t>T</a:t>
            </a:r>
            <a:endParaRPr lang="en-US" sz="1800" baseline="-25000" dirty="0">
              <a:solidFill>
                <a:schemeClr val="bg1"/>
              </a:solidFill>
            </a:endParaRPr>
          </a:p>
        </p:txBody>
      </p:sp>
      <p:sp>
        <p:nvSpPr>
          <p:cNvPr id="38" name="TextBox 37"/>
          <p:cNvSpPr txBox="1"/>
          <p:nvPr/>
        </p:nvSpPr>
        <p:spPr>
          <a:xfrm>
            <a:off x="6819460" y="4495800"/>
            <a:ext cx="389850" cy="338554"/>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39" name="TextBox 38"/>
          <p:cNvSpPr txBox="1"/>
          <p:nvPr/>
        </p:nvSpPr>
        <p:spPr>
          <a:xfrm>
            <a:off x="5837710" y="6183868"/>
            <a:ext cx="436338" cy="369332"/>
          </a:xfrm>
          <a:prstGeom prst="rect">
            <a:avLst/>
          </a:prstGeom>
          <a:noFill/>
        </p:spPr>
        <p:txBody>
          <a:bodyPr wrap="none" rtlCol="0">
            <a:spAutoFit/>
          </a:bodyPr>
          <a:lstStyle/>
          <a:p>
            <a:r>
              <a:rPr lang="en-US" sz="1800" dirty="0" smtClean="0">
                <a:solidFill>
                  <a:schemeClr val="bg1"/>
                </a:solidFill>
              </a:rPr>
              <a:t>D</a:t>
            </a:r>
            <a:r>
              <a:rPr lang="en-US" sz="1800" baseline="-25000" dirty="0" smtClean="0">
                <a:solidFill>
                  <a:schemeClr val="bg1"/>
                </a:solidFill>
              </a:rPr>
              <a:t>1</a:t>
            </a:r>
            <a:endParaRPr lang="en-US" sz="1800" baseline="-25000" dirty="0">
              <a:solidFill>
                <a:schemeClr val="bg1"/>
              </a:solidFill>
            </a:endParaRPr>
          </a:p>
        </p:txBody>
      </p:sp>
      <p:sp>
        <p:nvSpPr>
          <p:cNvPr id="40" name="TextBox 39"/>
          <p:cNvSpPr txBox="1"/>
          <p:nvPr/>
        </p:nvSpPr>
        <p:spPr>
          <a:xfrm>
            <a:off x="6371110" y="6172200"/>
            <a:ext cx="436338" cy="369332"/>
          </a:xfrm>
          <a:prstGeom prst="rect">
            <a:avLst/>
          </a:prstGeom>
          <a:noFill/>
        </p:spPr>
        <p:txBody>
          <a:bodyPr wrap="none" rtlCol="0">
            <a:spAutoFit/>
          </a:bodyPr>
          <a:lstStyle/>
          <a:p>
            <a:r>
              <a:rPr lang="en-US" sz="1800" dirty="0" smtClean="0">
                <a:solidFill>
                  <a:schemeClr val="bg1"/>
                </a:solidFill>
              </a:rPr>
              <a:t>D</a:t>
            </a:r>
            <a:r>
              <a:rPr lang="en-US" sz="1800" baseline="-25000" dirty="0" smtClean="0">
                <a:solidFill>
                  <a:schemeClr val="bg1"/>
                </a:solidFill>
              </a:rPr>
              <a:t>2</a:t>
            </a:r>
            <a:endParaRPr lang="en-US" sz="1800" baseline="-25000" dirty="0">
              <a:solidFill>
                <a:schemeClr val="bg1"/>
              </a:solidFill>
            </a:endParaRPr>
          </a:p>
        </p:txBody>
      </p:sp>
      <p:sp>
        <p:nvSpPr>
          <p:cNvPr id="41" name="TextBox 40"/>
          <p:cNvSpPr txBox="1"/>
          <p:nvPr/>
        </p:nvSpPr>
        <p:spPr>
          <a:xfrm>
            <a:off x="7285510" y="6172200"/>
            <a:ext cx="436338" cy="369332"/>
          </a:xfrm>
          <a:prstGeom prst="rect">
            <a:avLst/>
          </a:prstGeom>
          <a:noFill/>
        </p:spPr>
        <p:txBody>
          <a:bodyPr wrap="none" rtlCol="0">
            <a:spAutoFit/>
          </a:bodyPr>
          <a:lstStyle/>
          <a:p>
            <a:r>
              <a:rPr lang="en-US" sz="1800" dirty="0" smtClean="0">
                <a:solidFill>
                  <a:schemeClr val="bg1"/>
                </a:solidFill>
              </a:rPr>
              <a:t>D</a:t>
            </a:r>
            <a:r>
              <a:rPr lang="en-US" sz="1800" baseline="-25000" dirty="0" smtClean="0">
                <a:solidFill>
                  <a:schemeClr val="bg1"/>
                </a:solidFill>
              </a:rPr>
              <a:t>3</a:t>
            </a:r>
            <a:endParaRPr lang="en-US" sz="1800" baseline="-25000" dirty="0">
              <a:solidFill>
                <a:schemeClr val="bg1"/>
              </a:solidFill>
            </a:endParaRPr>
          </a:p>
        </p:txBody>
      </p:sp>
      <p:sp>
        <p:nvSpPr>
          <p:cNvPr id="42" name="Right Arrow 41"/>
          <p:cNvSpPr/>
          <p:nvPr/>
        </p:nvSpPr>
        <p:spPr bwMode="auto">
          <a:xfrm rot="19800000">
            <a:off x="4302179" y="2952821"/>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4" name="Right Arrow 43"/>
          <p:cNvSpPr/>
          <p:nvPr/>
        </p:nvSpPr>
        <p:spPr bwMode="auto">
          <a:xfrm rot="1800000" flipV="1">
            <a:off x="4302180" y="3752779"/>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bg1"/>
              </a:solidFill>
              <a:effectLst/>
              <a:latin typeface="Arial" charset="0"/>
            </a:endParaRPr>
          </a:p>
        </p:txBody>
      </p:sp>
      <p:sp>
        <p:nvSpPr>
          <p:cNvPr id="45" name="TextBox 44"/>
          <p:cNvSpPr txBox="1"/>
          <p:nvPr/>
        </p:nvSpPr>
        <p:spPr>
          <a:xfrm>
            <a:off x="3886200" y="2234625"/>
            <a:ext cx="1326004" cy="584775"/>
          </a:xfrm>
          <a:prstGeom prst="rect">
            <a:avLst/>
          </a:prstGeom>
          <a:noFill/>
        </p:spPr>
        <p:txBody>
          <a:bodyPr wrap="none" rtlCol="0">
            <a:spAutoFit/>
          </a:bodyPr>
          <a:lstStyle/>
          <a:p>
            <a:r>
              <a:rPr lang="en-US" dirty="0" smtClean="0">
                <a:solidFill>
                  <a:schemeClr val="bg1"/>
                </a:solidFill>
              </a:rPr>
              <a:t>Term </a:t>
            </a:r>
            <a:br>
              <a:rPr lang="en-US" dirty="0" smtClean="0">
                <a:solidFill>
                  <a:schemeClr val="bg1"/>
                </a:solidFill>
              </a:rPr>
            </a:br>
            <a:r>
              <a:rPr lang="en-US" dirty="0" smtClean="0">
                <a:solidFill>
                  <a:schemeClr val="bg1"/>
                </a:solidFill>
              </a:rPr>
              <a:t>Partitioning</a:t>
            </a:r>
            <a:endParaRPr lang="en-US" dirty="0">
              <a:solidFill>
                <a:schemeClr val="bg1"/>
              </a:solidFill>
            </a:endParaRPr>
          </a:p>
        </p:txBody>
      </p:sp>
      <p:sp>
        <p:nvSpPr>
          <p:cNvPr id="46" name="TextBox 45"/>
          <p:cNvSpPr txBox="1"/>
          <p:nvPr/>
        </p:nvSpPr>
        <p:spPr>
          <a:xfrm>
            <a:off x="3886200" y="4215825"/>
            <a:ext cx="1326004" cy="584775"/>
          </a:xfrm>
          <a:prstGeom prst="rect">
            <a:avLst/>
          </a:prstGeom>
          <a:noFill/>
        </p:spPr>
        <p:txBody>
          <a:bodyPr wrap="none" rtlCol="0">
            <a:spAutoFit/>
          </a:bodyPr>
          <a:lstStyle/>
          <a:p>
            <a:r>
              <a:rPr lang="en-US" dirty="0" smtClean="0">
                <a:solidFill>
                  <a:schemeClr val="bg1"/>
                </a:solidFill>
              </a:rPr>
              <a:t>Document</a:t>
            </a:r>
            <a:br>
              <a:rPr lang="en-US" dirty="0" smtClean="0">
                <a:solidFill>
                  <a:schemeClr val="bg1"/>
                </a:solidFill>
              </a:rPr>
            </a:br>
            <a:r>
              <a:rPr lang="en-US" dirty="0" smtClean="0">
                <a:solidFill>
                  <a:schemeClr val="bg1"/>
                </a:solidFill>
              </a:rPr>
              <a:t>Partitioning</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taoverview.jpg"/>
          <p:cNvPicPr>
            <a:picLocks noChangeAspect="1"/>
          </p:cNvPicPr>
          <p:nvPr/>
        </p:nvPicPr>
        <p:blipFill>
          <a:blip r:embed="rId2" cstate="print"/>
          <a:stretch>
            <a:fillRect/>
          </a:stretch>
        </p:blipFill>
        <p:spPr>
          <a:xfrm>
            <a:off x="2075002" y="1066800"/>
            <a:ext cx="4935398" cy="5486400"/>
          </a:xfrm>
          <a:prstGeom prst="rect">
            <a:avLst/>
          </a:prstGeom>
        </p:spPr>
      </p:pic>
      <p:sp>
        <p:nvSpPr>
          <p:cNvPr id="5" name="TextBox 4"/>
          <p:cNvSpPr txBox="1"/>
          <p:nvPr/>
        </p:nvSpPr>
        <p:spPr>
          <a:xfrm>
            <a:off x="3120774" y="313492"/>
            <a:ext cx="2843855" cy="677108"/>
          </a:xfrm>
          <a:prstGeom prst="rect">
            <a:avLst/>
          </a:prstGeom>
          <a:noFill/>
        </p:spPr>
        <p:txBody>
          <a:bodyPr wrap="none" rtlCol="0">
            <a:spAutoFit/>
          </a:bodyPr>
          <a:lstStyle/>
          <a:p>
            <a:pPr algn="ctr"/>
            <a:r>
              <a:rPr lang="en-US" sz="2400" dirty="0" err="1" smtClean="0">
                <a:solidFill>
                  <a:schemeClr val="bg2"/>
                </a:solidFill>
              </a:rPr>
              <a:t>Katta</a:t>
            </a:r>
            <a:r>
              <a:rPr lang="en-US" sz="2400" dirty="0" smtClean="0">
                <a:solidFill>
                  <a:schemeClr val="bg2"/>
                </a:solidFill>
              </a:rPr>
              <a:t> Architecture</a:t>
            </a:r>
            <a:br>
              <a:rPr lang="en-US" sz="2400" dirty="0" smtClean="0">
                <a:solidFill>
                  <a:schemeClr val="bg2"/>
                </a:solidFill>
              </a:rPr>
            </a:br>
            <a:r>
              <a:rPr lang="en-US" sz="1400" dirty="0" smtClean="0">
                <a:solidFill>
                  <a:schemeClr val="bg2"/>
                </a:solidFill>
              </a:rPr>
              <a:t>(Distributed </a:t>
            </a:r>
            <a:r>
              <a:rPr lang="en-US" sz="1400" dirty="0" err="1" smtClean="0">
                <a:solidFill>
                  <a:schemeClr val="bg2"/>
                </a:solidFill>
              </a:rPr>
              <a:t>Lucene</a:t>
            </a:r>
            <a:r>
              <a:rPr lang="en-US" sz="1400" dirty="0" smtClean="0">
                <a:solidFill>
                  <a:schemeClr val="bg2"/>
                </a:solidFill>
              </a:rPr>
              <a:t>)</a:t>
            </a:r>
            <a:endParaRPr lang="en-US" dirty="0">
              <a:solidFill>
                <a:schemeClr val="bg2"/>
              </a:solidFill>
            </a:endParaRPr>
          </a:p>
        </p:txBody>
      </p:sp>
      <p:sp>
        <p:nvSpPr>
          <p:cNvPr id="6" name="TextBox 5"/>
          <p:cNvSpPr txBox="1"/>
          <p:nvPr/>
        </p:nvSpPr>
        <p:spPr>
          <a:xfrm>
            <a:off x="206" y="6611779"/>
            <a:ext cx="1733167" cy="246221"/>
          </a:xfrm>
          <a:prstGeom prst="rect">
            <a:avLst/>
          </a:prstGeom>
          <a:noFill/>
        </p:spPr>
        <p:txBody>
          <a:bodyPr wrap="none" rtlCol="0">
            <a:spAutoFit/>
          </a:bodyPr>
          <a:lstStyle/>
          <a:p>
            <a:r>
              <a:rPr lang="en-US" sz="1000" b="0" dirty="0" smtClean="0">
                <a:solidFill>
                  <a:schemeClr val="bg2"/>
                </a:solidFill>
              </a:rPr>
              <a:t>http://katta.sourceforge.net/</a:t>
            </a:r>
            <a:endParaRPr lang="en-US" sz="1000" b="0" dirty="0">
              <a:solidFill>
                <a:schemeClr val="bg2"/>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Wikipedia (Japanese rock garden)</a:t>
            </a:r>
            <a:endParaRPr lang="en-US" sz="1000" b="0" dirty="0">
              <a:solidFill>
                <a:schemeClr val="bg2"/>
              </a:solidFill>
            </a:endParaRPr>
          </a:p>
        </p:txBody>
      </p:sp>
      <p:sp>
        <p:nvSpPr>
          <p:cNvPr id="4" name="Title 3"/>
          <p:cNvSpPr>
            <a:spLocks noGrp="1"/>
          </p:cNvSpPr>
          <p:nvPr>
            <p:ph type="title"/>
          </p:nvPr>
        </p:nvSpPr>
        <p:spPr/>
        <p:txBody>
          <a:bodyPr/>
          <a:lstStyle/>
          <a:p>
            <a:r>
              <a:rPr lang="en-US" sz="7200" dirty="0" smtClean="0">
                <a:solidFill>
                  <a:schemeClr val="tx1"/>
                </a:solidFill>
              </a:rPr>
              <a:t>Questions?</a:t>
            </a:r>
            <a:endParaRPr lang="en-US" sz="7200" dirty="0">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The Central Problem in Search</a:t>
            </a:r>
          </a:p>
        </p:txBody>
      </p:sp>
      <p:sp>
        <p:nvSpPr>
          <p:cNvPr id="1313797" name="Text Box 5"/>
          <p:cNvSpPr txBox="1">
            <a:spLocks noChangeArrowheads="1"/>
          </p:cNvSpPr>
          <p:nvPr/>
        </p:nvSpPr>
        <p:spPr bwMode="auto">
          <a:xfrm>
            <a:off x="914400" y="1295400"/>
            <a:ext cx="1828800" cy="400050"/>
          </a:xfrm>
          <a:prstGeom prst="rect">
            <a:avLst/>
          </a:prstGeom>
          <a:noFill/>
          <a:ln w="9525">
            <a:noFill/>
            <a:miter lim="800000"/>
            <a:headEnd/>
            <a:tailEnd/>
          </a:ln>
        </p:spPr>
        <p:txBody>
          <a:bodyPr>
            <a:spAutoFit/>
          </a:bodyPr>
          <a:lstStyle/>
          <a:p>
            <a:pPr algn="ctr"/>
            <a:r>
              <a:rPr lang="en-US" sz="2000">
                <a:solidFill>
                  <a:schemeClr val="bg1"/>
                </a:solidFill>
              </a:rPr>
              <a:t>Searcher</a:t>
            </a:r>
          </a:p>
        </p:txBody>
      </p:sp>
      <p:sp>
        <p:nvSpPr>
          <p:cNvPr id="1313798" name="Text Box 6"/>
          <p:cNvSpPr txBox="1">
            <a:spLocks noChangeArrowheads="1"/>
          </p:cNvSpPr>
          <p:nvPr/>
        </p:nvSpPr>
        <p:spPr bwMode="auto">
          <a:xfrm>
            <a:off x="6442075" y="1066800"/>
            <a:ext cx="1025525" cy="400050"/>
          </a:xfrm>
          <a:prstGeom prst="rect">
            <a:avLst/>
          </a:prstGeom>
          <a:noFill/>
          <a:ln w="9525">
            <a:noFill/>
            <a:miter lim="800000"/>
            <a:headEnd/>
            <a:tailEnd/>
          </a:ln>
        </p:spPr>
        <p:txBody>
          <a:bodyPr wrap="none">
            <a:spAutoFit/>
          </a:bodyPr>
          <a:lstStyle/>
          <a:p>
            <a:r>
              <a:rPr lang="en-US" sz="2000">
                <a:solidFill>
                  <a:schemeClr val="bg1"/>
                </a:solidFill>
              </a:rPr>
              <a:t>Author</a:t>
            </a:r>
          </a:p>
        </p:txBody>
      </p:sp>
      <p:sp>
        <p:nvSpPr>
          <p:cNvPr id="1313799" name="Text Box 7"/>
          <p:cNvSpPr txBox="1">
            <a:spLocks noChangeArrowheads="1"/>
          </p:cNvSpPr>
          <p:nvPr/>
        </p:nvSpPr>
        <p:spPr bwMode="auto">
          <a:xfrm>
            <a:off x="1385888" y="3778250"/>
            <a:ext cx="1108075" cy="336550"/>
          </a:xfrm>
          <a:prstGeom prst="rect">
            <a:avLst/>
          </a:prstGeom>
          <a:noFill/>
          <a:ln w="9525">
            <a:noFill/>
            <a:miter lim="800000"/>
            <a:headEnd/>
            <a:tailEnd/>
          </a:ln>
        </p:spPr>
        <p:txBody>
          <a:bodyPr wrap="none">
            <a:spAutoFit/>
          </a:bodyPr>
          <a:lstStyle/>
          <a:p>
            <a:r>
              <a:rPr lang="en-US">
                <a:solidFill>
                  <a:schemeClr val="bg1"/>
                </a:solidFill>
              </a:rPr>
              <a:t>Concepts</a:t>
            </a:r>
          </a:p>
        </p:txBody>
      </p:sp>
      <p:sp>
        <p:nvSpPr>
          <p:cNvPr id="1313800" name="Text Box 8"/>
          <p:cNvSpPr txBox="1">
            <a:spLocks noChangeArrowheads="1"/>
          </p:cNvSpPr>
          <p:nvPr/>
        </p:nvSpPr>
        <p:spPr bwMode="auto">
          <a:xfrm>
            <a:off x="6477000" y="3778250"/>
            <a:ext cx="1108075" cy="336550"/>
          </a:xfrm>
          <a:prstGeom prst="rect">
            <a:avLst/>
          </a:prstGeom>
          <a:noFill/>
          <a:ln w="9525">
            <a:noFill/>
            <a:miter lim="800000"/>
            <a:headEnd/>
            <a:tailEnd/>
          </a:ln>
        </p:spPr>
        <p:txBody>
          <a:bodyPr wrap="none">
            <a:spAutoFit/>
          </a:bodyPr>
          <a:lstStyle/>
          <a:p>
            <a:r>
              <a:rPr lang="en-US">
                <a:solidFill>
                  <a:schemeClr val="bg1"/>
                </a:solidFill>
              </a:rPr>
              <a:t>Concepts</a:t>
            </a:r>
          </a:p>
        </p:txBody>
      </p:sp>
      <p:sp>
        <p:nvSpPr>
          <p:cNvPr id="1313801" name="Text Box 9"/>
          <p:cNvSpPr txBox="1">
            <a:spLocks noChangeArrowheads="1"/>
          </p:cNvSpPr>
          <p:nvPr/>
        </p:nvSpPr>
        <p:spPr bwMode="auto">
          <a:xfrm>
            <a:off x="1233488" y="4937125"/>
            <a:ext cx="1438275" cy="336550"/>
          </a:xfrm>
          <a:prstGeom prst="rect">
            <a:avLst/>
          </a:prstGeom>
          <a:noFill/>
          <a:ln w="9525">
            <a:noFill/>
            <a:miter lim="800000"/>
            <a:headEnd/>
            <a:tailEnd/>
          </a:ln>
        </p:spPr>
        <p:txBody>
          <a:bodyPr wrap="none">
            <a:spAutoFit/>
          </a:bodyPr>
          <a:lstStyle/>
          <a:p>
            <a:r>
              <a:rPr lang="en-US">
                <a:solidFill>
                  <a:schemeClr val="bg1"/>
                </a:solidFill>
              </a:rPr>
              <a:t>Query Terms</a:t>
            </a:r>
          </a:p>
        </p:txBody>
      </p:sp>
      <p:sp>
        <p:nvSpPr>
          <p:cNvPr id="1313802" name="Text Box 10"/>
          <p:cNvSpPr txBox="1">
            <a:spLocks noChangeArrowheads="1"/>
          </p:cNvSpPr>
          <p:nvPr/>
        </p:nvSpPr>
        <p:spPr bwMode="auto">
          <a:xfrm>
            <a:off x="6172200" y="4953000"/>
            <a:ext cx="1843088" cy="336550"/>
          </a:xfrm>
          <a:prstGeom prst="rect">
            <a:avLst/>
          </a:prstGeom>
          <a:noFill/>
          <a:ln w="9525">
            <a:noFill/>
            <a:miter lim="800000"/>
            <a:headEnd/>
            <a:tailEnd/>
          </a:ln>
        </p:spPr>
        <p:txBody>
          <a:bodyPr wrap="none">
            <a:spAutoFit/>
          </a:bodyPr>
          <a:lstStyle/>
          <a:p>
            <a:r>
              <a:rPr lang="en-US">
                <a:solidFill>
                  <a:schemeClr val="bg1"/>
                </a:solidFill>
              </a:rPr>
              <a:t>Document Terms</a:t>
            </a:r>
          </a:p>
        </p:txBody>
      </p:sp>
      <p:sp>
        <p:nvSpPr>
          <p:cNvPr id="1313803" name="Line 11"/>
          <p:cNvSpPr>
            <a:spLocks noChangeShapeType="1"/>
          </p:cNvSpPr>
          <p:nvPr/>
        </p:nvSpPr>
        <p:spPr bwMode="auto">
          <a:xfrm>
            <a:off x="1919288" y="4114800"/>
            <a:ext cx="0" cy="762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4" name="Line 12"/>
          <p:cNvSpPr>
            <a:spLocks noChangeShapeType="1"/>
          </p:cNvSpPr>
          <p:nvPr/>
        </p:nvSpPr>
        <p:spPr bwMode="auto">
          <a:xfrm>
            <a:off x="7010400" y="4114800"/>
            <a:ext cx="0" cy="762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5" name="AutoShape 13"/>
          <p:cNvSpPr>
            <a:spLocks noChangeArrowheads="1"/>
          </p:cNvSpPr>
          <p:nvPr/>
        </p:nvSpPr>
        <p:spPr bwMode="auto">
          <a:xfrm>
            <a:off x="3352800" y="4724400"/>
            <a:ext cx="1981200" cy="792163"/>
          </a:xfrm>
          <a:prstGeom prst="leftRightArrow">
            <a:avLst>
              <a:gd name="adj1" fmla="val 50000"/>
              <a:gd name="adj2" fmla="val 5002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a:solidFill>
                <a:schemeClr val="bg1"/>
              </a:solidFill>
            </a:endParaRPr>
          </a:p>
        </p:txBody>
      </p:sp>
      <p:sp>
        <p:nvSpPr>
          <p:cNvPr id="1313806" name="Text Box 14"/>
          <p:cNvSpPr txBox="1">
            <a:spLocks noChangeArrowheads="1"/>
          </p:cNvSpPr>
          <p:nvPr/>
        </p:nvSpPr>
        <p:spPr bwMode="auto">
          <a:xfrm>
            <a:off x="1981200" y="5867400"/>
            <a:ext cx="4995863" cy="396875"/>
          </a:xfrm>
          <a:prstGeom prst="rect">
            <a:avLst/>
          </a:prstGeom>
          <a:noFill/>
          <a:ln w="9525">
            <a:noFill/>
            <a:miter lim="800000"/>
            <a:headEnd/>
            <a:tailEnd/>
          </a:ln>
        </p:spPr>
        <p:txBody>
          <a:bodyPr wrap="none">
            <a:spAutoFit/>
          </a:bodyPr>
          <a:lstStyle/>
          <a:p>
            <a:r>
              <a:rPr lang="en-US" sz="2000">
                <a:solidFill>
                  <a:schemeClr val="bg1"/>
                </a:solidFill>
              </a:rPr>
              <a:t>Do these represent the same concepts?</a:t>
            </a:r>
          </a:p>
        </p:txBody>
      </p:sp>
      <p:pic>
        <p:nvPicPr>
          <p:cNvPr id="12304" name="Picture 16" descr="C:\Documents and Settings\Jimmy Lin\Local Settings\Temporary Internet Files\Content.IE5\ABORU763\MCj02307490000[1].wmf"/>
          <p:cNvPicPr>
            <a:picLocks noChangeAspect="1" noChangeArrowheads="1"/>
          </p:cNvPicPr>
          <p:nvPr/>
        </p:nvPicPr>
        <p:blipFill>
          <a:blip r:embed="rId3" cstate="print"/>
          <a:srcRect/>
          <a:stretch>
            <a:fillRect/>
          </a:stretch>
        </p:blipFill>
        <p:spPr bwMode="auto">
          <a:xfrm>
            <a:off x="6019800" y="1447800"/>
            <a:ext cx="1900238" cy="2286000"/>
          </a:xfrm>
          <a:prstGeom prst="rect">
            <a:avLst/>
          </a:prstGeom>
          <a:noFill/>
          <a:ln w="9525">
            <a:noFill/>
            <a:miter lim="800000"/>
            <a:headEnd/>
            <a:tailEnd/>
          </a:ln>
        </p:spPr>
      </p:pic>
      <p:pic>
        <p:nvPicPr>
          <p:cNvPr id="12314" name="Picture 26" descr="C:\Documents and Settings\Jimmy Lin\Local Settings\Temporary Internet Files\Content.IE5\8DW3C1QH\MCj04042630000[1].wmf"/>
          <p:cNvPicPr>
            <a:picLocks noChangeAspect="1" noChangeArrowheads="1"/>
          </p:cNvPicPr>
          <p:nvPr/>
        </p:nvPicPr>
        <p:blipFill>
          <a:blip r:embed="rId4" cstate="print"/>
          <a:srcRect/>
          <a:stretch>
            <a:fillRect/>
          </a:stretch>
        </p:blipFill>
        <p:spPr bwMode="auto">
          <a:xfrm>
            <a:off x="919163" y="1752600"/>
            <a:ext cx="1838325" cy="1695450"/>
          </a:xfrm>
          <a:prstGeom prst="rect">
            <a:avLst/>
          </a:prstGeom>
          <a:noFill/>
          <a:ln w="9525">
            <a:noFill/>
            <a:miter lim="800000"/>
            <a:headEnd/>
            <a:tailEnd/>
          </a:ln>
        </p:spPr>
      </p:pic>
      <p:sp>
        <p:nvSpPr>
          <p:cNvPr id="27" name="TextBox 26"/>
          <p:cNvSpPr txBox="1">
            <a:spLocks noChangeArrowheads="1"/>
          </p:cNvSpPr>
          <p:nvPr/>
        </p:nvSpPr>
        <p:spPr bwMode="auto">
          <a:xfrm>
            <a:off x="914400" y="5257800"/>
            <a:ext cx="1976438" cy="338138"/>
          </a:xfrm>
          <a:prstGeom prst="rect">
            <a:avLst/>
          </a:prstGeom>
          <a:noFill/>
          <a:ln w="9525">
            <a:noFill/>
            <a:miter lim="800000"/>
            <a:headEnd/>
            <a:tailEnd/>
          </a:ln>
        </p:spPr>
        <p:txBody>
          <a:bodyPr wrap="none">
            <a:spAutoFit/>
          </a:bodyPr>
          <a:lstStyle/>
          <a:p>
            <a:r>
              <a:rPr lang="en-US">
                <a:solidFill>
                  <a:schemeClr val="bg1"/>
                </a:solidFill>
              </a:rPr>
              <a:t>“tragic love story”</a:t>
            </a:r>
          </a:p>
        </p:txBody>
      </p:sp>
      <p:sp>
        <p:nvSpPr>
          <p:cNvPr id="28" name="TextBox 27"/>
          <p:cNvSpPr txBox="1">
            <a:spLocks noChangeArrowheads="1"/>
          </p:cNvSpPr>
          <p:nvPr/>
        </p:nvSpPr>
        <p:spPr bwMode="auto">
          <a:xfrm>
            <a:off x="5554663" y="5257800"/>
            <a:ext cx="3208337" cy="338138"/>
          </a:xfrm>
          <a:prstGeom prst="rect">
            <a:avLst/>
          </a:prstGeom>
          <a:noFill/>
          <a:ln w="9525">
            <a:noFill/>
            <a:miter lim="800000"/>
            <a:headEnd/>
            <a:tailEnd/>
          </a:ln>
        </p:spPr>
        <p:txBody>
          <a:bodyPr wrap="none">
            <a:spAutoFit/>
          </a:bodyPr>
          <a:lstStyle/>
          <a:p>
            <a:r>
              <a:rPr lang="en-US">
                <a:solidFill>
                  <a:schemeClr val="bg1"/>
                </a:solidFill>
              </a:rPr>
              <a:t>“fateful star-crossed romance”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37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37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8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8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38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38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38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3805"/>
                                        </p:tgtEl>
                                        <p:attrNameLst>
                                          <p:attrName>style.visibility</p:attrName>
                                        </p:attrNameLst>
                                      </p:cBhvr>
                                      <p:to>
                                        <p:strVal val="visible"/>
                                      </p:to>
                                    </p:set>
                                    <p:animEffect transition="in" filter="dissolve">
                                      <p:cBhvr>
                                        <p:cTn id="35" dur="500"/>
                                        <p:tgtEl>
                                          <p:spTgt spid="131380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13806"/>
                                        </p:tgtEl>
                                        <p:attrNameLst>
                                          <p:attrName>style.visibility</p:attrName>
                                        </p:attrNameLst>
                                      </p:cBhvr>
                                      <p:to>
                                        <p:strVal val="visible"/>
                                      </p:to>
                                    </p:set>
                                    <p:animEffect transition="in" filter="dissolve">
                                      <p:cBhvr>
                                        <p:cTn id="38" dur="500"/>
                                        <p:tgtEl>
                                          <p:spTgt spid="13138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7" grpId="0"/>
      <p:bldP spid="1313798" grpId="0"/>
      <p:bldP spid="1313799" grpId="0"/>
      <p:bldP spid="1313800" grpId="0"/>
      <p:bldP spid="1313801" grpId="0"/>
      <p:bldP spid="1313802" grpId="0"/>
      <p:bldP spid="1313803" grpId="0" animBg="1"/>
      <p:bldP spid="1313804" grpId="0" animBg="1"/>
      <p:bldP spid="1313805" grpId="0" animBg="1"/>
      <p:bldP spid="131380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219200" y="2133600"/>
            <a:ext cx="6781800" cy="3124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solidFill>
                <a:schemeClr val="bg1"/>
              </a:solidFill>
            </a:endParaRPr>
          </a:p>
        </p:txBody>
      </p:sp>
      <p:sp>
        <p:nvSpPr>
          <p:cNvPr id="4" name="Title 3"/>
          <p:cNvSpPr>
            <a:spLocks noGrp="1"/>
          </p:cNvSpPr>
          <p:nvPr>
            <p:ph type="title"/>
          </p:nvPr>
        </p:nvSpPr>
        <p:spPr/>
        <p:txBody>
          <a:bodyPr/>
          <a:lstStyle/>
          <a:p>
            <a:r>
              <a:rPr lang="en-US" dirty="0" smtClean="0"/>
              <a:t>Abstract IR Architecture</a:t>
            </a:r>
            <a:endParaRPr lang="en-US" dirty="0"/>
          </a:p>
        </p:txBody>
      </p:sp>
      <p:sp>
        <p:nvSpPr>
          <p:cNvPr id="5" name="AutoShape 3"/>
          <p:cNvSpPr>
            <a:spLocks noChangeArrowheads="1"/>
          </p:cNvSpPr>
          <p:nvPr/>
        </p:nvSpPr>
        <p:spPr bwMode="auto">
          <a:xfrm>
            <a:off x="5638800" y="1143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1"/>
                </a:solidFill>
              </a:rPr>
              <a:t>Documents</a:t>
            </a:r>
          </a:p>
        </p:txBody>
      </p:sp>
      <p:sp>
        <p:nvSpPr>
          <p:cNvPr id="6" name="AutoShape 4"/>
          <p:cNvSpPr>
            <a:spLocks noChangeArrowheads="1"/>
          </p:cNvSpPr>
          <p:nvPr/>
        </p:nvSpPr>
        <p:spPr bwMode="auto">
          <a:xfrm>
            <a:off x="1849438" y="1295400"/>
            <a:ext cx="1371600" cy="533400"/>
          </a:xfrm>
          <a:prstGeom prst="flowChartInputOutpu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800" dirty="0">
                <a:solidFill>
                  <a:schemeClr val="bg1"/>
                </a:solidFill>
              </a:rPr>
              <a:t>Query</a:t>
            </a:r>
          </a:p>
        </p:txBody>
      </p:sp>
      <p:sp>
        <p:nvSpPr>
          <p:cNvPr id="7" name="AutoShape 5"/>
          <p:cNvSpPr>
            <a:spLocks noChangeArrowheads="1"/>
          </p:cNvSpPr>
          <p:nvPr/>
        </p:nvSpPr>
        <p:spPr bwMode="auto">
          <a:xfrm>
            <a:off x="1676400" y="5562600"/>
            <a:ext cx="1676400" cy="762000"/>
          </a:xfrm>
          <a:prstGeom prst="flowChartMultidocumen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US" sz="1800">
                <a:solidFill>
                  <a:schemeClr val="bg1"/>
                </a:solidFill>
              </a:rPr>
              <a:t>Hits</a:t>
            </a:r>
          </a:p>
        </p:txBody>
      </p:sp>
      <p:sp>
        <p:nvSpPr>
          <p:cNvPr id="8" name="Rectangle 6"/>
          <p:cNvSpPr>
            <a:spLocks noChangeArrowheads="1"/>
          </p:cNvSpPr>
          <p:nvPr/>
        </p:nvSpPr>
        <p:spPr bwMode="auto">
          <a:xfrm>
            <a:off x="167640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p>
          <a:p>
            <a:pPr algn="ctr"/>
            <a:r>
              <a:rPr lang="en-US" sz="1400">
                <a:solidFill>
                  <a:schemeClr val="bg1"/>
                </a:solidFill>
              </a:rPr>
              <a:t>Function</a:t>
            </a:r>
          </a:p>
        </p:txBody>
      </p:sp>
      <p:sp>
        <p:nvSpPr>
          <p:cNvPr id="9" name="Rectangle 7"/>
          <p:cNvSpPr>
            <a:spLocks noChangeArrowheads="1"/>
          </p:cNvSpPr>
          <p:nvPr/>
        </p:nvSpPr>
        <p:spPr bwMode="auto">
          <a:xfrm>
            <a:off x="567055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p>
          <a:p>
            <a:pPr algn="ctr"/>
            <a:r>
              <a:rPr lang="en-US" sz="1400">
                <a:solidFill>
                  <a:schemeClr val="bg1"/>
                </a:solidFill>
              </a:rPr>
              <a:t>Function</a:t>
            </a:r>
          </a:p>
        </p:txBody>
      </p:sp>
      <p:sp>
        <p:nvSpPr>
          <p:cNvPr id="10" name="Text Box 8"/>
          <p:cNvSpPr txBox="1">
            <a:spLocks noChangeArrowheads="1"/>
          </p:cNvSpPr>
          <p:nvPr/>
        </p:nvSpPr>
        <p:spPr bwMode="auto">
          <a:xfrm>
            <a:off x="1447800" y="3352800"/>
            <a:ext cx="2192338" cy="338138"/>
          </a:xfrm>
          <a:prstGeom prst="rect">
            <a:avLst/>
          </a:prstGeom>
          <a:noFill/>
          <a:ln w="9525">
            <a:noFill/>
            <a:miter lim="800000"/>
            <a:headEnd/>
            <a:tailEnd/>
          </a:ln>
        </p:spPr>
        <p:txBody>
          <a:bodyPr wrap="none">
            <a:spAutoFit/>
          </a:bodyPr>
          <a:lstStyle/>
          <a:p>
            <a:r>
              <a:rPr lang="en-US" b="0">
                <a:solidFill>
                  <a:schemeClr val="bg1"/>
                </a:solidFill>
              </a:rPr>
              <a:t>Query Representation</a:t>
            </a:r>
          </a:p>
        </p:txBody>
      </p:sp>
      <p:sp>
        <p:nvSpPr>
          <p:cNvPr id="11" name="Text Box 9"/>
          <p:cNvSpPr txBox="1">
            <a:spLocks noChangeArrowheads="1"/>
          </p:cNvSpPr>
          <p:nvPr/>
        </p:nvSpPr>
        <p:spPr bwMode="auto">
          <a:xfrm>
            <a:off x="5205413" y="3352800"/>
            <a:ext cx="2566987" cy="338138"/>
          </a:xfrm>
          <a:prstGeom prst="rect">
            <a:avLst/>
          </a:prstGeom>
          <a:noFill/>
          <a:ln w="9525">
            <a:noFill/>
            <a:miter lim="800000"/>
            <a:headEnd/>
            <a:tailEnd/>
          </a:ln>
        </p:spPr>
        <p:txBody>
          <a:bodyPr wrap="none">
            <a:spAutoFit/>
          </a:bodyPr>
          <a:lstStyle/>
          <a:p>
            <a:r>
              <a:rPr lang="en-US" b="0">
                <a:solidFill>
                  <a:schemeClr val="bg1"/>
                </a:solidFill>
              </a:rPr>
              <a:t>Document Representation</a:t>
            </a:r>
          </a:p>
        </p:txBody>
      </p:sp>
      <p:sp>
        <p:nvSpPr>
          <p:cNvPr id="12" name="Rectangle 10"/>
          <p:cNvSpPr>
            <a:spLocks noChangeArrowheads="1"/>
          </p:cNvSpPr>
          <p:nvPr/>
        </p:nvSpPr>
        <p:spPr bwMode="auto">
          <a:xfrm>
            <a:off x="1676400" y="4267200"/>
            <a:ext cx="1676400" cy="6858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400">
                <a:solidFill>
                  <a:schemeClr val="bg2"/>
                </a:solidFill>
              </a:rPr>
              <a:t>Comparison</a:t>
            </a:r>
          </a:p>
          <a:p>
            <a:pPr algn="ctr"/>
            <a:r>
              <a:rPr lang="en-US" sz="1400">
                <a:solidFill>
                  <a:schemeClr val="bg2"/>
                </a:solidFill>
              </a:rPr>
              <a:t>Function</a:t>
            </a:r>
          </a:p>
        </p:txBody>
      </p:sp>
      <p:sp>
        <p:nvSpPr>
          <p:cNvPr id="13" name="Line 11"/>
          <p:cNvSpPr>
            <a:spLocks noChangeShapeType="1"/>
          </p:cNvSpPr>
          <p:nvPr/>
        </p:nvSpPr>
        <p:spPr bwMode="auto">
          <a:xfrm>
            <a:off x="251460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4" name="Line 12"/>
          <p:cNvSpPr>
            <a:spLocks noChangeShapeType="1"/>
          </p:cNvSpPr>
          <p:nvPr/>
        </p:nvSpPr>
        <p:spPr bwMode="auto">
          <a:xfrm>
            <a:off x="650875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5" name="AutoShape 13"/>
          <p:cNvSpPr>
            <a:spLocks noChangeArrowheads="1"/>
          </p:cNvSpPr>
          <p:nvPr/>
        </p:nvSpPr>
        <p:spPr bwMode="auto">
          <a:xfrm>
            <a:off x="5822950" y="4038600"/>
            <a:ext cx="1371600" cy="10668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a:solidFill>
                  <a:schemeClr val="bg1"/>
                </a:solidFill>
              </a:rPr>
              <a:t>Index</a:t>
            </a:r>
          </a:p>
        </p:txBody>
      </p:sp>
      <p:sp>
        <p:nvSpPr>
          <p:cNvPr id="16" name="Line 14"/>
          <p:cNvSpPr>
            <a:spLocks noChangeShapeType="1"/>
          </p:cNvSpPr>
          <p:nvPr/>
        </p:nvSpPr>
        <p:spPr bwMode="auto">
          <a:xfrm>
            <a:off x="6508750" y="37338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7" name="Line 15"/>
          <p:cNvSpPr>
            <a:spLocks noChangeShapeType="1"/>
          </p:cNvSpPr>
          <p:nvPr/>
        </p:nvSpPr>
        <p:spPr bwMode="auto">
          <a:xfrm>
            <a:off x="2535238" y="18288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8" name="Line 16"/>
          <p:cNvSpPr>
            <a:spLocks noChangeShapeType="1"/>
          </p:cNvSpPr>
          <p:nvPr/>
        </p:nvSpPr>
        <p:spPr bwMode="auto">
          <a:xfrm>
            <a:off x="6477000" y="1905000"/>
            <a:ext cx="0" cy="533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9" name="Line 17"/>
          <p:cNvSpPr>
            <a:spLocks noChangeShapeType="1"/>
          </p:cNvSpPr>
          <p:nvPr/>
        </p:nvSpPr>
        <p:spPr bwMode="auto">
          <a:xfrm flipH="1">
            <a:off x="3352800" y="4648200"/>
            <a:ext cx="24384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0" name="Line 18"/>
          <p:cNvSpPr>
            <a:spLocks noChangeShapeType="1"/>
          </p:cNvSpPr>
          <p:nvPr/>
        </p:nvSpPr>
        <p:spPr bwMode="auto">
          <a:xfrm flipH="1">
            <a:off x="2514600" y="49530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1" name="Rectangle 19"/>
          <p:cNvSpPr>
            <a:spLocks noChangeArrowheads="1"/>
          </p:cNvSpPr>
          <p:nvPr/>
        </p:nvSpPr>
        <p:spPr bwMode="auto">
          <a:xfrm>
            <a:off x="1219200" y="2133600"/>
            <a:ext cx="6781800" cy="3124200"/>
          </a:xfrm>
          <a:prstGeom prst="rect">
            <a:avLst/>
          </a:prstGeom>
          <a:noFill/>
          <a:ln w="25400">
            <a:solidFill>
              <a:schemeClr val="bg1"/>
            </a:solidFill>
            <a:miter lim="800000"/>
            <a:headEnd/>
            <a:tailEnd/>
          </a:ln>
        </p:spPr>
        <p:txBody>
          <a:bodyPr wrap="none" anchor="ctr"/>
          <a:lstStyle/>
          <a:p>
            <a:endParaRPr lang="en-US">
              <a:solidFill>
                <a:schemeClr val="bg1"/>
              </a:solidFill>
            </a:endParaRPr>
          </a:p>
        </p:txBody>
      </p:sp>
      <p:sp>
        <p:nvSpPr>
          <p:cNvPr id="22" name="Line 20"/>
          <p:cNvSpPr>
            <a:spLocks noChangeShapeType="1"/>
          </p:cNvSpPr>
          <p:nvPr/>
        </p:nvSpPr>
        <p:spPr bwMode="auto">
          <a:xfrm>
            <a:off x="2514600" y="36576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cxnSp>
        <p:nvCxnSpPr>
          <p:cNvPr id="24" name="Straight Connector 23"/>
          <p:cNvCxnSpPr>
            <a:cxnSpLocks noChangeShapeType="1"/>
            <a:stCxn id="23" idx="0"/>
            <a:endCxn id="23" idx="2"/>
          </p:cNvCxnSpPr>
          <p:nvPr/>
        </p:nvCxnSpPr>
        <p:spPr bwMode="auto">
          <a:xfrm rot="16200000" flipH="1">
            <a:off x="3048001" y="3695700"/>
            <a:ext cx="3124200" cy="3175"/>
          </a:xfrm>
          <a:prstGeom prst="line">
            <a:avLst/>
          </a:prstGeom>
          <a:noFill/>
          <a:ln w="15875" algn="ctr">
            <a:solidFill>
              <a:schemeClr val="bg1"/>
            </a:solidFill>
            <a:prstDash val="dash"/>
            <a:round/>
            <a:headEnd/>
            <a:tailEnd/>
          </a:ln>
        </p:spPr>
      </p:cxnSp>
      <p:sp>
        <p:nvSpPr>
          <p:cNvPr id="25" name="TextBox 24"/>
          <p:cNvSpPr txBox="1">
            <a:spLocks noChangeArrowheads="1"/>
          </p:cNvSpPr>
          <p:nvPr/>
        </p:nvSpPr>
        <p:spPr bwMode="auto">
          <a:xfrm>
            <a:off x="4572000" y="2133600"/>
            <a:ext cx="801688" cy="338138"/>
          </a:xfrm>
          <a:prstGeom prst="rect">
            <a:avLst/>
          </a:prstGeom>
          <a:noFill/>
          <a:ln w="9525">
            <a:noFill/>
            <a:miter lim="800000"/>
            <a:headEnd/>
            <a:tailEnd/>
          </a:ln>
        </p:spPr>
        <p:txBody>
          <a:bodyPr wrap="none">
            <a:spAutoFit/>
          </a:bodyPr>
          <a:lstStyle/>
          <a:p>
            <a:r>
              <a:rPr lang="en-US">
                <a:solidFill>
                  <a:schemeClr val="bg1"/>
                </a:solidFill>
              </a:rPr>
              <a:t>offline</a:t>
            </a:r>
          </a:p>
        </p:txBody>
      </p:sp>
      <p:sp>
        <p:nvSpPr>
          <p:cNvPr id="26" name="TextBox 25"/>
          <p:cNvSpPr txBox="1">
            <a:spLocks noChangeArrowheads="1"/>
          </p:cNvSpPr>
          <p:nvPr/>
        </p:nvSpPr>
        <p:spPr bwMode="auto">
          <a:xfrm>
            <a:off x="3846513" y="2133600"/>
            <a:ext cx="788987" cy="338138"/>
          </a:xfrm>
          <a:prstGeom prst="rect">
            <a:avLst/>
          </a:prstGeom>
          <a:noFill/>
          <a:ln w="9525">
            <a:noFill/>
            <a:miter lim="800000"/>
            <a:headEnd/>
            <a:tailEnd/>
          </a:ln>
        </p:spPr>
        <p:txBody>
          <a:bodyPr wrap="none">
            <a:spAutoFit/>
          </a:bodyPr>
          <a:lstStyle/>
          <a:p>
            <a:r>
              <a:rPr lang="en-US">
                <a:solidFill>
                  <a:schemeClr val="bg1"/>
                </a:solidFill>
              </a:rPr>
              <a:t>online</a:t>
            </a:r>
          </a:p>
        </p:txBody>
      </p:sp>
      <p:sp>
        <p:nvSpPr>
          <p:cNvPr id="27" name="TextBox 26"/>
          <p:cNvSpPr txBox="1"/>
          <p:nvPr/>
        </p:nvSpPr>
        <p:spPr>
          <a:xfrm rot="20917564">
            <a:off x="6498125" y="1652921"/>
            <a:ext cx="2031325" cy="523220"/>
          </a:xfrm>
          <a:prstGeom prst="rect">
            <a:avLst/>
          </a:prstGeom>
          <a:noFill/>
        </p:spPr>
        <p:txBody>
          <a:bodyPr wrap="none" rtlCol="0">
            <a:spAutoFit/>
          </a:bodyPr>
          <a:lstStyle/>
          <a:p>
            <a:r>
              <a:rPr lang="en-US" sz="1400" dirty="0" smtClean="0">
                <a:solidFill>
                  <a:srgbClr val="FF0000"/>
                </a:solidFill>
              </a:rPr>
              <a:t>document </a:t>
            </a:r>
            <a:r>
              <a:rPr lang="en-US" sz="1400" dirty="0" smtClean="0">
                <a:solidFill>
                  <a:srgbClr val="FF0000"/>
                </a:solidFill>
              </a:rPr>
              <a:t>acquisition</a:t>
            </a:r>
            <a:br>
              <a:rPr lang="en-US" sz="1400" dirty="0" smtClean="0">
                <a:solidFill>
                  <a:srgbClr val="FF0000"/>
                </a:solidFill>
              </a:rPr>
            </a:br>
            <a:r>
              <a:rPr lang="en-US" sz="1400" dirty="0" smtClean="0">
                <a:solidFill>
                  <a:srgbClr val="FF0000"/>
                </a:solidFill>
              </a:rPr>
              <a:t>(e.g., web crawling)</a:t>
            </a:r>
            <a:endParaRPr lang="en-US" sz="1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6" grpId="0" animBg="1"/>
      <p:bldP spid="19" grpId="0" animBg="1"/>
      <p:bldP spid="22" grpId="0" animBg="1"/>
      <p:bldP spid="25" grpId="0"/>
      <p:bldP spid="26" grpId="0"/>
      <p:bldP spid="2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How do we represent text?</a:t>
            </a:r>
          </a:p>
        </p:txBody>
      </p:sp>
      <p:sp>
        <p:nvSpPr>
          <p:cNvPr id="14339" name="Rectangle 3"/>
          <p:cNvSpPr>
            <a:spLocks noGrp="1" noChangeArrowheads="1"/>
          </p:cNvSpPr>
          <p:nvPr>
            <p:ph type="body" idx="1"/>
          </p:nvPr>
        </p:nvSpPr>
        <p:spPr/>
        <p:txBody>
          <a:bodyPr/>
          <a:lstStyle/>
          <a:p>
            <a:r>
              <a:rPr lang="en-US" dirty="0" smtClean="0"/>
              <a:t>Remember: computers don’t “understand” anything!</a:t>
            </a:r>
          </a:p>
          <a:p>
            <a:r>
              <a:rPr lang="en-US" dirty="0" smtClean="0"/>
              <a:t>“Bag of words”</a:t>
            </a:r>
          </a:p>
          <a:p>
            <a:pPr lvl="1"/>
            <a:r>
              <a:rPr lang="en-US" dirty="0" smtClean="0"/>
              <a:t>Treat all the words in a document as index terms</a:t>
            </a:r>
          </a:p>
          <a:p>
            <a:pPr lvl="1"/>
            <a:r>
              <a:rPr lang="en-US" dirty="0" smtClean="0"/>
              <a:t>Assign a “weight” to each term based on “importance” </a:t>
            </a:r>
            <a:br>
              <a:rPr lang="en-US" dirty="0" smtClean="0"/>
            </a:br>
            <a:r>
              <a:rPr lang="en-US" dirty="0" smtClean="0"/>
              <a:t>(or, in simplest case, presence/absence of word)</a:t>
            </a:r>
          </a:p>
          <a:p>
            <a:pPr lvl="1"/>
            <a:r>
              <a:rPr lang="en-US" dirty="0" smtClean="0"/>
              <a:t>Disregard order, structure, meaning, etc. of the words</a:t>
            </a:r>
          </a:p>
          <a:p>
            <a:pPr lvl="1"/>
            <a:r>
              <a:rPr lang="en-US" dirty="0" smtClean="0"/>
              <a:t>Simple, yet effective!</a:t>
            </a:r>
          </a:p>
          <a:p>
            <a:r>
              <a:rPr lang="en-US" dirty="0" smtClean="0"/>
              <a:t>Assumptions</a:t>
            </a:r>
          </a:p>
          <a:p>
            <a:pPr lvl="1"/>
            <a:r>
              <a:rPr lang="en-US" dirty="0" smtClean="0"/>
              <a:t>Term occurrence is independent</a:t>
            </a:r>
          </a:p>
          <a:p>
            <a:pPr lvl="1"/>
            <a:r>
              <a:rPr lang="en-US" dirty="0" smtClean="0"/>
              <a:t>Document relevance is independent</a:t>
            </a:r>
          </a:p>
          <a:p>
            <a:pPr lvl="1"/>
            <a:r>
              <a:rPr lang="en-US" dirty="0" smtClean="0"/>
              <a:t>“Words” are well-defined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What’s a word?</a:t>
            </a:r>
          </a:p>
        </p:txBody>
      </p:sp>
      <p:sp>
        <p:nvSpPr>
          <p:cNvPr id="15363" name="Text Box 3"/>
          <p:cNvSpPr txBox="1">
            <a:spLocks noChangeArrowheads="1"/>
          </p:cNvSpPr>
          <p:nvPr/>
        </p:nvSpPr>
        <p:spPr bwMode="auto">
          <a:xfrm>
            <a:off x="685800" y="1247775"/>
            <a:ext cx="4572000" cy="581025"/>
          </a:xfrm>
          <a:prstGeom prst="rect">
            <a:avLst/>
          </a:prstGeom>
          <a:noFill/>
          <a:ln w="9525">
            <a:noFill/>
            <a:miter lim="800000"/>
            <a:headEnd/>
            <a:tailEnd/>
          </a:ln>
        </p:spPr>
        <p:txBody>
          <a:bodyPr>
            <a:spAutoFit/>
          </a:bodyPr>
          <a:lstStyle/>
          <a:p>
            <a:r>
              <a:rPr lang="en-US">
                <a:solidFill>
                  <a:schemeClr val="bg1"/>
                </a:solidFill>
              </a:rPr>
              <a:t>天主教教宗若望保祿二世因感冒再度住進醫院。這是他今年第二度因同樣的病因住院。 </a:t>
            </a:r>
          </a:p>
        </p:txBody>
      </p:sp>
      <p:sp>
        <p:nvSpPr>
          <p:cNvPr id="15364" name="Text Box 4"/>
          <p:cNvSpPr txBox="1">
            <a:spLocks noChangeArrowheads="1"/>
          </p:cNvSpPr>
          <p:nvPr/>
        </p:nvSpPr>
        <p:spPr bwMode="auto">
          <a:xfrm>
            <a:off x="2270125" y="1428750"/>
            <a:ext cx="6264275" cy="1314450"/>
          </a:xfrm>
          <a:prstGeom prst="rect">
            <a:avLst/>
          </a:prstGeom>
          <a:noFill/>
          <a:ln w="9525">
            <a:noFill/>
            <a:miter lim="800000"/>
            <a:headEnd/>
            <a:tailEnd/>
          </a:ln>
        </p:spPr>
        <p:txBody>
          <a:bodyPr>
            <a:spAutoFit/>
          </a:bodyPr>
          <a:lstStyle/>
          <a:p>
            <a:pPr algn="r"/>
            <a:r>
              <a:rPr lang="ar-SA" dirty="0" smtClean="0">
                <a:solidFill>
                  <a:schemeClr val="bg1"/>
                </a:solidFill>
                <a:cs typeface="Arial" charset="0"/>
              </a:rPr>
              <a:t>وقال مارك ريجيف - الناطق باسم</a:t>
            </a:r>
            <a:r>
              <a:rPr lang="en-US" dirty="0" smtClean="0">
                <a:solidFill>
                  <a:schemeClr val="bg1"/>
                </a:solidFill>
              </a:rPr>
              <a:t> </a:t>
            </a:r>
            <a:endParaRPr lang="en-US" dirty="0" smtClean="0">
              <a:solidFill>
                <a:schemeClr val="bg1"/>
              </a:solidFill>
              <a:cs typeface="Arial" charset="0"/>
            </a:endParaRPr>
          </a:p>
          <a:p>
            <a:pPr algn="r"/>
            <a:r>
              <a:rPr lang="ar-SA" dirty="0" smtClean="0">
                <a:solidFill>
                  <a:schemeClr val="bg1"/>
                </a:solidFill>
                <a:cs typeface="Arial" charset="0"/>
              </a:rPr>
              <a:t>الخارجية الإسرائيلية - إن شارون قبل</a:t>
            </a:r>
            <a:r>
              <a:rPr lang="en-US" dirty="0" smtClean="0">
                <a:solidFill>
                  <a:schemeClr val="bg1"/>
                </a:solidFill>
              </a:rPr>
              <a:t> </a:t>
            </a:r>
            <a:endParaRPr lang="en-US" dirty="0" smtClean="0">
              <a:solidFill>
                <a:schemeClr val="bg1"/>
              </a:solidFill>
              <a:cs typeface="Arial" charset="0"/>
            </a:endParaRPr>
          </a:p>
          <a:p>
            <a:pPr algn="r"/>
            <a:r>
              <a:rPr lang="ar-SA" dirty="0" smtClean="0">
                <a:solidFill>
                  <a:schemeClr val="bg1"/>
                </a:solidFill>
                <a:cs typeface="Arial" charset="0"/>
              </a:rPr>
              <a:t>الدعوة وسيقوم للمرة الأولى بزيارة</a:t>
            </a:r>
            <a:r>
              <a:rPr lang="en-US" dirty="0" smtClean="0">
                <a:solidFill>
                  <a:schemeClr val="bg1"/>
                </a:solidFill>
              </a:rPr>
              <a:t> </a:t>
            </a:r>
          </a:p>
          <a:p>
            <a:pPr algn="r"/>
            <a:r>
              <a:rPr lang="ar-SA" dirty="0" smtClean="0">
                <a:solidFill>
                  <a:schemeClr val="bg1"/>
                </a:solidFill>
                <a:cs typeface="Arial" charset="0"/>
              </a:rPr>
              <a:t>تونس، التي كانت لفترة طويلة المقر</a:t>
            </a:r>
            <a:r>
              <a:rPr lang="en-US" dirty="0" smtClean="0">
                <a:solidFill>
                  <a:schemeClr val="bg1"/>
                </a:solidFill>
              </a:rPr>
              <a:t> </a:t>
            </a:r>
          </a:p>
          <a:p>
            <a:pPr algn="r"/>
            <a:r>
              <a:rPr lang="ar-SA" dirty="0" smtClean="0">
                <a:solidFill>
                  <a:schemeClr val="bg1"/>
                </a:solidFill>
                <a:cs typeface="Arial" charset="0"/>
              </a:rPr>
              <a:t>الرسمي لمنظمة التحرير الفلسطينية بعد خروجها من لبنان عام 1982</a:t>
            </a:r>
            <a:r>
              <a:rPr lang="en-US" dirty="0" smtClean="0">
                <a:solidFill>
                  <a:schemeClr val="bg1"/>
                </a:solidFill>
                <a:cs typeface="Arial" charset="0"/>
              </a:rPr>
              <a:t>.</a:t>
            </a:r>
            <a:r>
              <a:rPr lang="en-US" dirty="0" smtClean="0">
                <a:solidFill>
                  <a:schemeClr val="bg1"/>
                </a:solidFill>
              </a:rPr>
              <a:t> </a:t>
            </a:r>
            <a:endParaRPr lang="en-US" dirty="0">
              <a:solidFill>
                <a:schemeClr val="bg1"/>
              </a:solidFill>
            </a:endParaRPr>
          </a:p>
        </p:txBody>
      </p:sp>
      <p:sp>
        <p:nvSpPr>
          <p:cNvPr id="15365" name="Text Box 5"/>
          <p:cNvSpPr txBox="1">
            <a:spLocks noChangeArrowheads="1"/>
          </p:cNvSpPr>
          <p:nvPr/>
        </p:nvSpPr>
        <p:spPr bwMode="auto">
          <a:xfrm>
            <a:off x="457200" y="2968625"/>
            <a:ext cx="6492875" cy="825500"/>
          </a:xfrm>
          <a:prstGeom prst="rect">
            <a:avLst/>
          </a:prstGeom>
          <a:noFill/>
          <a:ln w="9525">
            <a:noFill/>
            <a:miter lim="800000"/>
            <a:headEnd/>
            <a:tailEnd/>
          </a:ln>
        </p:spPr>
        <p:txBody>
          <a:bodyPr>
            <a:spAutoFit/>
          </a:bodyPr>
          <a:lstStyle/>
          <a:p>
            <a:r>
              <a:rPr lang="en-US">
                <a:solidFill>
                  <a:schemeClr val="bg1"/>
                </a:solidFill>
              </a:rPr>
              <a:t>Выступая в Мещанском суде Москвы экс-глава ЮКОСа заявил не совершал ничего противозаконного, в чем обвиняет его генпрокуратура России. </a:t>
            </a:r>
          </a:p>
        </p:txBody>
      </p:sp>
      <p:sp>
        <p:nvSpPr>
          <p:cNvPr id="15366" name="Text Box 6"/>
          <p:cNvSpPr txBox="1">
            <a:spLocks noChangeArrowheads="1"/>
          </p:cNvSpPr>
          <p:nvPr/>
        </p:nvSpPr>
        <p:spPr bwMode="auto">
          <a:xfrm>
            <a:off x="1295400" y="3971925"/>
            <a:ext cx="6172200" cy="584775"/>
          </a:xfrm>
          <a:prstGeom prst="rect">
            <a:avLst/>
          </a:prstGeom>
          <a:noFill/>
          <a:ln w="9525">
            <a:noFill/>
            <a:miter lim="800000"/>
            <a:headEnd/>
            <a:tailEnd/>
          </a:ln>
        </p:spPr>
        <p:txBody>
          <a:bodyPr>
            <a:spAutoFit/>
          </a:bodyPr>
          <a:lstStyle/>
          <a:p>
            <a:r>
              <a:rPr lang="en-US">
                <a:solidFill>
                  <a:schemeClr val="bg1"/>
                </a:solidFill>
              </a:rPr>
              <a:t>भारत सरकार ने आर्थिक सर्वेक्षण में वित्तीय वर्ष 2005-06 में सात फ़ीसदी विकास दर हासिल करने का आकलन किया है और कर सुधार पर ज़ोर दिया है </a:t>
            </a:r>
          </a:p>
        </p:txBody>
      </p:sp>
      <p:sp>
        <p:nvSpPr>
          <p:cNvPr id="15367" name="Text Box 7"/>
          <p:cNvSpPr txBox="1">
            <a:spLocks noChangeArrowheads="1"/>
          </p:cNvSpPr>
          <p:nvPr/>
        </p:nvSpPr>
        <p:spPr bwMode="auto">
          <a:xfrm>
            <a:off x="698500" y="4994275"/>
            <a:ext cx="5410455" cy="338554"/>
          </a:xfrm>
          <a:prstGeom prst="rect">
            <a:avLst/>
          </a:prstGeom>
          <a:noFill/>
          <a:ln w="9525">
            <a:noFill/>
            <a:miter lim="800000"/>
            <a:headEnd/>
            <a:tailEnd/>
          </a:ln>
        </p:spPr>
        <p:txBody>
          <a:bodyPr wrap="none">
            <a:spAutoFit/>
          </a:bodyPr>
          <a:lstStyle/>
          <a:p>
            <a:r>
              <a:rPr lang="en-US">
                <a:solidFill>
                  <a:schemeClr val="bg1"/>
                </a:solidFill>
              </a:rPr>
              <a:t>日米連合で台頭中国に対処…アーミテージ前副長官提言 </a:t>
            </a:r>
          </a:p>
        </p:txBody>
      </p:sp>
      <p:sp>
        <p:nvSpPr>
          <p:cNvPr id="15368" name="Text Box 8"/>
          <p:cNvSpPr txBox="1">
            <a:spLocks noChangeArrowheads="1"/>
          </p:cNvSpPr>
          <p:nvPr/>
        </p:nvSpPr>
        <p:spPr bwMode="auto">
          <a:xfrm>
            <a:off x="1066800" y="5483225"/>
            <a:ext cx="6629400" cy="1069975"/>
          </a:xfrm>
          <a:prstGeom prst="rect">
            <a:avLst/>
          </a:prstGeom>
          <a:noFill/>
          <a:ln w="9525">
            <a:noFill/>
            <a:miter lim="800000"/>
            <a:headEnd/>
            <a:tailEnd/>
          </a:ln>
        </p:spPr>
        <p:txBody>
          <a:bodyPr>
            <a:spAutoFit/>
          </a:bodyPr>
          <a:lstStyle/>
          <a:p>
            <a:r>
              <a:rPr lang="en-US">
                <a:solidFill>
                  <a:schemeClr val="bg1"/>
                </a:solidFill>
              </a:rPr>
              <a:t>조재영 기자= 서울시는 25일 이명박 시장이 `행정중심복합도시'' 건설안에 대해 `군대라도 동원해 막고싶은 심정''이라고 말했다는 일부 언론의 보도를 부인했다.</a:t>
            </a:r>
            <a:br>
              <a:rPr lang="en-US">
                <a:solidFill>
                  <a:schemeClr val="bg1"/>
                </a:solidFill>
              </a:rPr>
            </a:br>
            <a:endParaRPr lang="en-US">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33042</TotalTime>
  <Words>3491</Words>
  <Application>Microsoft Office PowerPoint</Application>
  <PresentationFormat>On-screen Show (4:3)</PresentationFormat>
  <Paragraphs>1097</Paragraphs>
  <Slides>58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Default Design</vt:lpstr>
      <vt:lpstr>Equation</vt:lpstr>
      <vt:lpstr>Slide 1</vt:lpstr>
      <vt:lpstr>Slide 2</vt:lpstr>
      <vt:lpstr>Today’s Agenda</vt:lpstr>
      <vt:lpstr>First, nomenclature…</vt:lpstr>
      <vt:lpstr>Information Retrieval Cycle</vt:lpstr>
      <vt:lpstr>The Central Problem in Search</vt:lpstr>
      <vt:lpstr>Abstract IR Architecture</vt:lpstr>
      <vt:lpstr>How do we represent text?</vt:lpstr>
      <vt:lpstr>What’s a word?</vt:lpstr>
      <vt:lpstr>Sample Document</vt:lpstr>
      <vt:lpstr>Counting Words…</vt:lpstr>
      <vt:lpstr>Boolean Retrieval</vt:lpstr>
      <vt:lpstr>Inverted Index: Boolean Retrieval</vt:lpstr>
      <vt:lpstr>Boolean Retrieval</vt:lpstr>
      <vt:lpstr>Strengths and Weaknesses</vt:lpstr>
      <vt:lpstr>Ranked Retrieval</vt:lpstr>
      <vt:lpstr>Vector Space Model</vt:lpstr>
      <vt:lpstr>Similarity Metric</vt:lpstr>
      <vt:lpstr>Term Weighting</vt:lpstr>
      <vt:lpstr>TF.IDF Term Weighting</vt:lpstr>
      <vt:lpstr>Inverted Index: TF.IDF</vt:lpstr>
      <vt:lpstr>Positional Indexes</vt:lpstr>
      <vt:lpstr>Inverted Index: Positional Information</vt:lpstr>
      <vt:lpstr>Retrieval in a Nutshell</vt:lpstr>
      <vt:lpstr>Retrieval: Document-at-a-Time</vt:lpstr>
      <vt:lpstr>Retrieval: Query-At-A-Time</vt:lpstr>
      <vt:lpstr>MapReduce it?</vt:lpstr>
      <vt:lpstr>Indexing: Performance Analysis</vt:lpstr>
      <vt:lpstr>Vocabulary Size: Heaps’ Law</vt:lpstr>
      <vt:lpstr>Heaps’ Law for RCV1</vt:lpstr>
      <vt:lpstr>Postings Size: Zipf’s Law</vt:lpstr>
      <vt:lpstr>Zipf’s Law for RCV1</vt:lpstr>
      <vt:lpstr>Slide 33</vt:lpstr>
      <vt:lpstr>MapReduce: Index Construction</vt:lpstr>
      <vt:lpstr>Inverted Indexing with MapReduce</vt:lpstr>
      <vt:lpstr>Inverted Indexing: Pseudo-Code</vt:lpstr>
      <vt:lpstr>Positional Indexes</vt:lpstr>
      <vt:lpstr>Inverted Indexing: Pseudo-Code</vt:lpstr>
      <vt:lpstr>Scalability Bottleneck</vt:lpstr>
      <vt:lpstr>Another Try…</vt:lpstr>
      <vt:lpstr>Postings Encoding</vt:lpstr>
      <vt:lpstr>Overview of Index Compression</vt:lpstr>
      <vt:lpstr>Unary Codes</vt:lpstr>
      <vt:lpstr> codes</vt:lpstr>
      <vt:lpstr> codes</vt:lpstr>
      <vt:lpstr>Golomb Codes</vt:lpstr>
      <vt:lpstr>Comparison of Coding Schemes</vt:lpstr>
      <vt:lpstr>Index Compression: Performance</vt:lpstr>
      <vt:lpstr>Chicken and Egg?</vt:lpstr>
      <vt:lpstr>Getting the df</vt:lpstr>
      <vt:lpstr>Getting the df: Modified Mapper</vt:lpstr>
      <vt:lpstr>Getting the df: Modified Reducer</vt:lpstr>
      <vt:lpstr>MapReduce it?</vt:lpstr>
      <vt:lpstr>Retrieval with MapReduce?</vt:lpstr>
      <vt:lpstr>Important Ideas</vt:lpstr>
      <vt:lpstr>Term vs. Document Partitioning</vt:lpstr>
      <vt:lpstr>Slide 57</vt:lpstr>
      <vt:lpstr>Questions?</vt:lpstr>
    </vt:vector>
  </TitlesOfParts>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 </dc:title>
  <dc:creator>Jimmy Lin</dc:creator>
  <cp:lastModifiedBy>Jimmy Lin</cp:lastModifiedBy>
  <cp:revision>7094</cp:revision>
  <dcterms:created xsi:type="dcterms:W3CDTF">2009-04-21T05:05:25Z</dcterms:created>
  <dcterms:modified xsi:type="dcterms:W3CDTF">2010-02-24T22:28:44Z</dcterms:modified>
</cp:coreProperties>
</file>