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18" r:id="rId3"/>
    <p:sldId id="393" r:id="rId4"/>
    <p:sldId id="420" r:id="rId5"/>
    <p:sldId id="454" r:id="rId6"/>
    <p:sldId id="421" r:id="rId7"/>
    <p:sldId id="445" r:id="rId8"/>
    <p:sldId id="422" r:id="rId9"/>
    <p:sldId id="423" r:id="rId10"/>
    <p:sldId id="446" r:id="rId11"/>
    <p:sldId id="424" r:id="rId12"/>
    <p:sldId id="447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49" r:id="rId23"/>
    <p:sldId id="448" r:id="rId24"/>
    <p:sldId id="434" r:id="rId25"/>
    <p:sldId id="435" r:id="rId26"/>
    <p:sldId id="463" r:id="rId27"/>
    <p:sldId id="450" r:id="rId28"/>
    <p:sldId id="438" r:id="rId29"/>
    <p:sldId id="437" r:id="rId30"/>
    <p:sldId id="451" r:id="rId31"/>
    <p:sldId id="452" r:id="rId32"/>
    <p:sldId id="453" r:id="rId33"/>
    <p:sldId id="455" r:id="rId34"/>
    <p:sldId id="439" r:id="rId35"/>
    <p:sldId id="440" r:id="rId36"/>
    <p:sldId id="441" r:id="rId37"/>
    <p:sldId id="456" r:id="rId38"/>
    <p:sldId id="443" r:id="rId39"/>
    <p:sldId id="444" r:id="rId40"/>
    <p:sldId id="442" r:id="rId41"/>
    <p:sldId id="464" r:id="rId42"/>
    <p:sldId id="457" r:id="rId43"/>
    <p:sldId id="458" r:id="rId44"/>
    <p:sldId id="459" r:id="rId45"/>
    <p:sldId id="461" r:id="rId46"/>
    <p:sldId id="460" r:id="rId47"/>
    <p:sldId id="462" r:id="rId48"/>
    <p:sldId id="365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89617" autoAdjust="0"/>
  </p:normalViewPr>
  <p:slideViewPr>
    <p:cSldViewPr>
      <p:cViewPr varScale="1">
        <p:scale>
          <a:sx n="122" d="100"/>
          <a:sy n="122" d="100"/>
        </p:scale>
        <p:origin x="-108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4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F32F22-692C-441F-AEA6-2A12A7655C77}" type="slidenum">
              <a:rPr lang="en-GB" smtClean="0"/>
              <a:pPr defTabSz="963613"/>
              <a:t>29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34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6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9</a:t>
            </a:fld>
            <a:endParaRPr lang="en-GB" smtClean="0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9808E7A-AE55-40C3-A704-52CEB95AC26D}" type="slidenum">
              <a:rPr lang="en-GB" smtClean="0"/>
              <a:pPr defTabSz="963613"/>
              <a:t>10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F8F4C4C-C06B-46F3-AE53-137131BE020E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771FB76-BA5D-4D25-9F77-45C123F57537}" type="slidenum">
              <a:rPr lang="en-GB" smtClean="0"/>
              <a:pPr defTabSz="963613"/>
              <a:t>21</a:t>
            </a:fld>
            <a:endParaRPr lang="en-GB" smtClean="0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24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EF09B-280C-4F51-A71A-017F83C614AE}" type="slidenum">
              <a:rPr lang="en-GB" smtClean="0"/>
              <a:pPr defTabSz="963613"/>
              <a:t>25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6E6405B-F78F-46B5-B6E5-1E5B5CD19155}" type="slidenum">
              <a:rPr lang="en-GB" smtClean="0"/>
              <a:pPr defTabSz="963613"/>
              <a:t>28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Graph Algorithms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Session #5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March 2,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Amenable to mathematical manipulation</a:t>
            </a:r>
          </a:p>
          <a:p>
            <a:pPr lvl="1"/>
            <a:r>
              <a:rPr lang="en-GB" dirty="0" smtClean="0"/>
              <a:t>Iteration over rows and columns corresponds to computations on </a:t>
            </a:r>
            <a:r>
              <a:rPr lang="en-GB" dirty="0" err="1" smtClean="0"/>
              <a:t>outlinks</a:t>
            </a:r>
            <a:r>
              <a:rPr lang="en-GB" dirty="0" smtClean="0"/>
              <a:t> and </a:t>
            </a:r>
            <a:r>
              <a:rPr lang="en-GB" dirty="0" err="1" smtClean="0"/>
              <a:t>inlinks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Lots of zeros for sparse matrices</a:t>
            </a:r>
          </a:p>
          <a:p>
            <a:pPr lvl="1"/>
            <a:r>
              <a:rPr lang="en-GB" dirty="0" smtClean="0"/>
              <a:t>Lots of wasted space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1: 2,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2: 1, 3,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3: 1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Much more compact representation</a:t>
            </a:r>
          </a:p>
          <a:p>
            <a:pPr lvl="1"/>
            <a:r>
              <a:rPr lang="en-GB" dirty="0" smtClean="0"/>
              <a:t>Easy to compute over </a:t>
            </a:r>
            <a:r>
              <a:rPr lang="en-GB" dirty="0" err="1" smtClean="0"/>
              <a:t>outlinks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Much more difficult to compute over </a:t>
            </a:r>
            <a:r>
              <a:rPr lang="en-GB" dirty="0" err="1" smtClean="0"/>
              <a:t>inlinks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First, a refresher: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Example from CLR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Single processor machine: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MapReduce: parallel Breadth-First Search (BFS)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simple case of equal edge </a:t>
            </a:r>
            <a:r>
              <a:rPr lang="en-GB" dirty="0" smtClean="0"/>
              <a:t>weights</a:t>
            </a:r>
          </a:p>
          <a:p>
            <a:r>
              <a:rPr lang="en-GB" dirty="0" smtClean="0"/>
              <a:t>Solution </a:t>
            </a:r>
            <a:r>
              <a:rPr lang="en-GB" dirty="0" smtClean="0"/>
              <a:t>to the problem can be defined inductively</a:t>
            </a:r>
          </a:p>
          <a:p>
            <a:r>
              <a:rPr lang="en-GB" dirty="0" smtClean="0"/>
              <a:t>Here’s the intuition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Define: </a:t>
            </a:r>
            <a:r>
              <a:rPr lang="en-GB" i="1" dirty="0" smtClean="0"/>
              <a:t>b</a:t>
            </a:r>
            <a:r>
              <a:rPr lang="en-GB" dirty="0" smtClean="0"/>
              <a:t> is reachable from </a:t>
            </a:r>
            <a:r>
              <a:rPr lang="en-GB" i="1" dirty="0" smtClean="0"/>
              <a:t>a</a:t>
            </a:r>
            <a:r>
              <a:rPr lang="en-GB" dirty="0" smtClean="0"/>
              <a:t> if </a:t>
            </a:r>
            <a:r>
              <a:rPr lang="en-GB" i="1" dirty="0" smtClean="0"/>
              <a:t>b</a:t>
            </a:r>
            <a:r>
              <a:rPr lang="en-GB" dirty="0" smtClean="0"/>
              <a:t> is on adjacency list of </a:t>
            </a:r>
            <a:r>
              <a:rPr lang="en-GB" i="1" dirty="0" smtClean="0"/>
              <a:t>a</a:t>
            </a:r>
            <a:endParaRPr lang="en-GB" i="1" dirty="0" smtClean="0"/>
          </a:p>
          <a:p>
            <a:pPr lvl="1"/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s</a:t>
            </a:r>
            <a:r>
              <a:rPr lang="en-GB" dirty="0" smtClean="0"/>
              <a:t>) = 0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p</a:t>
            </a:r>
            <a:r>
              <a:rPr lang="en-GB" dirty="0" smtClean="0"/>
              <a:t> reachable from </a:t>
            </a:r>
            <a:r>
              <a:rPr lang="en-GB" i="1" dirty="0" smtClean="0"/>
              <a:t>s</a:t>
            </a:r>
            <a:r>
              <a:rPr lang="en-GB" dirty="0" smtClean="0"/>
              <a:t>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p</a:t>
            </a:r>
            <a:r>
              <a:rPr lang="en-GB" dirty="0" smtClean="0"/>
              <a:t>) </a:t>
            </a:r>
            <a:r>
              <a:rPr lang="en-GB" dirty="0" smtClean="0"/>
              <a:t>= 1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n</a:t>
            </a:r>
            <a:r>
              <a:rPr lang="en-GB" dirty="0" smtClean="0"/>
              <a:t> reachable from some other set of nodes 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= 1 + min(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),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</a:t>
            </a:r>
            <a:r>
              <a:rPr lang="en-GB" i="1" dirty="0" smtClean="0"/>
              <a:t>M</a:t>
            </a:r>
            <a:r>
              <a:rPr lang="en-GB" dirty="0" smtClean="0"/>
              <a:t>)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78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b="0" i="1" dirty="0" smtClean="0">
                <a:solidFill>
                  <a:schemeClr val="bg1"/>
                </a:solidFill>
              </a:rPr>
              <a:t>s</a:t>
            </a:r>
            <a:endParaRPr lang="en-US" b="0" i="1" dirty="0">
              <a:solidFill>
                <a:schemeClr val="bg1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95800" y="62484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lvl="0" algn="ctr"/>
            <a:r>
              <a:rPr lang="en-US" sz="1200" b="0" i="1" dirty="0" smtClean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 smtClean="0">
                <a:solidFill>
                  <a:schemeClr val="bg1"/>
                </a:solidFill>
              </a:rPr>
              <a:t>3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 smtClean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 smtClean="0">
                <a:solidFill>
                  <a:schemeClr val="bg1"/>
                </a:solidFill>
              </a:rPr>
              <a:t>2</a:t>
            </a:r>
            <a:endParaRPr lang="en-US" sz="1200" b="0" i="1" baseline="-25000" dirty="0">
              <a:solidFill>
                <a:schemeClr val="bg1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 smtClean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 smtClean="0">
                <a:solidFill>
                  <a:schemeClr val="bg1"/>
                </a:solidFill>
              </a:rPr>
              <a:t>1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400" b="0" i="1" dirty="0" smtClean="0">
                <a:solidFill>
                  <a:schemeClr val="bg1"/>
                </a:solidFill>
              </a:rPr>
              <a:t>n</a:t>
            </a:r>
            <a:endParaRPr lang="en-US" sz="1400" b="0" i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4782904" y="5087704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114800" y="5600700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4724400" y="5811604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1887304" y="5219700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1828800" y="5600700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1887304" y="5621104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2200" y="4953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62950" y="5452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800" y="606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48006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 smtClean="0">
                <a:solidFill>
                  <a:schemeClr val="bg1"/>
                </a:solidFill>
              </a:rPr>
              <a:t>1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1022" y="5257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 smtClean="0">
                <a:solidFill>
                  <a:schemeClr val="bg1"/>
                </a:solidFill>
              </a:rPr>
              <a:t>2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1000" y="61692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 smtClean="0">
                <a:solidFill>
                  <a:schemeClr val="bg1"/>
                </a:solidFill>
              </a:rPr>
              <a:t>3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6-01-14_Surface_wa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2865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(Wave)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0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3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2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7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6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5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4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9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8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representation:</a:t>
            </a:r>
          </a:p>
          <a:p>
            <a:pPr lvl="1"/>
            <a:r>
              <a:rPr lang="en-GB" dirty="0" smtClean="0"/>
              <a:t>Key: node </a:t>
            </a:r>
            <a:r>
              <a:rPr lang="en-GB" i="1" dirty="0" smtClean="0"/>
              <a:t>n</a:t>
            </a:r>
          </a:p>
          <a:p>
            <a:pPr lvl="1"/>
            <a:r>
              <a:rPr lang="en-GB" dirty="0" smtClean="0"/>
              <a:t>Value: </a:t>
            </a:r>
            <a:r>
              <a:rPr lang="en-GB" i="1" dirty="0" smtClean="0"/>
              <a:t>d</a:t>
            </a:r>
            <a:r>
              <a:rPr lang="en-GB" dirty="0" smtClean="0"/>
              <a:t> (distance from start), adjacency list (list of nodes reachable from </a:t>
            </a:r>
            <a:r>
              <a:rPr lang="en-GB" i="1" dirty="0" smtClean="0"/>
              <a:t>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ym typeface="Symbol"/>
              </a:rPr>
              <a:t>Initialization: for all nodes except for start node, </a:t>
            </a:r>
            <a:r>
              <a:rPr lang="en-GB" i="1" dirty="0" smtClean="0"/>
              <a:t>d</a:t>
            </a:r>
            <a:r>
              <a:rPr lang="en-GB" dirty="0" smtClean="0"/>
              <a:t> = </a:t>
            </a:r>
            <a:r>
              <a:rPr lang="en-GB" dirty="0" smtClean="0">
                <a:sym typeface="Symbol"/>
              </a:rPr>
              <a:t></a:t>
            </a:r>
            <a:endParaRPr lang="en-GB" dirty="0" smtClean="0"/>
          </a:p>
          <a:p>
            <a:r>
              <a:rPr lang="en-GB" dirty="0" smtClean="0">
                <a:sym typeface="Symbol" pitchFamily="18" charset="2"/>
              </a:rPr>
              <a:t>Mapper:</a:t>
            </a:r>
          </a:p>
          <a:p>
            <a:pPr lvl="1"/>
            <a:r>
              <a:rPr lang="en-GB" dirty="0" smtClean="0">
                <a:sym typeface="Symbol" pitchFamily="18" charset="2"/>
              </a:rPr>
              <a:t>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</a:t>
            </a:r>
            <a:r>
              <a:rPr lang="en-GB" dirty="0" smtClean="0"/>
              <a:t>adjacency </a:t>
            </a:r>
            <a:r>
              <a:rPr lang="en-GB" dirty="0" smtClean="0"/>
              <a:t>list: emit 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+ 1)</a:t>
            </a:r>
          </a:p>
          <a:p>
            <a:r>
              <a:rPr lang="en-GB" dirty="0" smtClean="0"/>
              <a:t>Sort/Shuffle</a:t>
            </a:r>
          </a:p>
          <a:p>
            <a:pPr lvl="1"/>
            <a:r>
              <a:rPr lang="en-GB" dirty="0" smtClean="0"/>
              <a:t>Groups distances by reachable nodes</a:t>
            </a:r>
          </a:p>
          <a:p>
            <a:r>
              <a:rPr lang="en-GB" dirty="0" smtClean="0"/>
              <a:t>Reducer:</a:t>
            </a:r>
          </a:p>
          <a:p>
            <a:pPr lvl="1"/>
            <a:r>
              <a:rPr lang="en-GB" dirty="0" smtClean="0"/>
              <a:t>Selects minimum distance path for each reachable node</a:t>
            </a:r>
          </a:p>
          <a:p>
            <a:pPr lvl="1"/>
            <a:r>
              <a:rPr lang="en-GB" dirty="0" smtClean="0"/>
              <a:t>Additional bookkeeping needed to keep track of actual path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MapReduce iteration advances the “known frontier” by one hop</a:t>
            </a:r>
          </a:p>
          <a:p>
            <a:pPr lvl="1"/>
            <a:r>
              <a:rPr lang="en-GB" dirty="0" smtClean="0"/>
              <a:t>Subsequent iterations include more and more reachable nodes as frontier expands</a:t>
            </a:r>
          </a:p>
          <a:p>
            <a:pPr lvl="1"/>
            <a:r>
              <a:rPr lang="en-GB" dirty="0" smtClean="0"/>
              <a:t>Multiple iterations are needed to explore entire graph</a:t>
            </a:r>
          </a:p>
          <a:p>
            <a:r>
              <a:rPr lang="en-GB" dirty="0" smtClean="0"/>
              <a:t>Preserving graph structure:</a:t>
            </a:r>
          </a:p>
          <a:p>
            <a:pPr lvl="1"/>
            <a:r>
              <a:rPr lang="en-GB" dirty="0" smtClean="0"/>
              <a:t>Problem: Where did the adjacency list go?</a:t>
            </a:r>
          </a:p>
          <a:p>
            <a:pPr lvl="1"/>
            <a:r>
              <a:rPr lang="en-GB" dirty="0" smtClean="0"/>
              <a:t>Solution: mapper emits 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, adjacency </a:t>
            </a:r>
            <a:r>
              <a:rPr lang="en-GB" dirty="0" smtClean="0"/>
              <a:t>list)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Pseudo-Code</a:t>
            </a:r>
            <a:endParaRPr lang="en-US" dirty="0"/>
          </a:p>
        </p:txBody>
      </p:sp>
      <p:pic>
        <p:nvPicPr>
          <p:cNvPr id="4" name="Content Placeholder 3" descr="graphs-b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28775"/>
            <a:ext cx="6934200" cy="39814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(equal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r>
              <a:rPr lang="en-US" dirty="0" smtClean="0"/>
              <a:t>Now answer the question...</a:t>
            </a:r>
          </a:p>
          <a:p>
            <a:pPr lvl="1"/>
            <a:r>
              <a:rPr lang="en-US" dirty="0" smtClean="0"/>
              <a:t>Six degrees of separation?</a:t>
            </a:r>
          </a:p>
          <a:p>
            <a:r>
              <a:rPr lang="en-US" dirty="0" smtClean="0"/>
              <a:t>Practicalities of implementation in MapReduce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  <a:p>
            <a:pPr lvl="1"/>
            <a:r>
              <a:rPr lang="en-GB" dirty="0" smtClean="0"/>
              <a:t>Lots of “waste”</a:t>
            </a:r>
          </a:p>
          <a:p>
            <a:pPr lvl="1"/>
            <a:r>
              <a:rPr lang="en-GB" dirty="0" smtClean="0"/>
              <a:t>Useful work is only done at the “frontier”</a:t>
            </a:r>
          </a:p>
          <a:p>
            <a:r>
              <a:rPr lang="en-GB" dirty="0" smtClean="0"/>
              <a:t>Why can’t we do better using MapReduce?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add positive weights to the edges</a:t>
            </a:r>
          </a:p>
          <a:p>
            <a:pPr lvl="1"/>
            <a:r>
              <a:rPr lang="en-GB" dirty="0" smtClean="0"/>
              <a:t>Why can’t edge weights be negative?</a:t>
            </a:r>
          </a:p>
          <a:p>
            <a:r>
              <a:rPr lang="en-GB" dirty="0" smtClean="0"/>
              <a:t>Simple change: adjacency list now includes a weight </a:t>
            </a:r>
            <a:r>
              <a:rPr lang="en-GB" i="1" dirty="0" smtClean="0"/>
              <a:t>w</a:t>
            </a:r>
            <a:r>
              <a:rPr lang="en-GB" dirty="0" smtClean="0"/>
              <a:t> for each edge</a:t>
            </a:r>
          </a:p>
          <a:p>
            <a:pPr lvl="1"/>
            <a:r>
              <a:rPr lang="en-GB" dirty="0" smtClean="0"/>
              <a:t>In mapper, emit 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p</a:t>
            </a:r>
            <a:r>
              <a:rPr lang="en-GB" dirty="0" smtClean="0"/>
              <a:t>) instead of 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</a:t>
            </a:r>
            <a:r>
              <a:rPr lang="en-GB" dirty="0" smtClean="0"/>
              <a:t> + 1) for each node </a:t>
            </a:r>
            <a:r>
              <a:rPr lang="en-GB" i="1" dirty="0" smtClean="0"/>
              <a:t>m</a:t>
            </a:r>
            <a:endParaRPr lang="en-GB" i="1" dirty="0" smtClean="0"/>
          </a:p>
          <a:p>
            <a:r>
              <a:rPr lang="en-GB" dirty="0" smtClean="0"/>
              <a:t>That’s it?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problems and representations</a:t>
            </a:r>
          </a:p>
          <a:p>
            <a:r>
              <a:rPr lang="en-US" dirty="0" smtClean="0"/>
              <a:t>Parallel breadth-first search</a:t>
            </a:r>
          </a:p>
          <a:p>
            <a:r>
              <a:rPr lang="en-US" dirty="0" err="1" smtClean="0"/>
              <a:t>PageRank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(positive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17061">
            <a:off x="4160092" y="248933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true!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Complexities</a:t>
            </a:r>
            <a:endParaRPr lang="en-US" dirty="0"/>
          </a:p>
        </p:txBody>
      </p:sp>
      <p:sp>
        <p:nvSpPr>
          <p:cNvPr id="45" name="Arc 44"/>
          <p:cNvSpPr/>
          <p:nvPr/>
        </p:nvSpPr>
        <p:spPr>
          <a:xfrm rot="1144159">
            <a:off x="-281879" y="2689921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Arrow Connector 77"/>
          <p:cNvCxnSpPr>
            <a:cxnSpLocks noChangeShapeType="1"/>
            <a:endCxn id="53" idx="2"/>
          </p:cNvCxnSpPr>
          <p:nvPr/>
        </p:nvCxnSpPr>
        <p:spPr bwMode="auto">
          <a:xfrm>
            <a:off x="1066800" y="3886200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7" name="Straight Arrow Connector 77"/>
          <p:cNvCxnSpPr>
            <a:cxnSpLocks noChangeShapeType="1"/>
          </p:cNvCxnSpPr>
          <p:nvPr/>
        </p:nvCxnSpPr>
        <p:spPr bwMode="auto">
          <a:xfrm flipV="1">
            <a:off x="2362200" y="3962400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8" name="Straight Arrow Connector 77"/>
          <p:cNvCxnSpPr>
            <a:cxnSpLocks noChangeShapeType="1"/>
            <a:endCxn id="52" idx="5"/>
          </p:cNvCxnSpPr>
          <p:nvPr/>
        </p:nvCxnSpPr>
        <p:spPr bwMode="auto">
          <a:xfrm rot="10800000">
            <a:off x="2609382" y="3447582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9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2171701" y="3619502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50" name="Oval 49"/>
          <p:cNvSpPr/>
          <p:nvPr/>
        </p:nvSpPr>
        <p:spPr bwMode="auto">
          <a:xfrm>
            <a:off x="838200" y="36576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3914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273559" y="31117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057400" y="38100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76600" y="37213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8774" y="4191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556" y="40664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22" y="322820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69480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search frontier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997048" y="2514600"/>
            <a:ext cx="3537352" cy="2423040"/>
            <a:chOff x="4997048" y="2514600"/>
            <a:chExt cx="3537352" cy="2423040"/>
          </a:xfrm>
        </p:grpSpPr>
        <p:cxnSp>
          <p:nvCxnSpPr>
            <p:cNvPr id="95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00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1" name="Oval 100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2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14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(positive edge weight case)?</a:t>
            </a:r>
          </a:p>
          <a:p>
            <a:r>
              <a:rPr lang="en-US" dirty="0" smtClean="0"/>
              <a:t>Practicalities of implementation in MapReduce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Generic recipe:</a:t>
            </a:r>
          </a:p>
          <a:p>
            <a:pPr lvl="1"/>
            <a:r>
              <a:rPr lang="en-GB" dirty="0" smtClean="0"/>
              <a:t>Represent graphs as adjacency lists</a:t>
            </a:r>
          </a:p>
          <a:p>
            <a:pPr lvl="1"/>
            <a:r>
              <a:rPr lang="en-GB" dirty="0" smtClean="0"/>
              <a:t>Perform local computations in mapper</a:t>
            </a:r>
          </a:p>
          <a:p>
            <a:pPr lvl="1"/>
            <a:r>
              <a:rPr lang="en-GB" dirty="0" smtClean="0"/>
              <a:t>Pass along partial results via </a:t>
            </a:r>
            <a:r>
              <a:rPr lang="en-GB" dirty="0" err="1" smtClean="0"/>
              <a:t>outlinks</a:t>
            </a:r>
            <a:r>
              <a:rPr lang="en-GB" dirty="0" smtClean="0"/>
              <a:t>, keyed by destination node</a:t>
            </a:r>
          </a:p>
          <a:p>
            <a:pPr lvl="1"/>
            <a:r>
              <a:rPr lang="en-GB" dirty="0" smtClean="0"/>
              <a:t>Perform aggregation in reducer on </a:t>
            </a:r>
            <a:r>
              <a:rPr lang="en-GB" dirty="0" err="1" smtClean="0"/>
              <a:t>inlinks</a:t>
            </a:r>
            <a:r>
              <a:rPr lang="en-GB" dirty="0" smtClean="0"/>
              <a:t> to a node</a:t>
            </a:r>
          </a:p>
          <a:p>
            <a:pPr lvl="1"/>
            <a:r>
              <a:rPr lang="en-GB" dirty="0" smtClean="0"/>
              <a:t>Iterate until convergence: controlled by external “driver”</a:t>
            </a:r>
          </a:p>
          <a:p>
            <a:pPr lvl="1"/>
            <a:r>
              <a:rPr lang="en-GB" dirty="0" smtClean="0"/>
              <a:t>Don’t forget to pass the graph structure between iterations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Random surfer 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r>
              <a:rPr lang="en-GB" dirty="0" err="1" smtClean="0"/>
              <a:t>PageRank</a:t>
            </a:r>
            <a:endParaRPr lang="en-GB" dirty="0" smtClean="0"/>
          </a:p>
          <a:p>
            <a:pPr lvl="1"/>
            <a:r>
              <a:rPr lang="en-GB" dirty="0" smtClean="0"/>
              <a:t>Characterizes the amount of time spent on any given page</a:t>
            </a:r>
          </a:p>
          <a:p>
            <a:pPr lvl="1"/>
            <a:r>
              <a:rPr lang="en-GB" dirty="0" smtClean="0"/>
              <a:t>Mathematically, a probability distribution over pages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captures notions of page importance</a:t>
            </a:r>
          </a:p>
          <a:p>
            <a:pPr lvl="1"/>
            <a:r>
              <a:rPr lang="en-GB" dirty="0" smtClean="0"/>
              <a:t>Correspondence to human intuition?</a:t>
            </a:r>
          </a:p>
          <a:p>
            <a:pPr lvl="1"/>
            <a:r>
              <a:rPr lang="en-GB" dirty="0" smtClean="0"/>
              <a:t>One of thousands of features used in web search</a:t>
            </a:r>
          </a:p>
          <a:p>
            <a:pPr lvl="1"/>
            <a:r>
              <a:rPr lang="en-GB" dirty="0" smtClean="0"/>
              <a:t>Note: query-independent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Given page </a:t>
            </a:r>
            <a:r>
              <a:rPr lang="en-US" i="1" dirty="0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inlinks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where</a:t>
            </a:r>
          </a:p>
          <a:p>
            <a:pPr lvl="1"/>
            <a:r>
              <a:rPr lang="en-US" i="1" dirty="0" smtClean="0"/>
              <a:t>C(t)</a:t>
            </a:r>
            <a:r>
              <a:rPr lang="en-US" dirty="0" smtClean="0"/>
              <a:t> is the out-degree of </a:t>
            </a:r>
            <a:r>
              <a:rPr lang="en-US" i="1" dirty="0" smtClean="0"/>
              <a:t>t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</a:t>
            </a:r>
            <a:r>
              <a:rPr lang="en-US" dirty="0" smtClean="0"/>
              <a:t> is probability of random jump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the total number of nodes in the graph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629025" cy="768350"/>
        </p:xfrm>
        <a:graphic>
          <a:graphicData uri="http://schemas.openxmlformats.org/presentationml/2006/ole">
            <p:oleObj spid="_x0000_s124930" name="Equation" r:id="rId3" imgW="7315200" imgH="1549400" progId="Equation.3">
              <p:embed/>
            </p:oleObj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t</a:t>
            </a:r>
            <a:r>
              <a:rPr lang="en-US" sz="1200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>
                <a:solidFill>
                  <a:schemeClr val="bg2"/>
                </a:solidFill>
              </a:rPr>
              <a:t>t</a:t>
            </a:r>
            <a:r>
              <a:rPr lang="en-US" sz="1200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 dirty="0" err="1">
                <a:solidFill>
                  <a:schemeClr val="bg2"/>
                </a:solidFill>
              </a:rPr>
              <a:t>t</a:t>
            </a:r>
            <a:r>
              <a:rPr lang="en-US" sz="1200" i="1" baseline="-25000" dirty="0" err="1">
                <a:solidFill>
                  <a:schemeClr val="bg2"/>
                </a:solidFill>
              </a:rPr>
              <a:t>n</a:t>
            </a:r>
            <a:endParaRPr lang="en-US" sz="1200" i="1" baseline="-25000" dirty="0">
              <a:solidFill>
                <a:schemeClr val="bg2"/>
              </a:solidFill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Can be computed iteratively</a:t>
            </a:r>
          </a:p>
          <a:p>
            <a:pPr lvl="1"/>
            <a:r>
              <a:rPr lang="en-US" dirty="0" smtClean="0"/>
              <a:t>Effects at each iteration are local</a:t>
            </a:r>
          </a:p>
          <a:p>
            <a:r>
              <a:rPr lang="en-US" dirty="0" smtClean="0"/>
              <a:t>Sketch of algorithm:</a:t>
            </a:r>
          </a:p>
          <a:p>
            <a:pPr lvl="1"/>
            <a:r>
              <a:rPr lang="en-US" dirty="0" smtClean="0"/>
              <a:t>Start with seed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Each page distributes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“credit” to all pages it links to</a:t>
            </a:r>
          </a:p>
          <a:p>
            <a:pPr lvl="1"/>
            <a:r>
              <a:rPr lang="en-US" dirty="0" smtClean="0"/>
              <a:t>Each target page adds up “credit” from multiple in-bound links to compute </a:t>
            </a:r>
            <a:r>
              <a:rPr lang="en-US" i="1" dirty="0" smtClean="0"/>
              <a:t>PR</a:t>
            </a:r>
            <a:r>
              <a:rPr lang="en-US" i="1" baseline="-25000" dirty="0" smtClean="0"/>
              <a:t>i+1</a:t>
            </a:r>
          </a:p>
          <a:p>
            <a:pPr lvl="1"/>
            <a:r>
              <a:rPr lang="en-US" dirty="0" smtClean="0"/>
              <a:t>Iterate until values converge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tackle the simple case:</a:t>
            </a:r>
          </a:p>
          <a:p>
            <a:pPr lvl="1"/>
            <a:r>
              <a:rPr lang="en-US" dirty="0" smtClean="0"/>
              <a:t>No random jump factor</a:t>
            </a:r>
          </a:p>
          <a:p>
            <a:pPr lvl="1"/>
            <a:r>
              <a:rPr lang="en-US" dirty="0" smtClean="0"/>
              <a:t>No dangling links</a:t>
            </a:r>
          </a:p>
          <a:p>
            <a:r>
              <a:rPr lang="en-US" dirty="0" smtClean="0"/>
              <a:t>Then, factor in these complexities…</a:t>
            </a:r>
          </a:p>
          <a:p>
            <a:pPr lvl="1"/>
            <a:r>
              <a:rPr lang="en-US" dirty="0" smtClean="0"/>
              <a:t>Why do we need the random jump?</a:t>
            </a:r>
          </a:p>
          <a:p>
            <a:pPr lvl="1"/>
            <a:r>
              <a:rPr lang="en-US" dirty="0" smtClean="0"/>
              <a:t>Where do dangling links come from?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6"/>
          </p:cNvCxnSpPr>
          <p:nvPr/>
        </p:nvCxnSpPr>
        <p:spPr>
          <a:xfrm rot="5400000">
            <a:off x="2486232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(2)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0.3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0.166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r>
              <a:rPr lang="en-US" dirty="0" smtClean="0"/>
              <a:t>Graphs are everywhere:</a:t>
            </a:r>
          </a:p>
          <a:p>
            <a:pPr lvl="1"/>
            <a:r>
              <a:rPr lang="en-US" dirty="0" smtClean="0"/>
              <a:t>Hyperlink structure of the Web</a:t>
            </a:r>
          </a:p>
          <a:p>
            <a:pPr lvl="1"/>
            <a:r>
              <a:rPr lang="en-US" dirty="0" smtClean="0"/>
              <a:t>Physical structure of computers on the Internet</a:t>
            </a:r>
          </a:p>
          <a:p>
            <a:pPr lvl="1"/>
            <a:r>
              <a:rPr lang="en-US" dirty="0" smtClean="0"/>
              <a:t>Interstate highway system</a:t>
            </a:r>
          </a:p>
          <a:p>
            <a:pPr lvl="1"/>
            <a:r>
              <a:rPr lang="en-US" dirty="0" smtClean="0"/>
              <a:t>Social networks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in MapReduce</a:t>
            </a:r>
            <a:endParaRPr lang="en-US" dirty="0"/>
          </a:p>
        </p:txBody>
      </p:sp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5" name="Content Placeholder 4" descr="graphs-p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2525" y="1733550"/>
            <a:ext cx="6915150" cy="37719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additional complexities</a:t>
            </a:r>
          </a:p>
          <a:p>
            <a:pPr lvl="1"/>
            <a:r>
              <a:rPr lang="en-US" dirty="0" smtClean="0"/>
              <a:t>What is the proper treatment of dangling nodes?</a:t>
            </a:r>
          </a:p>
          <a:p>
            <a:pPr lvl="1"/>
            <a:r>
              <a:rPr lang="en-US" dirty="0" smtClean="0"/>
              <a:t>How do we factor in the random jump factor?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Second pass to redistribute “missing </a:t>
            </a:r>
            <a:r>
              <a:rPr lang="en-US" dirty="0" err="1" smtClean="0"/>
              <a:t>PageRank</a:t>
            </a:r>
            <a:r>
              <a:rPr lang="en-US" dirty="0" smtClean="0"/>
              <a:t> mass” and account for random jumps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dirty="0" err="1" smtClean="0"/>
              <a:t>PageRank</a:t>
            </a:r>
            <a:r>
              <a:rPr lang="en-US" dirty="0" smtClean="0"/>
              <a:t> value from before, </a:t>
            </a:r>
            <a:r>
              <a:rPr lang="en-US" i="1" dirty="0" smtClean="0"/>
              <a:t>p'</a:t>
            </a:r>
            <a:r>
              <a:rPr lang="en-US" dirty="0" smtClean="0"/>
              <a:t> is updated </a:t>
            </a:r>
            <a:r>
              <a:rPr lang="en-US" dirty="0" err="1" smtClean="0"/>
              <a:t>PageRank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|G| is the number of nodes in the graph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is the missing </a:t>
            </a:r>
            <a:r>
              <a:rPr lang="en-US" dirty="0" err="1" smtClean="0"/>
              <a:t>PageRank</a:t>
            </a:r>
            <a:r>
              <a:rPr lang="en-US" dirty="0" smtClean="0"/>
              <a:t> mass</a:t>
            </a:r>
            <a:endParaRPr lang="en-US" dirty="0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295400" y="3581400"/>
          <a:ext cx="3276600" cy="915988"/>
        </p:xfrm>
        <a:graphic>
          <a:graphicData uri="http://schemas.openxmlformats.org/presentationml/2006/ole">
            <p:oleObj spid="_x0000_s167938" name="Equation" r:id="rId3" imgW="181584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convergence criteria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values don’t change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rankings don’t change</a:t>
            </a:r>
          </a:p>
          <a:p>
            <a:pPr lvl="1"/>
            <a:r>
              <a:rPr lang="en-US" dirty="0" smtClean="0"/>
              <a:t>Fixed number of iterations</a:t>
            </a:r>
          </a:p>
          <a:p>
            <a:r>
              <a:rPr lang="en-US" dirty="0" smtClean="0"/>
              <a:t>Convergence for web graphs?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structure is important for web search</a:t>
            </a:r>
          </a:p>
          <a:p>
            <a:pPr lvl="1"/>
            <a:r>
              <a:rPr lang="en-US" dirty="0" err="1" smtClean="0"/>
              <a:t>PageRank</a:t>
            </a:r>
            <a:r>
              <a:rPr lang="en-US" dirty="0" smtClean="0"/>
              <a:t> is one of many link-based features: HITS, SALSA, etc.</a:t>
            </a:r>
          </a:p>
          <a:p>
            <a:pPr lvl="1"/>
            <a:r>
              <a:rPr lang="en-US" dirty="0" smtClean="0"/>
              <a:t>One of many thousands of features used in ranking…</a:t>
            </a:r>
          </a:p>
          <a:p>
            <a:r>
              <a:rPr lang="en-US" dirty="0" smtClean="0"/>
              <a:t>Adversarial nature of web search</a:t>
            </a:r>
          </a:p>
          <a:p>
            <a:pPr lvl="1"/>
            <a:r>
              <a:rPr lang="en-US" dirty="0" smtClean="0"/>
              <a:t>Link spamming</a:t>
            </a:r>
          </a:p>
          <a:p>
            <a:pPr lvl="1"/>
            <a:r>
              <a:rPr lang="en-US" dirty="0" smtClean="0"/>
              <a:t>Spider traps</a:t>
            </a:r>
          </a:p>
          <a:p>
            <a:pPr lvl="1"/>
            <a:r>
              <a:rPr lang="en-US" dirty="0" smtClean="0"/>
              <a:t>Keyword stuffing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vs. dense graphs</a:t>
            </a:r>
          </a:p>
          <a:p>
            <a:r>
              <a:rPr lang="en-US" dirty="0" smtClean="0"/>
              <a:t>Graph topologies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-law-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7340" y="228600"/>
            <a:ext cx="4600660" cy="6107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40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Figure from: Newman, M. E. J. (2005) “Power laws, Pareto distributions and </a:t>
            </a:r>
            <a:r>
              <a:rPr lang="en-US" sz="1000" b="0" dirty="0" err="1" smtClean="0">
                <a:solidFill>
                  <a:schemeClr val="bg1"/>
                </a:solidFill>
              </a:rPr>
              <a:t>Zipf's</a:t>
            </a:r>
            <a:r>
              <a:rPr lang="en-US" sz="1000" b="0" dirty="0" smtClean="0">
                <a:solidFill>
                  <a:schemeClr val="bg1"/>
                </a:solidFill>
              </a:rPr>
              <a:t> law.” Contemporary Physics 46:323–351.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7061">
            <a:off x="1806872" y="3048000"/>
            <a:ext cx="578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Power Laws are everywhere!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combiners!</a:t>
            </a:r>
          </a:p>
          <a:p>
            <a:pPr lvl="1"/>
            <a:r>
              <a:rPr lang="en-US" dirty="0" smtClean="0"/>
              <a:t>In-mapper combining design pattern also applicable</a:t>
            </a:r>
          </a:p>
          <a:p>
            <a:r>
              <a:rPr lang="en-US" dirty="0" smtClean="0"/>
              <a:t>Maximize opportunities for local aggregation</a:t>
            </a:r>
          </a:p>
          <a:p>
            <a:pPr lvl="1"/>
            <a:r>
              <a:rPr lang="en-US" dirty="0" smtClean="0"/>
              <a:t>Simple tricks: sorting the dataset in specific ways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-Koenigsberg,_Map_by_Merian-Erben_16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7528"/>
            <a:ext cx="9144000" cy="6362943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Wikipedia (</a:t>
            </a:r>
            <a:r>
              <a:rPr lang="en-US" sz="1000" b="0" dirty="0" err="1" smtClean="0">
                <a:solidFill>
                  <a:schemeClr val="bg1"/>
                </a:solidFill>
              </a:rPr>
              <a:t>Königsberg</a:t>
            </a:r>
            <a:r>
              <a:rPr lang="en-US" sz="1000" b="0" dirty="0" smtClean="0">
                <a:solidFill>
                  <a:schemeClr val="bg1"/>
                </a:solidFill>
              </a:rPr>
              <a:t>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Finding shortest paths</a:t>
            </a:r>
          </a:p>
          <a:p>
            <a:pPr lvl="1"/>
            <a:r>
              <a:rPr lang="en-GB" smtClean="0"/>
              <a:t>Routing Internet traffic and UPS trucks</a:t>
            </a:r>
          </a:p>
          <a:p>
            <a:r>
              <a:rPr lang="en-GB" smtClean="0"/>
              <a:t>Finding minimum spanning trees</a:t>
            </a:r>
          </a:p>
          <a:p>
            <a:pPr lvl="1"/>
            <a:r>
              <a:rPr lang="en-GB" smtClean="0"/>
              <a:t>Telco laying down fiber</a:t>
            </a:r>
          </a:p>
          <a:p>
            <a:r>
              <a:rPr lang="en-GB" smtClean="0"/>
              <a:t>Finding Max Flow</a:t>
            </a:r>
          </a:p>
          <a:p>
            <a:pPr lvl="1"/>
            <a:r>
              <a:rPr lang="en-GB" smtClean="0"/>
              <a:t>Airline scheduling</a:t>
            </a:r>
          </a:p>
          <a:p>
            <a:r>
              <a:rPr lang="en-GB" smtClean="0"/>
              <a:t>Identify “special” nodes and communities</a:t>
            </a:r>
          </a:p>
          <a:p>
            <a:pPr lvl="1"/>
            <a:r>
              <a:rPr lang="en-GB" smtClean="0"/>
              <a:t>Breaking up terrorist cells, spread of avian flu</a:t>
            </a:r>
          </a:p>
          <a:p>
            <a:r>
              <a:rPr lang="en-GB" smtClean="0"/>
              <a:t>Bipartite matching</a:t>
            </a:r>
          </a:p>
          <a:p>
            <a:pPr lvl="1"/>
            <a:r>
              <a:rPr lang="en-GB" smtClean="0"/>
              <a:t>Monster.com, Match.com</a:t>
            </a:r>
          </a:p>
          <a:p>
            <a:r>
              <a:rPr lang="en-GB" smtClean="0"/>
              <a:t>And of course... PageRank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Key questions:</a:t>
            </a:r>
          </a:p>
          <a:p>
            <a:pPr lvl="1"/>
            <a:r>
              <a:rPr lang="en-GB" dirty="0" smtClean="0"/>
              <a:t>How do you represent graph data in MapReduce?</a:t>
            </a:r>
          </a:p>
          <a:p>
            <a:pPr lvl="1"/>
            <a:r>
              <a:rPr lang="en-GB" dirty="0" smtClean="0"/>
              <a:t>How do you traverse a graph in MapReduce?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33330</TotalTime>
  <Words>1797</Words>
  <Application>Microsoft Office PowerPoint</Application>
  <PresentationFormat>On-screen Show (4:3)</PresentationFormat>
  <Paragraphs>511</Paragraphs>
  <Slides>48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Slide 1</vt:lpstr>
      <vt:lpstr>Slide 2</vt:lpstr>
      <vt:lpstr>Today’s Agenda</vt:lpstr>
      <vt:lpstr>What’s a graph?</vt:lpstr>
      <vt:lpstr>Slide 5</vt:lpstr>
      <vt:lpstr>Some Graph Problems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Single 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Finding the Shortest Path</vt:lpstr>
      <vt:lpstr>Slide 22</vt:lpstr>
      <vt:lpstr>Visualizing Parallel BFS</vt:lpstr>
      <vt:lpstr>From Intuition to Algorithm</vt:lpstr>
      <vt:lpstr>Multiple Iterations Needed</vt:lpstr>
      <vt:lpstr>BFS Pseudo-Code</vt:lpstr>
      <vt:lpstr>Stopping Criterion</vt:lpstr>
      <vt:lpstr>Comparison to Dijkstra</vt:lpstr>
      <vt:lpstr>Weighted Edges</vt:lpstr>
      <vt:lpstr>Stopping Criterion</vt:lpstr>
      <vt:lpstr>Additional Complexities</vt:lpstr>
      <vt:lpstr>Stopping Criterion</vt:lpstr>
      <vt:lpstr>Graphs and MapReduce</vt:lpstr>
      <vt:lpstr>Random Walks Over the Web</vt:lpstr>
      <vt:lpstr>PageRank: Defined</vt:lpstr>
      <vt:lpstr>Computing PageRank</vt:lpstr>
      <vt:lpstr>Simplified PageRank</vt:lpstr>
      <vt:lpstr>Sample PageRank Iteration (1)</vt:lpstr>
      <vt:lpstr>Sample PageRank Iteration (2)</vt:lpstr>
      <vt:lpstr>PageRank in MapReduce</vt:lpstr>
      <vt:lpstr>PageRank Pseudo-Code</vt:lpstr>
      <vt:lpstr>Complete PageRank</vt:lpstr>
      <vt:lpstr>PageRank Convergence</vt:lpstr>
      <vt:lpstr>Beyond PageRank</vt:lpstr>
      <vt:lpstr>Efficient Graph Algorithms</vt:lpstr>
      <vt:lpstr>Slide 46</vt:lpstr>
      <vt:lpstr>Local Aggregation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7180</cp:revision>
  <dcterms:created xsi:type="dcterms:W3CDTF">2009-04-21T05:05:25Z</dcterms:created>
  <dcterms:modified xsi:type="dcterms:W3CDTF">2010-03-01T04:23:35Z</dcterms:modified>
</cp:coreProperties>
</file>