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18" r:id="rId3"/>
    <p:sldId id="393" r:id="rId4"/>
    <p:sldId id="447" r:id="rId5"/>
    <p:sldId id="446" r:id="rId6"/>
    <p:sldId id="419" r:id="rId7"/>
    <p:sldId id="448" r:id="rId8"/>
    <p:sldId id="449" r:id="rId9"/>
    <p:sldId id="453" r:id="rId10"/>
    <p:sldId id="420" r:id="rId11"/>
    <p:sldId id="451" r:id="rId12"/>
    <p:sldId id="452" r:id="rId13"/>
    <p:sldId id="457" r:id="rId14"/>
    <p:sldId id="450" r:id="rId15"/>
    <p:sldId id="431" r:id="rId16"/>
    <p:sldId id="432" r:id="rId17"/>
    <p:sldId id="433" r:id="rId18"/>
    <p:sldId id="458" r:id="rId19"/>
    <p:sldId id="421" r:id="rId20"/>
    <p:sldId id="426" r:id="rId21"/>
    <p:sldId id="427" r:id="rId22"/>
    <p:sldId id="428" r:id="rId23"/>
    <p:sldId id="429" r:id="rId24"/>
    <p:sldId id="459" r:id="rId25"/>
    <p:sldId id="424" r:id="rId26"/>
    <p:sldId id="422" r:id="rId27"/>
    <p:sldId id="423" r:id="rId28"/>
    <p:sldId id="425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2" r:id="rId37"/>
    <p:sldId id="443" r:id="rId38"/>
    <p:sldId id="444" r:id="rId39"/>
    <p:sldId id="445" r:id="rId40"/>
    <p:sldId id="441" r:id="rId41"/>
    <p:sldId id="460" r:id="rId42"/>
    <p:sldId id="454" r:id="rId43"/>
    <p:sldId id="455" r:id="rId44"/>
    <p:sldId id="456" r:id="rId45"/>
    <p:sldId id="465" r:id="rId46"/>
    <p:sldId id="466" r:id="rId47"/>
    <p:sldId id="467" r:id="rId48"/>
    <p:sldId id="469" r:id="rId49"/>
    <p:sldId id="461" r:id="rId50"/>
    <p:sldId id="462" r:id="rId51"/>
    <p:sldId id="463" r:id="rId52"/>
    <p:sldId id="464" r:id="rId53"/>
    <p:sldId id="470" r:id="rId54"/>
    <p:sldId id="365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89617" autoAdjust="0"/>
  </p:normalViewPr>
  <p:slideViewPr>
    <p:cSldViewPr>
      <p:cViewPr varScale="1">
        <p:scale>
          <a:sx n="121" d="100"/>
          <a:sy n="121" d="100"/>
        </p:scale>
        <p:origin x="-11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MapReduce and databases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4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Data-Intensive Information Processing Applications ― </a:t>
            </a:r>
            <a:r>
              <a:rPr lang="en-US" smtClean="0">
                <a:solidFill>
                  <a:schemeClr val="bg1"/>
                </a:solidFill>
              </a:rPr>
              <a:t>Session </a:t>
            </a:r>
            <a:r>
              <a:rPr lang="en-US" smtClean="0">
                <a:solidFill>
                  <a:schemeClr val="bg1"/>
                </a:solidFill>
              </a:rPr>
              <a:t>#7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Tuesday, March 23, 2010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7408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See http://creativecommons.org/licenses/by-nc-sa/3.0/us/ for details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Premise: more data leads to better business decisions</a:t>
            </a:r>
          </a:p>
          <a:p>
            <a:pPr lvl="1"/>
            <a:r>
              <a:rPr lang="en-US" dirty="0" smtClean="0"/>
              <a:t>Periodic reporting as well as ad hoc queries</a:t>
            </a:r>
          </a:p>
          <a:p>
            <a:pPr lvl="1"/>
            <a:r>
              <a:rPr lang="en-US" dirty="0" smtClean="0"/>
              <a:t>Analysts, not programmers (importance of tools and dashboards)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Slicing-and-dicing activity by different dimensions to better understand the marketplace</a:t>
            </a:r>
          </a:p>
          <a:p>
            <a:pPr lvl="1"/>
            <a:r>
              <a:rPr lang="en-US" dirty="0" smtClean="0"/>
              <a:t>Analyzing log data to improve OLTP experience</a:t>
            </a:r>
          </a:p>
          <a:p>
            <a:pPr lvl="1"/>
            <a:r>
              <a:rPr lang="en-US" dirty="0" smtClean="0"/>
              <a:t>Analyzing log data to better optimize ad placement</a:t>
            </a:r>
          </a:p>
          <a:p>
            <a:pPr lvl="1"/>
            <a:r>
              <a:rPr lang="en-US" dirty="0" smtClean="0"/>
              <a:t>Analyzing purchasing trends for better supply-chain management</a:t>
            </a:r>
          </a:p>
          <a:p>
            <a:pPr lvl="1"/>
            <a:r>
              <a:rPr lang="en-US" dirty="0" smtClean="0"/>
              <a:t>Mining for correlations between otherwise unrelated activities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OLTP/OLAP Architecture: Hadoop?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 bwMode="auto">
          <a:xfrm>
            <a:off x="30480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ETL</a:t>
            </a:r>
            <a:r>
              <a:rPr lang="en-US" sz="1400" dirty="0" smtClean="0">
                <a:solidFill>
                  <a:schemeClr val="bg2"/>
                </a:solidFill>
              </a:rPr>
              <a:t/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b="0" dirty="0" smtClean="0">
                <a:solidFill>
                  <a:schemeClr val="bg2"/>
                </a:solidFill>
              </a:rPr>
              <a:t>(Extract, Transform, and Load)</a:t>
            </a:r>
            <a:endParaRPr lang="en-US" sz="1400" b="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803626">
            <a:off x="637479" y="391092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Hadoop here?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958210">
            <a:off x="4956526" y="2506617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about here?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OLTP/OLAP/Hadoop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705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11" idx="1"/>
          </p:cNvCxnSpPr>
          <p:nvPr/>
        </p:nvCxnSpPr>
        <p:spPr bwMode="auto">
          <a:xfrm>
            <a:off x="25146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ETL</a:t>
            </a:r>
            <a:r>
              <a:rPr lang="en-US" sz="1400" dirty="0" smtClean="0">
                <a:solidFill>
                  <a:schemeClr val="bg2"/>
                </a:solidFill>
              </a:rPr>
              <a:t/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b="0" dirty="0" smtClean="0">
                <a:solidFill>
                  <a:schemeClr val="bg2"/>
                </a:solidFill>
              </a:rPr>
              <a:t>(Extract, Transform, and Load)</a:t>
            </a:r>
            <a:endParaRPr lang="en-US" sz="1400" b="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029200" y="2438400"/>
            <a:ext cx="15240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Hadoop</a:t>
            </a:r>
          </a:p>
        </p:txBody>
      </p:sp>
      <p:sp>
        <p:nvSpPr>
          <p:cNvPr id="9" name="TextBox 8"/>
          <p:cNvSpPr txBox="1"/>
          <p:nvPr/>
        </p:nvSpPr>
        <p:spPr>
          <a:xfrm rot="20803626">
            <a:off x="1447202" y="4450516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Why does this make sense?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Reporting is often a nightly task:</a:t>
            </a:r>
          </a:p>
          <a:p>
            <a:pPr lvl="1"/>
            <a:r>
              <a:rPr lang="en-US" dirty="0" smtClean="0"/>
              <a:t>ETL is often slow: why?</a:t>
            </a:r>
          </a:p>
          <a:p>
            <a:pPr lvl="1"/>
            <a:r>
              <a:rPr lang="en-US" dirty="0" smtClean="0"/>
              <a:t>What happens if processing 24 hours of data takes longer than 24 hours?</a:t>
            </a:r>
          </a:p>
          <a:p>
            <a:r>
              <a:rPr lang="en-US" dirty="0" smtClean="0"/>
              <a:t>Hadoop is perfect:</a:t>
            </a:r>
          </a:p>
          <a:p>
            <a:pPr lvl="1"/>
            <a:r>
              <a:rPr lang="en-US" dirty="0" smtClean="0"/>
              <a:t>Most likely, you already have some data warehousing solution</a:t>
            </a:r>
          </a:p>
          <a:p>
            <a:pPr lvl="1"/>
            <a:r>
              <a:rPr lang="en-US" dirty="0" smtClean="0"/>
              <a:t>Ingest is limited by speed of HDFS</a:t>
            </a:r>
          </a:p>
          <a:p>
            <a:pPr lvl="1"/>
            <a:r>
              <a:rPr lang="en-US" dirty="0" smtClean="0"/>
              <a:t>Scales out with more nodes</a:t>
            </a:r>
          </a:p>
          <a:p>
            <a:pPr lvl="1"/>
            <a:r>
              <a:rPr lang="en-US" dirty="0" smtClean="0"/>
              <a:t>Massively parallel</a:t>
            </a:r>
          </a:p>
          <a:p>
            <a:pPr lvl="1"/>
            <a:r>
              <a:rPr lang="en-US" dirty="0" smtClean="0"/>
              <a:t>Ability to use any processing tool</a:t>
            </a:r>
          </a:p>
          <a:p>
            <a:pPr lvl="1"/>
            <a:r>
              <a:rPr lang="en-US" dirty="0" smtClean="0"/>
              <a:t>Much cheaper than parallel databases</a:t>
            </a:r>
          </a:p>
          <a:p>
            <a:pPr lvl="1"/>
            <a:r>
              <a:rPr lang="en-US" dirty="0" smtClean="0"/>
              <a:t>ETL is a batch process anyway!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MapReduce algorithms </a:t>
            </a:r>
            <a:br>
              <a:rPr lang="en-US" sz="3200" dirty="0" smtClean="0"/>
            </a:br>
            <a:r>
              <a:rPr lang="en-US" sz="3200" dirty="0" smtClean="0"/>
              <a:t>for processing relational data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Secondary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sorts input to reducers by key</a:t>
            </a:r>
          </a:p>
          <a:p>
            <a:pPr lvl="1"/>
            <a:r>
              <a:rPr lang="en-US" dirty="0" smtClean="0"/>
              <a:t>Values are arbitrarily ordered</a:t>
            </a:r>
          </a:p>
          <a:p>
            <a:r>
              <a:rPr lang="en-US" dirty="0" smtClean="0"/>
              <a:t>What if want to sort value also?</a:t>
            </a:r>
          </a:p>
          <a:p>
            <a:pPr lvl="1"/>
            <a:r>
              <a:rPr lang="en-US" dirty="0" smtClean="0"/>
              <a:t>E.g., k </a:t>
            </a:r>
            <a:r>
              <a:rPr lang="en-US" dirty="0" smtClean="0">
                <a:latin typeface="Arial"/>
                <a:cs typeface="Arial"/>
              </a:rPr>
              <a:t>→ (v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r), </a:t>
            </a:r>
            <a:r>
              <a:rPr lang="en-US" dirty="0" smtClean="0">
                <a:cs typeface="Arial"/>
              </a:rPr>
              <a:t>(v</a:t>
            </a:r>
            <a:r>
              <a:rPr lang="en-US" baseline="-25000" dirty="0" smtClean="0">
                <a:cs typeface="Arial"/>
              </a:rPr>
              <a:t>3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8</a:t>
            </a:r>
            <a:r>
              <a:rPr lang="en-US" dirty="0" smtClean="0">
                <a:cs typeface="Arial"/>
              </a:rPr>
              <a:t>, r)…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Sorting: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Buffer values in memory, then sort</a:t>
            </a:r>
          </a:p>
          <a:p>
            <a:pPr lvl="1"/>
            <a:r>
              <a:rPr lang="en-US" dirty="0" smtClean="0"/>
              <a:t>Why is this a bad idea?</a:t>
            </a:r>
          </a:p>
          <a:p>
            <a:r>
              <a:rPr lang="en-US" dirty="0" smtClean="0"/>
              <a:t>Solution 2:</a:t>
            </a:r>
          </a:p>
          <a:p>
            <a:pPr lvl="1"/>
            <a:r>
              <a:rPr lang="en-US" dirty="0" smtClean="0"/>
              <a:t>“Value-to-key conversion” design pattern: form composite intermediate key, </a:t>
            </a:r>
            <a:r>
              <a:rPr lang="en-US" dirty="0" smtClean="0">
                <a:cs typeface="Arial"/>
              </a:rPr>
              <a:t>(k, v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)</a:t>
            </a:r>
          </a:p>
          <a:p>
            <a:pPr lvl="1"/>
            <a:r>
              <a:rPr lang="en-US" dirty="0" smtClean="0">
                <a:cs typeface="Arial"/>
              </a:rPr>
              <a:t>Let execution framework do the sorting</a:t>
            </a:r>
          </a:p>
          <a:p>
            <a:pPr lvl="1"/>
            <a:r>
              <a:rPr lang="en-US" dirty="0" smtClean="0">
                <a:cs typeface="Arial"/>
              </a:rPr>
              <a:t>Preserve state across multiple key-value pairs to handle processing</a:t>
            </a:r>
            <a:endParaRPr lang="en-US" dirty="0" smtClean="0"/>
          </a:p>
          <a:p>
            <a:pPr lvl="1"/>
            <a:r>
              <a:rPr lang="en-US" dirty="0" smtClean="0"/>
              <a:t>Anything else we need to do?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Value-to-Key Conversion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k 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→ (v</a:t>
            </a:r>
            <a:r>
              <a:rPr lang="en-US" sz="2000" b="0" baseline="-25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, r), </a:t>
            </a:r>
            <a:r>
              <a:rPr lang="en-US" sz="2000" b="0" dirty="0" smtClean="0">
                <a:solidFill>
                  <a:schemeClr val="bg1"/>
                </a:solidFill>
                <a:cs typeface="Arial"/>
              </a:rPr>
              <a:t>(v</a:t>
            </a:r>
            <a:r>
              <a:rPr lang="en-US" sz="2000" b="0" baseline="-25000" dirty="0" smtClean="0">
                <a:solidFill>
                  <a:schemeClr val="bg1"/>
                </a:solidFill>
                <a:cs typeface="Arial"/>
              </a:rPr>
              <a:t>4</a:t>
            </a:r>
            <a:r>
              <a:rPr lang="en-US" sz="2000" b="0" dirty="0" smtClean="0">
                <a:solidFill>
                  <a:schemeClr val="bg1"/>
                </a:solidFill>
                <a:cs typeface="Arial"/>
              </a:rPr>
              <a:t>, r), (v</a:t>
            </a:r>
            <a:r>
              <a:rPr lang="en-US" sz="2000" b="0" baseline="-25000" dirty="0" smtClean="0">
                <a:solidFill>
                  <a:schemeClr val="bg1"/>
                </a:solidFill>
                <a:cs typeface="Arial"/>
              </a:rPr>
              <a:t>8</a:t>
            </a:r>
            <a:r>
              <a:rPr lang="en-US" sz="2000" b="0" dirty="0" smtClean="0">
                <a:solidFill>
                  <a:schemeClr val="bg1"/>
                </a:solidFill>
                <a:cs typeface="Arial"/>
              </a:rPr>
              <a:t>, r), (v</a:t>
            </a:r>
            <a:r>
              <a:rPr lang="en-US" sz="2000" b="0" baseline="-25000" dirty="0" smtClean="0">
                <a:solidFill>
                  <a:schemeClr val="bg1"/>
                </a:solidFill>
                <a:cs typeface="Arial"/>
              </a:rPr>
              <a:t>3</a:t>
            </a:r>
            <a:r>
              <a:rPr lang="en-US" sz="2000" b="0" dirty="0" smtClean="0">
                <a:solidFill>
                  <a:schemeClr val="bg1"/>
                </a:solidFill>
                <a:cs typeface="Arial"/>
              </a:rPr>
              <a:t>, r)…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234" y="3596045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(k, 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lang="en-US" sz="2000" b="0" baseline="-25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2000" b="0" dirty="0" smtClean="0">
                <a:solidFill>
                  <a:schemeClr val="bg1"/>
                </a:solidFill>
              </a:rPr>
              <a:t>) 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→ (v</a:t>
            </a:r>
            <a:r>
              <a:rPr lang="en-US" sz="2000" b="0" baseline="-25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, r)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6426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Before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After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8234" y="3946763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(k, 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lang="en-US" sz="2000" b="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b="0" dirty="0" smtClean="0">
                <a:solidFill>
                  <a:schemeClr val="bg1"/>
                </a:solidFill>
              </a:rPr>
              <a:t>) 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→ (v</a:t>
            </a:r>
            <a:r>
              <a:rPr lang="en-US" sz="2000" b="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, r)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8234" y="4297481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(k, 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lang="en-US" sz="2000" b="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000" b="0" dirty="0" smtClean="0">
                <a:solidFill>
                  <a:schemeClr val="bg1"/>
                </a:solidFill>
              </a:rPr>
              <a:t>) 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→ (v</a:t>
            </a:r>
            <a:r>
              <a:rPr lang="en-US" sz="2000" b="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, r)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8234" y="4648200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(k, 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lang="en-US" sz="2000" b="0" baseline="-25000" dirty="0" smtClean="0">
                <a:solidFill>
                  <a:schemeClr val="bg1"/>
                </a:solidFill>
                <a:latin typeface="Arial"/>
                <a:cs typeface="Arial"/>
              </a:rPr>
              <a:t>8</a:t>
            </a:r>
            <a:r>
              <a:rPr lang="en-US" sz="2000" b="0" dirty="0" smtClean="0">
                <a:solidFill>
                  <a:schemeClr val="bg1"/>
                </a:solidFill>
              </a:rPr>
              <a:t>) 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→ (v</a:t>
            </a:r>
            <a:r>
              <a:rPr lang="en-US" sz="2000" b="0" baseline="-25000" dirty="0" smtClean="0">
                <a:solidFill>
                  <a:schemeClr val="bg1"/>
                </a:solidFill>
                <a:latin typeface="Arial"/>
                <a:cs typeface="Arial"/>
              </a:rPr>
              <a:t>8</a:t>
            </a:r>
            <a:r>
              <a:rPr lang="en-US" sz="2000" b="0" dirty="0" smtClean="0">
                <a:solidFill>
                  <a:schemeClr val="bg1"/>
                </a:solidFill>
                <a:latin typeface="Arial"/>
                <a:cs typeface="Arial"/>
              </a:rPr>
              <a:t>, r)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480846"/>
            <a:ext cx="3369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Values arrive in arbitrary order…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4933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smtClean="0">
                <a:solidFill>
                  <a:schemeClr val="bg1"/>
                </a:solidFill>
              </a:rPr>
              <a:t>…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3657600"/>
            <a:ext cx="3162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Values arrive in sorted order…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3928646"/>
            <a:ext cx="499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Process by preserving state across multiple keys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4233446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to partition correctly!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tables:</a:t>
            </a:r>
          </a:p>
          <a:p>
            <a:pPr lvl="1"/>
            <a:r>
              <a:rPr lang="en-US" dirty="0" smtClean="0"/>
              <a:t>User demographics (gender, age, income, etc.)</a:t>
            </a:r>
          </a:p>
          <a:p>
            <a:pPr lvl="1"/>
            <a:r>
              <a:rPr lang="en-US" dirty="0" smtClean="0"/>
              <a:t>User page visits (URL, time spent, etc.)</a:t>
            </a:r>
          </a:p>
          <a:p>
            <a:r>
              <a:rPr lang="en-US" dirty="0" smtClean="0"/>
              <a:t>Analyses we might want to perform:</a:t>
            </a:r>
          </a:p>
          <a:p>
            <a:pPr lvl="1"/>
            <a:r>
              <a:rPr lang="en-US" dirty="0" smtClean="0"/>
              <a:t>Statistics on demographic characteristics</a:t>
            </a:r>
          </a:p>
          <a:p>
            <a:pPr lvl="1"/>
            <a:r>
              <a:rPr lang="en-US" dirty="0" smtClean="0"/>
              <a:t>Statistics on page visits</a:t>
            </a:r>
          </a:p>
          <a:p>
            <a:pPr lvl="1"/>
            <a:r>
              <a:rPr lang="en-US" dirty="0" smtClean="0"/>
              <a:t>Statistics on page visits by URL</a:t>
            </a:r>
          </a:p>
          <a:p>
            <a:pPr lvl="1"/>
            <a:r>
              <a:rPr lang="en-US" dirty="0" smtClean="0"/>
              <a:t>Statistics on page visits by demographic characteristic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Projection (</a:t>
            </a:r>
            <a:r>
              <a:rPr lang="en-US" dirty="0" smtClean="0">
                <a:sym typeface="Symbol"/>
              </a:rPr>
              <a:t>)</a:t>
            </a:r>
            <a:endParaRPr lang="en-US" dirty="0" smtClean="0"/>
          </a:p>
          <a:p>
            <a:pPr lvl="1"/>
            <a:r>
              <a:rPr lang="en-US" dirty="0" smtClean="0"/>
              <a:t>Selection (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Cartesian product (</a:t>
            </a:r>
            <a:r>
              <a:rPr lang="en-US" dirty="0" smtClean="0">
                <a:sym typeface="Symbol"/>
              </a:rPr>
              <a:t>)</a:t>
            </a:r>
          </a:p>
          <a:p>
            <a:pPr lvl="1"/>
            <a:r>
              <a:rPr lang="en-US" dirty="0" smtClean="0"/>
              <a:t>Set union (</a:t>
            </a:r>
            <a:r>
              <a:rPr lang="en-US" dirty="0" smtClean="0">
                <a:sym typeface="Symbol"/>
              </a:rPr>
              <a:t>)</a:t>
            </a:r>
          </a:p>
          <a:p>
            <a:pPr lvl="1"/>
            <a:r>
              <a:rPr lang="en-US" dirty="0" smtClean="0"/>
              <a:t>Set difference (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Rename (</a:t>
            </a:r>
            <a:r>
              <a:rPr lang="en-US" dirty="0" smtClean="0">
                <a:sym typeface="Symbol"/>
              </a:rPr>
              <a:t>)</a:t>
            </a:r>
            <a:endParaRPr lang="en-US" dirty="0" smtClean="0"/>
          </a:p>
          <a:p>
            <a:r>
              <a:rPr lang="en-US" dirty="0" smtClean="0"/>
              <a:t>Other operations</a:t>
            </a:r>
          </a:p>
          <a:p>
            <a:pPr lvl="1"/>
            <a:r>
              <a:rPr lang="en-US" dirty="0" smtClean="0"/>
              <a:t>Join (⋈)</a:t>
            </a:r>
          </a:p>
          <a:p>
            <a:pPr lvl="1"/>
            <a:r>
              <a:rPr lang="en-US" dirty="0" smtClean="0"/>
              <a:t>Group by… aggregation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528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43400" y="3352800"/>
            <a:ext cx="984250" cy="533400"/>
            <a:chOff x="3886200" y="1524000"/>
            <a:chExt cx="984250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86200" y="1524000"/>
            <a:ext cx="527050" cy="527050"/>
          </p:xfrm>
          <a:graphic>
            <a:graphicData uri="http://schemas.openxmlformats.org/presentationml/2006/ole">
              <p:oleObj spid="_x0000_s186370" name="Equation" r:id="rId3" imgW="139680" imgH="139680" progId="Equation.3">
                <p:embed/>
              </p:oleObj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6002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72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002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2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194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528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53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0104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new </a:t>
            </a:r>
            <a:r>
              <a:rPr lang="en-US" dirty="0" err="1" smtClean="0"/>
              <a:t>tuples</a:t>
            </a:r>
            <a:r>
              <a:rPr lang="en-US" dirty="0" smtClean="0"/>
              <a:t> with appropriate attributes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 smtClean="0"/>
              <a:t>Basically limited by HDFS streaming speeds</a:t>
            </a:r>
          </a:p>
          <a:p>
            <a:pPr lvl="1"/>
            <a:r>
              <a:rPr lang="en-US" dirty="0" smtClean="0"/>
              <a:t>Speed of encoding/decoding </a:t>
            </a:r>
            <a:r>
              <a:rPr lang="en-US" dirty="0" err="1" smtClean="0"/>
              <a:t>tuples</a:t>
            </a:r>
            <a:r>
              <a:rPr lang="en-US" dirty="0" smtClean="0"/>
              <a:t> becomes important</a:t>
            </a:r>
          </a:p>
          <a:p>
            <a:pPr lvl="1"/>
            <a:r>
              <a:rPr lang="en-US" dirty="0" smtClean="0"/>
              <a:t>Relational databases take advantage of compression</a:t>
            </a:r>
          </a:p>
          <a:p>
            <a:pPr lvl="1"/>
            <a:r>
              <a:rPr lang="en-US" dirty="0" err="1" smtClean="0"/>
              <a:t>Semistructured</a:t>
            </a:r>
            <a:r>
              <a:rPr lang="en-US" dirty="0" smtClean="0"/>
              <a:t> data? No problem!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46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480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97338" y="3352800"/>
            <a:ext cx="703262" cy="533400"/>
            <a:chOff x="3862388" y="1524000"/>
            <a:chExt cx="703262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62388" y="1524000"/>
            <a:ext cx="574675" cy="527050"/>
          </p:xfrm>
          <a:graphic>
            <a:graphicData uri="http://schemas.openxmlformats.org/presentationml/2006/ole">
              <p:oleObj spid="_x0000_s187394" name="Equation" r:id="rId3" imgW="152280" imgH="139680" progId="Equation.3">
                <p:embed/>
              </p:oleObj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2954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74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146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0480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2954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574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146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54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74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146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0200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086600" y="2819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33528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3352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29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086600" y="3352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6200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only </a:t>
            </a:r>
            <a:r>
              <a:rPr lang="en-US" dirty="0" err="1" smtClean="0"/>
              <a:t>tuples</a:t>
            </a:r>
            <a:r>
              <a:rPr lang="en-US" dirty="0" smtClean="0"/>
              <a:t> that meet criteria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 smtClean="0"/>
              <a:t>Basically limited by HDFS streaming speeds</a:t>
            </a:r>
          </a:p>
          <a:p>
            <a:pPr lvl="1"/>
            <a:r>
              <a:rPr lang="en-US" dirty="0" smtClean="0"/>
              <a:t>Speed of encoding/decoding </a:t>
            </a:r>
            <a:r>
              <a:rPr lang="en-US" dirty="0" err="1" smtClean="0"/>
              <a:t>tuples</a:t>
            </a:r>
            <a:r>
              <a:rPr lang="en-US" dirty="0" smtClean="0"/>
              <a:t> becomes important</a:t>
            </a:r>
          </a:p>
          <a:p>
            <a:pPr lvl="1"/>
            <a:r>
              <a:rPr lang="en-US" dirty="0" smtClean="0"/>
              <a:t>Relational databases take advantage of compression</a:t>
            </a:r>
          </a:p>
          <a:p>
            <a:pPr lvl="1"/>
            <a:r>
              <a:rPr lang="en-US" dirty="0" err="1" smtClean="0"/>
              <a:t>Semistructured</a:t>
            </a:r>
            <a:r>
              <a:rPr lang="en-US" dirty="0" smtClean="0"/>
              <a:t> data? No problem!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by…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What is the average time spent per URL?</a:t>
            </a:r>
          </a:p>
          <a:p>
            <a:r>
              <a:rPr lang="en-US" dirty="0" smtClean="0"/>
              <a:t>In SQL: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url</a:t>
            </a:r>
            <a:r>
              <a:rPr lang="en-US" dirty="0" smtClean="0"/>
              <a:t>, AVG(time) FROM visits GROUP BY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time, keyed by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Framework automatically groups values by keys</a:t>
            </a:r>
          </a:p>
          <a:p>
            <a:pPr lvl="1"/>
            <a:r>
              <a:rPr lang="en-US" dirty="0" smtClean="0"/>
              <a:t>Compute average in reducer</a:t>
            </a:r>
          </a:p>
          <a:p>
            <a:pPr lvl="1"/>
            <a:r>
              <a:rPr lang="en-US" dirty="0" smtClean="0"/>
              <a:t>Optimize with combiners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Documents and Settings\Jimmy Lin\Local Settings\Temporary Internet Files\Content.IE5\8DW3C1QH\MPj042286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6075"/>
            <a:ext cx="9144000" cy="616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8288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Relational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  <a:r>
              <a:rPr lang="en-US" sz="4000" dirty="0" smtClean="0">
                <a:solidFill>
                  <a:schemeClr val="bg2"/>
                </a:solidFill>
              </a:rPr>
              <a:t>Joins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Microsoft Office Clip Art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192" name="Flowchart: Collate 191"/>
          <p:cNvSpPr/>
          <p:nvPr/>
        </p:nvSpPr>
        <p:spPr>
          <a:xfrm rot="5400000">
            <a:off x="4381500" y="33909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2514600" y="37338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361803" y="35810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210" name="Group 209"/>
          <p:cNvGrpSpPr/>
          <p:nvPr/>
        </p:nvGrpSpPr>
        <p:grpSpPr>
          <a:xfrm flipH="1">
            <a:off x="5105400" y="3429000"/>
            <a:ext cx="1448594" cy="306388"/>
            <a:chOff x="5638006" y="3810000"/>
            <a:chExt cx="1448594" cy="306388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2" name="Straight Arrow Connector 211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213" name="Straight Arrow Connector 212"/>
          <p:cNvCxnSpPr/>
          <p:nvPr/>
        </p:nvCxnSpPr>
        <p:spPr>
          <a:xfrm rot="5400000">
            <a:off x="4418806" y="41140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216" name="Group 215"/>
          <p:cNvGrpSpPr/>
          <p:nvPr/>
        </p:nvGrpSpPr>
        <p:grpSpPr>
          <a:xfrm>
            <a:off x="1143000" y="12954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218" name="Rectangle 21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143000" y="2362200"/>
            <a:ext cx="2286000" cy="381000"/>
            <a:chOff x="1219200" y="1143000"/>
            <a:chExt cx="2286000" cy="381000"/>
          </a:xfrm>
        </p:grpSpPr>
        <p:sp>
          <p:nvSpPr>
            <p:cNvPr id="222" name="Rectangle 22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143000" y="2895600"/>
            <a:ext cx="2286000" cy="381000"/>
            <a:chOff x="1219200" y="1143000"/>
            <a:chExt cx="2286000" cy="381000"/>
          </a:xfrm>
        </p:grpSpPr>
        <p:sp>
          <p:nvSpPr>
            <p:cNvPr id="226" name="Rectangle 22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486400" y="1295400"/>
            <a:ext cx="2286000" cy="381000"/>
            <a:chOff x="3124200" y="1143000"/>
            <a:chExt cx="228600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486400" y="1828800"/>
            <a:ext cx="2286000" cy="381000"/>
            <a:chOff x="3124200" y="1143000"/>
            <a:chExt cx="2286000" cy="381000"/>
          </a:xfrm>
        </p:grpSpPr>
        <p:sp>
          <p:nvSpPr>
            <p:cNvPr id="234" name="Rectangle 23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486400" y="2362200"/>
            <a:ext cx="2286000" cy="381000"/>
            <a:chOff x="3124200" y="1143000"/>
            <a:chExt cx="2286000" cy="381000"/>
          </a:xfrm>
        </p:grpSpPr>
        <p:sp>
          <p:nvSpPr>
            <p:cNvPr id="238" name="Rectangle 23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486400" y="2895600"/>
            <a:ext cx="2286000" cy="381000"/>
            <a:chOff x="3124200" y="1143000"/>
            <a:chExt cx="2286000" cy="381000"/>
          </a:xfrm>
        </p:grpSpPr>
        <p:sp>
          <p:nvSpPr>
            <p:cNvPr id="242" name="Rectangle 24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514600" y="4419600"/>
            <a:ext cx="2286000" cy="381000"/>
            <a:chOff x="1219200" y="1143000"/>
            <a:chExt cx="2286000" cy="381000"/>
          </a:xfrm>
        </p:grpSpPr>
        <p:sp>
          <p:nvSpPr>
            <p:cNvPr id="254" name="Rectangle 25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419600" y="4419600"/>
            <a:ext cx="2286000" cy="381000"/>
            <a:chOff x="3124200" y="1143000"/>
            <a:chExt cx="2286000" cy="381000"/>
          </a:xfrm>
        </p:grpSpPr>
        <p:sp>
          <p:nvSpPr>
            <p:cNvPr id="258" name="Rectangle 25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514600" y="4953000"/>
            <a:ext cx="2286000" cy="381000"/>
            <a:chOff x="1219200" y="1143000"/>
            <a:chExt cx="2286000" cy="381000"/>
          </a:xfrm>
        </p:grpSpPr>
        <p:sp>
          <p:nvSpPr>
            <p:cNvPr id="262" name="Rectangle 26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419600" y="4953000"/>
            <a:ext cx="2286000" cy="381000"/>
            <a:chOff x="3124200" y="1143000"/>
            <a:chExt cx="2286000" cy="381000"/>
          </a:xfrm>
        </p:grpSpPr>
        <p:sp>
          <p:nvSpPr>
            <p:cNvPr id="266" name="Rectangle 26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14600" y="5486400"/>
            <a:ext cx="2286000" cy="381000"/>
            <a:chOff x="1219200" y="1143000"/>
            <a:chExt cx="2286000" cy="381000"/>
          </a:xfrm>
        </p:grpSpPr>
        <p:sp>
          <p:nvSpPr>
            <p:cNvPr id="270" name="Rectangle 26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419600" y="5486400"/>
            <a:ext cx="2286000" cy="381000"/>
            <a:chOff x="3124200" y="1143000"/>
            <a:chExt cx="2286000" cy="381000"/>
          </a:xfrm>
        </p:grpSpPr>
        <p:sp>
          <p:nvSpPr>
            <p:cNvPr id="274" name="Rectangle 27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14600" y="6019800"/>
            <a:ext cx="2286000" cy="381000"/>
            <a:chOff x="1219200" y="1143000"/>
            <a:chExt cx="2286000" cy="381000"/>
          </a:xfrm>
        </p:grpSpPr>
        <p:sp>
          <p:nvSpPr>
            <p:cNvPr id="278" name="Rectangle 2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4419600" y="6019800"/>
            <a:ext cx="2286000" cy="381000"/>
            <a:chOff x="3124200" y="1143000"/>
            <a:chExt cx="2286000" cy="381000"/>
          </a:xfrm>
        </p:grpSpPr>
        <p:sp>
          <p:nvSpPr>
            <p:cNvPr id="282" name="Rectangle 28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Relationships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03938" y="4419600"/>
            <a:ext cx="159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One-to-One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810000" y="4419600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One-to-Many</a:t>
            </a: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Many-to-Many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0" name="Straight Connector 49"/>
          <p:cNvCxnSpPr>
            <a:cxnSpLocks noChangeShapeType="1"/>
            <a:stCxn id="7" idx="5"/>
            <a:endCxn id="12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1" name="Straight Connector 51"/>
          <p:cNvCxnSpPr>
            <a:cxnSpLocks noChangeShapeType="1"/>
            <a:stCxn id="7" idx="5"/>
            <a:endCxn id="10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2" name="Straight Connector 54"/>
          <p:cNvCxnSpPr>
            <a:cxnSpLocks noChangeShapeType="1"/>
            <a:stCxn id="7" idx="5"/>
            <a:endCxn id="14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3" name="Straight Connector 57"/>
          <p:cNvCxnSpPr>
            <a:cxnSpLocks noChangeShapeType="1"/>
            <a:stCxn id="13" idx="6"/>
            <a:endCxn id="12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4" name="Straight Connector 60"/>
          <p:cNvCxnSpPr>
            <a:cxnSpLocks noChangeShapeType="1"/>
            <a:stCxn id="17" idx="7"/>
            <a:endCxn id="12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5" name="Straight Connector 64"/>
          <p:cNvCxnSpPr>
            <a:cxnSpLocks noChangeShapeType="1"/>
            <a:stCxn id="8" idx="3"/>
            <a:endCxn id="11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6" name="Straight Connector 67"/>
          <p:cNvCxnSpPr>
            <a:cxnSpLocks noChangeShapeType="1"/>
            <a:stCxn id="16" idx="1"/>
            <a:endCxn id="11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7" name="Straight Connector 70"/>
          <p:cNvCxnSpPr>
            <a:cxnSpLocks noChangeShapeType="1"/>
            <a:stCxn id="18" idx="1"/>
            <a:endCxn id="15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8" name="Straight Connector 74"/>
          <p:cNvCxnSpPr>
            <a:cxnSpLocks noChangeShapeType="1"/>
            <a:stCxn id="18" idx="1"/>
            <a:endCxn id="13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9" name="Straight Connector 77"/>
          <p:cNvCxnSpPr>
            <a:cxnSpLocks noChangeShapeType="1"/>
            <a:stCxn id="20" idx="2"/>
            <a:endCxn id="19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0" name="Straight Connector 80"/>
          <p:cNvCxnSpPr>
            <a:cxnSpLocks noChangeShapeType="1"/>
            <a:stCxn id="21" idx="1"/>
            <a:endCxn id="19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" name="Straight Connector 89"/>
          <p:cNvCxnSpPr>
            <a:cxnSpLocks noChangeShapeType="1"/>
            <a:stCxn id="23" idx="2"/>
            <a:endCxn id="22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2" name="Straight Connector 94"/>
          <p:cNvCxnSpPr>
            <a:cxnSpLocks noChangeShapeType="1"/>
            <a:stCxn id="24" idx="1"/>
            <a:endCxn id="22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3" name="Straight Connector 97"/>
          <p:cNvCxnSpPr>
            <a:cxnSpLocks noChangeShapeType="1"/>
            <a:stCxn id="26" idx="1"/>
            <a:endCxn id="22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4" name="Straight Connector 104"/>
          <p:cNvCxnSpPr>
            <a:cxnSpLocks noChangeShapeType="1"/>
            <a:stCxn id="27" idx="1"/>
            <a:endCxn id="25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5" name="Straight Connector 108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6" name="Straight Connector 113"/>
          <p:cNvCxnSpPr>
            <a:cxnSpLocks noChangeShapeType="1"/>
            <a:stCxn id="31" idx="1"/>
            <a:endCxn id="28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7" name="Straight Connector 116"/>
          <p:cNvCxnSpPr>
            <a:cxnSpLocks noChangeShapeType="1"/>
            <a:stCxn id="29" idx="3"/>
            <a:endCxn id="30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8" name="Straight Connector 120"/>
          <p:cNvCxnSpPr>
            <a:cxnSpLocks noChangeShapeType="1"/>
            <a:stCxn id="39" idx="1"/>
            <a:endCxn id="36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9" name="Straight Connector 123"/>
          <p:cNvCxnSpPr>
            <a:cxnSpLocks noChangeShapeType="1"/>
            <a:stCxn id="35" idx="2"/>
            <a:endCxn id="34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0" name="Straight Connector 127"/>
          <p:cNvCxnSpPr>
            <a:cxnSpLocks noChangeShapeType="1"/>
            <a:stCxn id="37" idx="1"/>
            <a:endCxn id="32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1" name="Straight Connector 130"/>
          <p:cNvCxnSpPr>
            <a:cxnSpLocks noChangeShapeType="1"/>
            <a:stCxn id="33" idx="3"/>
            <a:endCxn id="38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Reduce-side join</a:t>
            </a:r>
          </a:p>
          <a:p>
            <a:r>
              <a:rPr lang="en-US" dirty="0" smtClean="0"/>
              <a:t>Map-side join</a:t>
            </a:r>
          </a:p>
          <a:p>
            <a:r>
              <a:rPr lang="en-US" dirty="0" smtClean="0"/>
              <a:t>In-memory join</a:t>
            </a:r>
          </a:p>
          <a:p>
            <a:pPr lvl="1"/>
            <a:r>
              <a:rPr lang="en-US" dirty="0" smtClean="0"/>
              <a:t>Striped variant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variant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group by join key</a:t>
            </a:r>
          </a:p>
          <a:p>
            <a:pPr lvl="1"/>
            <a:r>
              <a:rPr lang="en-US" dirty="0" smtClean="0"/>
              <a:t>Map over both sets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Emit </a:t>
            </a:r>
            <a:r>
              <a:rPr lang="en-US" dirty="0" err="1" smtClean="0"/>
              <a:t>tuple</a:t>
            </a:r>
            <a:r>
              <a:rPr lang="en-US" dirty="0" smtClean="0"/>
              <a:t> as value with join key as the intermediate key</a:t>
            </a:r>
          </a:p>
          <a:p>
            <a:pPr lvl="1"/>
            <a:r>
              <a:rPr lang="en-US" dirty="0" smtClean="0"/>
              <a:t>Execution framework brings together </a:t>
            </a:r>
            <a:r>
              <a:rPr lang="en-US" dirty="0" err="1" smtClean="0"/>
              <a:t>tuples</a:t>
            </a:r>
            <a:r>
              <a:rPr lang="en-US" dirty="0" smtClean="0"/>
              <a:t> sharing the same key</a:t>
            </a:r>
          </a:p>
          <a:p>
            <a:pPr lvl="1"/>
            <a:r>
              <a:rPr lang="en-US" dirty="0" smtClean="0"/>
              <a:t>Perform actual join in reducer</a:t>
            </a:r>
          </a:p>
          <a:p>
            <a:pPr lvl="1"/>
            <a:r>
              <a:rPr lang="en-US" dirty="0" smtClean="0"/>
              <a:t>Similar to a “sort-merge join” in database terminology</a:t>
            </a:r>
          </a:p>
          <a:p>
            <a:r>
              <a:rPr lang="en-US" dirty="0" smtClean="0"/>
              <a:t>Two variants</a:t>
            </a:r>
          </a:p>
          <a:p>
            <a:pPr lvl="1"/>
            <a:r>
              <a:rPr lang="en-US" dirty="0" smtClean="0"/>
              <a:t>1-to-1 joins</a:t>
            </a:r>
          </a:p>
          <a:p>
            <a:pPr lvl="1"/>
            <a:r>
              <a:rPr lang="en-US" dirty="0" smtClean="0"/>
              <a:t>1-to-many and many-to-many joins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of relational databases in today’s organizations</a:t>
            </a:r>
          </a:p>
          <a:p>
            <a:pPr lvl="1"/>
            <a:r>
              <a:rPr lang="en-US" dirty="0" smtClean="0"/>
              <a:t>Where does MapReduce fit in?</a:t>
            </a:r>
          </a:p>
          <a:p>
            <a:r>
              <a:rPr lang="en-US" dirty="0" smtClean="0"/>
              <a:t>MapReduce algorithms for processing relational data</a:t>
            </a:r>
          </a:p>
          <a:p>
            <a:pPr lvl="1"/>
            <a:r>
              <a:rPr lang="en-US" dirty="0" smtClean="0"/>
              <a:t>How do I perform a join, etc.?</a:t>
            </a:r>
          </a:p>
          <a:p>
            <a:r>
              <a:rPr lang="en-US" dirty="0" smtClean="0"/>
              <a:t>Evolving roles of relational databases and MapReduce</a:t>
            </a:r>
          </a:p>
          <a:p>
            <a:pPr lvl="1"/>
            <a:r>
              <a:rPr lang="en-US" dirty="0" smtClean="0"/>
              <a:t>What’s in store for the future?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1-to-1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3000" y="2286000"/>
            <a:ext cx="2286000" cy="381000"/>
            <a:chOff x="1219200" y="1143000"/>
            <a:chExt cx="2286000" cy="381000"/>
          </a:xfrm>
        </p:grpSpPr>
        <p:sp>
          <p:nvSpPr>
            <p:cNvPr id="10" name="Rectangle 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solidFill>
                  <a:schemeClr val="bg1"/>
                </a:solidFill>
                <a:latin typeface="+mn-lt"/>
              </a:rPr>
              <a:t>Map</a:t>
            </a:r>
            <a:endParaRPr lang="en-US" sz="2400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5562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95400" y="5562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84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200" y="55626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solidFill>
                  <a:schemeClr val="bg1"/>
                </a:solidFill>
                <a:latin typeface="+mn-lt"/>
              </a:rPr>
              <a:t>Reduce</a:t>
            </a:r>
            <a:endParaRPr lang="en-US" sz="2400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0644" y="5986046"/>
            <a:ext cx="5036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no guarantee if R is going to come first or 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50" grpId="0" animBg="1"/>
      <p:bldP spid="51" grpId="0"/>
      <p:bldP spid="53" grpId="0"/>
      <p:bldP spid="54" grpId="0"/>
      <p:bldP spid="55" grpId="0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1-to-many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143000" y="22860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solidFill>
                  <a:schemeClr val="bg1"/>
                </a:solidFill>
                <a:latin typeface="+mn-lt"/>
              </a:rPr>
              <a:t>Map</a:t>
            </a:r>
            <a:endParaRPr lang="en-US" sz="2400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solidFill>
                  <a:schemeClr val="bg1"/>
                </a:solidFill>
                <a:latin typeface="+mn-lt"/>
              </a:rPr>
              <a:t>Reduce</a:t>
            </a:r>
            <a:endParaRPr lang="en-US" sz="2400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9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64770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61938" y="5105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…</a:t>
            </a:r>
            <a:endParaRPr lang="en-US" b="0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 rot="20989502">
            <a:off x="3293522" y="5582721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What’s the problem?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7" grpId="0" animBg="1"/>
      <p:bldP spid="48" grpId="0"/>
      <p:bldP spid="53" grpId="0"/>
      <p:bldP spid="54" grpId="0"/>
      <p:bldP spid="55" grpId="0"/>
      <p:bldP spid="59" grpId="0" animBg="1"/>
      <p:bldP spid="60" grpId="0"/>
      <p:bldP spid="61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V-to-K Conversion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solidFill>
                  <a:schemeClr val="bg1"/>
                </a:solidFill>
                <a:latin typeface="+mn-lt"/>
              </a:rPr>
              <a:t>In reducer…</a:t>
            </a:r>
            <a:endParaRPr lang="en-US" sz="2400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33528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3886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3412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6116" y="4419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7000" y="5486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116" y="4953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6116" y="5486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95400" y="5486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4121212" y="24765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4400" y="2328446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 key encountered: hold in memory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921888" y="3540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27094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Cross with records from other set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4114800" y="46101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17988" y="4462046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 key encountered: hold in memory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rot="5400000">
            <a:off x="4178970" y="5410994"/>
            <a:ext cx="91281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7988" y="48430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Cross with records from other set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40" grpId="0"/>
      <p:bldP spid="44" grpId="0"/>
      <p:bldP spid="46" grpId="0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many-to-many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solidFill>
                  <a:schemeClr val="bg1"/>
                </a:solidFill>
                <a:latin typeface="+mn-lt"/>
              </a:rPr>
              <a:t>In reducer…</a:t>
            </a:r>
            <a:endParaRPr lang="en-US" sz="2400" kern="0" baseline="-25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3886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44196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4953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2861846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Hold in memory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775900" y="4683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38524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Cross with records from other 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3412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6116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73412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6116" y="3352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ight Brace 50"/>
          <p:cNvSpPr/>
          <p:nvPr/>
        </p:nvSpPr>
        <p:spPr bwMode="auto">
          <a:xfrm>
            <a:off x="4267200" y="2286000"/>
            <a:ext cx="381000" cy="1447800"/>
          </a:xfrm>
          <a:prstGeom prst="rightBrace">
            <a:avLst>
              <a:gd name="adj1" fmla="val 6771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20989502">
            <a:off x="3293522" y="5582721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What’s the problem?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40" grpId="0"/>
      <p:bldP spid="44" grpId="0"/>
      <p:bldP spid="35" grpId="0" animBg="1"/>
      <p:bldP spid="36" grpId="0"/>
      <p:bldP spid="37" grpId="0" animBg="1"/>
      <p:bldP spid="43" grpId="0" animBg="1"/>
      <p:bldP spid="49" grpId="0"/>
      <p:bldP spid="50" grpId="0" animBg="1"/>
      <p:bldP spid="51" grpId="0" animBg="1"/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Basic Idea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Assume two datasets are sorted by the join key: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2038290"/>
            <a:ext cx="2286000" cy="381000"/>
            <a:chOff x="1219200" y="1143000"/>
            <a:chExt cx="2286000" cy="381000"/>
          </a:xfrm>
        </p:grpSpPr>
        <p:sp>
          <p:nvSpPr>
            <p:cNvPr id="4" name="Rectangle 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2571690"/>
            <a:ext cx="2286000" cy="381000"/>
            <a:chOff x="1219200" y="1143000"/>
            <a:chExt cx="2286000" cy="381000"/>
          </a:xfrm>
        </p:grpSpPr>
        <p:sp>
          <p:nvSpPr>
            <p:cNvPr id="8" name="Rectangle 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638490"/>
            <a:ext cx="2286000" cy="381000"/>
            <a:chOff x="1219200" y="1143000"/>
            <a:chExt cx="2286000" cy="381000"/>
          </a:xfrm>
        </p:grpSpPr>
        <p:sp>
          <p:nvSpPr>
            <p:cNvPr id="12" name="Rectangle 1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3105090"/>
            <a:ext cx="2286000" cy="381000"/>
            <a:chOff x="1219200" y="1143000"/>
            <a:chExt cx="2286000" cy="381000"/>
          </a:xfrm>
        </p:grpSpPr>
        <p:sp>
          <p:nvSpPr>
            <p:cNvPr id="16" name="Rectangle 1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38600" y="3638490"/>
            <a:ext cx="2286000" cy="381000"/>
            <a:chOff x="3124200" y="1143000"/>
            <a:chExt cx="2286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38600" y="2038290"/>
            <a:ext cx="2286000" cy="381000"/>
            <a:chOff x="3124200" y="1143000"/>
            <a:chExt cx="2286000" cy="381000"/>
          </a:xfrm>
        </p:grpSpPr>
        <p:sp>
          <p:nvSpPr>
            <p:cNvPr id="24" name="Rectangle 2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3105090"/>
            <a:ext cx="2286000" cy="381000"/>
            <a:chOff x="3124200" y="1143000"/>
            <a:chExt cx="2286000" cy="381000"/>
          </a:xfrm>
        </p:grpSpPr>
        <p:sp>
          <p:nvSpPr>
            <p:cNvPr id="28" name="Rectangle 2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38600" y="2571690"/>
            <a:ext cx="2286000" cy="381000"/>
            <a:chOff x="3124200" y="1143000"/>
            <a:chExt cx="2286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 smtClean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rot="5400000">
            <a:off x="2323305" y="3447196"/>
            <a:ext cx="2819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6800" y="493389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</a:rPr>
              <a:t>A sequential scan through both datasets to join</a:t>
            </a:r>
            <a:br>
              <a:rPr lang="en-US" sz="2000" b="0" dirty="0" smtClean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(called a “merge join” in database terminology)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Parallel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datasets are sorted by join key, join can be accomplished by a scan over both datasets</a:t>
            </a:r>
          </a:p>
          <a:p>
            <a:r>
              <a:rPr lang="en-US" dirty="0" smtClean="0"/>
              <a:t>How can we accomplish this in parallel?</a:t>
            </a:r>
          </a:p>
          <a:p>
            <a:pPr lvl="1"/>
            <a:r>
              <a:rPr lang="en-US" dirty="0" smtClean="0"/>
              <a:t>Partition and sort both datasets in the same manner</a:t>
            </a:r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one dataset, read from other corresponding partition</a:t>
            </a:r>
          </a:p>
          <a:p>
            <a:pPr lvl="1"/>
            <a:r>
              <a:rPr lang="en-US" dirty="0" smtClean="0"/>
              <a:t>No reducers necessary (unless to repartition or resort)</a:t>
            </a:r>
          </a:p>
          <a:p>
            <a:r>
              <a:rPr lang="en-US" dirty="0" smtClean="0"/>
              <a:t>Consistently partitioned datasets: realistic to expect?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load one dataset into memory, stream over other dataset</a:t>
            </a:r>
          </a:p>
          <a:p>
            <a:pPr lvl="1"/>
            <a:r>
              <a:rPr lang="en-US" dirty="0" smtClean="0"/>
              <a:t>Works if R &lt;&lt; S and R fits into memory</a:t>
            </a:r>
          </a:p>
          <a:p>
            <a:pPr lvl="1"/>
            <a:r>
              <a:rPr lang="en-US" dirty="0" smtClean="0"/>
              <a:t>Called a “hash join” in database terminology</a:t>
            </a:r>
          </a:p>
          <a:p>
            <a:r>
              <a:rPr lang="en-US" dirty="0" smtClean="0"/>
              <a:t>MapReduce implementation</a:t>
            </a:r>
          </a:p>
          <a:p>
            <a:pPr lvl="1"/>
            <a:r>
              <a:rPr lang="en-US" dirty="0" smtClean="0"/>
              <a:t>Distribute R to all nodes</a:t>
            </a:r>
          </a:p>
          <a:p>
            <a:pPr lvl="1"/>
            <a:r>
              <a:rPr lang="en-US" dirty="0" smtClean="0"/>
              <a:t>Map over S, each mapper loads R in memory, hashed by join key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 err="1" smtClean="0"/>
              <a:t>tuple</a:t>
            </a:r>
            <a:r>
              <a:rPr lang="en-US" dirty="0" smtClean="0"/>
              <a:t> in S, look up join key in R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Striped variant:</a:t>
            </a:r>
          </a:p>
          <a:p>
            <a:pPr lvl="1"/>
            <a:r>
              <a:rPr lang="en-US" dirty="0" smtClean="0"/>
              <a:t>R too big to fit into memory? </a:t>
            </a:r>
          </a:p>
          <a:p>
            <a:pPr lvl="1"/>
            <a:r>
              <a:rPr lang="en-US" dirty="0" smtClean="0"/>
              <a:t>Divide R into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, … </a:t>
            </a:r>
            <a:r>
              <a:rPr lang="en-US" dirty="0" err="1" smtClean="0"/>
              <a:t>s.t</a:t>
            </a:r>
            <a:r>
              <a:rPr lang="en-US" dirty="0" smtClean="0"/>
              <a:t>. each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fits into memory</a:t>
            </a:r>
          </a:p>
          <a:p>
            <a:pPr lvl="1"/>
            <a:r>
              <a:rPr lang="en-US" dirty="0" smtClean="0"/>
              <a:t>Perform in-memory join: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⋈ S</a:t>
            </a:r>
          </a:p>
          <a:p>
            <a:pPr lvl="1"/>
            <a:r>
              <a:rPr lang="en-US" dirty="0" smtClean="0"/>
              <a:t>Take the union of all join results</a:t>
            </a:r>
          </a:p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6800"/>
            <a:ext cx="5684837" cy="321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828800" y="5221069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Database layer: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800 eight-core Linux servers running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MySQL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(40 TB user data)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828800" y="4574957"/>
            <a:ext cx="5287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Caching servers: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(15 TB of RAM)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Technology Review (July/August, 2008)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</a:p>
          <a:p>
            <a:r>
              <a:rPr lang="en-US" dirty="0" smtClean="0"/>
              <a:t>Capacity and scalability?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capacity &gt;&gt; RAM of individual node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scales out with cluster</a:t>
            </a:r>
          </a:p>
          <a:p>
            <a:r>
              <a:rPr lang="en-US" dirty="0" smtClean="0"/>
              <a:t>Latency?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is fast (basically, speed of network)</a:t>
            </a:r>
          </a:p>
          <a:p>
            <a:pPr lvl="1"/>
            <a:r>
              <a:rPr lang="en-US" dirty="0" smtClean="0"/>
              <a:t>Batch requests to amortize latency costs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See tech report by Lin et al. (2009)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Peta</a:t>
            </a:r>
            <a:r>
              <a:rPr lang="en-US" dirty="0" smtClean="0"/>
              <a:t>-scale datasets are everywhere: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 has 2.5 PB of user data + 15 TB/day (4/2009) </a:t>
            </a:r>
          </a:p>
          <a:p>
            <a:pPr lvl="1"/>
            <a:r>
              <a:rPr lang="en-US" dirty="0" smtClean="0"/>
              <a:t>eBay has 6.5 PB of user data + 50 TB/day (5/2009)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 lot of these datasets are (mostly) structured</a:t>
            </a:r>
          </a:p>
          <a:p>
            <a:pPr lvl="1"/>
            <a:r>
              <a:rPr lang="en-US" dirty="0" smtClean="0"/>
              <a:t>Query logs</a:t>
            </a:r>
          </a:p>
          <a:p>
            <a:pPr lvl="1"/>
            <a:r>
              <a:rPr lang="en-US" dirty="0" smtClean="0"/>
              <a:t>Point-of-sale records</a:t>
            </a:r>
          </a:p>
          <a:p>
            <a:pPr lvl="1"/>
            <a:r>
              <a:rPr lang="en-US" dirty="0" smtClean="0"/>
              <a:t>User data (e.g., demographics)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 do we perform data analysis at scale?</a:t>
            </a:r>
          </a:p>
          <a:p>
            <a:pPr lvl="1"/>
            <a:r>
              <a:rPr lang="en-US" dirty="0" smtClean="0"/>
              <a:t>Relational databases and SQL</a:t>
            </a:r>
          </a:p>
          <a:p>
            <a:pPr lvl="1"/>
            <a:r>
              <a:rPr lang="en-US" dirty="0" smtClean="0"/>
              <a:t>MapReduce (Hadoop)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join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join &gt; map-side join &gt; reduce-side join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Limitations of each?</a:t>
            </a:r>
          </a:p>
          <a:p>
            <a:pPr lvl="1"/>
            <a:r>
              <a:rPr lang="en-US" dirty="0" smtClean="0"/>
              <a:t>In-memory join: memory</a:t>
            </a:r>
          </a:p>
          <a:p>
            <a:pPr lvl="1"/>
            <a:r>
              <a:rPr lang="en-US" dirty="0" smtClean="0"/>
              <a:t>Map-side join: sort order and partitioning</a:t>
            </a:r>
          </a:p>
          <a:p>
            <a:pPr lvl="1"/>
            <a:r>
              <a:rPr lang="en-US" dirty="0" smtClean="0"/>
              <a:t>Reduce-side join: general purpose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Relational Data: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algorithms for processing relational data:</a:t>
            </a:r>
          </a:p>
          <a:p>
            <a:pPr lvl="1"/>
            <a:r>
              <a:rPr lang="en-US" dirty="0" smtClean="0"/>
              <a:t>Group by, sorting, partitioning are handled automatically by shuffle/sort in MapReduce</a:t>
            </a:r>
          </a:p>
          <a:p>
            <a:pPr lvl="1"/>
            <a:r>
              <a:rPr lang="en-US" dirty="0" smtClean="0"/>
              <a:t>Selection, projection, and other computations (e.g., aggregation), are performed either in mapper or reducer</a:t>
            </a:r>
          </a:p>
          <a:p>
            <a:pPr lvl="1"/>
            <a:r>
              <a:rPr lang="en-US" dirty="0" smtClean="0"/>
              <a:t>Multiple strategies for relational joins</a:t>
            </a:r>
          </a:p>
          <a:p>
            <a:r>
              <a:rPr lang="en-US" dirty="0" smtClean="0"/>
              <a:t>Complex operations require multiple MapReduce jobs</a:t>
            </a:r>
          </a:p>
          <a:p>
            <a:pPr lvl="1"/>
            <a:r>
              <a:rPr lang="en-US" dirty="0" smtClean="0"/>
              <a:t>Example: top ten URLs in terms of average time spent</a:t>
            </a:r>
          </a:p>
          <a:p>
            <a:pPr lvl="1"/>
            <a:r>
              <a:rPr lang="en-US" dirty="0" smtClean="0"/>
              <a:t>Opportunities for automatic optimization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Evolving roles for </a:t>
            </a:r>
            <a:br>
              <a:rPr lang="en-US" sz="3200" dirty="0" smtClean="0"/>
            </a:br>
            <a:r>
              <a:rPr lang="en-US" sz="3200" dirty="0" smtClean="0"/>
              <a:t>relational database and MapReduce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OLTP/OLAP/Hadoop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705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11" idx="1"/>
          </p:cNvCxnSpPr>
          <p:nvPr/>
        </p:nvCxnSpPr>
        <p:spPr bwMode="auto">
          <a:xfrm>
            <a:off x="25146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ETL</a:t>
            </a:r>
            <a:r>
              <a:rPr lang="en-US" sz="1400" dirty="0" smtClean="0">
                <a:solidFill>
                  <a:schemeClr val="bg2"/>
                </a:solidFill>
              </a:rPr>
              <a:t/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b="0" dirty="0" smtClean="0">
                <a:solidFill>
                  <a:schemeClr val="bg2"/>
                </a:solidFill>
              </a:rPr>
              <a:t>(Extract, Transform, and Load)</a:t>
            </a:r>
            <a:endParaRPr lang="en-US" sz="1400" b="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029200" y="2438400"/>
            <a:ext cx="15240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Hadoop</a:t>
            </a:r>
          </a:p>
        </p:txBody>
      </p:sp>
      <p:sp>
        <p:nvSpPr>
          <p:cNvPr id="9" name="TextBox 8"/>
          <p:cNvSpPr txBox="1"/>
          <p:nvPr/>
        </p:nvSpPr>
        <p:spPr>
          <a:xfrm rot="20803626">
            <a:off x="1447202" y="4450516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Why does this make sense?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High-Level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is great for large-data processing!</a:t>
            </a:r>
          </a:p>
          <a:p>
            <a:pPr lvl="1"/>
            <a:r>
              <a:rPr lang="en-US" dirty="0" smtClean="0"/>
              <a:t>But writing Java programs for everything is verbose and slow</a:t>
            </a:r>
          </a:p>
          <a:p>
            <a:pPr lvl="1"/>
            <a:r>
              <a:rPr lang="en-US" dirty="0" smtClean="0"/>
              <a:t>Analysts don’t want to (or can’t) write Java</a:t>
            </a:r>
          </a:p>
          <a:p>
            <a:r>
              <a:rPr lang="en-US" dirty="0" smtClean="0"/>
              <a:t>Solution: develop higher-level data processing languages</a:t>
            </a:r>
          </a:p>
          <a:p>
            <a:pPr lvl="1"/>
            <a:r>
              <a:rPr lang="en-US" dirty="0" smtClean="0"/>
              <a:t>Hive: HQL is like SQL</a:t>
            </a:r>
          </a:p>
          <a:p>
            <a:pPr lvl="1"/>
            <a:r>
              <a:rPr lang="en-US" dirty="0" smtClean="0"/>
              <a:t>Pig: Pig Latin is a bit like Perl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and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Hive: data warehousing application in Hadoop</a:t>
            </a:r>
          </a:p>
          <a:p>
            <a:pPr lvl="1"/>
            <a:r>
              <a:rPr lang="en-US" dirty="0" smtClean="0"/>
              <a:t>Query language is HQL, variant of SQL</a:t>
            </a:r>
          </a:p>
          <a:p>
            <a:pPr lvl="1"/>
            <a:r>
              <a:rPr lang="en-US" dirty="0" smtClean="0"/>
              <a:t>Tables stored on HDFS as flat files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Facebook</a:t>
            </a:r>
            <a:r>
              <a:rPr lang="en-US" dirty="0" smtClean="0"/>
              <a:t>, now open source</a:t>
            </a:r>
          </a:p>
          <a:p>
            <a:r>
              <a:rPr lang="en-US" dirty="0" smtClean="0"/>
              <a:t>Pig: large-scale data processing system</a:t>
            </a:r>
          </a:p>
          <a:p>
            <a:pPr lvl="1"/>
            <a:r>
              <a:rPr lang="en-US" dirty="0" smtClean="0"/>
              <a:t>Scripts are written in Pig Latin, a dataflow language</a:t>
            </a:r>
          </a:p>
          <a:p>
            <a:pPr lvl="1"/>
            <a:r>
              <a:rPr lang="en-US" dirty="0" smtClean="0"/>
              <a:t>Developed by Yahoo!, now open source</a:t>
            </a:r>
          </a:p>
          <a:p>
            <a:pPr lvl="1"/>
            <a:r>
              <a:rPr lang="en-US" dirty="0" smtClean="0"/>
              <a:t>Roughly 1/3 of all Yahoo! internal jobs</a:t>
            </a:r>
          </a:p>
          <a:p>
            <a:r>
              <a:rPr lang="en-US" dirty="0" smtClean="0"/>
              <a:t>Common idea:</a:t>
            </a:r>
          </a:p>
          <a:p>
            <a:pPr lvl="1"/>
            <a:r>
              <a:rPr lang="en-US" dirty="0" smtClean="0"/>
              <a:t>Provide higher-level language to facilitate large-data processing</a:t>
            </a:r>
          </a:p>
          <a:p>
            <a:pPr lvl="1"/>
            <a:r>
              <a:rPr lang="en-US" dirty="0" smtClean="0"/>
              <a:t>Higher-level language “compiles down” to Hadoop jobs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18000" r="18000"/>
          <a:stretch>
            <a:fillRect/>
          </a:stretch>
        </p:blipFill>
        <p:spPr>
          <a:xfrm>
            <a:off x="7239000" y="2819400"/>
            <a:ext cx="1682496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iv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914400"/>
            <a:ext cx="1795299" cy="16063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looks similar to an SQL database</a:t>
            </a:r>
          </a:p>
          <a:p>
            <a:r>
              <a:rPr lang="en-US" dirty="0" smtClean="0"/>
              <a:t>Relational join on two tables:</a:t>
            </a:r>
          </a:p>
          <a:p>
            <a:pPr lvl="1"/>
            <a:r>
              <a:rPr lang="en-US" dirty="0" smtClean="0"/>
              <a:t>Table of word counts from Shakespeare collection</a:t>
            </a:r>
          </a:p>
          <a:p>
            <a:pPr lvl="1"/>
            <a:r>
              <a:rPr lang="en-US" dirty="0" smtClean="0"/>
              <a:t>Table of word counts from the bible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Material drawn from </a:t>
            </a:r>
            <a:r>
              <a:rPr lang="en-US" sz="1000" b="0" dirty="0" err="1" smtClean="0">
                <a:solidFill>
                  <a:schemeClr val="bg2"/>
                </a:solidFill>
              </a:rPr>
              <a:t>Cloudera</a:t>
            </a:r>
            <a:r>
              <a:rPr lang="en-US" sz="1000" b="0" dirty="0" smtClean="0">
                <a:solidFill>
                  <a:schemeClr val="bg2"/>
                </a:solidFill>
              </a:rPr>
              <a:t> training VM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9718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SELECT </a:t>
            </a:r>
            <a:r>
              <a:rPr lang="en-US" b="0" dirty="0" err="1" smtClean="0">
                <a:solidFill>
                  <a:schemeClr val="bg1"/>
                </a:solidFill>
              </a:rPr>
              <a:t>s.word</a:t>
            </a:r>
            <a:r>
              <a:rPr lang="en-US" b="0" dirty="0" smtClean="0">
                <a:solidFill>
                  <a:schemeClr val="bg1"/>
                </a:solidFill>
              </a:rPr>
              <a:t>,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, </a:t>
            </a:r>
            <a:r>
              <a:rPr lang="en-US" b="0" dirty="0" err="1" smtClean="0">
                <a:solidFill>
                  <a:schemeClr val="bg1"/>
                </a:solidFill>
              </a:rPr>
              <a:t>k.freq</a:t>
            </a:r>
            <a:r>
              <a:rPr lang="en-US" b="0" dirty="0" smtClean="0">
                <a:solidFill>
                  <a:schemeClr val="bg1"/>
                </a:solidFill>
              </a:rPr>
              <a:t> FROM </a:t>
            </a:r>
            <a:r>
              <a:rPr lang="en-US" b="0" dirty="0" err="1" smtClean="0">
                <a:solidFill>
                  <a:schemeClr val="bg1"/>
                </a:solidFill>
              </a:rPr>
              <a:t>shakespeare</a:t>
            </a:r>
            <a:r>
              <a:rPr lang="en-US" b="0" dirty="0" smtClean="0">
                <a:solidFill>
                  <a:schemeClr val="bg1"/>
                </a:solidFill>
              </a:rPr>
              <a:t> s 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  JOIN bible k ON (</a:t>
            </a:r>
            <a:r>
              <a:rPr lang="en-US" b="0" dirty="0" err="1" smtClean="0">
                <a:solidFill>
                  <a:schemeClr val="bg1"/>
                </a:solidFill>
              </a:rPr>
              <a:t>s.word</a:t>
            </a:r>
            <a:r>
              <a:rPr lang="en-US" b="0" dirty="0" smtClean="0">
                <a:solidFill>
                  <a:schemeClr val="bg1"/>
                </a:solidFill>
              </a:rPr>
              <a:t> = </a:t>
            </a:r>
            <a:r>
              <a:rPr lang="en-US" b="0" dirty="0" err="1" smtClean="0">
                <a:solidFill>
                  <a:schemeClr val="bg1"/>
                </a:solidFill>
              </a:rPr>
              <a:t>k.word</a:t>
            </a:r>
            <a:r>
              <a:rPr lang="en-US" b="0" dirty="0" smtClean="0">
                <a:solidFill>
                  <a:schemeClr val="bg1"/>
                </a:solidFill>
              </a:rPr>
              <a:t>) WHERE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 &gt;= 1 AND </a:t>
            </a:r>
            <a:r>
              <a:rPr lang="en-US" b="0" dirty="0" err="1" smtClean="0">
                <a:solidFill>
                  <a:schemeClr val="bg1"/>
                </a:solidFill>
              </a:rPr>
              <a:t>k.freq</a:t>
            </a:r>
            <a:r>
              <a:rPr lang="en-US" b="0" dirty="0" smtClean="0">
                <a:solidFill>
                  <a:schemeClr val="bg1"/>
                </a:solidFill>
              </a:rPr>
              <a:t> &gt;= 1 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  ORDER BY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 DESC LIMIT 10;</a:t>
            </a:r>
          </a:p>
          <a:p>
            <a:endParaRPr lang="en-US" b="0" dirty="0" smtClean="0">
              <a:solidFill>
                <a:schemeClr val="bg1"/>
              </a:solidFill>
            </a:endParaRPr>
          </a:p>
          <a:p>
            <a:r>
              <a:rPr lang="en-US" b="0" dirty="0" smtClean="0">
                <a:solidFill>
                  <a:schemeClr val="bg1"/>
                </a:solidFill>
              </a:rPr>
              <a:t>the	25848	62394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I	23031	8854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and	19671	38985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to	18038	13526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of	16700	34654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a	14170	8057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you	12702	2720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my	11297	4135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in	10797	12445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is	8882	6884</a:t>
            </a:r>
            <a:endParaRPr lang="en-US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Behind the Scenes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02603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SELECT </a:t>
            </a:r>
            <a:r>
              <a:rPr lang="en-US" b="0" dirty="0" err="1" smtClean="0">
                <a:solidFill>
                  <a:schemeClr val="bg1"/>
                </a:solidFill>
              </a:rPr>
              <a:t>s.word</a:t>
            </a:r>
            <a:r>
              <a:rPr lang="en-US" b="0" dirty="0" smtClean="0">
                <a:solidFill>
                  <a:schemeClr val="bg1"/>
                </a:solidFill>
              </a:rPr>
              <a:t>,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, </a:t>
            </a:r>
            <a:r>
              <a:rPr lang="en-US" b="0" dirty="0" err="1" smtClean="0">
                <a:solidFill>
                  <a:schemeClr val="bg1"/>
                </a:solidFill>
              </a:rPr>
              <a:t>k.freq</a:t>
            </a:r>
            <a:r>
              <a:rPr lang="en-US" b="0" dirty="0" smtClean="0">
                <a:solidFill>
                  <a:schemeClr val="bg1"/>
                </a:solidFill>
              </a:rPr>
              <a:t> FROM </a:t>
            </a:r>
            <a:r>
              <a:rPr lang="en-US" b="0" dirty="0" err="1" smtClean="0">
                <a:solidFill>
                  <a:schemeClr val="bg1"/>
                </a:solidFill>
              </a:rPr>
              <a:t>shakespeare</a:t>
            </a:r>
            <a:r>
              <a:rPr lang="en-US" b="0" dirty="0" smtClean="0">
                <a:solidFill>
                  <a:schemeClr val="bg1"/>
                </a:solidFill>
              </a:rPr>
              <a:t> s 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  JOIN bible k ON (</a:t>
            </a:r>
            <a:r>
              <a:rPr lang="en-US" b="0" dirty="0" err="1" smtClean="0">
                <a:solidFill>
                  <a:schemeClr val="bg1"/>
                </a:solidFill>
              </a:rPr>
              <a:t>s.word</a:t>
            </a:r>
            <a:r>
              <a:rPr lang="en-US" b="0" dirty="0" smtClean="0">
                <a:solidFill>
                  <a:schemeClr val="bg1"/>
                </a:solidFill>
              </a:rPr>
              <a:t> = </a:t>
            </a:r>
            <a:r>
              <a:rPr lang="en-US" b="0" dirty="0" err="1" smtClean="0">
                <a:solidFill>
                  <a:schemeClr val="bg1"/>
                </a:solidFill>
              </a:rPr>
              <a:t>k.word</a:t>
            </a:r>
            <a:r>
              <a:rPr lang="en-US" b="0" dirty="0" smtClean="0">
                <a:solidFill>
                  <a:schemeClr val="bg1"/>
                </a:solidFill>
              </a:rPr>
              <a:t>) WHERE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 &gt;= 1 AND </a:t>
            </a:r>
            <a:r>
              <a:rPr lang="en-US" b="0" dirty="0" err="1" smtClean="0">
                <a:solidFill>
                  <a:schemeClr val="bg1"/>
                </a:solidFill>
              </a:rPr>
              <a:t>k.freq</a:t>
            </a:r>
            <a:r>
              <a:rPr lang="en-US" b="0" dirty="0" smtClean="0">
                <a:solidFill>
                  <a:schemeClr val="bg1"/>
                </a:solidFill>
              </a:rPr>
              <a:t> &gt;= 1 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  ORDER BY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 DESC LIMIT 10;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863370"/>
            <a:ext cx="6781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1"/>
                </a:solidFill>
              </a:rPr>
              <a:t>(TOK_QUERY (TOK_FROM (TOK_JOIN (TOK_TABREF </a:t>
            </a:r>
            <a:r>
              <a:rPr lang="en-US" sz="900" b="0" dirty="0" err="1" smtClean="0">
                <a:solidFill>
                  <a:schemeClr val="bg1"/>
                </a:solidFill>
              </a:rPr>
              <a:t>shakespeare</a:t>
            </a:r>
            <a:r>
              <a:rPr lang="en-US" sz="900" b="0" dirty="0" smtClean="0">
                <a:solidFill>
                  <a:schemeClr val="bg1"/>
                </a:solidFill>
              </a:rPr>
              <a:t> s) (TOK_TABREF bible k) (= (. (TOK_TABLE_OR_COL s) word) (. (TOK_TABLE_OR_COL k) word)))) (TOK_INSERT (TOK_DESTINATION (TOK_DIR TOK_TMP_FILE)) (TOK_SELECT (TOK_SELEXPR (. (TOK_TABLE_OR_COL s) word)) (TOK_SELEXPR (. (TOK_TABLE_OR_COL s) freq)) (TOK_SELEXPR (. (TOK_TABLE_OR_COL k) freq))) (TOK_WHERE (AND (&gt;= (. (TOK_TABLE_OR_COL s) freq) 1) (&gt;= (. (TOK_TABLE_OR_COL k) freq) 1))) (TOK_ORDERBY (TOK_TABSORTCOLNAMEDESC (. (TOK_TABLE_OR_COL s) freq))) (TOK_LIMIT 10)))</a:t>
            </a:r>
            <a:endParaRPr lang="en-US" sz="900" b="0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3733800" y="2590800"/>
            <a:ext cx="838200" cy="838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733800" y="4953000"/>
            <a:ext cx="838200" cy="838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58674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(one or more of MapReduce jobs)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3600" y="35052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(Abstract Syntax Tree)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Behind the Scenes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5146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 smtClean="0">
                <a:solidFill>
                  <a:schemeClr val="bg1"/>
                </a:solidFill>
              </a:rPr>
              <a:t>STAGE DEPENDENCIES: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Stage-1 is a root stage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Stage-2 depends on stages: Stage-1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Stage-0 is a root stage</a:t>
            </a:r>
          </a:p>
          <a:p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STAGE PLANS: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Stage: Stage-1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Map Reduce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Alias -&gt; Map Operator Tree: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s 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TableScan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alias: s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Filter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predicate: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(freq &gt;= 1)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boolean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Reduce Output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key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sort order: +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Map-reduce partition columns: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tag: 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value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freq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k 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TableScan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alias: k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Filter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predicate: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(freq &gt;= 1)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boolean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Reduce Output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key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sort order: +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Map-reduce partition columns: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tag: 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value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freq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3336935"/>
            <a:ext cx="41910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 smtClean="0">
                <a:solidFill>
                  <a:schemeClr val="bg1"/>
                </a:solidFill>
              </a:rPr>
              <a:t> Reduce Operator Tree: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Join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condition map: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Inner Join 0 to 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condition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0 {VALUE._col0} {VALUE._col1}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1 {VALUE._col0}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outputColumnNames</a:t>
            </a:r>
            <a:r>
              <a:rPr lang="en-US" sz="700" b="0" dirty="0" smtClean="0">
                <a:solidFill>
                  <a:schemeClr val="bg1"/>
                </a:solidFill>
              </a:rPr>
              <a:t>: _col0, _col1, _col2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Filter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predicate: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((_col0 &gt;= 1) and (_col2 &gt;= 1))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boolean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Select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_col2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outputColumnNames</a:t>
            </a:r>
            <a:r>
              <a:rPr lang="en-US" sz="700" b="0" dirty="0" smtClean="0">
                <a:solidFill>
                  <a:schemeClr val="bg1"/>
                </a:solidFill>
              </a:rPr>
              <a:t>: _col0, _col1, _col2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File Output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compressed: false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GlobalTableId</a:t>
            </a:r>
            <a:r>
              <a:rPr lang="en-US" sz="700" b="0" dirty="0" smtClean="0">
                <a:solidFill>
                  <a:schemeClr val="bg1"/>
                </a:solidFill>
              </a:rPr>
              <a:t>: 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table: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input format: </a:t>
            </a:r>
            <a:r>
              <a:rPr lang="en-US" sz="700" b="0" dirty="0" err="1" smtClean="0">
                <a:solidFill>
                  <a:schemeClr val="bg1"/>
                </a:solidFill>
              </a:rPr>
              <a:t>org.apache.hadoop.mapred.SequenceFileInputFormat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output format: </a:t>
            </a:r>
            <a:r>
              <a:rPr lang="en-US" sz="700" b="0" dirty="0" err="1" smtClean="0">
                <a:solidFill>
                  <a:schemeClr val="bg1"/>
                </a:solidFill>
              </a:rPr>
              <a:t>org.apache.hadoop.hive.ql.io.HiveSequenceFileOutputFormat</a:t>
            </a:r>
            <a:endParaRPr lang="en-US" sz="700" b="0" dirty="0" smtClean="0">
              <a:solidFill>
                <a:schemeClr val="bg1"/>
              </a:solidFill>
            </a:endParaRPr>
          </a:p>
          <a:p>
            <a:endParaRPr lang="en-US" sz="700" b="0" dirty="0" smtClean="0">
              <a:solidFill>
                <a:schemeClr val="bg1"/>
              </a:solidFill>
            </a:endParaRPr>
          </a:p>
          <a:p>
            <a:endParaRPr lang="en-US" sz="700" b="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1337370"/>
            <a:ext cx="381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 smtClean="0">
                <a:solidFill>
                  <a:schemeClr val="bg1"/>
                </a:solidFill>
              </a:rPr>
              <a:t> Stage: Stage-2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Map Reduce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Alias -&gt; Map Operator Tree: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hdfs://localhost:8022/tmp/hive-training/364214370/10002 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Reduce Output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key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sort order: -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tag: -1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value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_col2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Reduce Operator Tree: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Extract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Limit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File Output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compressed: false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GlobalTableId</a:t>
            </a:r>
            <a:r>
              <a:rPr lang="en-US" sz="700" b="0" dirty="0" smtClean="0">
                <a:solidFill>
                  <a:schemeClr val="bg1"/>
                </a:solidFill>
              </a:rPr>
              <a:t>: 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table: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input format: </a:t>
            </a:r>
            <a:r>
              <a:rPr lang="en-US" sz="700" b="0" dirty="0" err="1" smtClean="0">
                <a:solidFill>
                  <a:schemeClr val="bg1"/>
                </a:solidFill>
              </a:rPr>
              <a:t>org.apache.hadoop.mapred.TextInputFormat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output format: </a:t>
            </a:r>
            <a:r>
              <a:rPr lang="en-US" sz="700" b="0" dirty="0" err="1" smtClean="0">
                <a:solidFill>
                  <a:schemeClr val="bg1"/>
                </a:solidFill>
              </a:rPr>
              <a:t>org.apache.hadoop.hive.ql.io.HiveIgnoreKeyTextOutputFormat</a:t>
            </a:r>
            <a:endParaRPr lang="en-US" sz="700" b="0" dirty="0" smtClean="0">
              <a:solidFill>
                <a:schemeClr val="bg1"/>
              </a:solidFill>
            </a:endParaRPr>
          </a:p>
          <a:p>
            <a:endParaRPr lang="en-US" sz="700" b="0" dirty="0" smtClean="0">
              <a:solidFill>
                <a:schemeClr val="bg1"/>
              </a:solidFill>
            </a:endParaRPr>
          </a:p>
          <a:p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Stage: Stage-0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Fetch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limit: 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Pig: Example</a:t>
            </a:r>
            <a:endParaRPr lang="en-US" dirty="0"/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/>
        </p:nvGraphicFramePr>
        <p:xfrm>
          <a:off x="442912" y="2438400"/>
          <a:ext cx="4052888" cy="2947990"/>
        </p:xfrm>
        <a:graphic>
          <a:graphicData uri="http://schemas.openxmlformats.org/drawingml/2006/table">
            <a:tbl>
              <a:tblPr/>
              <a:tblGrid>
                <a:gridCol w="1004888"/>
                <a:gridCol w="2058987"/>
                <a:gridCol w="989013"/>
              </a:tblGrid>
              <a:tr h="60483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User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Url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-65" charset="0"/>
                        <a:ea typeface="ＭＳ Ｐゴシック" pitchFamily="48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Amy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cnn.com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8:00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Amy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bbc.com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10:00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Amy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flickr.com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10:05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Fred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cnn.com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12:00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 noGrp="1"/>
          </p:cNvGraphicFramePr>
          <p:nvPr/>
        </p:nvGraphicFramePr>
        <p:xfrm>
          <a:off x="4876800" y="2438400"/>
          <a:ext cx="3657600" cy="294799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  <a:gridCol w="1219200"/>
              </a:tblGrid>
              <a:tr h="60483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Url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-65" charset="0"/>
                        <a:ea typeface="ＭＳ Ｐゴシック" pitchFamily="48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PageRank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cnn.com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News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bbc.com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News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flickr.com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Photos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espn.com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Sports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93913" y="1752600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pitchFamily="48" charset="-128"/>
              </a:rPr>
              <a:t>Visits</a:t>
            </a:r>
            <a:endParaRPr lang="en-US" sz="1200" dirty="0">
              <a:solidFill>
                <a:schemeClr val="bg1"/>
              </a:solidFill>
              <a:latin typeface="+mn-lt"/>
              <a:ea typeface="ＭＳ Ｐゴシック" pitchFamily="4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64262" y="1752600"/>
            <a:ext cx="1150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2000" dirty="0" err="1">
                <a:solidFill>
                  <a:schemeClr val="bg1"/>
                </a:solidFill>
                <a:latin typeface="+mn-lt"/>
                <a:ea typeface="ＭＳ Ｐゴシック" pitchFamily="48" charset="-128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pitchFamily="48" charset="-128"/>
              </a:rPr>
              <a:t>  Info</a:t>
            </a:r>
            <a:endParaRPr lang="en-US" sz="1200" dirty="0">
              <a:solidFill>
                <a:schemeClr val="bg1"/>
              </a:solidFill>
              <a:latin typeface="+mn-lt"/>
              <a:ea typeface="ＭＳ Ｐゴシック" pitchFamily="48" charset="-128"/>
            </a:endParaRPr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2500312" y="5486400"/>
            <a:ext cx="76200" cy="533400"/>
            <a:chOff x="1931889" y="4648200"/>
            <a:chExt cx="76200" cy="53340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931889" y="46482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931889" y="48768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931889" y="51054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</p:grpSp>
      <p:grpSp>
        <p:nvGrpSpPr>
          <p:cNvPr id="24" name="Group 12"/>
          <p:cNvGrpSpPr>
            <a:grpSpLocks/>
          </p:cNvGrpSpPr>
          <p:nvPr/>
        </p:nvGrpSpPr>
        <p:grpSpPr bwMode="auto">
          <a:xfrm>
            <a:off x="6781800" y="5486400"/>
            <a:ext cx="76200" cy="533400"/>
            <a:chOff x="1931889" y="4648200"/>
            <a:chExt cx="76200" cy="53340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931889" y="46482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931889" y="48768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931889" y="51054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</p:grpSp>
      <p:sp>
        <p:nvSpPr>
          <p:cNvPr id="28" name="TextBox 3"/>
          <p:cNvSpPr txBox="1">
            <a:spLocks noChangeArrowheads="1"/>
          </p:cNvSpPr>
          <p:nvPr/>
        </p:nvSpPr>
        <p:spPr bwMode="auto">
          <a:xfrm>
            <a:off x="442913" y="1143000"/>
            <a:ext cx="832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  <a:ea typeface="ＭＳ Ｐゴシック" pitchFamily="48" charset="-128"/>
              </a:rPr>
              <a:t>Task: 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pitchFamily="48" charset="-128"/>
              </a:rPr>
              <a:t>Find the top 10 most visited pages in each category</a:t>
            </a:r>
          </a:p>
        </p:txBody>
      </p:sp>
      <p:sp>
        <p:nvSpPr>
          <p:cNvPr id="55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 smtClean="0">
                <a:solidFill>
                  <a:schemeClr val="bg2"/>
                </a:solidFill>
              </a:rPr>
              <a:t>Pig Slides adapted from Olston et al. (SIGMOD 2008)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 vs.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Multipurpose: analysis and transactions; batch and interactive</a:t>
            </a:r>
          </a:p>
          <a:p>
            <a:pPr lvl="1"/>
            <a:r>
              <a:rPr lang="en-US" dirty="0" smtClean="0"/>
              <a:t>Data integrity via ACID transactions</a:t>
            </a:r>
          </a:p>
          <a:p>
            <a:pPr lvl="1"/>
            <a:r>
              <a:rPr lang="en-US" dirty="0" smtClean="0"/>
              <a:t>Lots of tools in software ecosystem (for ingesting, reporting, etc.)</a:t>
            </a:r>
          </a:p>
          <a:p>
            <a:pPr lvl="1"/>
            <a:r>
              <a:rPr lang="en-US" dirty="0" smtClean="0"/>
              <a:t>Supports SQL (and SQL integration, e.g., JDBC)</a:t>
            </a:r>
          </a:p>
          <a:p>
            <a:pPr lvl="1"/>
            <a:r>
              <a:rPr lang="en-US" dirty="0" smtClean="0"/>
              <a:t>Automatic SQL query optimization</a:t>
            </a:r>
          </a:p>
          <a:p>
            <a:r>
              <a:rPr lang="en-US" dirty="0" smtClean="0"/>
              <a:t>MapReduce (Hadoop):</a:t>
            </a:r>
          </a:p>
          <a:p>
            <a:pPr lvl="1"/>
            <a:r>
              <a:rPr lang="en-US" dirty="0" smtClean="0"/>
              <a:t>Designed for large clusters, fault tolerant</a:t>
            </a:r>
          </a:p>
          <a:p>
            <a:pPr lvl="1"/>
            <a:r>
              <a:rPr lang="en-US" dirty="0" smtClean="0"/>
              <a:t>Data is accessed in “native format”</a:t>
            </a:r>
          </a:p>
          <a:p>
            <a:pPr lvl="1"/>
            <a:r>
              <a:rPr lang="en-US" dirty="0" smtClean="0"/>
              <a:t>Supports many query languages</a:t>
            </a:r>
          </a:p>
          <a:p>
            <a:pPr lvl="1"/>
            <a:r>
              <a:rPr lang="en-US" dirty="0" smtClean="0"/>
              <a:t>Programmers retain control over performance</a:t>
            </a:r>
          </a:p>
          <a:p>
            <a:pPr lvl="1"/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441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O’Reilly Blog post by Joseph </a:t>
            </a:r>
            <a:r>
              <a:rPr lang="en-US" sz="1000" b="0" dirty="0" err="1" smtClean="0">
                <a:solidFill>
                  <a:schemeClr val="bg2"/>
                </a:solidFill>
              </a:rPr>
              <a:t>Hellerstein</a:t>
            </a:r>
            <a:r>
              <a:rPr lang="en-US" sz="1000" b="0" dirty="0" smtClean="0">
                <a:solidFill>
                  <a:schemeClr val="bg2"/>
                </a:solidFill>
              </a:rPr>
              <a:t> (11/19/2008)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1828800" y="1905000"/>
            <a:ext cx="457200" cy="3048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4154488" y="3581400"/>
            <a:ext cx="569912" cy="3810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1" name="Straight Arrow Connector 40"/>
          <p:cNvCxnSpPr>
            <a:cxnSpLocks noChangeShapeType="1"/>
            <a:stCxn id="35" idx="2"/>
          </p:cNvCxnSpPr>
          <p:nvPr/>
        </p:nvCxnSpPr>
        <p:spPr bwMode="auto">
          <a:xfrm rot="5400000">
            <a:off x="6096000" y="3352800"/>
            <a:ext cx="457200" cy="7620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2971800" y="2667000"/>
            <a:ext cx="457200" cy="3048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Query Plan</a:t>
            </a:r>
            <a:endParaRPr lang="en-US" dirty="0"/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762000" y="14478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Load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Visits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1524000" y="22098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Group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by url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2743200" y="2971800"/>
            <a:ext cx="1981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Foreach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Calibri" pitchFamily="34" charset="0"/>
              </a:rPr>
              <a:t>url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generate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count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715000" y="30480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Load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Url Info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4343400" y="39624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Join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on url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4343400" y="47244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Group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by category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4154488" y="5486400"/>
            <a:ext cx="2362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Foreach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Calibri" pitchFamily="34" charset="0"/>
              </a:rPr>
              <a:t>category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generate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top10(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urls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)</a:t>
            </a:r>
          </a:p>
        </p:txBody>
      </p:sp>
      <p:cxnSp>
        <p:nvCxnSpPr>
          <p:cNvPr id="42" name="Straight Arrow Connector 41"/>
          <p:cNvCxnSpPr>
            <a:cxnSpLocks noChangeShapeType="1"/>
            <a:stCxn id="36" idx="2"/>
            <a:endCxn id="37" idx="0"/>
          </p:cNvCxnSpPr>
          <p:nvPr/>
        </p:nvCxnSpPr>
        <p:spPr bwMode="auto">
          <a:xfrm rot="5400000">
            <a:off x="5181601" y="4572000"/>
            <a:ext cx="304800" cy="3175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3" name="Straight Arrow Connector 42"/>
          <p:cNvCxnSpPr>
            <a:cxnSpLocks noChangeShapeType="1"/>
            <a:stCxn id="37" idx="2"/>
            <a:endCxn id="38" idx="0"/>
          </p:cNvCxnSpPr>
          <p:nvPr/>
        </p:nvCxnSpPr>
        <p:spPr bwMode="auto">
          <a:xfrm rot="16200000" flipH="1">
            <a:off x="5182394" y="5333206"/>
            <a:ext cx="304800" cy="1588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5183188" y="6248400"/>
            <a:ext cx="304800" cy="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8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 smtClean="0">
                <a:solidFill>
                  <a:schemeClr val="bg2"/>
                </a:solidFill>
              </a:rPr>
              <a:t>Pig Slides adapted from Olston et al. (SIGMOD 2008)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Script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83058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smtClean="0">
                <a:solidFill>
                  <a:schemeClr val="bg1"/>
                </a:solidFill>
                <a:latin typeface="+mn-lt"/>
              </a:rPr>
              <a:t>visits =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load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>
                <a:solidFill>
                  <a:schemeClr val="accent2"/>
                </a:solidFill>
                <a:latin typeface="+mn-lt"/>
              </a:rPr>
              <a:t>‘/data/visits’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as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(user,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, time</a:t>
            </a:r>
            <a:r>
              <a:rPr lang="en-US" sz="2400" b="0" kern="0" dirty="0" smtClean="0">
                <a:solidFill>
                  <a:schemeClr val="bg1"/>
                </a:solidFill>
                <a:latin typeface="+mn-lt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 smtClean="0">
                <a:solidFill>
                  <a:schemeClr val="bg1"/>
                </a:solidFill>
                <a:latin typeface="+mn-lt"/>
              </a:rPr>
              <a:t>gVisits</a:t>
            </a:r>
            <a:r>
              <a:rPr lang="en-US" sz="2400" b="0" kern="0" dirty="0" smtClean="0">
                <a:solidFill>
                  <a:schemeClr val="bg1"/>
                </a:solidFill>
                <a:latin typeface="+mn-lt"/>
              </a:rPr>
              <a:t> = </a:t>
            </a:r>
            <a:r>
              <a:rPr lang="en-US" sz="2400" b="0" kern="0" dirty="0" smtClean="0">
                <a:solidFill>
                  <a:srgbClr val="F79646"/>
                </a:solidFill>
                <a:latin typeface="+mn-lt"/>
              </a:rPr>
              <a:t>group</a:t>
            </a:r>
            <a:r>
              <a:rPr lang="en-US" sz="2400" b="0" kern="0" dirty="0" smtClean="0">
                <a:solidFill>
                  <a:schemeClr val="bg1"/>
                </a:solidFill>
                <a:latin typeface="+mn-lt"/>
              </a:rPr>
              <a:t> visits </a:t>
            </a:r>
            <a:r>
              <a:rPr lang="en-US" sz="2400" b="0" kern="0" dirty="0" smtClean="0">
                <a:solidFill>
                  <a:srgbClr val="F79646"/>
                </a:solidFill>
                <a:latin typeface="+mn-lt"/>
              </a:rPr>
              <a:t>by</a:t>
            </a:r>
            <a:r>
              <a:rPr lang="en-US" sz="2400" b="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 smtClean="0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 smtClean="0">
                <a:solidFill>
                  <a:schemeClr val="bg1"/>
                </a:solidFill>
                <a:latin typeface="+mn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 smtClean="0">
                <a:solidFill>
                  <a:schemeClr val="bg1"/>
                </a:solidFill>
                <a:latin typeface="+mn-lt"/>
              </a:rPr>
              <a:t>visitCounts</a:t>
            </a:r>
            <a:r>
              <a:rPr lang="en-US" sz="2400" b="0" kern="0" dirty="0" smtClean="0">
                <a:solidFill>
                  <a:schemeClr val="bg1"/>
                </a:solidFill>
                <a:latin typeface="+mn-lt"/>
              </a:rPr>
              <a:t> =</a:t>
            </a:r>
            <a:r>
              <a:rPr lang="en-US" sz="2400" b="0" kern="0" dirty="0" smtClean="0">
                <a:latin typeface="+mn-lt"/>
              </a:rPr>
              <a:t> </a:t>
            </a:r>
            <a:r>
              <a:rPr lang="en-US" sz="2400" b="0" kern="0" dirty="0" err="1">
                <a:solidFill>
                  <a:srgbClr val="F79646"/>
                </a:solidFill>
                <a:latin typeface="+mn-lt"/>
              </a:rPr>
              <a:t>foreach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gVisits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generate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, count(visits);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 smtClean="0">
                <a:solidFill>
                  <a:schemeClr val="bg1"/>
                </a:solidFill>
                <a:latin typeface="+mn-lt"/>
              </a:rPr>
              <a:t>urlInfo</a:t>
            </a:r>
            <a:r>
              <a:rPr lang="en-US" sz="2400" b="0" kern="0" dirty="0" smtClean="0">
                <a:solidFill>
                  <a:schemeClr val="bg1"/>
                </a:solidFill>
                <a:latin typeface="+mn-lt"/>
              </a:rPr>
              <a:t> =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load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>
                <a:solidFill>
                  <a:srgbClr val="C0504D"/>
                </a:solidFill>
                <a:latin typeface="+mn-lt"/>
              </a:rPr>
              <a:t>‘/data/</a:t>
            </a:r>
            <a:r>
              <a:rPr lang="en-US" sz="2400" b="0" kern="0" dirty="0" err="1">
                <a:solidFill>
                  <a:srgbClr val="C0504D"/>
                </a:solidFill>
                <a:latin typeface="+mn-lt"/>
              </a:rPr>
              <a:t>urlInfo</a:t>
            </a:r>
            <a:r>
              <a:rPr lang="en-US" sz="2400" b="0" kern="0" dirty="0">
                <a:solidFill>
                  <a:srgbClr val="C0504D"/>
                </a:solidFill>
                <a:latin typeface="+mn-lt"/>
              </a:rPr>
              <a:t>’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as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, category,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pRank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 smtClean="0">
                <a:solidFill>
                  <a:schemeClr val="bg1"/>
                </a:solidFill>
                <a:latin typeface="+mn-lt"/>
              </a:rPr>
              <a:t>visitCounts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smtClean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join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visitCounts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by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urlInfo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by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 smtClean="0">
                <a:solidFill>
                  <a:schemeClr val="bg1"/>
                </a:solidFill>
                <a:latin typeface="+mn-lt"/>
              </a:rPr>
              <a:t>gCategories</a:t>
            </a:r>
            <a:r>
              <a:rPr lang="en-US" sz="2400" b="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group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visitCounts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by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category;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topUrls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sz="2400" b="0" kern="0" dirty="0" err="1">
                <a:solidFill>
                  <a:srgbClr val="F79646"/>
                </a:solidFill>
                <a:latin typeface="+mn-lt"/>
              </a:rPr>
              <a:t>foreach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gCategories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generate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top(visitCounts,10);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endParaRPr lang="en-US" sz="24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store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topUrls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into ‘/data/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topUrls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’;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 smtClean="0">
                <a:solidFill>
                  <a:schemeClr val="bg2"/>
                </a:solidFill>
              </a:rPr>
              <a:t>Pig Slides adapted from Olston et al. (SIGMOD 2008)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>
            <a:off x="1828800" y="1905000"/>
            <a:ext cx="457200" cy="3048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>
            <a:off x="4154488" y="3581400"/>
            <a:ext cx="569912" cy="3810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9" name="Straight Arrow Connector 58"/>
          <p:cNvCxnSpPr>
            <a:cxnSpLocks noChangeShapeType="1"/>
            <a:stCxn id="64" idx="2"/>
          </p:cNvCxnSpPr>
          <p:nvPr/>
        </p:nvCxnSpPr>
        <p:spPr bwMode="auto">
          <a:xfrm rot="5400000">
            <a:off x="6096000" y="3352800"/>
            <a:ext cx="457200" cy="7620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>
            <a:off x="2971800" y="2667000"/>
            <a:ext cx="457200" cy="3048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762000" y="14478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Load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Visits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1524000" y="22098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Group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by url</a:t>
            </a:r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2743200" y="2971800"/>
            <a:ext cx="1981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Foreach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Calibri" pitchFamily="34" charset="0"/>
              </a:rPr>
              <a:t>url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generate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count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5715000" y="30480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Load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Url Info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4343400" y="39624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Join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on url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4343400" y="47244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Group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by category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4154488" y="5486400"/>
            <a:ext cx="2362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Foreach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Calibri" pitchFamily="34" charset="0"/>
              </a:rPr>
              <a:t>category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generate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top10(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urls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)</a:t>
            </a:r>
          </a:p>
        </p:txBody>
      </p:sp>
      <p:cxnSp>
        <p:nvCxnSpPr>
          <p:cNvPr id="68" name="Straight Arrow Connector 67"/>
          <p:cNvCxnSpPr>
            <a:cxnSpLocks noChangeShapeType="1"/>
            <a:stCxn id="65" idx="2"/>
            <a:endCxn id="66" idx="0"/>
          </p:cNvCxnSpPr>
          <p:nvPr/>
        </p:nvCxnSpPr>
        <p:spPr bwMode="auto">
          <a:xfrm rot="5400000">
            <a:off x="5181601" y="4572000"/>
            <a:ext cx="304800" cy="3175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9" name="Straight Arrow Connector 68"/>
          <p:cNvCxnSpPr>
            <a:cxnSpLocks noChangeShapeType="1"/>
            <a:stCxn id="66" idx="2"/>
            <a:endCxn id="67" idx="0"/>
          </p:cNvCxnSpPr>
          <p:nvPr/>
        </p:nvCxnSpPr>
        <p:spPr bwMode="auto">
          <a:xfrm rot="16200000" flipH="1">
            <a:off x="5182394" y="5333206"/>
            <a:ext cx="304800" cy="1588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 rot="16200000" flipH="1">
            <a:off x="5183188" y="6248400"/>
            <a:ext cx="304800" cy="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Script in Hadoop</a:t>
            </a:r>
            <a:endParaRPr lang="en-US" dirty="0"/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533400" y="1371600"/>
            <a:ext cx="3200400" cy="990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>
                  <a:alpha val="20999"/>
                </a:srgbClr>
              </a:gs>
              <a:gs pos="100000">
                <a:srgbClr val="3F80CD">
                  <a:alpha val="20999"/>
                </a:srgbClr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048000" y="1304925"/>
            <a:ext cx="760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Map</a:t>
            </a:r>
            <a:r>
              <a:rPr lang="en-US" sz="2000" baseline="-250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1371600" y="2476500"/>
            <a:ext cx="3657600" cy="1257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>
                  <a:alpha val="20999"/>
                </a:srgbClr>
              </a:gs>
              <a:gs pos="100000">
                <a:srgbClr val="3F80CD">
                  <a:alpha val="20999"/>
                </a:srgbClr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962400" y="2419350"/>
            <a:ext cx="1150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Reduce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332413" y="2590800"/>
            <a:ext cx="2897187" cy="1504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A99">
                  <a:alpha val="31000"/>
                </a:srgbClr>
              </a:gs>
              <a:gs pos="100000">
                <a:srgbClr val="D1403C">
                  <a:alpha val="31000"/>
                </a:srgbClr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467600" y="2647950"/>
            <a:ext cx="885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Map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4000500" y="4267200"/>
            <a:ext cx="2819400" cy="265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A99">
                  <a:alpha val="31000"/>
                </a:srgbClr>
              </a:gs>
              <a:gs pos="100000">
                <a:srgbClr val="D1403C">
                  <a:alpha val="31000"/>
                </a:srgbClr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58000" y="4171950"/>
            <a:ext cx="1327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Reduce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4000500" y="4687888"/>
            <a:ext cx="2819400" cy="2651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CFFA0">
                  <a:alpha val="23999"/>
                </a:srgbClr>
              </a:gs>
              <a:gs pos="100000">
                <a:srgbClr val="A0CA4A">
                  <a:alpha val="23999"/>
                </a:srgbClr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886575" y="4572000"/>
            <a:ext cx="885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Map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sz="2800" baseline="-25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3962400" y="5078413"/>
            <a:ext cx="2819400" cy="11699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CFFA0">
                  <a:alpha val="23999"/>
                </a:srgbClr>
              </a:gs>
              <a:gs pos="100000">
                <a:srgbClr val="A0CA4A">
                  <a:alpha val="23999"/>
                </a:srgbClr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934200" y="53435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Reduce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6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 smtClean="0">
                <a:solidFill>
                  <a:schemeClr val="bg2"/>
                </a:solidFill>
              </a:rPr>
              <a:t>Pig Slides adapted from Olston et al. (SIGMOD 2008)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Databases </a:t>
            </a:r>
            <a:r>
              <a:rPr lang="en-US" dirty="0" smtClean="0">
                <a:sym typeface="Symbol"/>
              </a:rPr>
              <a:t>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synergy between parallel databases and MapReduce</a:t>
            </a:r>
          </a:p>
          <a:p>
            <a:r>
              <a:rPr lang="en-US" dirty="0" smtClean="0"/>
              <a:t>Communities have much to learn from each other</a:t>
            </a:r>
          </a:p>
          <a:p>
            <a:r>
              <a:rPr lang="en-US" dirty="0" smtClean="0"/>
              <a:t>Bottom line: use the right tool for the job!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Questions?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(online transaction processing)</a:t>
            </a:r>
          </a:p>
          <a:p>
            <a:pPr lvl="1"/>
            <a:r>
              <a:rPr lang="en-US" dirty="0" smtClean="0"/>
              <a:t>Typical applications: e-commerce, banking, airline reservations</a:t>
            </a:r>
          </a:p>
          <a:p>
            <a:pPr lvl="1"/>
            <a:r>
              <a:rPr lang="en-US" dirty="0" smtClean="0"/>
              <a:t>User facing: real-time, low latency, highly-concurrent</a:t>
            </a:r>
          </a:p>
          <a:p>
            <a:pPr lvl="1"/>
            <a:r>
              <a:rPr lang="en-US" dirty="0" smtClean="0"/>
              <a:t>Tasks: relatively small set of “standard” transactional queries</a:t>
            </a:r>
          </a:p>
          <a:p>
            <a:pPr lvl="1"/>
            <a:r>
              <a:rPr lang="en-US" dirty="0" smtClean="0"/>
              <a:t>Data access pattern: random reads, updates, writes (involving relatively small amounts of data)</a:t>
            </a:r>
          </a:p>
          <a:p>
            <a:r>
              <a:rPr lang="en-US" dirty="0" smtClean="0"/>
              <a:t>OLAP (online analytical processing)</a:t>
            </a:r>
          </a:p>
          <a:p>
            <a:pPr lvl="1"/>
            <a:r>
              <a:rPr lang="en-US" dirty="0" smtClean="0"/>
              <a:t>Typical applications: business intelligence, data mining</a:t>
            </a:r>
          </a:p>
          <a:p>
            <a:pPr lvl="1"/>
            <a:r>
              <a:rPr lang="en-US" dirty="0" smtClean="0"/>
              <a:t>Back-end processing: batch workloads, less concurrency</a:t>
            </a:r>
          </a:p>
          <a:p>
            <a:pPr lvl="1"/>
            <a:r>
              <a:rPr lang="en-US" dirty="0" smtClean="0"/>
              <a:t>Tasks: complex analytical queries, often ad hoc</a:t>
            </a:r>
          </a:p>
          <a:p>
            <a:pPr lvl="1"/>
            <a:r>
              <a:rPr lang="en-US" dirty="0" smtClean="0"/>
              <a:t>Data access pattern: table scans, large amounts of data involved per query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Database or Two?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Downsides of co-existing OLTP and OLAP workloads</a:t>
            </a:r>
          </a:p>
          <a:p>
            <a:pPr lvl="1"/>
            <a:r>
              <a:rPr lang="en-US" dirty="0" smtClean="0"/>
              <a:t>Poor memory management</a:t>
            </a:r>
          </a:p>
          <a:p>
            <a:pPr lvl="1"/>
            <a:r>
              <a:rPr lang="en-US" dirty="0" smtClean="0"/>
              <a:t>Conflicting data access patterns</a:t>
            </a:r>
          </a:p>
          <a:p>
            <a:pPr lvl="1"/>
            <a:r>
              <a:rPr lang="en-US" dirty="0" smtClean="0"/>
              <a:t>Variable latency</a:t>
            </a:r>
          </a:p>
          <a:p>
            <a:r>
              <a:rPr lang="en-US" dirty="0" smtClean="0"/>
              <a:t>Solution: separate databases</a:t>
            </a:r>
          </a:p>
          <a:p>
            <a:pPr lvl="1"/>
            <a:r>
              <a:rPr lang="en-US" dirty="0" smtClean="0"/>
              <a:t>User-facing OLTP database for high-volume transactions</a:t>
            </a:r>
          </a:p>
          <a:p>
            <a:pPr lvl="1"/>
            <a:r>
              <a:rPr lang="en-US" dirty="0" smtClean="0"/>
              <a:t>Data warehouse for OLAP workloads</a:t>
            </a:r>
          </a:p>
          <a:p>
            <a:pPr lvl="1"/>
            <a:r>
              <a:rPr lang="en-US" dirty="0" smtClean="0"/>
              <a:t>How do we connect the two?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OLTP/OLAP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 bwMode="auto">
          <a:xfrm>
            <a:off x="30480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ETL</a:t>
            </a:r>
            <a:r>
              <a:rPr lang="en-US" sz="1400" dirty="0" smtClean="0">
                <a:solidFill>
                  <a:schemeClr val="bg2"/>
                </a:solidFill>
              </a:rPr>
              <a:t/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b="0" dirty="0" smtClean="0">
                <a:solidFill>
                  <a:schemeClr val="bg2"/>
                </a:solidFill>
              </a:rPr>
              <a:t>(Extract, Transform, and Load)</a:t>
            </a:r>
            <a:endParaRPr lang="en-US" sz="1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OLTP/OLAP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database for user-facing transactions</a:t>
            </a:r>
          </a:p>
          <a:p>
            <a:pPr lvl="1"/>
            <a:r>
              <a:rPr lang="en-US" dirty="0" smtClean="0"/>
              <a:t>Retain records of all activity</a:t>
            </a:r>
          </a:p>
          <a:p>
            <a:pPr lvl="1"/>
            <a:r>
              <a:rPr lang="en-US" dirty="0" smtClean="0"/>
              <a:t>Periodic ETL (e.g., nightly)</a:t>
            </a:r>
          </a:p>
          <a:p>
            <a:r>
              <a:rPr lang="en-US" dirty="0" smtClean="0"/>
              <a:t>Extract-Transform-Load (ETL)</a:t>
            </a:r>
          </a:p>
          <a:p>
            <a:pPr lvl="1"/>
            <a:r>
              <a:rPr lang="en-US" dirty="0" smtClean="0"/>
              <a:t>Extract records from source</a:t>
            </a:r>
          </a:p>
          <a:p>
            <a:pPr lvl="1"/>
            <a:r>
              <a:rPr lang="en-US" dirty="0" smtClean="0"/>
              <a:t>Transform: clean data, check integrity, aggregate, etc.</a:t>
            </a:r>
          </a:p>
          <a:p>
            <a:pPr lvl="1"/>
            <a:r>
              <a:rPr lang="en-US" dirty="0" smtClean="0"/>
              <a:t>Load into OLAP database</a:t>
            </a:r>
          </a:p>
          <a:p>
            <a:r>
              <a:rPr lang="en-US" dirty="0" smtClean="0"/>
              <a:t>OLAP database for data warehousing</a:t>
            </a:r>
          </a:p>
          <a:p>
            <a:pPr lvl="1"/>
            <a:r>
              <a:rPr lang="en-US" dirty="0" smtClean="0"/>
              <a:t>Business intelligence: reporting, ad hoc queries, data mining, etc.</a:t>
            </a:r>
          </a:p>
          <a:p>
            <a:pPr lvl="1"/>
            <a:r>
              <a:rPr lang="en-US" dirty="0" smtClean="0"/>
              <a:t>Feedback to improve OLTP services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36369</TotalTime>
  <Words>2937</Words>
  <Application>Microsoft Office PowerPoint</Application>
  <PresentationFormat>On-screen Show (4:3)</PresentationFormat>
  <Paragraphs>620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Default Design</vt:lpstr>
      <vt:lpstr>Equation</vt:lpstr>
      <vt:lpstr>Slide 1</vt:lpstr>
      <vt:lpstr>Slide 2</vt:lpstr>
      <vt:lpstr>Today’s Agenda</vt:lpstr>
      <vt:lpstr>Big Data Analysis</vt:lpstr>
      <vt:lpstr>Relational Databases vs. MapReduce</vt:lpstr>
      <vt:lpstr>Database Workloads</vt:lpstr>
      <vt:lpstr>One Database or Two?</vt:lpstr>
      <vt:lpstr>OLTP/OLAP Architecture</vt:lpstr>
      <vt:lpstr>OLTP/OLAP Integration</vt:lpstr>
      <vt:lpstr>Business Intelligence</vt:lpstr>
      <vt:lpstr>OLTP/OLAP Architecture: Hadoop?</vt:lpstr>
      <vt:lpstr>OLTP/OLAP/Hadoop Architecture</vt:lpstr>
      <vt:lpstr>ETL Bottleneck</vt:lpstr>
      <vt:lpstr>MapReduce algorithms  for processing relational data</vt:lpstr>
      <vt:lpstr>Design Pattern: Secondary Sorting</vt:lpstr>
      <vt:lpstr>Secondary Sorting: Solutions</vt:lpstr>
      <vt:lpstr>Value-to-Key Conversion</vt:lpstr>
      <vt:lpstr>Working Scenario</vt:lpstr>
      <vt:lpstr>Relational Algebra</vt:lpstr>
      <vt:lpstr>Projection </vt:lpstr>
      <vt:lpstr>Projection in MapReduce</vt:lpstr>
      <vt:lpstr>Selection</vt:lpstr>
      <vt:lpstr>Selection in MapReduce</vt:lpstr>
      <vt:lpstr>Group by… Aggregation</vt:lpstr>
      <vt:lpstr>Slide 25</vt:lpstr>
      <vt:lpstr>Relational Joins</vt:lpstr>
      <vt:lpstr>Types of Relationships</vt:lpstr>
      <vt:lpstr>Join Algorithms in MapReduce</vt:lpstr>
      <vt:lpstr>Reduce-side Join</vt:lpstr>
      <vt:lpstr>Reduce-side Join: 1-to-1</vt:lpstr>
      <vt:lpstr>Reduce-side Join: 1-to-many</vt:lpstr>
      <vt:lpstr>Reduce-side Join: V-to-K Conversion</vt:lpstr>
      <vt:lpstr>Reduce-side Join: many-to-many</vt:lpstr>
      <vt:lpstr>Map-side Join: Basic Idea</vt:lpstr>
      <vt:lpstr>Map-side Join: Parallel Scans</vt:lpstr>
      <vt:lpstr>In-Memory Join</vt:lpstr>
      <vt:lpstr>In-Memory Join: Variants</vt:lpstr>
      <vt:lpstr>Memcached</vt:lpstr>
      <vt:lpstr>Memcached Join</vt:lpstr>
      <vt:lpstr>Which join to use?</vt:lpstr>
      <vt:lpstr>Processing Relational Data: Summary</vt:lpstr>
      <vt:lpstr>Evolving roles for  relational database and MapReduce</vt:lpstr>
      <vt:lpstr>OLTP/OLAP/Hadoop Architecture</vt:lpstr>
      <vt:lpstr>Need for High-Level Languages</vt:lpstr>
      <vt:lpstr>Hive and Pig</vt:lpstr>
      <vt:lpstr>Hive: Example</vt:lpstr>
      <vt:lpstr>Hive: Behind the Scenes</vt:lpstr>
      <vt:lpstr>Hive: Behind the Scenes</vt:lpstr>
      <vt:lpstr>Pig: Example</vt:lpstr>
      <vt:lpstr>Pig Query Plan</vt:lpstr>
      <vt:lpstr>Pig Script</vt:lpstr>
      <vt:lpstr>Pig Script in Hadoop</vt:lpstr>
      <vt:lpstr>Parallel Databases  MapReduce</vt:lpstr>
      <vt:lpstr>Questions?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Jimmy Lin</cp:lastModifiedBy>
  <cp:revision>7425</cp:revision>
  <dcterms:created xsi:type="dcterms:W3CDTF">2009-04-21T05:05:25Z</dcterms:created>
  <dcterms:modified xsi:type="dcterms:W3CDTF">2010-03-28T22:20:30Z</dcterms:modified>
</cp:coreProperties>
</file>