
<file path=[Content_Types].xml><?xml version="1.0" encoding="utf-8"?>
<Types xmlns="http://schemas.openxmlformats.org/package/2006/content-types"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418" r:id="rId3"/>
    <p:sldId id="393" r:id="rId4"/>
    <p:sldId id="478" r:id="rId5"/>
    <p:sldId id="479" r:id="rId6"/>
    <p:sldId id="480" r:id="rId7"/>
    <p:sldId id="493" r:id="rId8"/>
    <p:sldId id="427" r:id="rId9"/>
    <p:sldId id="428" r:id="rId10"/>
    <p:sldId id="429" r:id="rId11"/>
    <p:sldId id="430" r:id="rId12"/>
    <p:sldId id="432" r:id="rId13"/>
    <p:sldId id="433" r:id="rId14"/>
    <p:sldId id="434" r:id="rId15"/>
    <p:sldId id="436" r:id="rId16"/>
    <p:sldId id="443" r:id="rId17"/>
    <p:sldId id="445" r:id="rId18"/>
    <p:sldId id="446" r:id="rId19"/>
    <p:sldId id="447" r:id="rId20"/>
    <p:sldId id="448" r:id="rId21"/>
    <p:sldId id="449" r:id="rId22"/>
    <p:sldId id="450" r:id="rId23"/>
    <p:sldId id="509" r:id="rId24"/>
    <p:sldId id="452" r:id="rId25"/>
    <p:sldId id="453" r:id="rId26"/>
    <p:sldId id="454" r:id="rId27"/>
    <p:sldId id="510" r:id="rId28"/>
    <p:sldId id="456" r:id="rId29"/>
    <p:sldId id="457" r:id="rId30"/>
    <p:sldId id="458" r:id="rId31"/>
    <p:sldId id="459" r:id="rId32"/>
    <p:sldId id="460" r:id="rId33"/>
    <p:sldId id="461" r:id="rId34"/>
    <p:sldId id="511" r:id="rId35"/>
    <p:sldId id="463" r:id="rId36"/>
    <p:sldId id="464" r:id="rId37"/>
    <p:sldId id="465" r:id="rId38"/>
    <p:sldId id="466" r:id="rId39"/>
    <p:sldId id="467" r:id="rId40"/>
    <p:sldId id="468" r:id="rId41"/>
    <p:sldId id="486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7" r:id="rId55"/>
    <p:sldId id="506" r:id="rId56"/>
    <p:sldId id="470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508" r:id="rId65"/>
    <p:sldId id="365" r:id="rId6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876" autoAdjust="0"/>
    <p:restoredTop sz="89617" autoAdjust="0"/>
  </p:normalViewPr>
  <p:slideViewPr>
    <p:cSldViewPr>
      <p:cViewPr varScale="1">
        <p:scale>
          <a:sx n="83" d="100"/>
          <a:sy n="83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tableStyles" Target="tableStyle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printerSettings" Target="printerSettings/printerSettings1.bin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handoutMaster" Target="handoutMasters/handoutMaster1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1C54646-0D07-4FF9-A023-B10353C3EDA1}" type="slidenum">
              <a:rPr lang="en-GB" smtClean="0"/>
              <a:pPr defTabSz="963613"/>
              <a:t>8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83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Why do I have forward algorithm in quotes?</a:t>
            </a:r>
          </a:p>
          <a:p>
            <a:pPr eaLnBrk="1" hangingPunct="1"/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Write equation on board.</a:t>
            </a:r>
          </a:p>
          <a:p>
            <a:pPr eaLnBrk="1" hangingPunct="1"/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1C54646-0D07-4FF9-A023-B10353C3EDA1}" type="slidenum">
              <a:rPr lang="en-GB" smtClean="0"/>
              <a:pPr defTabSz="963613"/>
              <a:t>9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5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RICH MORPHOLOGY =&gt; MORE YOU NEED TO IDENTIFY THINGS =&gt; MORE TAGS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5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RICH MORPHOLOGY =&gt; MORE YOU NEED TO IDENTIFY THINGS =&gt; MORE TAGS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29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Independent Bernoulli trials -&gt; Multinomial Process. Each grade is independent of the other grade.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1C54646-0D07-4FF9-A023-B10353C3EDA1}" type="slidenum">
              <a:rPr lang="en-GB" smtClean="0"/>
              <a:pPr defTabSz="963613"/>
              <a:t>10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4" Type="http://schemas.openxmlformats.org/officeDocument/2006/relationships/image" Target="../media/image13.png"/><Relationship Id="rId10" Type="http://schemas.openxmlformats.org/officeDocument/2006/relationships/image" Target="../media/image19.png"/><Relationship Id="rId5" Type="http://schemas.openxmlformats.org/officeDocument/2006/relationships/image" Target="../media/image14.pdf"/><Relationship Id="rId7" Type="http://schemas.openxmlformats.org/officeDocument/2006/relationships/image" Target="../media/image16.pd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9" Type="http://schemas.openxmlformats.org/officeDocument/2006/relationships/image" Target="../media/image18.pdf"/><Relationship Id="rId3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df"/><Relationship Id="rId7" Type="http://schemas.openxmlformats.org/officeDocument/2006/relationships/image" Target="../media/image18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df"/><Relationship Id="rId6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df"/><Relationship Id="rId7" Type="http://schemas.openxmlformats.org/officeDocument/2006/relationships/image" Target="../media/image18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df"/><Relationship Id="rId6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4" Type="http://schemas.openxmlformats.org/officeDocument/2006/relationships/image" Target="../media/image34.png"/><Relationship Id="rId10" Type="http://schemas.openxmlformats.org/officeDocument/2006/relationships/image" Target="../media/image40.png"/><Relationship Id="rId5" Type="http://schemas.openxmlformats.org/officeDocument/2006/relationships/image" Target="../media/image35.pdf"/><Relationship Id="rId7" Type="http://schemas.openxmlformats.org/officeDocument/2006/relationships/image" Target="../media/image37.pd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9" Type="http://schemas.openxmlformats.org/officeDocument/2006/relationships/image" Target="../media/image39.pdf"/><Relationship Id="rId3" Type="http://schemas.openxmlformats.org/officeDocument/2006/relationships/image" Target="../media/image33.pdf"/><Relationship Id="rId6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Hidden Markov Models &amp; EM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4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Data-Intensive Information Processing Applications ― Session #8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Nitin Madnani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Tuesday, March 30, 2010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7408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See http://creativecommons.org/licenses/by-nc-sa/3.0/us/ for details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Knowledge</a:t>
            </a:r>
            <a:endParaRPr lang="en-GB" dirty="0" smtClean="0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2667000" y="4419600"/>
            <a:ext cx="4372992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‘a’ is twice as likely to be seen in state 1 as ‘</a:t>
            </a:r>
            <a:r>
              <a:rPr lang="en-US" sz="1400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’ or ‘</a:t>
            </a:r>
            <a:r>
              <a:rPr lang="en-US" sz="1400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’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2667000" y="4724400"/>
            <a:ext cx="4400919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‘</a:t>
            </a:r>
            <a:r>
              <a:rPr lang="en-US" sz="1400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’ is three times as likely to be seen in state 2 as ‘a’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3352800" y="1447800"/>
            <a:ext cx="2753458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Probabilistic </a:t>
            </a:r>
            <a:r>
              <a:rPr lang="en-US" sz="2400" dirty="0" err="1" smtClean="0">
                <a:solidFill>
                  <a:srgbClr val="000000"/>
                </a:solidFill>
                <a:ea typeface="Gill Sans" charset="0"/>
                <a:cs typeface="Gill Sans" charset="0"/>
              </a:rPr>
              <a:t>FSMs</a:t>
            </a:r>
            <a:endParaRPr lang="en-US" sz="24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3505200" y="5334000"/>
            <a:ext cx="2495976" cy="2462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Gill Sans" charset="0"/>
                <a:cs typeface="Gill Sans" charset="0"/>
              </a:rPr>
              <a:t>What do we get out of it ?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1981200" y="5791200"/>
            <a:ext cx="5315357" cy="2462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a typeface="Gill Sans" charset="0"/>
                <a:cs typeface="Gill Sans" charset="0"/>
              </a:rPr>
              <a:t>P(‘ab</a:t>
            </a:r>
            <a:r>
              <a:rPr lang="en-US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’) = 0.50 * 1.00 = 0.5, </a:t>
            </a:r>
            <a:r>
              <a:rPr lang="en-US" dirty="0" err="1" smtClean="0">
                <a:solidFill>
                  <a:srgbClr val="000000"/>
                </a:solidFill>
                <a:ea typeface="Gill Sans" charset="0"/>
                <a:cs typeface="Gill Sans" charset="0"/>
              </a:rPr>
              <a:t>P(‘bc</a:t>
            </a:r>
            <a:r>
              <a:rPr lang="en-US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’) = 0.25 * 0.75 = 0.1875</a:t>
            </a:r>
            <a:endParaRPr lang="en-US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463800" y="2157412"/>
            <a:ext cx="4622800" cy="2185988"/>
            <a:chOff x="2209800" y="2057400"/>
            <a:chExt cx="4622800" cy="21859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9800" y="2057400"/>
              <a:ext cx="4622800" cy="218598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grpSp>
          <p:nvGrpSpPr>
            <p:cNvPr id="20" name="Group 6"/>
            <p:cNvGrpSpPr>
              <a:grpSpLocks/>
            </p:cNvGrpSpPr>
            <p:nvPr/>
          </p:nvGrpSpPr>
          <p:grpSpPr bwMode="auto">
            <a:xfrm>
              <a:off x="3241675" y="2413000"/>
              <a:ext cx="1504950" cy="1587500"/>
              <a:chOff x="0" y="40"/>
              <a:chExt cx="948" cy="1000"/>
            </a:xfrm>
          </p:grpSpPr>
          <p:sp>
            <p:nvSpPr>
              <p:cNvPr id="21" name="Rectangle 7"/>
              <p:cNvSpPr>
                <a:spLocks/>
              </p:cNvSpPr>
              <p:nvPr/>
            </p:nvSpPr>
            <p:spPr bwMode="auto">
              <a:xfrm>
                <a:off x="392" y="40"/>
                <a:ext cx="157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0.5</a:t>
                </a:r>
              </a:p>
            </p:txBody>
          </p:sp>
          <p:sp>
            <p:nvSpPr>
              <p:cNvPr id="22" name="Rectangle 8"/>
              <p:cNvSpPr>
                <a:spLocks/>
              </p:cNvSpPr>
              <p:nvPr/>
            </p:nvSpPr>
            <p:spPr bwMode="auto">
              <a:xfrm>
                <a:off x="0" y="496"/>
                <a:ext cx="220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0.25</a:t>
                </a:r>
              </a:p>
            </p:txBody>
          </p:sp>
          <p:sp>
            <p:nvSpPr>
              <p:cNvPr id="23" name="Rectangle 9"/>
              <p:cNvSpPr>
                <a:spLocks/>
              </p:cNvSpPr>
              <p:nvPr/>
            </p:nvSpPr>
            <p:spPr bwMode="auto">
              <a:xfrm>
                <a:off x="728" y="904"/>
                <a:ext cx="220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0.25</a:t>
                </a:r>
              </a:p>
            </p:txBody>
          </p:sp>
        </p:grpSp>
        <p:grpSp>
          <p:nvGrpSpPr>
            <p:cNvPr id="24" name="Group 10"/>
            <p:cNvGrpSpPr>
              <a:grpSpLocks/>
            </p:cNvGrpSpPr>
            <p:nvPr/>
          </p:nvGrpSpPr>
          <p:grpSpPr bwMode="auto">
            <a:xfrm>
              <a:off x="4397375" y="2349500"/>
              <a:ext cx="806450" cy="1016000"/>
              <a:chOff x="0" y="40"/>
              <a:chExt cx="508" cy="640"/>
            </a:xfrm>
          </p:grpSpPr>
          <p:sp>
            <p:nvSpPr>
              <p:cNvPr id="25" name="Rectangle 11"/>
              <p:cNvSpPr>
                <a:spLocks/>
              </p:cNvSpPr>
              <p:nvPr/>
            </p:nvSpPr>
            <p:spPr bwMode="auto">
              <a:xfrm>
                <a:off x="0" y="544"/>
                <a:ext cx="220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0.25</a:t>
                </a:r>
              </a:p>
            </p:txBody>
          </p:sp>
          <p:sp>
            <p:nvSpPr>
              <p:cNvPr id="26" name="Rectangle 12"/>
              <p:cNvSpPr>
                <a:spLocks/>
              </p:cNvSpPr>
              <p:nvPr/>
            </p:nvSpPr>
            <p:spPr bwMode="auto">
              <a:xfrm>
                <a:off x="288" y="40"/>
                <a:ext cx="220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0.75</a:t>
                </a:r>
              </a:p>
            </p:txBody>
          </p:sp>
        </p:grpSp>
        <p:sp>
          <p:nvSpPr>
            <p:cNvPr id="27" name="Rectangle 13"/>
            <p:cNvSpPr>
              <a:spLocks/>
            </p:cNvSpPr>
            <p:nvPr/>
          </p:nvSpPr>
          <p:spPr bwMode="auto">
            <a:xfrm>
              <a:off x="5629275" y="3137127"/>
              <a:ext cx="249580" cy="21544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1.0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143000"/>
            <a:ext cx="4114800" cy="52578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not a valid prob. FSM!</a:t>
            </a:r>
          </a:p>
          <a:p>
            <a:pPr lvl="1"/>
            <a:r>
              <a:rPr lang="en-US" dirty="0" smtClean="0"/>
              <a:t>No start states</a:t>
            </a:r>
          </a:p>
          <a:p>
            <a:r>
              <a:rPr lang="en-US" dirty="0" smtClean="0"/>
              <a:t>Use prior probabilities</a:t>
            </a:r>
          </a:p>
          <a:p>
            <a:r>
              <a:rPr lang="en-US" dirty="0" smtClean="0"/>
              <a:t>Note that prob. of being in any state ONLY depends on previous state ,i.e., the (1</a:t>
            </a:r>
            <a:r>
              <a:rPr lang="en-US" baseline="30000" dirty="0" smtClean="0"/>
              <a:t>st</a:t>
            </a:r>
            <a:r>
              <a:rPr lang="en-US" dirty="0" smtClean="0"/>
              <a:t> order) Markov assumption</a:t>
            </a:r>
          </a:p>
          <a:p>
            <a:endParaRPr lang="en-US" dirty="0" smtClean="0"/>
          </a:p>
          <a:p>
            <a:r>
              <a:rPr lang="en-US" dirty="0" smtClean="0"/>
              <a:t>This extension of a prob.</a:t>
            </a:r>
            <a:br>
              <a:rPr lang="en-US" dirty="0" smtClean="0"/>
            </a:br>
            <a:r>
              <a:rPr lang="en-US" dirty="0" smtClean="0"/>
              <a:t>FSM is called a </a:t>
            </a:r>
            <a:r>
              <a:rPr lang="en-US" i="1" dirty="0" smtClean="0"/>
              <a:t>Markov Chain </a:t>
            </a:r>
            <a:r>
              <a:rPr lang="en-US" dirty="0" smtClean="0"/>
              <a:t>or an </a:t>
            </a:r>
            <a:r>
              <a:rPr lang="en-US" i="1" dirty="0" smtClean="0"/>
              <a:t>Observed Markov Model</a:t>
            </a:r>
          </a:p>
          <a:p>
            <a:r>
              <a:rPr lang="en-US" dirty="0" smtClean="0"/>
              <a:t>Each state corresponds to an observable physical event</a:t>
            </a:r>
            <a:endParaRPr lang="en-US" i="1" dirty="0" smtClean="0"/>
          </a:p>
          <a:p>
            <a:endParaRPr lang="en-US" dirty="0"/>
          </a:p>
        </p:txBody>
      </p: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228600" y="2514600"/>
            <a:ext cx="4343400" cy="1863725"/>
            <a:chOff x="0" y="30"/>
            <a:chExt cx="2736" cy="1174"/>
          </a:xfrm>
        </p:grpSpPr>
        <p:sp>
          <p:nvSpPr>
            <p:cNvPr id="23" name="Line 3"/>
            <p:cNvSpPr>
              <a:spLocks noChangeShapeType="1"/>
            </p:cNvSpPr>
            <p:nvPr/>
          </p:nvSpPr>
          <p:spPr bwMode="auto">
            <a:xfrm rot="10800000">
              <a:off x="696" y="164"/>
              <a:ext cx="392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 rot="10800000">
              <a:off x="0" y="1204"/>
              <a:ext cx="392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2328" y="1204"/>
              <a:ext cx="408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/>
            </p:cNvSpPr>
            <p:nvPr/>
          </p:nvSpPr>
          <p:spPr bwMode="auto">
            <a:xfrm>
              <a:off x="789" y="30"/>
              <a:ext cx="135" cy="11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0.5</a:t>
              </a:r>
            </a:p>
          </p:txBody>
        </p:sp>
        <p:sp>
          <p:nvSpPr>
            <p:cNvPr id="27" name="Rectangle 7"/>
            <p:cNvSpPr>
              <a:spLocks/>
            </p:cNvSpPr>
            <p:nvPr/>
          </p:nvSpPr>
          <p:spPr bwMode="auto">
            <a:xfrm>
              <a:off x="93" y="1046"/>
              <a:ext cx="135" cy="11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noFill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</a:t>
              </a:r>
            </a:p>
          </p:txBody>
        </p:sp>
        <p:sp>
          <p:nvSpPr>
            <p:cNvPr id="28" name="Rectangle 8"/>
            <p:cNvSpPr>
              <a:spLocks/>
            </p:cNvSpPr>
            <p:nvPr/>
          </p:nvSpPr>
          <p:spPr bwMode="auto">
            <a:xfrm>
              <a:off x="2405" y="1046"/>
              <a:ext cx="135" cy="11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0.3</a:t>
              </a:r>
            </a:p>
          </p:txBody>
        </p:sp>
      </p:grpSp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1371600"/>
            <a:ext cx="3340100" cy="4546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581400"/>
            <a:ext cx="4011561" cy="304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states always observable?</a:t>
            </a:r>
            <a:endParaRPr lang="en-US" dirty="0"/>
          </a:p>
        </p:txBody>
      </p: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1524000" y="1905000"/>
            <a:ext cx="2841077" cy="369888"/>
            <a:chOff x="0" y="112"/>
            <a:chExt cx="1789" cy="233"/>
          </a:xfrm>
        </p:grpSpPr>
        <p:sp>
          <p:nvSpPr>
            <p:cNvPr id="27" name="Rectangle 3"/>
            <p:cNvSpPr>
              <a:spLocks/>
            </p:cNvSpPr>
            <p:nvPr/>
          </p:nvSpPr>
          <p:spPr bwMode="auto">
            <a:xfrm>
              <a:off x="493" y="112"/>
              <a:ext cx="1296" cy="23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1, 2, 3, 4, 5, 6</a:t>
              </a:r>
              <a:endParaRPr lang="en-US" sz="2400" dirty="0">
                <a:solidFill>
                  <a:srgbClr val="000000"/>
                </a:solidFill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0" y="112"/>
              <a:ext cx="420" cy="23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Day:</a:t>
              </a:r>
            </a:p>
          </p:txBody>
        </p:sp>
      </p:grpSp>
      <p:sp>
        <p:nvSpPr>
          <p:cNvPr id="31" name="Rounded Rectangle 30"/>
          <p:cNvSpPr/>
          <p:nvPr/>
        </p:nvSpPr>
        <p:spPr bwMode="auto">
          <a:xfrm>
            <a:off x="1295400" y="2590800"/>
            <a:ext cx="3276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Bu,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Be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S, Be, S, Bu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5486400" y="1981200"/>
            <a:ext cx="2286000" cy="990600"/>
          </a:xfrm>
          <a:prstGeom prst="rect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 Bu</a:t>
            </a:r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:  Bull Market</a:t>
            </a:r>
            <a:endParaRPr lang="en-US" sz="2000" dirty="0" smtClean="0">
              <a:solidFill>
                <a:srgbClr val="000000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 Be</a:t>
            </a:r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:  Bear Market</a:t>
            </a:r>
            <a:endParaRPr lang="en-US" sz="2000" dirty="0" smtClean="0">
              <a:solidFill>
                <a:srgbClr val="000000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 S  </a:t>
            </a:r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:  Static Market</a:t>
            </a:r>
          </a:p>
        </p:txBody>
      </p:sp>
      <p:sp>
        <p:nvSpPr>
          <p:cNvPr id="33" name="Rectangle 20"/>
          <p:cNvSpPr>
            <a:spLocks/>
          </p:cNvSpPr>
          <p:nvPr/>
        </p:nvSpPr>
        <p:spPr bwMode="auto">
          <a:xfrm>
            <a:off x="2514600" y="3581400"/>
            <a:ext cx="4124226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Here’s what you actually observe:</a:t>
            </a:r>
          </a:p>
        </p:txBody>
      </p:sp>
      <p:grpSp>
        <p:nvGrpSpPr>
          <p:cNvPr id="34" name="Group 2"/>
          <p:cNvGrpSpPr>
            <a:grpSpLocks/>
          </p:cNvGrpSpPr>
          <p:nvPr/>
        </p:nvGrpSpPr>
        <p:grpSpPr bwMode="auto">
          <a:xfrm>
            <a:off x="1447800" y="4267200"/>
            <a:ext cx="2841077" cy="369888"/>
            <a:chOff x="0" y="112"/>
            <a:chExt cx="1789" cy="233"/>
          </a:xfrm>
        </p:grpSpPr>
        <p:sp>
          <p:nvSpPr>
            <p:cNvPr id="35" name="Rectangle 3"/>
            <p:cNvSpPr>
              <a:spLocks/>
            </p:cNvSpPr>
            <p:nvPr/>
          </p:nvSpPr>
          <p:spPr bwMode="auto">
            <a:xfrm>
              <a:off x="493" y="112"/>
              <a:ext cx="1296" cy="23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1, 2, 3, 4, 5, 6</a:t>
              </a:r>
              <a:endParaRPr lang="en-US" sz="2400" dirty="0">
                <a:solidFill>
                  <a:srgbClr val="000000"/>
                </a:solidFill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4"/>
            <p:cNvSpPr>
              <a:spLocks/>
            </p:cNvSpPr>
            <p:nvPr/>
          </p:nvSpPr>
          <p:spPr bwMode="auto">
            <a:xfrm>
              <a:off x="0" y="112"/>
              <a:ext cx="420" cy="23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Day:</a:t>
              </a:r>
            </a:p>
          </p:txBody>
        </p:sp>
      </p:grpSp>
      <p:sp>
        <p:nvSpPr>
          <p:cNvPr id="37" name="Rectangle 6"/>
          <p:cNvSpPr>
            <a:spLocks/>
          </p:cNvSpPr>
          <p:nvPr/>
        </p:nvSpPr>
        <p:spPr bwMode="auto">
          <a:xfrm>
            <a:off x="5105400" y="4267200"/>
            <a:ext cx="3276600" cy="1130300"/>
          </a:xfrm>
          <a:prstGeom prst="rect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 ↑</a:t>
            </a:r>
            <a:r>
              <a:rPr lang="en-US" sz="20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:  Market is up</a:t>
            </a:r>
            <a:endParaRPr lang="en-US" sz="2000" dirty="0" smtClean="0">
              <a:solidFill>
                <a:srgbClr val="000000"/>
              </a:solidFill>
              <a:ea typeface="Lucida Grande" charset="0"/>
              <a:cs typeface="Lucida Grande" charset="0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 ↓</a:t>
            </a:r>
            <a:r>
              <a:rPr lang="en-US" sz="20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:  Market is down</a:t>
            </a:r>
            <a:endParaRPr lang="en-US" sz="2000" dirty="0" smtClean="0">
              <a:solidFill>
                <a:srgbClr val="000000"/>
              </a:solidFill>
              <a:ea typeface="Lucida Grande" charset="0"/>
              <a:cs typeface="Lucida Grande" charset="0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 ↔</a:t>
            </a:r>
            <a:r>
              <a:rPr lang="en-US" sz="20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: Market hasn’t changed</a:t>
            </a:r>
          </a:p>
        </p:txBody>
      </p:sp>
      <p:sp>
        <p:nvSpPr>
          <p:cNvPr id="38" name="Rectangle 5"/>
          <p:cNvSpPr>
            <a:spLocks/>
          </p:cNvSpPr>
          <p:nvPr/>
        </p:nvSpPr>
        <p:spPr bwMode="auto">
          <a:xfrm>
            <a:off x="2900363" y="6832600"/>
            <a:ext cx="3355975" cy="749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↑ ↓  ↔ ↑ ↓ 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0136" y="671442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Rectangle 5"/>
          <p:cNvSpPr>
            <a:spLocks/>
          </p:cNvSpPr>
          <p:nvPr/>
        </p:nvSpPr>
        <p:spPr bwMode="auto">
          <a:xfrm>
            <a:off x="1447800" y="4800600"/>
            <a:ext cx="2895600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↑  ↓  ↔  ↑  ↓  ↔</a:t>
            </a:r>
            <a:endParaRPr lang="en-US" sz="3200" dirty="0">
              <a:solidFill>
                <a:srgbClr val="000000"/>
              </a:solidFill>
              <a:ea typeface="Lucida Grande" charset="0"/>
              <a:cs typeface="Lucida Grand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/>
      <p:bldP spid="37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Hidden</a:t>
            </a:r>
            <a:r>
              <a:rPr lang="en-US" dirty="0" smtClean="0"/>
              <a:t> Markov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chains are usually inadequate</a:t>
            </a:r>
          </a:p>
          <a:p>
            <a:r>
              <a:rPr lang="en-US" dirty="0" smtClean="0"/>
              <a:t>Need to model problems where observed events don’t correspond to states directly</a:t>
            </a:r>
          </a:p>
          <a:p>
            <a:r>
              <a:rPr lang="en-US" dirty="0" smtClean="0"/>
              <a:t>Instead observations = f</a:t>
            </a:r>
            <a:r>
              <a:rPr lang="en-US" baseline="-25000" dirty="0" smtClean="0"/>
              <a:t>p</a:t>
            </a:r>
            <a:r>
              <a:rPr lang="en-US" dirty="0" smtClean="0"/>
              <a:t>(states) for some p.d.f </a:t>
            </a:r>
            <a:r>
              <a:rPr lang="en-US" dirty="0" err="1" smtClean="0"/>
              <a:t>p</a:t>
            </a:r>
            <a:endParaRPr lang="en-US" dirty="0" smtClean="0"/>
          </a:p>
          <a:p>
            <a:r>
              <a:rPr lang="en-US" dirty="0" smtClean="0"/>
              <a:t>Solution: A Hidden Markov Model (HMM)</a:t>
            </a:r>
          </a:p>
          <a:p>
            <a:pPr lvl="1"/>
            <a:r>
              <a:rPr lang="en-US" dirty="0" smtClean="0"/>
              <a:t>Assume two probabilistic processes</a:t>
            </a:r>
          </a:p>
          <a:p>
            <a:pPr lvl="1"/>
            <a:r>
              <a:rPr lang="en-US" dirty="0" smtClean="0"/>
              <a:t>Underlying process is hidden (states = hidden events)</a:t>
            </a:r>
          </a:p>
          <a:p>
            <a:pPr lvl="1"/>
            <a:r>
              <a:rPr lang="en-US" dirty="0" smtClean="0"/>
              <a:t>Second process produces sequence of observed events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Formalizing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HMM </a:t>
            </a:r>
            <a:r>
              <a:rPr lang="en-US" dirty="0" err="1" smtClean="0"/>
              <a:t>λ</a:t>
            </a:r>
            <a:r>
              <a:rPr lang="en-US" dirty="0" smtClean="0"/>
              <a:t> = (A, B, ∏) is characterized by:</a:t>
            </a:r>
          </a:p>
          <a:p>
            <a:pPr lvl="1"/>
            <a:r>
              <a:rPr lang="en-US" dirty="0" smtClean="0"/>
              <a:t>Set of N states {q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x</a:t>
            </a:r>
            <a:r>
              <a:rPr lang="en-US" dirty="0" smtClean="0"/>
              <a:t> N Transition probability matrix A = [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Sequence of observations o</a:t>
            </a:r>
            <a:r>
              <a:rPr lang="en-US" baseline="-25000" dirty="0" smtClean="0"/>
              <a:t>1</a:t>
            </a:r>
            <a:r>
              <a:rPr lang="en-US" dirty="0" smtClean="0"/>
              <a:t>, o</a:t>
            </a:r>
            <a:r>
              <a:rPr lang="en-US" baseline="-25000" dirty="0" smtClean="0"/>
              <a:t>2</a:t>
            </a:r>
            <a:r>
              <a:rPr lang="en-US" dirty="0" smtClean="0"/>
              <a:t>, ...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, each drawn from a given set of symbols (vocabulary V)</a:t>
            </a:r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x</a:t>
            </a:r>
            <a:r>
              <a:rPr lang="en-US" dirty="0" smtClean="0"/>
              <a:t> |V| Emission probability matrix, B = [b</a:t>
            </a:r>
            <a:r>
              <a:rPr lang="en-US" baseline="-25000" dirty="0" smtClean="0"/>
              <a:t>it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Helvetica" charset="0"/>
              </a:rPr>
              <a:t>1</a:t>
            </a:r>
            <a:r>
              <a:rPr lang="en-US" dirty="0" smtClean="0"/>
              <a:t> Prior probabilities vector ∏ = </a:t>
            </a:r>
            <a:r>
              <a:rPr lang="en-US" dirty="0" smtClean="0">
                <a:sym typeface="Helvetica" charset="0"/>
              </a:rPr>
              <a:t>{</a:t>
            </a:r>
            <a:r>
              <a:rPr lang="en-US" dirty="0" smtClean="0"/>
              <a:t> </a:t>
            </a:r>
            <a:r>
              <a:rPr lang="en-US" dirty="0" smtClean="0">
                <a:sym typeface="Helvetica" charset="0"/>
              </a:rPr>
              <a:t>∏</a:t>
            </a:r>
            <a:r>
              <a:rPr lang="en-US" baseline="-25000" dirty="0" smtClean="0">
                <a:sym typeface="Helvetica" charset="0"/>
              </a:rPr>
              <a:t>1</a:t>
            </a:r>
            <a:r>
              <a:rPr lang="en-US" dirty="0" smtClean="0">
                <a:sym typeface="Helvetica" charset="0"/>
              </a:rPr>
              <a:t>, ∏</a:t>
            </a:r>
            <a:r>
              <a:rPr lang="en-US" baseline="-25000" dirty="0" smtClean="0">
                <a:sym typeface="Helvetica" charset="0"/>
              </a:rPr>
              <a:t>2</a:t>
            </a:r>
            <a:r>
              <a:rPr lang="en-US" dirty="0" smtClean="0">
                <a:sym typeface="Helvetica" charset="0"/>
              </a:rPr>
              <a:t>, ..., ∏</a:t>
            </a:r>
            <a:r>
              <a:rPr lang="en-US" baseline="-25000" dirty="0" smtClean="0">
                <a:sym typeface="Helvetica" charset="0"/>
              </a:rPr>
              <a:t>N</a:t>
            </a:r>
            <a:r>
              <a:rPr lang="en-US" dirty="0" smtClean="0">
                <a:sym typeface="Helvetica" charset="0"/>
              </a:rPr>
              <a:t> }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438400"/>
            <a:ext cx="3200400" cy="59149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132729"/>
            <a:ext cx="2438400" cy="28687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5029200"/>
            <a:ext cx="990600" cy="72231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to know about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(first-order) Markov assumption holds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probability of an output symbol depends only on the state generating 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number of states (N) does not have to equal the number of observations (T)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0"/>
            <a:ext cx="6375400" cy="36401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00200"/>
            <a:ext cx="4011561" cy="304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 HMM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136713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States </a:t>
            </a:r>
            <a:r>
              <a:rPr lang="en-US" sz="2400" dirty="0" smtClean="0">
                <a:solidFill>
                  <a:srgbClr val="008080"/>
                </a:solidFill>
                <a:ea typeface="Lucida Grande" charset="0"/>
                <a:cs typeface="Lucida Grande" charset="0"/>
              </a:rPr>
              <a:t>✓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49400"/>
            <a:ext cx="5143500" cy="3175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/>
          </p:cNvSpPr>
          <p:nvPr/>
        </p:nvSpPr>
        <p:spPr bwMode="auto">
          <a:xfrm>
            <a:off x="6705600" y="1676400"/>
            <a:ext cx="21336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Transitions</a:t>
            </a:r>
            <a:r>
              <a:rPr lang="en-US" sz="24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ea typeface="Lucida Grande" charset="0"/>
                <a:cs typeface="Lucida Grande" charset="0"/>
              </a:rPr>
              <a:t>✓</a:t>
            </a:r>
            <a:endParaRPr lang="en-US" sz="24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7772400" y="2133600"/>
            <a:ext cx="9525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Valid</a:t>
            </a:r>
            <a:r>
              <a:rPr lang="en-US" sz="2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ea typeface="Lucida Grande" charset="0"/>
                <a:cs typeface="Lucida Grande" charset="0"/>
              </a:rPr>
              <a:t>✓</a:t>
            </a:r>
            <a:endParaRPr lang="en-US" sz="20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6248400"/>
            <a:ext cx="1905000" cy="34943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/>
          </p:cNvSpPr>
          <p:nvPr/>
        </p:nvSpPr>
        <p:spPr bwMode="auto">
          <a:xfrm>
            <a:off x="6705600" y="2514600"/>
            <a:ext cx="20574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Vocabulary </a:t>
            </a:r>
            <a:r>
              <a:rPr lang="en-US" sz="2400" dirty="0" smtClean="0">
                <a:solidFill>
                  <a:srgbClr val="008080"/>
                </a:solidFill>
                <a:ea typeface="Lucida Grande" charset="0"/>
                <a:cs typeface="Lucida Grande" charset="0"/>
              </a:rPr>
              <a:t>✓</a:t>
            </a:r>
            <a:endParaRPr lang="en-US" sz="24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-533400" y="4597400"/>
            <a:ext cx="6032500" cy="431800"/>
            <a:chOff x="152400" y="4724400"/>
            <a:chExt cx="6032500" cy="660400"/>
          </a:xfrm>
        </p:grpSpPr>
        <p:pic>
          <p:nvPicPr>
            <p:cNvPr id="27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2400" y="4724400"/>
              <a:ext cx="0" cy="0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28" name="Line 11"/>
            <p:cNvSpPr>
              <a:spLocks noChangeShapeType="1"/>
            </p:cNvSpPr>
            <p:nvPr/>
          </p:nvSpPr>
          <p:spPr bwMode="auto">
            <a:xfrm rot="10800000" flipH="1">
              <a:off x="4152900" y="4724400"/>
              <a:ext cx="0" cy="64770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rot="10800000" flipH="1">
              <a:off x="1993900" y="4724400"/>
              <a:ext cx="0" cy="64770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rot="10800000" flipH="1">
              <a:off x="6184900" y="4724400"/>
              <a:ext cx="0" cy="66040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2400" y="4724400"/>
              <a:ext cx="0" cy="0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32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2400" y="4724400"/>
              <a:ext cx="0" cy="0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miter lim="800000"/>
              <a:headEnd/>
              <a:tailEnd/>
            </a:ln>
          </p:spPr>
        </p:pic>
      </p:grpSp>
      <p:pic>
        <p:nvPicPr>
          <p:cNvPr id="34" name="Picture 3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81000" y="5105400"/>
            <a:ext cx="1752600" cy="654706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590800" y="5105400"/>
            <a:ext cx="1676400" cy="642868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4648200" y="5105400"/>
            <a:ext cx="1927225" cy="690191"/>
          </a:xfrm>
          <a:prstGeom prst="rect">
            <a:avLst/>
          </a:prstGeom>
        </p:spPr>
      </p:pic>
      <p:sp>
        <p:nvSpPr>
          <p:cNvPr id="37" name="Rectangle 3"/>
          <p:cNvSpPr>
            <a:spLocks/>
          </p:cNvSpPr>
          <p:nvPr/>
        </p:nvSpPr>
        <p:spPr bwMode="auto">
          <a:xfrm>
            <a:off x="6705600" y="2971800"/>
            <a:ext cx="21336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Emissions </a:t>
            </a:r>
            <a:r>
              <a:rPr lang="en-US" sz="2400" dirty="0" smtClean="0">
                <a:solidFill>
                  <a:srgbClr val="008080"/>
                </a:solidFill>
                <a:ea typeface="Lucida Grande" charset="0"/>
                <a:cs typeface="Lucida Grande" charset="0"/>
              </a:rPr>
              <a:t>✓</a:t>
            </a:r>
            <a:endParaRPr lang="en-US" sz="24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4"/>
          <p:cNvSpPr>
            <a:spLocks/>
          </p:cNvSpPr>
          <p:nvPr/>
        </p:nvSpPr>
        <p:spPr bwMode="auto">
          <a:xfrm>
            <a:off x="7696200" y="3429000"/>
            <a:ext cx="9525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Valid</a:t>
            </a:r>
            <a:r>
              <a:rPr lang="en-US" sz="2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ea typeface="Lucida Grande" charset="0"/>
                <a:cs typeface="Lucida Grande" charset="0"/>
              </a:rPr>
              <a:t>✓</a:t>
            </a:r>
            <a:endParaRPr lang="en-US" sz="20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457200" y="3057544"/>
            <a:ext cx="4887913" cy="734919"/>
            <a:chOff x="0" y="30"/>
            <a:chExt cx="3079" cy="462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 rot="10800000">
              <a:off x="247" y="188"/>
              <a:ext cx="192" cy="264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rot="10800000">
              <a:off x="1559" y="196"/>
              <a:ext cx="184" cy="29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rot="10800000">
              <a:off x="2895" y="148"/>
              <a:ext cx="184" cy="29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/>
            </p:cNvSpPr>
            <p:nvPr/>
          </p:nvSpPr>
          <p:spPr bwMode="auto">
            <a:xfrm>
              <a:off x="0" y="54"/>
              <a:ext cx="307" cy="116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∏</a:t>
              </a:r>
              <a:r>
                <a:rPr lang="en-US" sz="1200" b="1" baseline="-60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  <a:r>
                <a:rPr lang="en-US" sz="1200" b="1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=0.5</a:t>
              </a:r>
            </a:p>
          </p:txBody>
        </p:sp>
        <p:sp>
          <p:nvSpPr>
            <p:cNvPr id="26" name="Rectangle 23"/>
            <p:cNvSpPr>
              <a:spLocks/>
            </p:cNvSpPr>
            <p:nvPr/>
          </p:nvSpPr>
          <p:spPr bwMode="auto">
            <a:xfrm>
              <a:off x="1336" y="78"/>
              <a:ext cx="307" cy="11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∏</a:t>
              </a:r>
              <a:r>
                <a:rPr lang="en-US" sz="1200" b="1" baseline="-60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2</a:t>
              </a:r>
              <a:r>
                <a:rPr lang="en-US" sz="1200" b="1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=0.2</a:t>
              </a:r>
            </a:p>
          </p:txBody>
        </p:sp>
        <p:sp>
          <p:nvSpPr>
            <p:cNvPr id="33" name="Rectangle 24"/>
            <p:cNvSpPr>
              <a:spLocks/>
            </p:cNvSpPr>
            <p:nvPr/>
          </p:nvSpPr>
          <p:spPr bwMode="auto">
            <a:xfrm>
              <a:off x="2744" y="30"/>
              <a:ext cx="307" cy="11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∏</a:t>
              </a:r>
              <a:r>
                <a:rPr lang="en-US" sz="1200" b="1" baseline="-60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</a:t>
              </a:r>
              <a:r>
                <a:rPr lang="en-US" sz="1200" b="1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=0.3</a:t>
              </a:r>
            </a:p>
          </p:txBody>
        </p:sp>
      </p:grpSp>
      <p:sp>
        <p:nvSpPr>
          <p:cNvPr id="39" name="Rectangle 3"/>
          <p:cNvSpPr>
            <a:spLocks/>
          </p:cNvSpPr>
          <p:nvPr/>
        </p:nvSpPr>
        <p:spPr bwMode="auto">
          <a:xfrm>
            <a:off x="7391400" y="3733800"/>
            <a:ext cx="1371600" cy="60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Priors </a:t>
            </a:r>
            <a:r>
              <a:rPr lang="en-US" sz="2400" dirty="0" smtClean="0">
                <a:solidFill>
                  <a:srgbClr val="008080"/>
                </a:solidFill>
                <a:ea typeface="Lucida Grande" charset="0"/>
                <a:cs typeface="Lucida Grande" charset="0"/>
              </a:rPr>
              <a:t>✓</a:t>
            </a:r>
            <a:endParaRPr lang="en-US" sz="24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4"/>
          <p:cNvSpPr>
            <a:spLocks/>
          </p:cNvSpPr>
          <p:nvPr/>
        </p:nvSpPr>
        <p:spPr bwMode="auto">
          <a:xfrm>
            <a:off x="7696200" y="4191000"/>
            <a:ext cx="9525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Valid</a:t>
            </a:r>
            <a:r>
              <a:rPr lang="en-US" sz="2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ea typeface="Lucida Grande" charset="0"/>
                <a:cs typeface="Lucida Grande" charset="0"/>
              </a:rPr>
              <a:t>✓</a:t>
            </a:r>
            <a:endParaRPr lang="en-US" sz="20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37" grpId="0"/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problems to solve before HMMs can be useful</a:t>
            </a:r>
          </a:p>
          <a:p>
            <a:pPr lvl="1"/>
            <a:r>
              <a:rPr lang="en-US" dirty="0" smtClean="0"/>
              <a:t>Given an HMM </a:t>
            </a:r>
            <a:r>
              <a:rPr lang="en-US" dirty="0" err="1" smtClean="0"/>
              <a:t>λ</a:t>
            </a:r>
            <a:r>
              <a:rPr lang="en-US" dirty="0" smtClean="0"/>
              <a:t> = (A, B, ∏), and a sequence of observed events O, find P(O| </a:t>
            </a:r>
            <a:r>
              <a:rPr lang="en-US" dirty="0" err="1" smtClean="0"/>
              <a:t>λ</a:t>
            </a:r>
            <a:r>
              <a:rPr lang="en-US" dirty="0" smtClean="0"/>
              <a:t>) [ </a:t>
            </a:r>
            <a:r>
              <a:rPr lang="en-US" b="1" dirty="0" smtClean="0"/>
              <a:t>Likelihood 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Given an HMM </a:t>
            </a:r>
            <a:r>
              <a:rPr lang="en-US" dirty="0" err="1" smtClean="0"/>
              <a:t>λ</a:t>
            </a:r>
            <a:r>
              <a:rPr lang="en-US" dirty="0" smtClean="0"/>
              <a:t> = (A, B, ∏), and an observation sequence O, find the most likely (hidden) state sequence [ </a:t>
            </a:r>
            <a:r>
              <a:rPr lang="en-US" b="1" dirty="0" smtClean="0"/>
              <a:t>Decoding 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Given a set of observation sequences and the set of states Q in </a:t>
            </a:r>
            <a:r>
              <a:rPr lang="en-US" dirty="0" err="1" smtClean="0"/>
              <a:t>λ</a:t>
            </a:r>
            <a:r>
              <a:rPr lang="en-US" dirty="0" smtClean="0"/>
              <a:t>, compute the parameters A and B. [ </a:t>
            </a:r>
            <a:r>
              <a:rPr lang="en-US" b="1" dirty="0" smtClean="0"/>
              <a:t>Training 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Computing Likelihood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0" y="2428220"/>
            <a:ext cx="188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1 2 3 4 5 6 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7800" y="3048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ea typeface="Lucida Grande" pitchFamily="4" charset="0"/>
                <a:cs typeface="Lucida Grande" pitchFamily="4" charset="0"/>
              </a:rPr>
              <a:t>↑ ↓ ↔ ↑ ↓ 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2428220"/>
            <a:ext cx="42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0" y="3048000"/>
            <a:ext cx="58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O: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152400" y="5334000"/>
            <a:ext cx="8915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Lucida Grande" charset="0"/>
                <a:cs typeface="Lucida Grande" charset="0"/>
              </a:rPr>
              <a:t>Assuming </a:t>
            </a:r>
            <a:r>
              <a:rPr lang="en-US" sz="2400" dirty="0" err="1">
                <a:solidFill>
                  <a:schemeClr val="bg1"/>
                </a:solidFill>
                <a:ea typeface="Lucida Grande" charset="0"/>
                <a:cs typeface="Lucida Grande" charset="0"/>
              </a:rPr>
              <a:t>λ</a:t>
            </a:r>
            <a:r>
              <a:rPr lang="en-US" sz="2400" baseline="-6000" dirty="0" err="1">
                <a:solidFill>
                  <a:schemeClr val="bg1"/>
                </a:solidFill>
                <a:ea typeface="Gill Sans" charset="0"/>
                <a:cs typeface="Gill Sans" charset="0"/>
              </a:rPr>
              <a:t>stock</a:t>
            </a:r>
            <a:r>
              <a:rPr lang="en-US" sz="2400" dirty="0">
                <a:solidFill>
                  <a:schemeClr val="bg1"/>
                </a:solidFill>
                <a:ea typeface="Gill Sans" charset="0"/>
                <a:cs typeface="Gill Sans" charset="0"/>
              </a:rPr>
              <a:t> models the stock market, how likely is it</a:t>
            </a:r>
            <a:r>
              <a:rPr lang="en-US" sz="2400" dirty="0" smtClean="0">
                <a:solidFill>
                  <a:schemeClr val="bg1"/>
                </a:solidFill>
                <a:ea typeface="Gill Sans" charset="0"/>
                <a:cs typeface="Gill Sans" charset="0"/>
              </a:rPr>
              <a:t>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ea typeface="Gill Sans" charset="0"/>
                <a:cs typeface="Gill Sans" charset="0"/>
              </a:rPr>
              <a:t>that </a:t>
            </a:r>
            <a:r>
              <a:rPr lang="en-US" sz="2400" dirty="0">
                <a:solidFill>
                  <a:schemeClr val="bg1"/>
                </a:solidFill>
                <a:ea typeface="Gill Sans" charset="0"/>
                <a:cs typeface="Gill Sans" charset="0"/>
              </a:rPr>
              <a:t>on day 1, the market is up, on day 2, it’s down etc. 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419600" y="1524000"/>
            <a:ext cx="4419600" cy="3098799"/>
            <a:chOff x="3124200" y="1549400"/>
            <a:chExt cx="6194425" cy="4246191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1549400"/>
              <a:ext cx="5143500" cy="3175000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17" name="Picture 1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124200" y="5105400"/>
              <a:ext cx="1752600" cy="654706"/>
            </a:xfrm>
            <a:prstGeom prst="rect">
              <a:avLst/>
            </a:prstGeom>
          </p:spPr>
        </p:pic>
        <p:pic>
          <p:nvPicPr>
            <p:cNvPr id="18" name="Picture 1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5334000" y="5105400"/>
              <a:ext cx="1676400" cy="642868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7391400" y="5105400"/>
              <a:ext cx="1927225" cy="690191"/>
            </a:xfrm>
            <a:prstGeom prst="rect">
              <a:avLst/>
            </a:prstGeom>
          </p:spPr>
        </p:pic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3200400" y="2896880"/>
              <a:ext cx="4887913" cy="895583"/>
              <a:chOff x="0" y="-71"/>
              <a:chExt cx="3079" cy="563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rot="10800000">
                <a:off x="247" y="188"/>
                <a:ext cx="192" cy="264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rot="10800000">
                <a:off x="1559" y="196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rot="10800000">
                <a:off x="2895" y="148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/>
              </p:cNvSpPr>
              <p:nvPr/>
            </p:nvSpPr>
            <p:spPr bwMode="auto">
              <a:xfrm>
                <a:off x="0" y="-47"/>
                <a:ext cx="307" cy="318"/>
              </a:xfrm>
              <a:prstGeom prst="rect">
                <a:avLst/>
              </a:prstGeom>
              <a:noFill/>
              <a:ln w="12700" cap="flat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∏</a:t>
                </a:r>
                <a:r>
                  <a:rPr lang="en-US" sz="1200" b="1" baseline="-6000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=0.5</a:t>
                </a:r>
              </a:p>
            </p:txBody>
          </p:sp>
          <p:sp>
            <p:nvSpPr>
              <p:cNvPr id="25" name="Rectangle 23"/>
              <p:cNvSpPr>
                <a:spLocks/>
              </p:cNvSpPr>
              <p:nvPr/>
            </p:nvSpPr>
            <p:spPr bwMode="auto">
              <a:xfrm>
                <a:off x="1336" y="-23"/>
                <a:ext cx="307" cy="31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∏</a:t>
                </a:r>
                <a:r>
                  <a:rPr lang="en-US" sz="1200" b="1" baseline="-6000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2</a:t>
                </a:r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=0.2</a:t>
                </a:r>
              </a:p>
            </p:txBody>
          </p:sp>
          <p:sp>
            <p:nvSpPr>
              <p:cNvPr id="26" name="Rectangle 24"/>
              <p:cNvSpPr>
                <a:spLocks/>
              </p:cNvSpPr>
              <p:nvPr/>
            </p:nvSpPr>
            <p:spPr bwMode="auto">
              <a:xfrm>
                <a:off x="2744" y="-71"/>
                <a:ext cx="307" cy="31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∏</a:t>
                </a:r>
                <a:r>
                  <a:rPr lang="en-US" sz="1200" b="1" baseline="-6000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3</a:t>
                </a:r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=0.3</a:t>
                </a:r>
              </a:p>
            </p:txBody>
          </p:sp>
        </p:grpSp>
      </p:grpSp>
      <p:sp>
        <p:nvSpPr>
          <p:cNvPr id="28" name="Rectangle 10"/>
          <p:cNvSpPr>
            <a:spLocks/>
          </p:cNvSpPr>
          <p:nvPr/>
        </p:nvSpPr>
        <p:spPr bwMode="auto">
          <a:xfrm>
            <a:off x="3886200" y="6172200"/>
            <a:ext cx="19685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Markov </a:t>
            </a:r>
            <a:r>
              <a:rPr lang="en-US" sz="2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Chain?</a:t>
            </a:r>
            <a:endParaRPr lang="en-US" sz="20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6324600" y="4724400"/>
            <a:ext cx="71999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ea typeface="Lucida Grande" charset="0"/>
                <a:cs typeface="Lucida Grande" charset="0"/>
              </a:rPr>
              <a:t>λ</a:t>
            </a:r>
            <a:r>
              <a:rPr lang="en-US" sz="2400" baseline="-6000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stock</a:t>
            </a:r>
            <a:endParaRPr lang="en-US" sz="2400" baseline="-60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Likelihood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Sounds easy!</a:t>
            </a:r>
          </a:p>
          <a:p>
            <a:r>
              <a:rPr lang="en-US" smtClean="0"/>
              <a:t>Sum over all possible ways in which we could generate O from λ</a:t>
            </a:r>
            <a:endParaRPr lang="en-US" dirty="0"/>
          </a:p>
        </p:txBody>
      </p:sp>
      <p:sp>
        <p:nvSpPr>
          <p:cNvPr id="48129" name="AutoShape 1"/>
          <p:cNvSpPr>
            <a:spLocks/>
          </p:cNvSpPr>
          <p:nvPr/>
        </p:nvSpPr>
        <p:spPr bwMode="auto">
          <a:xfrm>
            <a:off x="2460127" y="3821906"/>
            <a:ext cx="5322094" cy="830461"/>
          </a:xfrm>
          <a:prstGeom prst="roundRect">
            <a:avLst>
              <a:gd name="adj" fmla="val 16125"/>
            </a:avLst>
          </a:prstGeom>
          <a:solidFill>
            <a:srgbClr val="99CCFF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166" y="3873698"/>
            <a:ext cx="5447109" cy="723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8133" name="Rectangle 5"/>
          <p:cNvSpPr>
            <a:spLocks/>
          </p:cNvSpPr>
          <p:nvPr/>
        </p:nvSpPr>
        <p:spPr bwMode="auto">
          <a:xfrm>
            <a:off x="2825129" y="4709399"/>
            <a:ext cx="5175871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Takes exponential (</a:t>
            </a:r>
            <a:r>
              <a:rPr lang="en-US" sz="2400" dirty="0">
                <a:solidFill>
                  <a:srgbClr val="000000"/>
                </a:solidFill>
                <a:ea typeface="Apple Symbols" charset="2"/>
                <a:cs typeface="Apple Symbols" charset="2"/>
              </a:rPr>
              <a:t>∝</a:t>
            </a:r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 N</a:t>
            </a:r>
            <a:r>
              <a:rPr lang="en-US" sz="2000" baseline="32000" dirty="0">
                <a:solidFill>
                  <a:srgbClr val="000000"/>
                </a:solidFill>
                <a:ea typeface="Gill Sans" charset="0"/>
                <a:cs typeface="Gill Sans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) time to compute !</a:t>
            </a:r>
          </a:p>
          <a:p>
            <a:r>
              <a:rPr lang="en-US" sz="2000" dirty="0">
                <a:solidFill>
                  <a:srgbClr val="000000"/>
                </a:solidFill>
                <a:ea typeface="Gill Sans" charset="0"/>
                <a:cs typeface="Gill Sans" charset="0"/>
              </a:rPr>
              <a:t>Right idea, wrong algorithm !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2142" y="2971800"/>
            <a:ext cx="6036469" cy="7322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5" autoUpdateAnimBg="0"/>
      <p:bldP spid="48129" grpId="0" animBg="1"/>
      <p:bldP spid="481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Likelihood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we doing wrong ?</a:t>
            </a:r>
          </a:p>
          <a:p>
            <a:r>
              <a:rPr lang="en-US" smtClean="0"/>
              <a:t>State sequences may have a lot of overlap</a:t>
            </a:r>
          </a:p>
          <a:p>
            <a:r>
              <a:rPr lang="en-US" smtClean="0"/>
              <a:t>We are recomputing the shared bits every time</a:t>
            </a:r>
          </a:p>
          <a:p>
            <a:r>
              <a:rPr lang="en-US" smtClean="0"/>
              <a:t>Need to store intermediate computation results somehow so that they can be used</a:t>
            </a:r>
          </a:p>
          <a:p>
            <a:r>
              <a:rPr lang="en-US" smtClean="0"/>
              <a:t>Requires a Dynamic Programming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696949F2-4019-0C46-B363-A3BC3235644A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N </a:t>
            </a:r>
            <a:r>
              <a:rPr lang="en-US" dirty="0" err="1" smtClean="0"/>
              <a:t>x</a:t>
            </a:r>
            <a:r>
              <a:rPr lang="en-US" dirty="0" smtClean="0"/>
              <a:t> T </a:t>
            </a:r>
            <a:r>
              <a:rPr lang="en-US" i="1" dirty="0" smtClean="0"/>
              <a:t>trellis </a:t>
            </a:r>
            <a:r>
              <a:rPr lang="en-US" dirty="0" smtClean="0"/>
              <a:t>or chart [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tj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α</a:t>
            </a:r>
            <a:r>
              <a:rPr lang="en-US" baseline="-25000" dirty="0" err="1" smtClean="0"/>
              <a:t>tj</a:t>
            </a:r>
            <a:r>
              <a:rPr lang="en-US" dirty="0" smtClean="0"/>
              <a:t> or 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t</a:t>
            </a:r>
            <a:r>
              <a:rPr lang="en-US" dirty="0" err="1" smtClean="0"/>
              <a:t>(j</a:t>
            </a:r>
            <a:r>
              <a:rPr lang="en-US" dirty="0" smtClean="0"/>
              <a:t>) = </a:t>
            </a:r>
            <a:r>
              <a:rPr lang="en-US" dirty="0" err="1" smtClean="0"/>
              <a:t>P(being</a:t>
            </a:r>
            <a:r>
              <a:rPr lang="en-US" dirty="0" smtClean="0"/>
              <a:t> in state </a:t>
            </a:r>
            <a:r>
              <a:rPr lang="en-US" dirty="0" err="1" smtClean="0"/>
              <a:t>j</a:t>
            </a:r>
            <a:r>
              <a:rPr lang="en-US" dirty="0" smtClean="0"/>
              <a:t> after seeing </a:t>
            </a:r>
            <a:r>
              <a:rPr lang="en-US" dirty="0" err="1" smtClean="0"/>
              <a:t>t</a:t>
            </a:r>
            <a:r>
              <a:rPr lang="en-US" dirty="0" smtClean="0"/>
              <a:t> observations) = p(o</a:t>
            </a:r>
            <a:r>
              <a:rPr lang="en-US" baseline="-25000" dirty="0" smtClean="0"/>
              <a:t>1</a:t>
            </a:r>
            <a:r>
              <a:rPr lang="en-US" dirty="0" smtClean="0"/>
              <a:t>, o</a:t>
            </a:r>
            <a:r>
              <a:rPr lang="en-US" baseline="-25000" dirty="0" smtClean="0"/>
              <a:t>2</a:t>
            </a:r>
            <a:r>
              <a:rPr lang="en-US" dirty="0" smtClean="0"/>
              <a:t>, ...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, q</a:t>
            </a:r>
            <a:r>
              <a:rPr lang="en-US" baseline="-25000" dirty="0" smtClean="0"/>
              <a:t>t</a:t>
            </a:r>
            <a:r>
              <a:rPr lang="en-US" dirty="0" smtClean="0"/>
              <a:t>=</a:t>
            </a:r>
            <a:r>
              <a:rPr lang="en-US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cell = ∑ extensions of all paths from other cells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α</a:t>
            </a:r>
            <a:r>
              <a:rPr lang="en-US" baseline="-25000" dirty="0" smtClean="0"/>
              <a:t>t-1</a:t>
            </a:r>
            <a:r>
              <a:rPr lang="en-US" dirty="0" smtClean="0"/>
              <a:t>(i): forward path probability until (t-</a:t>
            </a:r>
            <a:r>
              <a:rPr lang="en-US" dirty="0" smtClean="0">
                <a:sym typeface="Helvetica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: transition probability of going from state </a:t>
            </a:r>
            <a:r>
              <a:rPr lang="en-US" dirty="0" err="1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j</a:t>
            </a:r>
            <a:endParaRPr lang="en-US" dirty="0" smtClean="0"/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err="1" smtClean="0"/>
              <a:t>(o</a:t>
            </a:r>
            <a:r>
              <a:rPr lang="en-US" baseline="-25000" dirty="0" err="1" smtClean="0"/>
              <a:t>t</a:t>
            </a:r>
            <a:r>
              <a:rPr lang="en-US" dirty="0" smtClean="0"/>
              <a:t>) : probability of emitting symbol </a:t>
            </a:r>
            <a:r>
              <a:rPr lang="en-US" dirty="0" err="1" smtClean="0"/>
              <a:t>ot</a:t>
            </a:r>
            <a:r>
              <a:rPr lang="en-US" dirty="0" smtClean="0"/>
              <a:t> in state </a:t>
            </a:r>
            <a:r>
              <a:rPr lang="en-US" dirty="0" err="1" smtClean="0"/>
              <a:t>j</a:t>
            </a:r>
            <a:endParaRPr lang="en-US" dirty="0" smtClean="0"/>
          </a:p>
          <a:p>
            <a:r>
              <a:rPr lang="en-US" dirty="0" smtClean="0"/>
              <a:t>P(O|λ) = ∑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T</a:t>
            </a:r>
            <a:r>
              <a:rPr lang="en-US" dirty="0" err="1" smtClean="0"/>
              <a:t>(i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Polynomial time (∝ N</a:t>
            </a:r>
            <a:r>
              <a:rPr lang="en-US" baseline="30000" dirty="0" smtClean="0"/>
              <a:t>2</a:t>
            </a:r>
            <a:r>
              <a:rPr lang="en-US" dirty="0" smtClean="0"/>
              <a:t>T)</a:t>
            </a:r>
          </a:p>
          <a:p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2571750" cy="68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Algorithm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056"/>
            <a:r>
              <a:rPr lang="en-US" dirty="0" smtClean="0"/>
              <a:t>Formal Definition</a:t>
            </a:r>
            <a:br>
              <a:rPr lang="en-US" dirty="0" smtClean="0"/>
            </a:br>
            <a:endParaRPr lang="en-US" dirty="0" smtClean="0"/>
          </a:p>
          <a:p>
            <a:pPr marL="1025044" lvl="1"/>
            <a:r>
              <a:rPr lang="en-US" dirty="0" smtClean="0"/>
              <a:t>Initialization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25044" lvl="1"/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25044" lvl="1">
              <a:lnSpc>
                <a:spcPct val="110000"/>
              </a:lnSpc>
            </a:pPr>
            <a:r>
              <a:rPr lang="en-US" dirty="0" smtClean="0"/>
              <a:t>Termination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FDB8A5BE-93D6-2142-8438-CF0F5AB772A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3482578" cy="3214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57837" y="323850"/>
            <a:ext cx="3357563" cy="257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4495800"/>
            <a:ext cx="2437805" cy="910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0" y="3276600"/>
            <a:ext cx="6170414" cy="910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2400" y="3048000"/>
            <a:ext cx="2092470" cy="994410"/>
            <a:chOff x="3276600" y="3302377"/>
            <a:chExt cx="2092470" cy="994410"/>
          </a:xfrm>
        </p:grpSpPr>
        <p:sp>
          <p:nvSpPr>
            <p:cNvPr id="20" name="Rectangle 17"/>
            <p:cNvSpPr>
              <a:spLocks/>
            </p:cNvSpPr>
            <p:nvPr/>
          </p:nvSpPr>
          <p:spPr bwMode="auto">
            <a:xfrm>
              <a:off x="4343400" y="3302377"/>
              <a:ext cx="6858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 ↓ ↑</a:t>
              </a:r>
            </a:p>
          </p:txBody>
        </p:sp>
        <p:sp>
          <p:nvSpPr>
            <p:cNvPr id="24" name="Rectangle 18"/>
            <p:cNvSpPr>
              <a:spLocks/>
            </p:cNvSpPr>
            <p:nvPr/>
          </p:nvSpPr>
          <p:spPr bwMode="auto">
            <a:xfrm>
              <a:off x="3657600" y="3364468"/>
              <a:ext cx="5046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O =</a:t>
              </a:r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3276600" y="3927455"/>
              <a:ext cx="209247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find </a:t>
              </a:r>
              <a:r>
                <a:rPr lang="en-US" sz="2400" dirty="0" err="1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P(O|λ</a:t>
              </a:r>
              <a:r>
                <a:rPr lang="en-US" sz="2400" baseline="-6000" dirty="0" err="1">
                  <a:solidFill>
                    <a:srgbClr val="000000"/>
                  </a:solidFill>
                  <a:ea typeface="Gill Sans" charset="0"/>
                  <a:cs typeface="Gill Sans" charset="0"/>
                </a:rPr>
                <a:t>stock</a:t>
              </a:r>
              <a:r>
                <a:rPr lang="en-US" sz="2400" dirty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 </a:t>
            </a:r>
            <a:r>
              <a:rPr lang="en-US" dirty="0" smtClean="0"/>
              <a:t>Algorithm (Initialization)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3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α</a:t>
            </a:r>
            <a:r>
              <a:rPr lang="en-US" sz="1200" b="1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  <p:bldP spid="23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 </a:t>
            </a:r>
            <a:r>
              <a:rPr lang="en-US" dirty="0" smtClean="0"/>
              <a:t>Algorithm (Recursion)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α</a:t>
            </a:r>
            <a:r>
              <a:rPr lang="en-US" sz="1200" b="1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=0.09</a:t>
            </a:r>
          </a:p>
        </p:txBody>
      </p:sp>
      <p:sp>
        <p:nvSpPr>
          <p:cNvPr id="19" name="Oval 19"/>
          <p:cNvSpPr>
            <a:spLocks/>
          </p:cNvSpPr>
          <p:nvPr/>
        </p:nvSpPr>
        <p:spPr bwMode="auto">
          <a:xfrm>
            <a:off x="4724400" y="4267200"/>
            <a:ext cx="762000" cy="762000"/>
          </a:xfrm>
          <a:prstGeom prst="ellips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0.0145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rot="10800000" flipV="1">
            <a:off x="3048000" y="4724400"/>
            <a:ext cx="1676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rot="10800000">
            <a:off x="2971800" y="3352796"/>
            <a:ext cx="1752600" cy="1143003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rot="10800000">
            <a:off x="2971798" y="1752600"/>
            <a:ext cx="2057401" cy="25146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Rectangle 23"/>
          <p:cNvSpPr>
            <a:spLocks/>
          </p:cNvSpPr>
          <p:nvPr/>
        </p:nvSpPr>
        <p:spPr bwMode="auto">
          <a:xfrm>
            <a:off x="3034975" y="4876800"/>
            <a:ext cx="18418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α</a:t>
            </a:r>
            <a:r>
              <a:rPr lang="en-US" sz="1400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(Bu) * a</a:t>
            </a:r>
            <a:r>
              <a:rPr lang="en-US" sz="1400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BuBu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 * b</a:t>
            </a:r>
            <a:r>
              <a:rPr lang="en-US" sz="1400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Bu</a:t>
            </a:r>
            <a:r>
              <a:rPr lang="en-US" sz="14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(↓)</a:t>
            </a:r>
          </a:p>
          <a:p>
            <a:r>
              <a:rPr lang="en-US" sz="14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0.14 * 0.6 * 0.1=0.0084</a:t>
            </a:r>
          </a:p>
        </p:txBody>
      </p:sp>
      <p:sp>
        <p:nvSpPr>
          <p:cNvPr id="27" name="Rectangle 24"/>
          <p:cNvSpPr>
            <a:spLocks/>
          </p:cNvSpPr>
          <p:nvPr/>
        </p:nvSpPr>
        <p:spPr bwMode="auto">
          <a:xfrm rot="2003517">
            <a:off x="3000442" y="3710527"/>
            <a:ext cx="1891706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0.05 * 0.5 * 0.1 =0.0025</a:t>
            </a:r>
          </a:p>
        </p:txBody>
      </p:sp>
      <p:sp>
        <p:nvSpPr>
          <p:cNvPr id="28" name="Rectangle 25"/>
          <p:cNvSpPr>
            <a:spLocks/>
          </p:cNvSpPr>
          <p:nvPr/>
        </p:nvSpPr>
        <p:spPr bwMode="auto">
          <a:xfrm rot="3074892">
            <a:off x="3235411" y="2897212"/>
            <a:ext cx="1891706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0.09 * 0.4 * 0.1 =0.0036</a:t>
            </a:r>
          </a:p>
        </p:txBody>
      </p:sp>
      <p:sp>
        <p:nvSpPr>
          <p:cNvPr id="29" name="Rectangle 26"/>
          <p:cNvSpPr>
            <a:spLocks/>
          </p:cNvSpPr>
          <p:nvPr/>
        </p:nvSpPr>
        <p:spPr bwMode="auto">
          <a:xfrm>
            <a:off x="5105400" y="3810000"/>
            <a:ext cx="21941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∑</a:t>
            </a:r>
          </a:p>
        </p:txBody>
      </p:sp>
      <p:sp>
        <p:nvSpPr>
          <p:cNvPr id="30" name="Rectangle 27"/>
          <p:cNvSpPr>
            <a:spLocks/>
          </p:cNvSpPr>
          <p:nvPr/>
        </p:nvSpPr>
        <p:spPr bwMode="auto">
          <a:xfrm>
            <a:off x="6248400" y="3352800"/>
            <a:ext cx="125394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Gill Sans" charset="0"/>
                <a:cs typeface="Gill Sans" charset="0"/>
              </a:rPr>
              <a:t>.... and so 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29" grpId="0" autoUpdateAnimBg="0"/>
      <p:bldP spid="29" grpId="1" autoUpdateAnimBg="0"/>
      <p:bldP spid="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 </a:t>
            </a:r>
            <a:r>
              <a:rPr lang="en-US" dirty="0" smtClean="0"/>
              <a:t>Algorithm (Recursion)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α</a:t>
            </a:r>
            <a:r>
              <a:rPr lang="en-US" sz="1200" b="1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=0.09</a:t>
            </a:r>
          </a:p>
        </p:txBody>
      </p:sp>
      <p:sp>
        <p:nvSpPr>
          <p:cNvPr id="31" name="Oval 19"/>
          <p:cNvSpPr>
            <a:spLocks/>
          </p:cNvSpPr>
          <p:nvPr/>
        </p:nvSpPr>
        <p:spPr bwMode="auto">
          <a:xfrm>
            <a:off x="4572000" y="44196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0.0145</a:t>
            </a:r>
          </a:p>
        </p:txBody>
      </p:sp>
      <p:sp>
        <p:nvSpPr>
          <p:cNvPr id="32" name="Oval 20"/>
          <p:cNvSpPr>
            <a:spLocks/>
          </p:cNvSpPr>
          <p:nvPr/>
        </p:nvSpPr>
        <p:spPr bwMode="auto">
          <a:xfrm>
            <a:off x="4572000" y="28194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0.0312</a:t>
            </a:r>
          </a:p>
        </p:txBody>
      </p:sp>
      <p:sp>
        <p:nvSpPr>
          <p:cNvPr id="33" name="Oval 21"/>
          <p:cNvSpPr>
            <a:spLocks/>
          </p:cNvSpPr>
          <p:nvPr/>
        </p:nvSpPr>
        <p:spPr bwMode="auto">
          <a:xfrm>
            <a:off x="4572000" y="12192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0.0249</a:t>
            </a:r>
          </a:p>
        </p:txBody>
      </p:sp>
      <p:sp>
        <p:nvSpPr>
          <p:cNvPr id="34" name="Oval 22"/>
          <p:cNvSpPr>
            <a:spLocks/>
          </p:cNvSpPr>
          <p:nvPr/>
        </p:nvSpPr>
        <p:spPr bwMode="auto">
          <a:xfrm>
            <a:off x="7010400" y="44196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0.024</a:t>
            </a:r>
          </a:p>
        </p:txBody>
      </p:sp>
      <p:sp>
        <p:nvSpPr>
          <p:cNvPr id="35" name="Oval 23"/>
          <p:cNvSpPr>
            <a:spLocks/>
          </p:cNvSpPr>
          <p:nvPr/>
        </p:nvSpPr>
        <p:spPr bwMode="auto">
          <a:xfrm>
            <a:off x="7010400" y="28194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0.001475</a:t>
            </a:r>
          </a:p>
        </p:txBody>
      </p:sp>
      <p:sp>
        <p:nvSpPr>
          <p:cNvPr id="36" name="Oval 24"/>
          <p:cNvSpPr>
            <a:spLocks/>
          </p:cNvSpPr>
          <p:nvPr/>
        </p:nvSpPr>
        <p:spPr bwMode="auto">
          <a:xfrm>
            <a:off x="7010400" y="12192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0.006477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 </a:t>
            </a:r>
            <a:r>
              <a:rPr lang="en-US" dirty="0" smtClean="0"/>
              <a:t>Algorithm (Recursion)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α</a:t>
            </a:r>
            <a:r>
              <a:rPr lang="en-US" sz="1200" b="1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=0.09</a:t>
            </a:r>
          </a:p>
        </p:txBody>
      </p:sp>
      <p:sp>
        <p:nvSpPr>
          <p:cNvPr id="31" name="Oval 19"/>
          <p:cNvSpPr>
            <a:spLocks/>
          </p:cNvSpPr>
          <p:nvPr/>
        </p:nvSpPr>
        <p:spPr bwMode="auto">
          <a:xfrm>
            <a:off x="4572000" y="44196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0.0145</a:t>
            </a:r>
          </a:p>
        </p:txBody>
      </p:sp>
      <p:sp>
        <p:nvSpPr>
          <p:cNvPr id="32" name="Oval 20"/>
          <p:cNvSpPr>
            <a:spLocks/>
          </p:cNvSpPr>
          <p:nvPr/>
        </p:nvSpPr>
        <p:spPr bwMode="auto">
          <a:xfrm>
            <a:off x="4572000" y="28194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0.0312</a:t>
            </a:r>
          </a:p>
        </p:txBody>
      </p:sp>
      <p:sp>
        <p:nvSpPr>
          <p:cNvPr id="33" name="Oval 21"/>
          <p:cNvSpPr>
            <a:spLocks/>
          </p:cNvSpPr>
          <p:nvPr/>
        </p:nvSpPr>
        <p:spPr bwMode="auto">
          <a:xfrm>
            <a:off x="4572000" y="12192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0.0249</a:t>
            </a:r>
          </a:p>
        </p:txBody>
      </p:sp>
      <p:sp>
        <p:nvSpPr>
          <p:cNvPr id="34" name="Oval 22"/>
          <p:cNvSpPr>
            <a:spLocks/>
          </p:cNvSpPr>
          <p:nvPr/>
        </p:nvSpPr>
        <p:spPr bwMode="auto">
          <a:xfrm>
            <a:off x="7010400" y="4419600"/>
            <a:ext cx="740664" cy="740664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0.024</a:t>
            </a:r>
          </a:p>
        </p:txBody>
      </p:sp>
      <p:sp>
        <p:nvSpPr>
          <p:cNvPr id="35" name="Oval 23"/>
          <p:cNvSpPr>
            <a:spLocks/>
          </p:cNvSpPr>
          <p:nvPr/>
        </p:nvSpPr>
        <p:spPr bwMode="auto">
          <a:xfrm>
            <a:off x="7010400" y="2819400"/>
            <a:ext cx="740664" cy="740664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0.001475</a:t>
            </a:r>
          </a:p>
        </p:txBody>
      </p:sp>
      <p:sp>
        <p:nvSpPr>
          <p:cNvPr id="36" name="Oval 24"/>
          <p:cNvSpPr>
            <a:spLocks/>
          </p:cNvSpPr>
          <p:nvPr/>
        </p:nvSpPr>
        <p:spPr bwMode="auto">
          <a:xfrm>
            <a:off x="7010400" y="1219200"/>
            <a:ext cx="740664" cy="740664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>
                <a:solidFill>
                  <a:srgbClr val="000000"/>
                </a:solidFill>
                <a:ea typeface="Gill Sans" charset="0"/>
                <a:cs typeface="Gill Sans" charset="0"/>
              </a:rPr>
              <a:t>0.006477</a:t>
            </a:r>
          </a:p>
        </p:txBody>
      </p:sp>
      <p:sp>
        <p:nvSpPr>
          <p:cNvPr id="25" name="Rectangle 26"/>
          <p:cNvSpPr>
            <a:spLocks/>
          </p:cNvSpPr>
          <p:nvPr/>
        </p:nvSpPr>
        <p:spPr bwMode="auto">
          <a:xfrm>
            <a:off x="8077200" y="3200400"/>
            <a:ext cx="21941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∑</a:t>
            </a:r>
          </a:p>
        </p:txBody>
      </p:sp>
      <p:sp>
        <p:nvSpPr>
          <p:cNvPr id="26" name="Rectangle 26"/>
          <p:cNvSpPr>
            <a:spLocks/>
          </p:cNvSpPr>
          <p:nvPr/>
        </p:nvSpPr>
        <p:spPr bwMode="auto">
          <a:xfrm>
            <a:off x="7696200" y="3733800"/>
            <a:ext cx="1232559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P(O) = 0.03195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5" grpId="1" autoUpdateAnimBg="0"/>
      <p:bldP spid="2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0" y="2428220"/>
            <a:ext cx="188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1 2 3 4 5 6 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7800" y="3048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ea typeface="Lucida Grande" pitchFamily="4" charset="0"/>
                <a:cs typeface="Lucida Grande" pitchFamily="4" charset="0"/>
              </a:rPr>
              <a:t>↑ ↓ ↔ ↑ ↓ 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2428220"/>
            <a:ext cx="42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0" y="3048000"/>
            <a:ext cx="58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O: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152400" y="5334000"/>
            <a:ext cx="8915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Given </a:t>
            </a:r>
            <a:r>
              <a:rPr lang="en-US" sz="2000" dirty="0" err="1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λ</a:t>
            </a:r>
            <a:r>
              <a:rPr lang="en-US" sz="2000" baseline="-6000" dirty="0" err="1" smtClean="0">
                <a:solidFill>
                  <a:srgbClr val="000000"/>
                </a:solidFill>
                <a:ea typeface="Gill Sans" charset="0"/>
                <a:cs typeface="Gill Sans" charset="0"/>
              </a:rPr>
              <a:t>stock</a:t>
            </a:r>
            <a:r>
              <a:rPr lang="en-US" sz="2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 as our model and O as our observations, what are the most likely states the market went through to produce O ?</a:t>
            </a:r>
            <a:endParaRPr lang="en-US" sz="20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4419600" y="1524000"/>
            <a:ext cx="4419600" cy="3098799"/>
            <a:chOff x="3124200" y="1549400"/>
            <a:chExt cx="6194425" cy="4246191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1549400"/>
              <a:ext cx="5143500" cy="3175000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17" name="Picture 1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124200" y="5105400"/>
              <a:ext cx="1752600" cy="654706"/>
            </a:xfrm>
            <a:prstGeom prst="rect">
              <a:avLst/>
            </a:prstGeom>
          </p:spPr>
        </p:pic>
        <p:pic>
          <p:nvPicPr>
            <p:cNvPr id="18" name="Picture 1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5334000" y="5105400"/>
              <a:ext cx="1676400" cy="642868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7391400" y="5105400"/>
              <a:ext cx="1927225" cy="690191"/>
            </a:xfrm>
            <a:prstGeom prst="rect">
              <a:avLst/>
            </a:prstGeom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00400" y="2896880"/>
              <a:ext cx="4887913" cy="895583"/>
              <a:chOff x="0" y="-71"/>
              <a:chExt cx="3079" cy="563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rot="10800000">
                <a:off x="247" y="188"/>
                <a:ext cx="192" cy="264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rot="10800000">
                <a:off x="1559" y="196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rot="10800000">
                <a:off x="2895" y="148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/>
              </p:cNvSpPr>
              <p:nvPr/>
            </p:nvSpPr>
            <p:spPr bwMode="auto">
              <a:xfrm>
                <a:off x="0" y="-47"/>
                <a:ext cx="307" cy="318"/>
              </a:xfrm>
              <a:prstGeom prst="rect">
                <a:avLst/>
              </a:prstGeom>
              <a:noFill/>
              <a:ln w="12700" cap="flat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∏</a:t>
                </a:r>
                <a:r>
                  <a:rPr lang="en-US" sz="1200" b="1" baseline="-6000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=0.5</a:t>
                </a:r>
              </a:p>
            </p:txBody>
          </p:sp>
          <p:sp>
            <p:nvSpPr>
              <p:cNvPr id="25" name="Rectangle 23"/>
              <p:cNvSpPr>
                <a:spLocks/>
              </p:cNvSpPr>
              <p:nvPr/>
            </p:nvSpPr>
            <p:spPr bwMode="auto">
              <a:xfrm>
                <a:off x="1336" y="-23"/>
                <a:ext cx="307" cy="31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∏</a:t>
                </a:r>
                <a:r>
                  <a:rPr lang="en-US" sz="1200" b="1" baseline="-6000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2</a:t>
                </a:r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=0.2</a:t>
                </a:r>
              </a:p>
            </p:txBody>
          </p:sp>
          <p:sp>
            <p:nvSpPr>
              <p:cNvPr id="26" name="Rectangle 24"/>
              <p:cNvSpPr>
                <a:spLocks/>
              </p:cNvSpPr>
              <p:nvPr/>
            </p:nvSpPr>
            <p:spPr bwMode="auto">
              <a:xfrm>
                <a:off x="2744" y="-71"/>
                <a:ext cx="307" cy="31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∏</a:t>
                </a:r>
                <a:r>
                  <a:rPr lang="en-US" sz="1200" b="1" baseline="-6000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3</a:t>
                </a:r>
                <a:r>
                  <a:rPr lang="en-US" sz="1200" b="1" dirty="0">
                    <a:solidFill>
                      <a:srgbClr val="000000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=0.3</a:t>
                </a:r>
              </a:p>
            </p:txBody>
          </p:sp>
        </p:grpSp>
      </p:grpSp>
      <p:sp>
        <p:nvSpPr>
          <p:cNvPr id="27" name="Rectangle 8"/>
          <p:cNvSpPr>
            <a:spLocks/>
          </p:cNvSpPr>
          <p:nvPr/>
        </p:nvSpPr>
        <p:spPr bwMode="auto">
          <a:xfrm>
            <a:off x="6324600" y="4724400"/>
            <a:ext cx="71999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ea typeface="Lucida Grande" charset="0"/>
                <a:cs typeface="Lucida Grande" charset="0"/>
              </a:rPr>
              <a:t>λ</a:t>
            </a:r>
            <a:r>
              <a:rPr lang="en-US" sz="2400" baseline="-6000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stock</a:t>
            </a:r>
            <a:endParaRPr lang="en-US" sz="2400" baseline="-60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Decoding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“Decoding” because states are hidden</a:t>
            </a:r>
          </a:p>
          <a:p>
            <a:r>
              <a:rPr lang="en-US" smtClean="0"/>
              <a:t>There’s a simple way to do it</a:t>
            </a:r>
          </a:p>
          <a:p>
            <a:pPr lvl="1"/>
            <a:r>
              <a:rPr lang="en-US" smtClean="0"/>
              <a:t>For each possible hidden state sequence, compute P(O) using “forward algorithm”</a:t>
            </a:r>
          </a:p>
          <a:p>
            <a:pPr lvl="1"/>
            <a:r>
              <a:rPr lang="en-US" smtClean="0"/>
              <a:t>Pick the one that gives the highest P(O)</a:t>
            </a:r>
          </a:p>
          <a:p>
            <a:r>
              <a:rPr lang="en-US" smtClean="0"/>
              <a:t>Will this give the right answer ?</a:t>
            </a:r>
          </a:p>
          <a:p>
            <a:r>
              <a:rPr lang="en-US" smtClean="0"/>
              <a:t>Is it practical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46D6213E-6B28-1E45-9C95-3B2EAAB0BC53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cover </a:t>
            </a:r>
            <a:r>
              <a:rPr lang="en-US" i="1" dirty="0" smtClean="0"/>
              <a:t>lots </a:t>
            </a:r>
            <a:r>
              <a:rPr lang="en-US" dirty="0" smtClean="0"/>
              <a:t>of background material</a:t>
            </a:r>
          </a:p>
          <a:p>
            <a:pPr lvl="1"/>
            <a:r>
              <a:rPr lang="en-US" dirty="0" smtClean="0"/>
              <a:t>Introduction to Statistical Models</a:t>
            </a:r>
          </a:p>
          <a:p>
            <a:pPr lvl="1"/>
            <a:r>
              <a:rPr lang="en-US" dirty="0" smtClean="0"/>
              <a:t>Hidden Markov Models</a:t>
            </a:r>
          </a:p>
          <a:p>
            <a:pPr lvl="1"/>
            <a:r>
              <a:rPr lang="en-US" dirty="0" smtClean="0"/>
              <a:t>Part of Speech Tagging</a:t>
            </a:r>
          </a:p>
          <a:p>
            <a:pPr lvl="1"/>
            <a:r>
              <a:rPr lang="en-US" dirty="0" smtClean="0"/>
              <a:t>Applying HMMs to POS tagging</a:t>
            </a:r>
          </a:p>
          <a:p>
            <a:pPr lvl="1"/>
            <a:r>
              <a:rPr lang="en-US" dirty="0" smtClean="0"/>
              <a:t>Expectation-Maximization (EM) Algorithm</a:t>
            </a:r>
          </a:p>
          <a:p>
            <a:r>
              <a:rPr lang="en-US" dirty="0" smtClean="0"/>
              <a:t>Now on to the Map Reduce stuff</a:t>
            </a:r>
          </a:p>
          <a:p>
            <a:pPr lvl="1"/>
            <a:r>
              <a:rPr lang="en-US" dirty="0" smtClean="0"/>
              <a:t>Training HMMs using MapReduce</a:t>
            </a:r>
          </a:p>
          <a:p>
            <a:pPr lvl="2"/>
            <a:r>
              <a:rPr lang="en-US" dirty="0" smtClean="0"/>
              <a:t>Supervised training of HMMs</a:t>
            </a:r>
          </a:p>
          <a:p>
            <a:pPr lvl="2"/>
            <a:r>
              <a:rPr lang="en-US" dirty="0" smtClean="0"/>
              <a:t>Rough conceptual sketch of unsupervised training using 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Another dynamic programming algorithm</a:t>
            </a:r>
          </a:p>
          <a:p>
            <a:r>
              <a:rPr lang="en-US" smtClean="0"/>
              <a:t>Same idea as the forward algorithm</a:t>
            </a:r>
          </a:p>
          <a:p>
            <a:pPr lvl="1"/>
            <a:r>
              <a:rPr lang="en-US" smtClean="0"/>
              <a:t>Store intermediate computation results in a trellis</a:t>
            </a:r>
          </a:p>
          <a:p>
            <a:pPr lvl="1"/>
            <a:r>
              <a:rPr lang="en-US" smtClean="0"/>
              <a:t>Build new cells from existing cells</a:t>
            </a:r>
          </a:p>
          <a:p>
            <a:r>
              <a:rPr lang="en-US" smtClean="0"/>
              <a:t>Efficient (polynomial vs. exponential)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14AB7EDB-F059-E24E-8713-35663F36836C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N </a:t>
            </a:r>
            <a:r>
              <a:rPr lang="en-US" dirty="0" err="1" smtClean="0"/>
              <a:t>x</a:t>
            </a:r>
            <a:r>
              <a:rPr lang="en-US" dirty="0" smtClean="0"/>
              <a:t> T trellis [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tj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tj</a:t>
            </a:r>
            <a:r>
              <a:rPr lang="en-US" dirty="0" smtClean="0"/>
              <a:t> or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err="1" smtClean="0"/>
              <a:t>(j</a:t>
            </a:r>
            <a:r>
              <a:rPr lang="en-US" dirty="0" smtClean="0"/>
              <a:t>) = </a:t>
            </a:r>
            <a:r>
              <a:rPr lang="en-US" dirty="0" err="1" smtClean="0"/>
              <a:t>P(in</a:t>
            </a:r>
            <a:r>
              <a:rPr lang="en-US" dirty="0" smtClean="0"/>
              <a:t> state </a:t>
            </a:r>
            <a:r>
              <a:rPr lang="en-US" dirty="0" err="1" smtClean="0"/>
              <a:t>j</a:t>
            </a:r>
            <a:r>
              <a:rPr lang="en-US" dirty="0" smtClean="0"/>
              <a:t> after seeing </a:t>
            </a:r>
            <a:r>
              <a:rPr lang="en-US" dirty="0" err="1" smtClean="0"/>
              <a:t>t</a:t>
            </a:r>
            <a:r>
              <a:rPr lang="en-US" dirty="0" smtClean="0"/>
              <a:t> observations &amp; passing through the most likely state sequence so far) </a:t>
            </a:r>
            <a:br>
              <a:rPr lang="en-US" dirty="0" smtClean="0"/>
            </a:br>
            <a:r>
              <a:rPr lang="en-US" dirty="0" smtClean="0"/>
              <a:t>= p(q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..., q</a:t>
            </a:r>
            <a:r>
              <a:rPr lang="en-US" baseline="-25000" dirty="0" smtClean="0"/>
              <a:t>t-1</a:t>
            </a:r>
            <a:r>
              <a:rPr lang="en-US" dirty="0" smtClean="0"/>
              <a:t>, q</a:t>
            </a:r>
            <a:r>
              <a:rPr lang="en-US" baseline="-25000" dirty="0" smtClean="0"/>
              <a:t>t</a:t>
            </a:r>
            <a:r>
              <a:rPr lang="en-US" dirty="0" smtClean="0"/>
              <a:t>=</a:t>
            </a:r>
            <a:r>
              <a:rPr lang="en-US" dirty="0" err="1" smtClean="0"/>
              <a:t>j</a:t>
            </a:r>
            <a:r>
              <a:rPr lang="en-US" dirty="0" smtClean="0"/>
              <a:t>, o</a:t>
            </a:r>
            <a:r>
              <a:rPr lang="en-US" baseline="-25000" dirty="0" smtClean="0"/>
              <a:t>1</a:t>
            </a:r>
            <a:r>
              <a:rPr lang="en-US" dirty="0" smtClean="0"/>
              <a:t>, o</a:t>
            </a:r>
            <a:r>
              <a:rPr lang="en-US" baseline="-25000" dirty="0" smtClean="0"/>
              <a:t>2</a:t>
            </a:r>
            <a:r>
              <a:rPr lang="en-US" dirty="0" smtClean="0"/>
              <a:t>, ...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cell = extension of most likely path from other cells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t-1</a:t>
            </a:r>
            <a:r>
              <a:rPr lang="en-US" dirty="0" smtClean="0"/>
              <a:t>(i): </a:t>
            </a:r>
            <a:r>
              <a:rPr lang="en-US" dirty="0" err="1" smtClean="0"/>
              <a:t>viterbi</a:t>
            </a:r>
            <a:r>
              <a:rPr lang="en-US" dirty="0" smtClean="0"/>
              <a:t> probability until time (t-</a:t>
            </a:r>
            <a:r>
              <a:rPr lang="en-US" dirty="0" smtClean="0">
                <a:sym typeface="Helvetica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: transition probability of going from state </a:t>
            </a:r>
            <a:r>
              <a:rPr lang="en-US" dirty="0" err="1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j</a:t>
            </a:r>
            <a:endParaRPr lang="en-US" dirty="0" smtClean="0"/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err="1" smtClean="0"/>
              <a:t>(o</a:t>
            </a:r>
            <a:r>
              <a:rPr lang="en-US" baseline="-25000" dirty="0" err="1" smtClean="0"/>
              <a:t>t</a:t>
            </a:r>
            <a:r>
              <a:rPr lang="en-US" dirty="0" smtClean="0"/>
              <a:t>) : probability of emitting symbol </a:t>
            </a:r>
            <a:r>
              <a:rPr lang="en-US" dirty="0" err="1" smtClean="0"/>
              <a:t>ot</a:t>
            </a:r>
            <a:r>
              <a:rPr lang="en-US" dirty="0" smtClean="0"/>
              <a:t> in state </a:t>
            </a:r>
            <a:r>
              <a:rPr lang="en-US" dirty="0" err="1" smtClean="0"/>
              <a:t>j</a:t>
            </a:r>
            <a:endParaRPr lang="en-US" dirty="0" smtClean="0"/>
          </a:p>
          <a:p>
            <a:r>
              <a:rPr lang="en-US" dirty="0" smtClean="0"/>
              <a:t>P = max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err="1" smtClean="0"/>
              <a:t>(i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6448C676-41C8-DE4F-BC27-B91644B371E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23040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505200"/>
            <a:ext cx="3156854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Maximization instead of summation over previous paths</a:t>
            </a:r>
          </a:p>
          <a:p>
            <a:r>
              <a:rPr lang="en-US" dirty="0" smtClean="0"/>
              <a:t>This algorithm is still missing something !</a:t>
            </a:r>
          </a:p>
          <a:p>
            <a:r>
              <a:rPr lang="en-US" dirty="0" smtClean="0"/>
              <a:t>Unlike forward alg., we need something else in addition to the probability ! </a:t>
            </a:r>
          </a:p>
          <a:p>
            <a:pPr lvl="1"/>
            <a:r>
              <a:rPr lang="en-US" dirty="0" smtClean="0"/>
              <a:t>Need to keep track which previous cell we chose</a:t>
            </a:r>
          </a:p>
          <a:p>
            <a:pPr lvl="1"/>
            <a:r>
              <a:rPr lang="en-US" dirty="0" smtClean="0"/>
              <a:t>At the end, follow the chain of </a:t>
            </a:r>
            <a:r>
              <a:rPr lang="en-US" dirty="0" err="1" smtClean="0"/>
              <a:t>backpointers</a:t>
            </a:r>
            <a:r>
              <a:rPr lang="en-US" dirty="0" smtClean="0"/>
              <a:t> and we have the most likely state sequence too !</a:t>
            </a:r>
          </a:p>
          <a:p>
            <a:pPr lvl="1"/>
            <a:r>
              <a:rPr lang="en-US" dirty="0" err="1" smtClean="0"/>
              <a:t>q</a:t>
            </a:r>
            <a:r>
              <a:rPr lang="en-US" baseline="-25000" dirty="0" err="1" smtClean="0"/>
              <a:t>T</a:t>
            </a:r>
            <a:r>
              <a:rPr lang="en-US" dirty="0" smtClean="0"/>
              <a:t>* = </a:t>
            </a:r>
            <a:r>
              <a:rPr lang="en-US" dirty="0" err="1" smtClean="0"/>
              <a:t>argmax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err="1" smtClean="0"/>
              <a:t>(i</a:t>
            </a:r>
            <a:r>
              <a:rPr lang="en-US" dirty="0" smtClean="0"/>
              <a:t>); q</a:t>
            </a:r>
            <a:r>
              <a:rPr lang="en-US" baseline="-25000" dirty="0" smtClean="0"/>
              <a:t>t</a:t>
            </a:r>
            <a:r>
              <a:rPr lang="en-US" dirty="0" smtClean="0"/>
              <a:t>* = the state q</a:t>
            </a:r>
            <a:r>
              <a:rPr lang="en-US" baseline="-25000" dirty="0" smtClean="0"/>
              <a:t>t+1</a:t>
            </a:r>
            <a:r>
              <a:rPr lang="en-US" dirty="0" smtClean="0"/>
              <a:t>* points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517480FF-4B11-4B49-9C96-370383621E8E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Algorithm</a:t>
            </a:r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105400"/>
          </a:xfrm>
        </p:spPr>
        <p:txBody>
          <a:bodyPr/>
          <a:lstStyle/>
          <a:p>
            <a:r>
              <a:rPr lang="en-US" smtClean="0"/>
              <a:t>Formal Definition</a:t>
            </a:r>
          </a:p>
          <a:p>
            <a:pPr lvl="1"/>
            <a:r>
              <a:rPr lang="en-US" smtClean="0"/>
              <a:t>Initialization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Recursion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Termination</a:t>
            </a:r>
            <a:br>
              <a:rPr lang="en-US" smtClean="0"/>
            </a:br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2967" y="533400"/>
            <a:ext cx="3348633" cy="257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5029200" y="4343400"/>
            <a:ext cx="2164195" cy="635199"/>
            <a:chOff x="5181600" y="4800600"/>
            <a:chExt cx="2164195" cy="635199"/>
          </a:xfrm>
        </p:grpSpPr>
        <p:sp>
          <p:nvSpPr>
            <p:cNvPr id="232458" name="Rectangle 5"/>
            <p:cNvSpPr>
              <a:spLocks/>
            </p:cNvSpPr>
            <p:nvPr/>
          </p:nvSpPr>
          <p:spPr bwMode="auto">
            <a:xfrm>
              <a:off x="5793136" y="5128022"/>
              <a:ext cx="1552659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Why no </a:t>
              </a:r>
              <a:r>
                <a:rPr lang="en-US" sz="2000" dirty="0" err="1">
                  <a:solidFill>
                    <a:srgbClr val="000000"/>
                  </a:solidFill>
                  <a:ea typeface="Gill Sans" charset="0"/>
                  <a:cs typeface="Gill Sans" charset="0"/>
                </a:rPr>
                <a:t>b</a:t>
              </a:r>
              <a:r>
                <a:rPr lang="en-US" sz="2000" dirty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() ?</a:t>
              </a:r>
            </a:p>
          </p:txBody>
        </p:sp>
        <p:sp>
          <p:nvSpPr>
            <p:cNvPr id="232459" name="Line 6"/>
            <p:cNvSpPr>
              <a:spLocks noChangeShapeType="1"/>
            </p:cNvSpPr>
            <p:nvPr/>
          </p:nvSpPr>
          <p:spPr bwMode="auto">
            <a:xfrm>
              <a:off x="5181600" y="4800600"/>
              <a:ext cx="609600" cy="38100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324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352800"/>
            <a:ext cx="6143625" cy="10269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324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4953000"/>
            <a:ext cx="2419945" cy="10269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324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2133600"/>
            <a:ext cx="3473648" cy="634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0800" y="3048000"/>
            <a:ext cx="5439139" cy="902732"/>
            <a:chOff x="2590800" y="3048000"/>
            <a:chExt cx="5439139" cy="902732"/>
          </a:xfrm>
        </p:grpSpPr>
        <p:sp>
          <p:nvSpPr>
            <p:cNvPr id="20" name="Rectangle 17"/>
            <p:cNvSpPr>
              <a:spLocks/>
            </p:cNvSpPr>
            <p:nvPr/>
          </p:nvSpPr>
          <p:spPr bwMode="auto">
            <a:xfrm>
              <a:off x="5029200" y="3048000"/>
              <a:ext cx="6858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 ↓ ↑</a:t>
              </a:r>
            </a:p>
          </p:txBody>
        </p:sp>
        <p:sp>
          <p:nvSpPr>
            <p:cNvPr id="24" name="Rectangle 18"/>
            <p:cNvSpPr>
              <a:spLocks/>
            </p:cNvSpPr>
            <p:nvPr/>
          </p:nvSpPr>
          <p:spPr bwMode="auto">
            <a:xfrm>
              <a:off x="4343400" y="3110091"/>
              <a:ext cx="5046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O =</a:t>
              </a:r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2590800" y="3581400"/>
              <a:ext cx="5439139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find</a:t>
              </a:r>
              <a:r>
                <a:rPr lang="en-US" sz="2400" dirty="0" smtClean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 most likely given state sequence</a:t>
              </a:r>
              <a:endParaRPr lang="en-US" sz="2400" dirty="0">
                <a:solidFill>
                  <a:srgbClr val="000000"/>
                </a:solidFill>
                <a:ea typeface="Gill Sans" charset="0"/>
                <a:cs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Viterbi Algorithm (Initialization)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v</a:t>
            </a:r>
            <a:r>
              <a:rPr lang="en-US" sz="1200" b="1" baseline="-6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  <p:bldP spid="2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Viterbi Algorithm (Recursion)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v</a:t>
            </a:r>
            <a:r>
              <a:rPr lang="en-US" sz="1200" b="1" baseline="-6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=0.09</a:t>
            </a:r>
          </a:p>
        </p:txBody>
      </p:sp>
      <p:sp>
        <p:nvSpPr>
          <p:cNvPr id="19" name="Oval 19"/>
          <p:cNvSpPr>
            <a:spLocks/>
          </p:cNvSpPr>
          <p:nvPr/>
        </p:nvSpPr>
        <p:spPr bwMode="auto">
          <a:xfrm>
            <a:off x="4724400" y="4267200"/>
            <a:ext cx="762000" cy="762000"/>
          </a:xfrm>
          <a:prstGeom prst="ellips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0.0084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rot="10800000" flipV="1">
            <a:off x="3048000" y="4724400"/>
            <a:ext cx="1676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rot="10800000">
            <a:off x="2971800" y="3352796"/>
            <a:ext cx="1752600" cy="1143003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rot="10800000">
            <a:off x="2971798" y="1752600"/>
            <a:ext cx="2057401" cy="25146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Rectangle 23"/>
          <p:cNvSpPr>
            <a:spLocks/>
          </p:cNvSpPr>
          <p:nvPr/>
        </p:nvSpPr>
        <p:spPr bwMode="auto">
          <a:xfrm>
            <a:off x="3034975" y="4876800"/>
            <a:ext cx="18418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v</a:t>
            </a:r>
            <a:r>
              <a:rPr lang="en-US" sz="1400" baseline="-6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(Bu) * a</a:t>
            </a:r>
            <a:r>
              <a:rPr lang="en-US" sz="1400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BuBu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 * b</a:t>
            </a:r>
            <a:r>
              <a:rPr lang="en-US" sz="1400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Bu</a:t>
            </a:r>
            <a:r>
              <a:rPr lang="en-US" sz="14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(↓)</a:t>
            </a:r>
          </a:p>
          <a:p>
            <a:r>
              <a:rPr lang="en-US" sz="14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0.14 * 0.6 * 0.1=0.0084</a:t>
            </a:r>
          </a:p>
        </p:txBody>
      </p:sp>
      <p:sp>
        <p:nvSpPr>
          <p:cNvPr id="27" name="Rectangle 24"/>
          <p:cNvSpPr>
            <a:spLocks/>
          </p:cNvSpPr>
          <p:nvPr/>
        </p:nvSpPr>
        <p:spPr bwMode="auto">
          <a:xfrm rot="2003517">
            <a:off x="3000442" y="3710527"/>
            <a:ext cx="1891706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0.05 * 0.5 * 0.1 =0.0025</a:t>
            </a:r>
          </a:p>
        </p:txBody>
      </p:sp>
      <p:sp>
        <p:nvSpPr>
          <p:cNvPr id="28" name="Rectangle 25"/>
          <p:cNvSpPr>
            <a:spLocks/>
          </p:cNvSpPr>
          <p:nvPr/>
        </p:nvSpPr>
        <p:spPr bwMode="auto">
          <a:xfrm rot="3074892">
            <a:off x="3235411" y="2897212"/>
            <a:ext cx="1891706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0.09 * 0.4 * 0.1 =0.0036</a:t>
            </a:r>
          </a:p>
        </p:txBody>
      </p:sp>
      <p:sp>
        <p:nvSpPr>
          <p:cNvPr id="29" name="Rectangle 26"/>
          <p:cNvSpPr>
            <a:spLocks/>
          </p:cNvSpPr>
          <p:nvPr/>
        </p:nvSpPr>
        <p:spPr bwMode="auto">
          <a:xfrm>
            <a:off x="5105400" y="3856166"/>
            <a:ext cx="474489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max</a:t>
            </a:r>
            <a:endParaRPr lang="en-US" sz="1800" dirty="0">
              <a:solidFill>
                <a:srgbClr val="000000"/>
              </a:solidFill>
              <a:ea typeface="Lucida Grande" charset="0"/>
              <a:cs typeface="Lucida Grand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Viterbi Algorithm (Recursion)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v</a:t>
            </a:r>
            <a:r>
              <a:rPr lang="en-US" sz="1200" b="1" baseline="-6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=0.09</a:t>
            </a:r>
          </a:p>
        </p:txBody>
      </p:sp>
      <p:sp>
        <p:nvSpPr>
          <p:cNvPr id="19" name="Oval 19"/>
          <p:cNvSpPr>
            <a:spLocks/>
          </p:cNvSpPr>
          <p:nvPr/>
        </p:nvSpPr>
        <p:spPr bwMode="auto">
          <a:xfrm>
            <a:off x="4724400" y="4343400"/>
            <a:ext cx="762000" cy="762000"/>
          </a:xfrm>
          <a:prstGeom prst="ellips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0.0084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3048000" y="4724400"/>
            <a:ext cx="1676400" cy="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/>
          <p:cNvSpPr>
            <a:spLocks/>
          </p:cNvSpPr>
          <p:nvPr/>
        </p:nvSpPr>
        <p:spPr bwMode="auto">
          <a:xfrm>
            <a:off x="6248400" y="3352800"/>
            <a:ext cx="125394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Gill Sans" charset="0"/>
                <a:cs typeface="Gill Sans" charset="0"/>
              </a:rPr>
              <a:t>.... and so 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Viterbi Algorithm (Recursion)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α</a:t>
            </a:r>
            <a:r>
              <a:rPr lang="en-US" sz="1200" b="1" baseline="-6000" dirty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=0.09</a:t>
            </a:r>
          </a:p>
        </p:txBody>
      </p:sp>
      <p:sp>
        <p:nvSpPr>
          <p:cNvPr id="31" name="Oval 19"/>
          <p:cNvSpPr>
            <a:spLocks/>
          </p:cNvSpPr>
          <p:nvPr/>
        </p:nvSpPr>
        <p:spPr bwMode="auto">
          <a:xfrm>
            <a:off x="4572000" y="44196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0.0084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Oval 20"/>
          <p:cNvSpPr>
            <a:spLocks/>
          </p:cNvSpPr>
          <p:nvPr/>
        </p:nvSpPr>
        <p:spPr bwMode="auto">
          <a:xfrm>
            <a:off x="4572000" y="28194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0.0168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Oval 21"/>
          <p:cNvSpPr>
            <a:spLocks/>
          </p:cNvSpPr>
          <p:nvPr/>
        </p:nvSpPr>
        <p:spPr bwMode="auto">
          <a:xfrm>
            <a:off x="4572000" y="12192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0.0135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Oval 22"/>
          <p:cNvSpPr>
            <a:spLocks/>
          </p:cNvSpPr>
          <p:nvPr/>
        </p:nvSpPr>
        <p:spPr bwMode="auto">
          <a:xfrm>
            <a:off x="7010400" y="44196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0.00588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5" name="Oval 23"/>
          <p:cNvSpPr>
            <a:spLocks/>
          </p:cNvSpPr>
          <p:nvPr/>
        </p:nvSpPr>
        <p:spPr bwMode="auto">
          <a:xfrm>
            <a:off x="7010400" y="28194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0.000504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Oval 24"/>
          <p:cNvSpPr>
            <a:spLocks/>
          </p:cNvSpPr>
          <p:nvPr/>
        </p:nvSpPr>
        <p:spPr bwMode="auto">
          <a:xfrm>
            <a:off x="7010400" y="12192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0.00202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048000" y="4800600"/>
            <a:ext cx="1524000" cy="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rot="10800000" flipH="1">
            <a:off x="2895601" y="3352800"/>
            <a:ext cx="1676400" cy="11430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048000" y="1524000"/>
            <a:ext cx="1524000" cy="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334000" y="1524000"/>
            <a:ext cx="1676400" cy="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34000" y="3124200"/>
            <a:ext cx="1676400" cy="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289176" y="3352800"/>
            <a:ext cx="1721224" cy="12192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Viterbi Algorithm (Termination)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ea typeface="Lucida Grande" charset="0"/>
                <a:cs typeface="Lucida Grande" charset="0"/>
              </a:rPr>
              <a:t>v</a:t>
            </a:r>
            <a:r>
              <a:rPr lang="en-US" sz="1200" b="1" baseline="-6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=0.09</a:t>
            </a:r>
          </a:p>
        </p:txBody>
      </p:sp>
      <p:sp>
        <p:nvSpPr>
          <p:cNvPr id="31" name="Oval 19"/>
          <p:cNvSpPr>
            <a:spLocks/>
          </p:cNvSpPr>
          <p:nvPr/>
        </p:nvSpPr>
        <p:spPr bwMode="auto">
          <a:xfrm>
            <a:off x="4572000" y="44196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0.0084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Oval 20"/>
          <p:cNvSpPr>
            <a:spLocks/>
          </p:cNvSpPr>
          <p:nvPr/>
        </p:nvSpPr>
        <p:spPr bwMode="auto">
          <a:xfrm>
            <a:off x="4572000" y="28194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0.0168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Oval 21"/>
          <p:cNvSpPr>
            <a:spLocks/>
          </p:cNvSpPr>
          <p:nvPr/>
        </p:nvSpPr>
        <p:spPr bwMode="auto">
          <a:xfrm>
            <a:off x="4572000" y="12192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0.0135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Oval 22"/>
          <p:cNvSpPr>
            <a:spLocks/>
          </p:cNvSpPr>
          <p:nvPr/>
        </p:nvSpPr>
        <p:spPr bwMode="auto">
          <a:xfrm>
            <a:off x="7010400" y="4419600"/>
            <a:ext cx="740664" cy="740664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0.00588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5" name="Oval 23"/>
          <p:cNvSpPr>
            <a:spLocks/>
          </p:cNvSpPr>
          <p:nvPr/>
        </p:nvSpPr>
        <p:spPr bwMode="auto">
          <a:xfrm>
            <a:off x="7010400" y="28194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0.000504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Oval 24"/>
          <p:cNvSpPr>
            <a:spLocks/>
          </p:cNvSpPr>
          <p:nvPr/>
        </p:nvSpPr>
        <p:spPr bwMode="auto">
          <a:xfrm>
            <a:off x="7010400" y="1219200"/>
            <a:ext cx="740664" cy="740664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0.00202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048000" y="4800600"/>
            <a:ext cx="1524000" cy="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rot="10800000" flipH="1">
            <a:off x="2895601" y="3352800"/>
            <a:ext cx="1676400" cy="11430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048000" y="1524000"/>
            <a:ext cx="1524000" cy="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334000" y="1524000"/>
            <a:ext cx="1676400" cy="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34000" y="3124200"/>
            <a:ext cx="1676400" cy="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89176" y="3352800"/>
            <a:ext cx="1721224" cy="12192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the 1990s, text processing relied on </a:t>
            </a:r>
            <a:r>
              <a:rPr lang="en-US" i="1" dirty="0" smtClean="0"/>
              <a:t>rule-based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More predictable</a:t>
            </a:r>
          </a:p>
          <a:p>
            <a:pPr lvl="1"/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Easy to identify errors and fix them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Extremely labor-intensive to create</a:t>
            </a:r>
          </a:p>
          <a:p>
            <a:pPr lvl="1"/>
            <a:r>
              <a:rPr lang="en-US" dirty="0" smtClean="0"/>
              <a:t>Not robust to out of domain input</a:t>
            </a:r>
          </a:p>
          <a:p>
            <a:pPr lvl="1"/>
            <a:r>
              <a:rPr lang="en-US" dirty="0" smtClean="0"/>
              <a:t>No partial output or analysis when failure occurs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2875" y="6465094"/>
            <a:ext cx="241102" cy="258961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9C051221-E9CA-0145-814A-DB9B3585688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21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Viterbi Algorithm (Termination)</a:t>
            </a:r>
            <a:endParaRPr lang="en-US" dirty="0"/>
          </a:p>
        </p:txBody>
      </p:sp>
      <p:sp>
        <p:nvSpPr>
          <p:cNvPr id="221202" name="Rectangle 3"/>
          <p:cNvSpPr>
            <a:spLocks/>
          </p:cNvSpPr>
          <p:nvPr/>
        </p:nvSpPr>
        <p:spPr bwMode="auto">
          <a:xfrm>
            <a:off x="914400" y="304800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Bear</a:t>
            </a:r>
          </a:p>
        </p:txBody>
      </p:sp>
      <p:sp>
        <p:nvSpPr>
          <p:cNvPr id="221203" name="Rectangle 4"/>
          <p:cNvSpPr>
            <a:spLocks/>
          </p:cNvSpPr>
          <p:nvPr/>
        </p:nvSpPr>
        <p:spPr bwMode="auto">
          <a:xfrm>
            <a:off x="990600" y="4648200"/>
            <a:ext cx="41174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Bull</a:t>
            </a:r>
          </a:p>
        </p:txBody>
      </p:sp>
      <p:sp>
        <p:nvSpPr>
          <p:cNvPr id="221204" name="Rectangle 5"/>
          <p:cNvSpPr>
            <a:spLocks/>
          </p:cNvSpPr>
          <p:nvPr/>
        </p:nvSpPr>
        <p:spPr bwMode="auto">
          <a:xfrm>
            <a:off x="838200" y="1447800"/>
            <a:ext cx="59366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Gill Sans" charset="0"/>
                <a:cs typeface="Gill Sans" charset="0"/>
              </a:rPr>
              <a:t>Static</a:t>
            </a:r>
          </a:p>
        </p:txBody>
      </p:sp>
      <p:sp>
        <p:nvSpPr>
          <p:cNvPr id="221205" name="Rectangle 6"/>
          <p:cNvSpPr>
            <a:spLocks/>
          </p:cNvSpPr>
          <p:nvPr/>
        </p:nvSpPr>
        <p:spPr bwMode="auto">
          <a:xfrm rot="16200000">
            <a:off x="163324" y="3372861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states</a:t>
            </a:r>
          </a:p>
        </p:txBody>
      </p:sp>
      <p:sp>
        <p:nvSpPr>
          <p:cNvPr id="221195" name="Rectangle 8"/>
          <p:cNvSpPr>
            <a:spLocks/>
          </p:cNvSpPr>
          <p:nvPr/>
        </p:nvSpPr>
        <p:spPr bwMode="auto">
          <a:xfrm>
            <a:off x="4876800" y="6477000"/>
            <a:ext cx="4218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66666"/>
                </a:solidFill>
                <a:ea typeface="Gill Sans" charset="0"/>
                <a:cs typeface="Gill Sans" charset="0"/>
              </a:rPr>
              <a:t>time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2512492" y="5689177"/>
            <a:ext cx="5183708" cy="635423"/>
            <a:chOff x="2140893" y="5460890"/>
            <a:chExt cx="5183708" cy="635423"/>
          </a:xfrm>
        </p:grpSpPr>
        <p:sp>
          <p:nvSpPr>
            <p:cNvPr id="221196" name="Rectangle 9"/>
            <p:cNvSpPr>
              <a:spLocks/>
            </p:cNvSpPr>
            <p:nvPr/>
          </p:nvSpPr>
          <p:spPr bwMode="auto">
            <a:xfrm>
              <a:off x="2155404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7" name="Rectangle 10"/>
            <p:cNvSpPr>
              <a:spLocks/>
            </p:cNvSpPr>
            <p:nvPr/>
          </p:nvSpPr>
          <p:spPr bwMode="auto">
            <a:xfrm>
              <a:off x="4548560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↓</a:t>
              </a:r>
            </a:p>
          </p:txBody>
        </p:sp>
        <p:sp>
          <p:nvSpPr>
            <p:cNvPr id="221198" name="Rectangle 11"/>
            <p:cNvSpPr>
              <a:spLocks/>
            </p:cNvSpPr>
            <p:nvPr/>
          </p:nvSpPr>
          <p:spPr bwMode="auto">
            <a:xfrm>
              <a:off x="7093521" y="5460890"/>
              <a:ext cx="14106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↑</a:t>
              </a:r>
            </a:p>
          </p:txBody>
        </p:sp>
        <p:sp>
          <p:nvSpPr>
            <p:cNvPr id="221199" name="Rectangle 12"/>
            <p:cNvSpPr>
              <a:spLocks/>
            </p:cNvSpPr>
            <p:nvPr/>
          </p:nvSpPr>
          <p:spPr bwMode="auto">
            <a:xfrm>
              <a:off x="2140893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=1</a:t>
              </a:r>
            </a:p>
          </p:txBody>
        </p:sp>
        <p:sp>
          <p:nvSpPr>
            <p:cNvPr id="221200" name="Rectangle 13"/>
            <p:cNvSpPr>
              <a:spLocks/>
            </p:cNvSpPr>
            <p:nvPr/>
          </p:nvSpPr>
          <p:spPr bwMode="auto">
            <a:xfrm>
              <a:off x="4534049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=2</a:t>
              </a:r>
            </a:p>
          </p:txBody>
        </p:sp>
        <p:sp>
          <p:nvSpPr>
            <p:cNvPr id="221201" name="Rectangle 14"/>
            <p:cNvSpPr>
              <a:spLocks/>
            </p:cNvSpPr>
            <p:nvPr/>
          </p:nvSpPr>
          <p:spPr bwMode="auto">
            <a:xfrm>
              <a:off x="7079010" y="5896258"/>
              <a:ext cx="245591" cy="200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 err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=3</a:t>
              </a:r>
            </a:p>
          </p:txBody>
        </p:sp>
      </p:grpSp>
      <p:sp>
        <p:nvSpPr>
          <p:cNvPr id="21" name="Oval 15"/>
          <p:cNvSpPr>
            <a:spLocks/>
          </p:cNvSpPr>
          <p:nvPr/>
        </p:nvSpPr>
        <p:spPr bwMode="auto">
          <a:xfrm>
            <a:off x="2286000" y="4419600"/>
            <a:ext cx="736600" cy="736600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v</a:t>
            </a:r>
            <a:r>
              <a:rPr lang="en-US" sz="1200" b="1" baseline="-60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a typeface="Gill Sans" charset="0"/>
                <a:cs typeface="Gill Sans" charset="0"/>
              </a:rPr>
              <a:t>(Bu)0.2*0.7=0.14</a:t>
            </a:r>
          </a:p>
        </p:txBody>
      </p:sp>
      <p:sp>
        <p:nvSpPr>
          <p:cNvPr id="22" name="Oval 17"/>
          <p:cNvSpPr>
            <a:spLocks/>
          </p:cNvSpPr>
          <p:nvPr/>
        </p:nvSpPr>
        <p:spPr bwMode="auto">
          <a:xfrm>
            <a:off x="2286000" y="2819400"/>
            <a:ext cx="736600" cy="736600"/>
          </a:xfrm>
          <a:prstGeom prst="ellipse">
            <a:avLst/>
          </a:prstGeom>
          <a:noFill/>
          <a:ln w="25400">
            <a:solidFill>
              <a:srgbClr val="A6A6A6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ea typeface="Gill Sans" charset="0"/>
                <a:cs typeface="Gill Sans" charset="0"/>
              </a:rPr>
              <a:t>0.5*0.1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ea typeface="Gill Sans" charset="0"/>
                <a:cs typeface="Gill Sans" charset="0"/>
              </a:rPr>
              <a:t>=0.05</a:t>
            </a:r>
          </a:p>
        </p:txBody>
      </p:sp>
      <p:sp>
        <p:nvSpPr>
          <p:cNvPr id="23" name="Oval 18"/>
          <p:cNvSpPr>
            <a:spLocks/>
          </p:cNvSpPr>
          <p:nvPr/>
        </p:nvSpPr>
        <p:spPr bwMode="auto">
          <a:xfrm>
            <a:off x="2286000" y="1219200"/>
            <a:ext cx="736600" cy="736600"/>
          </a:xfrm>
          <a:prstGeom prst="ellipse">
            <a:avLst/>
          </a:prstGeom>
          <a:noFill/>
          <a:ln w="25400">
            <a:solidFill>
              <a:srgbClr val="A6A6A6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ea typeface="Gill Sans" charset="0"/>
                <a:cs typeface="Gill Sans" charset="0"/>
              </a:rPr>
              <a:t>0.3*0.3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ea typeface="Gill Sans" charset="0"/>
                <a:cs typeface="Gill Sans" charset="0"/>
              </a:rPr>
              <a:t>=0.09</a:t>
            </a:r>
          </a:p>
        </p:txBody>
      </p:sp>
      <p:sp>
        <p:nvSpPr>
          <p:cNvPr id="31" name="Oval 19"/>
          <p:cNvSpPr>
            <a:spLocks/>
          </p:cNvSpPr>
          <p:nvPr/>
        </p:nvSpPr>
        <p:spPr bwMode="auto">
          <a:xfrm>
            <a:off x="4572000" y="4419600"/>
            <a:ext cx="740664" cy="740664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BFBFBF"/>
                </a:solidFill>
                <a:ea typeface="Gill Sans" charset="0"/>
                <a:cs typeface="Gill Sans" charset="0"/>
              </a:rPr>
              <a:t>0.0084</a:t>
            </a:r>
            <a:endParaRPr lang="en-US" sz="1200" b="1" dirty="0">
              <a:solidFill>
                <a:srgbClr val="BFBFBF"/>
              </a:solidFill>
              <a:ea typeface="Gill Sans" charset="0"/>
              <a:cs typeface="Gill Sans" charset="0"/>
            </a:endParaRPr>
          </a:p>
        </p:txBody>
      </p:sp>
      <p:sp>
        <p:nvSpPr>
          <p:cNvPr id="32" name="Oval 20"/>
          <p:cNvSpPr>
            <a:spLocks/>
          </p:cNvSpPr>
          <p:nvPr/>
        </p:nvSpPr>
        <p:spPr bwMode="auto">
          <a:xfrm>
            <a:off x="4572000" y="2819400"/>
            <a:ext cx="740664" cy="740664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0.0168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Oval 21"/>
          <p:cNvSpPr>
            <a:spLocks/>
          </p:cNvSpPr>
          <p:nvPr/>
        </p:nvSpPr>
        <p:spPr bwMode="auto">
          <a:xfrm>
            <a:off x="4572000" y="1219200"/>
            <a:ext cx="740664" cy="740664"/>
          </a:xfrm>
          <a:prstGeom prst="ellipse">
            <a:avLst/>
          </a:prstGeom>
          <a:noFill/>
          <a:ln w="25400">
            <a:solidFill>
              <a:srgbClr val="A6A6A6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a typeface="Gill Sans" charset="0"/>
                <a:cs typeface="Gill Sans" charset="0"/>
              </a:rPr>
              <a:t>0.0135</a:t>
            </a:r>
            <a:endParaRPr lang="en-US" sz="1200" b="1" dirty="0">
              <a:solidFill>
                <a:schemeClr val="tx1">
                  <a:lumMod val="75000"/>
                </a:schemeClr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Oval 22"/>
          <p:cNvSpPr>
            <a:spLocks/>
          </p:cNvSpPr>
          <p:nvPr/>
        </p:nvSpPr>
        <p:spPr bwMode="auto">
          <a:xfrm>
            <a:off x="7010400" y="4419600"/>
            <a:ext cx="740664" cy="740664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0.00588</a:t>
            </a:r>
            <a:endParaRPr lang="en-US" sz="1200" b="1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5" name="Oval 23"/>
          <p:cNvSpPr>
            <a:spLocks/>
          </p:cNvSpPr>
          <p:nvPr/>
        </p:nvSpPr>
        <p:spPr bwMode="auto">
          <a:xfrm>
            <a:off x="7010400" y="2819400"/>
            <a:ext cx="740664" cy="740664"/>
          </a:xfrm>
          <a:prstGeom prst="ellipse">
            <a:avLst/>
          </a:prstGeom>
          <a:noFill/>
          <a:ln w="25400">
            <a:solidFill>
              <a:srgbClr val="A6A6A6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a typeface="Gill Sans" charset="0"/>
                <a:cs typeface="Gill Sans" charset="0"/>
              </a:rPr>
              <a:t>0.000504</a:t>
            </a:r>
            <a:endParaRPr lang="en-US" sz="1200" b="1" dirty="0">
              <a:solidFill>
                <a:schemeClr val="tx1">
                  <a:lumMod val="75000"/>
                </a:schemeClr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Oval 24"/>
          <p:cNvSpPr>
            <a:spLocks/>
          </p:cNvSpPr>
          <p:nvPr/>
        </p:nvSpPr>
        <p:spPr bwMode="auto">
          <a:xfrm>
            <a:off x="7010400" y="1219200"/>
            <a:ext cx="740664" cy="740664"/>
          </a:xfrm>
          <a:prstGeom prst="ellipse">
            <a:avLst/>
          </a:prstGeom>
          <a:noFill/>
          <a:ln w="25400">
            <a:solidFill>
              <a:srgbClr val="A6A6A6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  <a:ea typeface="Gill Sans" charset="0"/>
                <a:cs typeface="Gill Sans" charset="0"/>
              </a:rPr>
              <a:t>0.00202</a:t>
            </a:r>
            <a:endParaRPr lang="en-US" sz="1200" b="1" dirty="0">
              <a:solidFill>
                <a:schemeClr val="tx1">
                  <a:lumMod val="75000"/>
                </a:schemeClr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rot="10800000" flipH="1">
            <a:off x="2895601" y="3352800"/>
            <a:ext cx="1676400" cy="11430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89176" y="3352800"/>
            <a:ext cx="1721224" cy="12192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1"/>
          <p:cNvSpPr>
            <a:spLocks/>
          </p:cNvSpPr>
          <p:nvPr/>
        </p:nvSpPr>
        <p:spPr bwMode="auto">
          <a:xfrm>
            <a:off x="2971800" y="1676400"/>
            <a:ext cx="3580457" cy="78551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Most likely state sequence</a:t>
            </a:r>
          </a:p>
          <a:p>
            <a:pPr algn="ctr"/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 [ </a:t>
            </a:r>
            <a:r>
              <a:rPr lang="en-US" sz="2000" b="0" dirty="0" smtClean="0">
                <a:solidFill>
                  <a:schemeClr val="bg1"/>
                </a:solidFill>
                <a:ea typeface="Gill Sans" charset="0"/>
                <a:cs typeface="Gill Sans" charset="0"/>
              </a:rPr>
              <a:t>Bull, Bear, Bull </a:t>
            </a:r>
            <a:r>
              <a:rPr lang="en-US" sz="2000" b="0" dirty="0">
                <a:solidFill>
                  <a:schemeClr val="bg1"/>
                </a:solidFill>
                <a:ea typeface="Gill Sans" charset="0"/>
                <a:cs typeface="Gill Sans" charset="0"/>
              </a:rPr>
              <a:t>], P = 0.00588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are HMMs useful?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of data that is ordered </a:t>
            </a:r>
            <a:r>
              <a:rPr lang="en-US" i="1" dirty="0" smtClean="0"/>
              <a:t>sequentially</a:t>
            </a:r>
          </a:p>
          <a:p>
            <a:pPr lvl="1"/>
            <a:r>
              <a:rPr lang="en-US" dirty="0" smtClean="0"/>
              <a:t>Recall sequence of market up/down/static observations</a:t>
            </a:r>
          </a:p>
          <a:p>
            <a:r>
              <a:rPr lang="en-US" dirty="0" smtClean="0"/>
              <a:t>Other more useful sequences</a:t>
            </a:r>
          </a:p>
          <a:p>
            <a:pPr lvl="1"/>
            <a:r>
              <a:rPr lang="en-US" dirty="0" smtClean="0"/>
              <a:t>Words in a sentence</a:t>
            </a:r>
          </a:p>
          <a:p>
            <a:pPr lvl="1"/>
            <a:r>
              <a:rPr lang="en-US" dirty="0" smtClean="0"/>
              <a:t>Base pairs in a gene</a:t>
            </a:r>
          </a:p>
          <a:p>
            <a:pPr lvl="1"/>
            <a:r>
              <a:rPr lang="en-US" dirty="0" smtClean="0"/>
              <a:t>Letters in a word</a:t>
            </a:r>
          </a:p>
          <a:p>
            <a:r>
              <a:rPr lang="en-US" dirty="0" smtClean="0"/>
              <a:t>Have been used for almost everything</a:t>
            </a:r>
          </a:p>
          <a:p>
            <a:pPr lvl="1"/>
            <a:r>
              <a:rPr lang="en-US" dirty="0" smtClean="0"/>
              <a:t>Automatic speech recognition</a:t>
            </a:r>
          </a:p>
          <a:p>
            <a:pPr lvl="1"/>
            <a:r>
              <a:rPr lang="en-US" dirty="0" smtClean="0"/>
              <a:t>Stock market forecasting (you thought I was joking?!)</a:t>
            </a:r>
          </a:p>
          <a:p>
            <a:pPr lvl="1"/>
            <a:r>
              <a:rPr lang="en-US" dirty="0" smtClean="0"/>
              <a:t>Aligning words in a bilingual parallel text</a:t>
            </a:r>
          </a:p>
          <a:p>
            <a:pPr lvl="1"/>
            <a:r>
              <a:rPr lang="en-US" b="1" dirty="0" smtClean="0"/>
              <a:t>Tagging words with parts of speech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24600"/>
            <a:ext cx="789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</a:rPr>
              <a:t>Md. </a:t>
            </a:r>
            <a:r>
              <a:rPr lang="en-US" sz="1200" b="0" dirty="0" err="1" smtClean="0">
                <a:solidFill>
                  <a:srgbClr val="000000"/>
                </a:solidFill>
              </a:rPr>
              <a:t>Rafiul</a:t>
            </a:r>
            <a:r>
              <a:rPr lang="en-US" sz="1200" b="0" dirty="0" smtClean="0">
                <a:solidFill>
                  <a:srgbClr val="000000"/>
                </a:solidFill>
              </a:rPr>
              <a:t> Hassan and </a:t>
            </a:r>
            <a:r>
              <a:rPr lang="en-US" sz="1200" b="0" dirty="0" err="1" smtClean="0">
                <a:solidFill>
                  <a:srgbClr val="000000"/>
                </a:solidFill>
              </a:rPr>
              <a:t>Baikunth</a:t>
            </a:r>
            <a:r>
              <a:rPr lang="en-US" sz="1200" b="0" dirty="0" smtClean="0">
                <a:solidFill>
                  <a:srgbClr val="000000"/>
                </a:solidFill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</a:rPr>
              <a:t>Nath</a:t>
            </a:r>
            <a:r>
              <a:rPr lang="en-US" sz="1200" b="0" dirty="0" smtClean="0">
                <a:solidFill>
                  <a:srgbClr val="000000"/>
                </a:solidFill>
              </a:rPr>
              <a:t>. </a:t>
            </a:r>
            <a:r>
              <a:rPr lang="en-US" sz="1200" b="0" i="1" dirty="0" smtClean="0">
                <a:solidFill>
                  <a:srgbClr val="000000"/>
                </a:solidFill>
              </a:rPr>
              <a:t>Stock Market Forecasting Using Hidden Markov Models: A New Approach</a:t>
            </a:r>
            <a:r>
              <a:rPr lang="en-US" sz="1200" b="0" dirty="0" smtClean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en-US" sz="1200" b="0" dirty="0" smtClean="0">
                <a:solidFill>
                  <a:srgbClr val="000000"/>
                </a:solidFill>
              </a:rPr>
              <a:t>Proceedings of the International Conference on Intelligent Systems Design and Applications.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Speech Tagging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Speech (POS)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 of speech are well recognized linguistic entities</a:t>
            </a:r>
          </a:p>
          <a:p>
            <a:r>
              <a:rPr lang="en-US" i="1" dirty="0" smtClean="0"/>
              <a:t>The Art of Grammar </a:t>
            </a:r>
            <a:r>
              <a:rPr lang="en-US" dirty="0" smtClean="0"/>
              <a:t>circa 100 B.C.</a:t>
            </a:r>
          </a:p>
          <a:p>
            <a:pPr lvl="1"/>
            <a:r>
              <a:rPr lang="en-US" dirty="0" smtClean="0"/>
              <a:t>Written to allow post-Classical Greek speakers to understand Odyssey and other classical poets</a:t>
            </a:r>
          </a:p>
          <a:p>
            <a:pPr lvl="1"/>
            <a:r>
              <a:rPr lang="en-US" dirty="0" smtClean="0"/>
              <a:t>8 </a:t>
            </a:r>
            <a:r>
              <a:rPr lang="en-US" i="1" dirty="0" smtClean="0"/>
              <a:t>classes </a:t>
            </a:r>
            <a:r>
              <a:rPr lang="en-US" dirty="0" smtClean="0"/>
              <a:t>of words</a:t>
            </a:r>
            <a:br>
              <a:rPr lang="en-US" dirty="0" smtClean="0"/>
            </a:br>
            <a:r>
              <a:rPr lang="en-US" dirty="0" smtClean="0"/>
              <a:t>[Noun, Verb, Pronoun, Article, Adverb, Conjunction, Participle, Preposition]</a:t>
            </a:r>
          </a:p>
          <a:p>
            <a:pPr lvl="1"/>
            <a:r>
              <a:rPr lang="en-US" dirty="0" smtClean="0"/>
              <a:t>Remarkably enduring list</a:t>
            </a:r>
          </a:p>
          <a:p>
            <a:r>
              <a:rPr lang="en-US" dirty="0" smtClean="0"/>
              <a:t>Occur in almost every language</a:t>
            </a:r>
          </a:p>
          <a:p>
            <a:r>
              <a:rPr lang="en-US" dirty="0" smtClean="0"/>
              <a:t>Defined primarily in terms of syntactic and morphological criteria (affixes)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Speech (POS)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broad categories of POS tags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Closed Class:</a:t>
            </a:r>
          </a:p>
          <a:p>
            <a:pPr lvl="1"/>
            <a:r>
              <a:rPr lang="en-US" dirty="0" smtClean="0"/>
              <a:t>Relatively fixed membership</a:t>
            </a:r>
          </a:p>
          <a:p>
            <a:pPr lvl="1"/>
            <a:r>
              <a:rPr lang="en-US" dirty="0" smtClean="0"/>
              <a:t>Conjunctions, Prepositions, Auxiliaries, Determiners, Pronouns …</a:t>
            </a:r>
          </a:p>
          <a:p>
            <a:pPr lvl="1"/>
            <a:r>
              <a:rPr lang="en-US" i="1" dirty="0" smtClean="0"/>
              <a:t>Function </a:t>
            </a:r>
            <a:r>
              <a:rPr lang="en-US" dirty="0" smtClean="0"/>
              <a:t>words: short and used primarily for structuring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Open Class:</a:t>
            </a:r>
          </a:p>
          <a:p>
            <a:pPr lvl="1"/>
            <a:r>
              <a:rPr lang="en-US" dirty="0" smtClean="0"/>
              <a:t>Nouns, Verbs, Adjectives, Adverbs</a:t>
            </a:r>
          </a:p>
          <a:p>
            <a:pPr lvl="1"/>
            <a:r>
              <a:rPr lang="en-US" dirty="0" smtClean="0"/>
              <a:t>Frequent neologisms (borrowed/coined)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Speech (POS)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English </a:t>
            </a:r>
            <a:r>
              <a:rPr lang="en-US" dirty="0" err="1" smtClean="0"/>
              <a:t>tagsets</a:t>
            </a:r>
            <a:r>
              <a:rPr lang="en-US" dirty="0" smtClean="0"/>
              <a:t> have been developed</a:t>
            </a:r>
          </a:p>
          <a:p>
            <a:r>
              <a:rPr lang="en-US" dirty="0" smtClean="0"/>
              <a:t>Vary in number of tags</a:t>
            </a:r>
          </a:p>
          <a:p>
            <a:pPr lvl="1"/>
            <a:r>
              <a:rPr lang="en-US" dirty="0" smtClean="0"/>
              <a:t>Brown </a:t>
            </a:r>
            <a:r>
              <a:rPr lang="en-US" dirty="0" err="1" smtClean="0"/>
              <a:t>Tagset</a:t>
            </a:r>
            <a:r>
              <a:rPr lang="en-US" dirty="0" smtClean="0"/>
              <a:t> (87)</a:t>
            </a:r>
          </a:p>
          <a:p>
            <a:pPr lvl="1"/>
            <a:r>
              <a:rPr lang="en-US" dirty="0" smtClean="0"/>
              <a:t>Penn Treebank (45) [More common]</a:t>
            </a:r>
          </a:p>
          <a:p>
            <a:r>
              <a:rPr lang="en-US" dirty="0" smtClean="0"/>
              <a:t>Language specific</a:t>
            </a:r>
          </a:p>
          <a:p>
            <a:pPr lvl="1"/>
            <a:r>
              <a:rPr lang="en-US" dirty="0" smtClean="0"/>
              <a:t>Simple morphology = more ambiguity = smaller </a:t>
            </a:r>
            <a:r>
              <a:rPr lang="en-US" dirty="0" err="1" smtClean="0"/>
              <a:t>tagset</a:t>
            </a:r>
            <a:endParaRPr lang="en-US" dirty="0" smtClean="0"/>
          </a:p>
          <a:p>
            <a:r>
              <a:rPr lang="en-US" dirty="0" smtClean="0"/>
              <a:t>Size depends on language and purpose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Speech (POS) Tagging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05000"/>
            <a:ext cx="5238750" cy="2623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5181600"/>
            <a:ext cx="67365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POS Tagging: The process of assigning “one” POS or other lexical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class marker to each word in a corpus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POS tagging?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Corpus-based Linguistic Analysis &amp; Lexicography</a:t>
            </a:r>
          </a:p>
          <a:p>
            <a:r>
              <a:rPr lang="en-US" dirty="0" smtClean="0"/>
              <a:t>Information Retrieval &amp; Question Answering</a:t>
            </a:r>
          </a:p>
          <a:p>
            <a:r>
              <a:rPr lang="en-US" dirty="0" smtClean="0"/>
              <a:t>Automatic Speech Synthesis</a:t>
            </a:r>
          </a:p>
          <a:p>
            <a:r>
              <a:rPr lang="en-US" dirty="0" smtClean="0"/>
              <a:t>Word Sense Disambiguation</a:t>
            </a:r>
          </a:p>
          <a:p>
            <a:r>
              <a:rPr lang="en-US" dirty="0" smtClean="0"/>
              <a:t>Shallow Syntactic Parsing </a:t>
            </a:r>
          </a:p>
          <a:p>
            <a:r>
              <a:rPr lang="en-US" dirty="0" smtClean="0"/>
              <a:t>Machine Translation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POS tagging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a lexical problem</a:t>
            </a:r>
          </a:p>
          <a:p>
            <a:r>
              <a:rPr lang="en-US" dirty="0" smtClean="0"/>
              <a:t>Sequence labeling problem</a:t>
            </a:r>
          </a:p>
          <a:p>
            <a:r>
              <a:rPr lang="en-US" dirty="0" smtClean="0"/>
              <a:t>Treating it as lexical problem runs us smack into the wall of ambiguity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4290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I thought that you ...   (that: </a:t>
            </a:r>
            <a:r>
              <a:rPr lang="en-US" i="1" dirty="0" err="1" smtClean="0">
                <a:solidFill>
                  <a:srgbClr val="000000"/>
                </a:solidFill>
              </a:rPr>
              <a:t>conjunction) That</a:t>
            </a:r>
            <a:r>
              <a:rPr lang="en-US" i="1" dirty="0" smtClean="0">
                <a:solidFill>
                  <a:srgbClr val="000000"/>
                </a:solidFill>
              </a:rPr>
              <a:t> day was nice      (that: </a:t>
            </a:r>
            <a:r>
              <a:rPr lang="en-US" i="1" dirty="0" err="1" smtClean="0">
                <a:solidFill>
                  <a:srgbClr val="000000"/>
                </a:solidFill>
              </a:rPr>
              <a:t>determiner) You</a:t>
            </a:r>
            <a:r>
              <a:rPr lang="en-US" i="1" dirty="0" smtClean="0">
                <a:solidFill>
                  <a:srgbClr val="000000"/>
                </a:solidFill>
              </a:rPr>
              <a:t> can go that far     (that: adverb)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HMMs &amp; POS Tagging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strategy is to use data-driven methods</a:t>
            </a:r>
          </a:p>
          <a:p>
            <a:r>
              <a:rPr lang="en-US" dirty="0" smtClean="0"/>
              <a:t>Basic idea: learn from a large corpus of examples of what we wish to model (</a:t>
            </a:r>
            <a:r>
              <a:rPr lang="en-US" i="1" dirty="0" smtClean="0"/>
              <a:t>Training 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More robust to the complexities of real-world input</a:t>
            </a:r>
          </a:p>
          <a:p>
            <a:pPr lvl="1"/>
            <a:r>
              <a:rPr lang="en-US" dirty="0" smtClean="0"/>
              <a:t>Creating training data is usually cheaper than creating rules</a:t>
            </a:r>
          </a:p>
          <a:p>
            <a:pPr lvl="2"/>
            <a:r>
              <a:rPr lang="en-US" dirty="0" smtClean="0"/>
              <a:t>Even easier today thanks to Amazon Mechanical Turk</a:t>
            </a:r>
          </a:p>
          <a:p>
            <a:pPr lvl="2"/>
            <a:r>
              <a:rPr lang="en-US" dirty="0" smtClean="0"/>
              <a:t>Data may already exist for independent reasons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Systems often behave differently compared to expectations</a:t>
            </a:r>
          </a:p>
          <a:p>
            <a:pPr lvl="1"/>
            <a:r>
              <a:rPr lang="en-US" dirty="0" smtClean="0"/>
              <a:t>Hard to understand the reasons for errors or debug errors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should the HMM look like?</a:t>
            </a:r>
          </a:p>
          <a:p>
            <a:pPr lvl="1"/>
            <a:r>
              <a:rPr lang="en-US" smtClean="0"/>
              <a:t>States: Part-of-Speech Tags (t</a:t>
            </a:r>
            <a:r>
              <a:rPr lang="en-US" baseline="-25000" smtClean="0"/>
              <a:t>1</a:t>
            </a:r>
            <a:r>
              <a:rPr lang="en-US" smtClean="0"/>
              <a:t>, t</a:t>
            </a:r>
            <a:r>
              <a:rPr lang="en-US" baseline="-25000" smtClean="0"/>
              <a:t>2</a:t>
            </a:r>
            <a:r>
              <a:rPr lang="en-US" smtClean="0"/>
              <a:t>, … t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Output symbols: Words (w</a:t>
            </a:r>
            <a:r>
              <a:rPr lang="en-US" baseline="-25000" smtClean="0"/>
              <a:t>1</a:t>
            </a:r>
            <a:r>
              <a:rPr lang="en-US" smtClean="0"/>
              <a:t>, w</a:t>
            </a:r>
            <a:r>
              <a:rPr lang="en-US" baseline="-25000" smtClean="0"/>
              <a:t>2</a:t>
            </a:r>
            <a:r>
              <a:rPr lang="en-US" smtClean="0"/>
              <a:t>, …, w</a:t>
            </a:r>
            <a:r>
              <a:rPr lang="en-US" baseline="-25000" smtClean="0"/>
              <a:t>M</a:t>
            </a:r>
            <a:r>
              <a:rPr lang="en-US" smtClean="0"/>
              <a:t>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Can an HMM find the best tagging for a given sentence ?</a:t>
            </a:r>
          </a:p>
          <a:p>
            <a:pPr lvl="1"/>
            <a:r>
              <a:rPr lang="en-US" smtClean="0"/>
              <a:t>Yes ! Viterbi Decoding (best = most likely)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Once we have an HMM model, tagging lots of data is embarrassingly parallel: a tagger in each mapper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HMM machinery gives us (almost) everything we need to solve the problem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 Training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Almost everything ?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Before HMMs can decode, they must be trained, i.e., (A, B, </a:t>
            </a:r>
            <a:r>
              <a:rPr lang="en-US" smtClean="0">
                <a:sym typeface="Helvetica" charset="0"/>
              </a:rPr>
              <a:t>∏) </a:t>
            </a:r>
            <a:r>
              <a:rPr lang="en-US" smtClean="0"/>
              <a:t>must be computed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Recall the two types of training?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Supervised training: Use a large corpus of already tagged words as training data; count stuff;  estimate model parameters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Unsupervised training: Use a corpus of untagged words; bootstrap parameter estimates; improve estimates iteratively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Training</a:t>
            </a:r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have training data, i.e., thousands of sentences with their words already tagged</a:t>
            </a:r>
          </a:p>
          <a:p>
            <a:r>
              <a:rPr lang="en-US" smtClean="0"/>
              <a:t>Given this data, we already have the set of states and symbols</a:t>
            </a:r>
          </a:p>
          <a:p>
            <a:r>
              <a:rPr lang="en-US" smtClean="0"/>
              <a:t>Next, compute Maximum Likelihood Estimates (MLEs) for the various parameters</a:t>
            </a:r>
          </a:p>
          <a:p>
            <a:r>
              <a:rPr lang="en-US" smtClean="0"/>
              <a:t>Those estimates of the parameters that maximize the likelihood that the training data was actually generated by our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1160EE0F-5A96-6942-B325-CBCA5AA5A550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Training</a:t>
            </a:r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Probabilities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P(t</a:t>
            </a:r>
            <a:r>
              <a:rPr lang="en-US" baseline="-25000" dirty="0" err="1" smtClean="0"/>
              <a:t>i</a:t>
            </a:r>
            <a:r>
              <a:rPr lang="en-US" dirty="0" smtClean="0"/>
              <a:t> | t</a:t>
            </a:r>
            <a:r>
              <a:rPr lang="en-US" baseline="-25000" dirty="0" smtClean="0"/>
              <a:t>i-1</a:t>
            </a:r>
            <a:r>
              <a:rPr lang="en-US" dirty="0" smtClean="0"/>
              <a:t>) = C(t</a:t>
            </a:r>
            <a:r>
              <a:rPr lang="en-US" baseline="-25000" dirty="0" smtClean="0"/>
              <a:t>i-1</a:t>
            </a:r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)/Σ</a:t>
            </a:r>
            <a:r>
              <a:rPr lang="en-US" baseline="-25000" dirty="0" smtClean="0"/>
              <a:t>t’</a:t>
            </a:r>
            <a:r>
              <a:rPr lang="en-US" dirty="0" smtClean="0"/>
              <a:t>C(t</a:t>
            </a:r>
            <a:r>
              <a:rPr lang="en-US" baseline="-25000" dirty="0" smtClean="0"/>
              <a:t>i-1</a:t>
            </a:r>
            <a:r>
              <a:rPr lang="en-US" dirty="0" smtClean="0"/>
              <a:t>t’) from the training data</a:t>
            </a:r>
          </a:p>
          <a:p>
            <a:pPr lvl="1"/>
            <a:r>
              <a:rPr lang="en-US" dirty="0" smtClean="0"/>
              <a:t>For P(NN|VB), count how many times a noun follows a verb and divide by the the number of times anything else follows a verb</a:t>
            </a:r>
          </a:p>
          <a:p>
            <a:r>
              <a:rPr lang="en-US" dirty="0" smtClean="0"/>
              <a:t>Emission Probabilities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P(w</a:t>
            </a:r>
            <a:r>
              <a:rPr lang="en-US" baseline="-25000" dirty="0" err="1" smtClean="0"/>
              <a:t>i</a:t>
            </a:r>
            <a:r>
              <a:rPr lang="en-US" dirty="0" smtClean="0"/>
              <a:t> |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C(w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,t</a:t>
            </a:r>
            <a:r>
              <a:rPr lang="en-US" baseline="-25000" dirty="0" err="1" smtClean="0"/>
              <a:t>i</a:t>
            </a:r>
            <a:r>
              <a:rPr lang="en-US" dirty="0" err="1" smtClean="0"/>
              <a:t>)/Σ</a:t>
            </a:r>
            <a:r>
              <a:rPr lang="en-US" baseline="-25000" dirty="0" err="1" smtClean="0"/>
              <a:t>w’</a:t>
            </a:r>
            <a:r>
              <a:rPr lang="en-US" dirty="0" err="1" smtClean="0"/>
              <a:t>C(w</a:t>
            </a:r>
            <a:r>
              <a:rPr lang="en-US" dirty="0" smtClean="0"/>
              <a:t>’,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 from the training data</a:t>
            </a:r>
          </a:p>
          <a:p>
            <a:pPr lvl="1"/>
            <a:r>
              <a:rPr lang="en-US" dirty="0" smtClean="0"/>
              <a:t>For P(bank|NN), count how many times the word bank was seen tagged as a noun and divide by the number of times anything was seen tagged as a noun</a:t>
            </a:r>
          </a:p>
          <a:p>
            <a:r>
              <a:rPr lang="en-US" dirty="0" smtClean="0"/>
              <a:t>Priors</a:t>
            </a:r>
          </a:p>
          <a:p>
            <a:pPr lvl="1"/>
            <a:r>
              <a:rPr lang="en-US" dirty="0" smtClean="0"/>
              <a:t>The prior probability of any state (tag)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ym typeface="Helvetica" charset="0"/>
              </a:rPr>
              <a:t>∏</a:t>
            </a:r>
            <a:r>
              <a:rPr lang="en-US" baseline="-25000" dirty="0" smtClean="0">
                <a:sym typeface="Helvetica" charset="0"/>
              </a:rPr>
              <a:t>noun</a:t>
            </a:r>
            <a:r>
              <a:rPr lang="en-US" dirty="0" smtClean="0">
                <a:sym typeface="Helvetica" charset="0"/>
              </a:rPr>
              <a:t>, count the number of times a noun occurs and divide by the total number of words in the corpus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1160EE0F-5A96-6942-B325-CBCA5AA5A550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Training in MapReduce</a:t>
            </a:r>
            <a:endParaRPr lang="en-US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Recall that we computed relative frequencies of words in MapReduce using the Stripes design</a:t>
            </a:r>
          </a:p>
          <a:p>
            <a:r>
              <a:rPr lang="en-US" smtClean="0"/>
              <a:t>Estimating HMM parameters via supervised training is identical	</a:t>
            </a:r>
            <a:br>
              <a:rPr lang="en-US" smtClean="0"/>
            </a:br>
            <a:endParaRPr lang="en-US" smtClean="0"/>
          </a:p>
          <a:p>
            <a:endParaRPr lang="en-US" dirty="0" smtClean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124200" y="3048000"/>
            <a:ext cx="3136900" cy="736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9400" y="3200400"/>
            <a:ext cx="1632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Eqn</a:t>
            </a:r>
            <a:r>
              <a:rPr lang="en-US" dirty="0" smtClean="0">
                <a:solidFill>
                  <a:srgbClr val="000000"/>
                </a:solidFill>
              </a:rPr>
              <a:t> 3.1, </a:t>
            </a:r>
            <a:r>
              <a:rPr lang="en-US" dirty="0" err="1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. 51)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8200" y="3674089"/>
            <a:ext cx="3733800" cy="2167911"/>
            <a:chOff x="838200" y="3674089"/>
            <a:chExt cx="3733800" cy="2167911"/>
          </a:xfrm>
        </p:grpSpPr>
        <p:pic>
          <p:nvPicPr>
            <p:cNvPr id="7" name="Picture 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838200" y="5105400"/>
              <a:ext cx="3441700" cy="7366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 bwMode="auto">
            <a:xfrm rot="5400000">
              <a:off x="3467100" y="4000500"/>
              <a:ext cx="1143000" cy="10668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 rot="18810845">
              <a:off x="3375372" y="4112480"/>
              <a:ext cx="146155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Transition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 probabilities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3020" y="3962400"/>
            <a:ext cx="3278880" cy="1879600"/>
            <a:chOff x="5573020" y="3962400"/>
            <a:chExt cx="3278880" cy="1879600"/>
          </a:xfrm>
        </p:grpSpPr>
        <p:pic>
          <p:nvPicPr>
            <p:cNvPr id="8" name="Picture 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5715000" y="5105400"/>
              <a:ext cx="3136900" cy="7366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 bwMode="auto">
            <a:xfrm>
              <a:off x="5715000" y="3962400"/>
              <a:ext cx="1295400" cy="12192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 rot="2584570">
              <a:off x="5573020" y="4186178"/>
              <a:ext cx="146155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Emission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 probabilities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7200" y="6019800"/>
            <a:ext cx="4437220" cy="647700"/>
            <a:chOff x="4267200" y="6019800"/>
            <a:chExt cx="4437220" cy="647700"/>
          </a:xfrm>
        </p:grpSpPr>
        <p:pic>
          <p:nvPicPr>
            <p:cNvPr id="9" name="Picture 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4267200" y="6019800"/>
              <a:ext cx="1295400" cy="6477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715000" y="6248400"/>
              <a:ext cx="2989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Priors is like counting words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Unsupervised Training</a:t>
            </a:r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labeled/tagged training data</a:t>
            </a:r>
          </a:p>
          <a:p>
            <a:r>
              <a:rPr lang="en-US" smtClean="0"/>
              <a:t>No way to compute MLEs directly</a:t>
            </a:r>
          </a:p>
          <a:p>
            <a:r>
              <a:rPr lang="en-US" smtClean="0"/>
              <a:t>Make an initial guess for parameter values</a:t>
            </a:r>
          </a:p>
          <a:p>
            <a:r>
              <a:rPr lang="en-US" smtClean="0"/>
              <a:t>Use this guess to get a better estimate</a:t>
            </a:r>
          </a:p>
          <a:p>
            <a:r>
              <a:rPr lang="en-US" smtClean="0"/>
              <a:t>Iteratively improve the estimate until some convergence criterion is met</a:t>
            </a:r>
            <a:endParaRPr lang="en-US" dirty="0"/>
          </a:p>
        </p:txBody>
      </p:sp>
      <p:sp>
        <p:nvSpPr>
          <p:cNvPr id="79875" name="Rectangle 3"/>
          <p:cNvSpPr>
            <a:spLocks/>
          </p:cNvSpPr>
          <p:nvPr/>
        </p:nvSpPr>
        <p:spPr bwMode="auto">
          <a:xfrm>
            <a:off x="2286000" y="4648200"/>
            <a:ext cx="478020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Gill Sans" charset="0"/>
                <a:cs typeface="Gill Sans" charset="0"/>
              </a:rPr>
              <a:t>EXPECTATION MAXIMIZATION (EM)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Expectation Maximization</a:t>
            </a:r>
            <a:endParaRPr lang="en-US"/>
          </a:p>
        </p:txBody>
      </p:sp>
      <p:sp>
        <p:nvSpPr>
          <p:cNvPr id="2498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fundamental tool for unsupervised machine learning techniques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Forms basis of state-of-the-art systems in MT, Parsing, WSD,  Speech Recognition and more 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Seminal paper (with a very instructive title)</a:t>
            </a:r>
            <a:br>
              <a:rPr lang="en-US" smtClean="0"/>
            </a:br>
            <a:r>
              <a:rPr lang="en-US" smtClean="0"/>
              <a:t>Maximum Likelihood from Incomplete Data via the EM algorithm, JRSS, Dempster et al., 1977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F7976F82-5F01-074F-AB0E-2E70654DF4DA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 observed events be the grades given out in, say, this class</a:t>
            </a:r>
          </a:p>
          <a:p>
            <a:r>
              <a:rPr lang="en-US" smtClean="0"/>
              <a:t>Assume grades are generated by a probabilistic model described by single parameter μ</a:t>
            </a:r>
          </a:p>
          <a:p>
            <a:r>
              <a:rPr lang="en-US" smtClean="0"/>
              <a:t>P(A) = 1/2, P(B) = μ, P(C) = 2μ, P(D) = 1/2 - 3μ</a:t>
            </a:r>
          </a:p>
          <a:p>
            <a:r>
              <a:rPr lang="en-US" smtClean="0"/>
              <a:t>Number of ‘A’s observed = ‘a’, ‘b’ number of ‘B’s etc.</a:t>
            </a:r>
          </a:p>
          <a:p>
            <a:r>
              <a:rPr lang="en-US" smtClean="0"/>
              <a:t>Compute MLE of μ given ‘a’, ‘b’, ‘c’ and ‘d’</a:t>
            </a:r>
            <a:endParaRPr lang="en-US" dirty="0"/>
          </a:p>
        </p:txBody>
      </p:sp>
      <p:sp>
        <p:nvSpPr>
          <p:cNvPr id="250885" name="Rectangle 3"/>
          <p:cNvSpPr>
            <a:spLocks/>
          </p:cNvSpPr>
          <p:nvPr/>
        </p:nvSpPr>
        <p:spPr bwMode="auto">
          <a:xfrm>
            <a:off x="3101950" y="6294492"/>
            <a:ext cx="3448291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ea typeface="Gill Sans" charset="0"/>
                <a:cs typeface="Gill Sans" charset="0"/>
              </a:rPr>
              <a:t>Adapted from Andrew Moore’s </a:t>
            </a:r>
            <a:r>
              <a:rPr lang="en-US" sz="13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Slides</a:t>
            </a:r>
          </a:p>
          <a:p>
            <a:r>
              <a:rPr lang="en-US" sz="1300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http://</a:t>
            </a:r>
            <a:r>
              <a:rPr lang="en-US" sz="1300" dirty="0" err="1" smtClean="0">
                <a:solidFill>
                  <a:srgbClr val="000000"/>
                </a:solidFill>
                <a:ea typeface="Gill Sans" charset="0"/>
                <a:cs typeface="Gill Sans" charset="0"/>
              </a:rPr>
              <a:t>www.autonlab.org/tutorials/gmm.html</a:t>
            </a:r>
            <a:endParaRPr lang="en-US" sz="1300" dirty="0" smtClean="0">
              <a:solidFill>
                <a:srgbClr val="000000"/>
              </a:solidFill>
              <a:ea typeface="Gill Sans" charset="0"/>
              <a:cs typeface="Gill Sans" charset="0"/>
            </a:endParaRPr>
          </a:p>
          <a:p>
            <a:endParaRPr lang="en-US" sz="13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definition of MLE</a:t>
            </a:r>
            <a:br>
              <a:rPr lang="en-US" dirty="0" smtClean="0"/>
            </a:br>
            <a:r>
              <a:rPr lang="en-US" dirty="0" smtClean="0"/>
              <a:t>“.... maximizes likelihood of data given the model.”</a:t>
            </a:r>
          </a:p>
          <a:p>
            <a:r>
              <a:rPr lang="en-US" dirty="0" err="1" smtClean="0"/>
              <a:t>P(data|model</a:t>
            </a:r>
            <a:r>
              <a:rPr lang="en-US" dirty="0" smtClean="0"/>
              <a:t>)= </a:t>
            </a:r>
            <a:r>
              <a:rPr lang="en-US" dirty="0" err="1" smtClean="0"/>
              <a:t>P(a,b,c,d|μ</a:t>
            </a:r>
            <a:r>
              <a:rPr lang="en-US" dirty="0" smtClean="0"/>
              <a:t>) = K(1/2)</a:t>
            </a:r>
            <a:r>
              <a:rPr lang="en-US" baseline="30000" dirty="0" smtClean="0"/>
              <a:t>a</a:t>
            </a:r>
            <a:r>
              <a:rPr lang="en-US" dirty="0" smtClean="0"/>
              <a:t>(μ)</a:t>
            </a:r>
            <a:r>
              <a:rPr lang="en-US" baseline="30000" dirty="0" smtClean="0"/>
              <a:t>b</a:t>
            </a:r>
            <a:r>
              <a:rPr lang="en-US" dirty="0" smtClean="0"/>
              <a:t>(2μ)</a:t>
            </a:r>
            <a:r>
              <a:rPr lang="en-US" baseline="30000" dirty="0" smtClean="0"/>
              <a:t>c</a:t>
            </a:r>
            <a:r>
              <a:rPr lang="en-US" dirty="0" smtClean="0"/>
              <a:t>(1/2-3μ)</a:t>
            </a:r>
            <a:r>
              <a:rPr lang="en-US" baseline="30000" dirty="0" smtClean="0"/>
              <a:t>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[independent and identically distributed]</a:t>
            </a:r>
          </a:p>
          <a:p>
            <a:r>
              <a:rPr lang="en-US" dirty="0" smtClean="0"/>
              <a:t>L = log-likelihood = log </a:t>
            </a:r>
            <a:r>
              <a:rPr lang="en-US" dirty="0" err="1" smtClean="0"/>
              <a:t>P(a,b,c,d|μ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    = a log(1/2) + </a:t>
            </a:r>
            <a:r>
              <a:rPr lang="en-US" dirty="0" err="1" smtClean="0"/>
              <a:t>b</a:t>
            </a:r>
            <a:r>
              <a:rPr lang="en-US" dirty="0" smtClean="0"/>
              <a:t> log </a:t>
            </a:r>
            <a:r>
              <a:rPr lang="en-US" dirty="0" err="1" smtClean="0"/>
              <a:t>μ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dirty="0" smtClean="0"/>
              <a:t> log 2μ + </a:t>
            </a:r>
            <a:r>
              <a:rPr lang="en-US" dirty="0" err="1" smtClean="0"/>
              <a:t>d</a:t>
            </a:r>
            <a:r>
              <a:rPr lang="en-US" dirty="0" smtClean="0"/>
              <a:t> log(1/2-3μ) </a:t>
            </a:r>
          </a:p>
          <a:p>
            <a:r>
              <a:rPr lang="en-US" dirty="0" smtClean="0"/>
              <a:t>How to maximize L </a:t>
            </a:r>
            <a:r>
              <a:rPr lang="en-US" dirty="0" err="1" smtClean="0"/>
              <a:t>w.r.t</a:t>
            </a:r>
            <a:r>
              <a:rPr lang="en-US" dirty="0" smtClean="0"/>
              <a:t> </a:t>
            </a:r>
            <a:r>
              <a:rPr lang="en-US" dirty="0" err="1" smtClean="0"/>
              <a:t>μ</a:t>
            </a:r>
            <a:r>
              <a:rPr lang="en-US" dirty="0" smtClean="0"/>
              <a:t> ? [ Think Calculus ]</a:t>
            </a:r>
          </a:p>
          <a:p>
            <a:r>
              <a:rPr lang="en-US" dirty="0" smtClean="0"/>
              <a:t>δL/δμ = 0; (</a:t>
            </a:r>
            <a:r>
              <a:rPr lang="en-US" dirty="0" err="1" smtClean="0"/>
              <a:t>b/μ</a:t>
            </a:r>
            <a:r>
              <a:rPr lang="en-US" dirty="0" smtClean="0"/>
              <a:t>) + (2c/2μ) - (3d/(1/2 - 3μ)) = 0</a:t>
            </a:r>
          </a:p>
          <a:p>
            <a:r>
              <a:rPr lang="en-US" dirty="0" err="1" smtClean="0"/>
              <a:t>μ</a:t>
            </a:r>
            <a:r>
              <a:rPr lang="en-US" dirty="0" smtClean="0"/>
              <a:t> = (b+c)/6(b+c+d) [Note missing ‘a’ ]</a:t>
            </a:r>
          </a:p>
          <a:p>
            <a:r>
              <a:rPr lang="en-US" dirty="0" smtClean="0"/>
              <a:t>We got our answer without EM. Boring !</a:t>
            </a:r>
            <a:endParaRPr lang="en-US" dirty="0"/>
          </a:p>
        </p:txBody>
      </p:sp>
      <p:sp>
        <p:nvSpPr>
          <p:cNvPr id="82947" name="Rectangle 3"/>
          <p:cNvSpPr>
            <a:spLocks/>
          </p:cNvSpPr>
          <p:nvPr/>
        </p:nvSpPr>
        <p:spPr bwMode="auto">
          <a:xfrm>
            <a:off x="5181600" y="2667000"/>
            <a:ext cx="2895600" cy="2922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prstTxWarp prst="textNoShape">
              <a:avLst/>
            </a:prstTxWarp>
            <a:noAutofit/>
          </a:bodyPr>
          <a:lstStyle/>
          <a:p>
            <a:pPr>
              <a:spcBef>
                <a:spcPts val="1687"/>
              </a:spcBef>
            </a:pPr>
            <a:endParaRPr lang="en-US" baseline="320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P(A) = 1/2, P(B) = μ, P(C) = 2μ, P(D) = 1/2 - 3μ</a:t>
            </a:r>
          </a:p>
          <a:p>
            <a:r>
              <a:rPr lang="en-US" smtClean="0"/>
              <a:t>Number of ‘A’s and ‘B’s = h, c ‘C’s and d ‘D’s</a:t>
            </a:r>
          </a:p>
          <a:p>
            <a:r>
              <a:rPr lang="en-US" smtClean="0"/>
              <a:t>Part of the observable information is hidden</a:t>
            </a:r>
          </a:p>
          <a:p>
            <a:r>
              <a:rPr lang="en-US" smtClean="0"/>
              <a:t>Can we compute the MLE for μ now?</a:t>
            </a:r>
          </a:p>
          <a:p>
            <a:r>
              <a:rPr lang="en-US" smtClean="0"/>
              <a:t>If we knew ‘b’ (and hence ‘a’), we could compute the MLE for μ. But we need to know μ to know how the model generates ‘a’ and ‘b’.</a:t>
            </a:r>
          </a:p>
          <a:p>
            <a:r>
              <a:rPr lang="en-US" smtClean="0"/>
              <a:t>Circular enough for you?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r>
              <a:rPr lang="en-US" dirty="0" smtClean="0"/>
              <a:t>Learning from training data usually means estimating the parameters of the statistical model</a:t>
            </a:r>
          </a:p>
          <a:p>
            <a:r>
              <a:rPr lang="en-US" dirty="0" smtClean="0"/>
              <a:t>Estimation usually carried out via machine learning</a:t>
            </a:r>
          </a:p>
          <a:p>
            <a:r>
              <a:rPr lang="en-US" dirty="0" smtClean="0"/>
              <a:t>Two kinds of machine learning algorithms</a:t>
            </a:r>
          </a:p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Training data consists of the inputs and respective outputs (labels)</a:t>
            </a:r>
          </a:p>
          <a:p>
            <a:pPr lvl="1"/>
            <a:r>
              <a:rPr lang="en-US" dirty="0" smtClean="0"/>
              <a:t>Labels are usually created via expert annotation (expensive)</a:t>
            </a:r>
          </a:p>
          <a:p>
            <a:pPr lvl="1"/>
            <a:r>
              <a:rPr lang="en-US" dirty="0" smtClean="0"/>
              <a:t>Difficult to annotate when predicting more complex outputs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Training data just consists of inputs. No labels.</a:t>
            </a:r>
          </a:p>
          <a:p>
            <a:pPr lvl="1"/>
            <a:r>
              <a:rPr lang="en-US" dirty="0" smtClean="0"/>
              <a:t>One example of such an algorithm: Expectation Maximization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 Algorithm</a:t>
            </a:r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Start with an initial guess for </a:t>
            </a:r>
            <a:r>
              <a:rPr lang="en-US" dirty="0" err="1" smtClean="0"/>
              <a:t>μ</a:t>
            </a:r>
            <a:r>
              <a:rPr lang="en-US" dirty="0" smtClean="0"/>
              <a:t> (μ0)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smtClean="0"/>
              <a:t> = 1; Repeat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 = μ</a:t>
            </a:r>
            <a:r>
              <a:rPr lang="en-US" baseline="-25000" dirty="0" smtClean="0"/>
              <a:t>(t-</a:t>
            </a:r>
            <a:r>
              <a:rPr lang="en-US" baseline="-25000" dirty="0" smtClean="0">
                <a:sym typeface="Helvetica" charset="0"/>
              </a:rPr>
              <a:t>1</a:t>
            </a:r>
            <a:r>
              <a:rPr lang="en-US" baseline="-25000" dirty="0" smtClean="0"/>
              <a:t>)</a:t>
            </a:r>
            <a:r>
              <a:rPr lang="en-US" dirty="0" smtClean="0"/>
              <a:t>h/(1/2 + μ</a:t>
            </a:r>
            <a:r>
              <a:rPr lang="en-US" baseline="-25000" dirty="0" smtClean="0"/>
              <a:t>(t-1))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[E-step: Compute expected value of </a:t>
            </a:r>
            <a:r>
              <a:rPr lang="en-US" dirty="0" err="1" smtClean="0"/>
              <a:t>b</a:t>
            </a:r>
            <a:r>
              <a:rPr lang="en-US" dirty="0" smtClean="0"/>
              <a:t> given </a:t>
            </a:r>
            <a:r>
              <a:rPr lang="en-US" dirty="0" err="1" smtClean="0"/>
              <a:t>μ</a:t>
            </a:r>
            <a:r>
              <a:rPr lang="en-US" dirty="0" smtClean="0"/>
              <a:t> ]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t</a:t>
            </a:r>
            <a:r>
              <a:rPr lang="en-US" dirty="0" smtClean="0"/>
              <a:t> = 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 + c)/6(b</a:t>
            </a:r>
            <a:r>
              <a:rPr lang="en-US" baseline="-25000" dirty="0" smtClean="0"/>
              <a:t>t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        [M-step: Compute MLE of </a:t>
            </a:r>
            <a:r>
              <a:rPr lang="en-US" dirty="0" err="1" smtClean="0"/>
              <a:t>μ</a:t>
            </a:r>
            <a:r>
              <a:rPr lang="en-US" dirty="0" smtClean="0"/>
              <a:t> given </a:t>
            </a:r>
            <a:r>
              <a:rPr lang="en-US" dirty="0" err="1" smtClean="0"/>
              <a:t>b</a:t>
            </a:r>
            <a:r>
              <a:rPr lang="en-US" dirty="0" smtClean="0"/>
              <a:t> ]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t</a:t>
            </a:r>
            <a:r>
              <a:rPr lang="en-US" dirty="0" smtClean="0"/>
              <a:t> = </a:t>
            </a:r>
            <a:r>
              <a:rPr lang="en-US" dirty="0" err="1" smtClean="0"/>
              <a:t>t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Until some convergence criterion is met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 Algorithm</a:t>
            </a:r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to compute </a:t>
            </a:r>
            <a:r>
              <a:rPr lang="en-US" dirty="0" err="1" smtClean="0"/>
              <a:t>MLEs</a:t>
            </a:r>
            <a:r>
              <a:rPr lang="en-US" dirty="0" smtClean="0"/>
              <a:t> for model parameters when information is hidden</a:t>
            </a:r>
          </a:p>
          <a:p>
            <a:r>
              <a:rPr lang="en-US" dirty="0" smtClean="0"/>
              <a:t>Iterate between Expectation (E-step) and Maximization (M-step)</a:t>
            </a:r>
          </a:p>
          <a:p>
            <a:r>
              <a:rPr lang="en-US" dirty="0" smtClean="0"/>
              <a:t>Each iteration is guaranteed to increase the log-likelihood of the data (improve the estimate)</a:t>
            </a:r>
          </a:p>
          <a:p>
            <a:r>
              <a:rPr lang="en-US" dirty="0" smtClean="0"/>
              <a:t>Good news: It will </a:t>
            </a:r>
            <a:r>
              <a:rPr lang="en-US" b="1" u="sng" dirty="0" smtClean="0"/>
              <a:t>always</a:t>
            </a:r>
            <a:r>
              <a:rPr lang="en-US" dirty="0" smtClean="0"/>
              <a:t> converge to a maximum</a:t>
            </a:r>
          </a:p>
          <a:p>
            <a:r>
              <a:rPr lang="en-US" dirty="0" smtClean="0"/>
              <a:t>Bad news: It will always converge to </a:t>
            </a:r>
            <a:r>
              <a:rPr lang="en-US" b="1" u="sng" dirty="0" smtClean="0"/>
              <a:t>a</a:t>
            </a:r>
            <a:r>
              <a:rPr lang="en-US" dirty="0" smtClean="0"/>
              <a:t> maximum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CB4DEC49-60A5-2B44-B815-1303E30F39AD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EM to HMMs</a:t>
            </a:r>
            <a:endParaRPr 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Just the intuition; No gory details</a:t>
            </a:r>
          </a:p>
          <a:p>
            <a:r>
              <a:rPr lang="en-US" dirty="0" smtClean="0"/>
              <a:t>Hidden information (the state sequence)</a:t>
            </a:r>
          </a:p>
          <a:p>
            <a:r>
              <a:rPr lang="en-US" dirty="0" smtClean="0"/>
              <a:t>Model Parameters: A, B &amp; </a:t>
            </a:r>
            <a:r>
              <a:rPr lang="en-US" dirty="0" smtClean="0">
                <a:sym typeface="Helvetica" charset="0"/>
              </a:rPr>
              <a:t>∏</a:t>
            </a:r>
          </a:p>
          <a:p>
            <a:r>
              <a:rPr lang="en-US" dirty="0" smtClean="0"/>
              <a:t>Introduce two new observation statistics:</a:t>
            </a:r>
          </a:p>
          <a:p>
            <a:pPr lvl="1"/>
            <a:r>
              <a:rPr lang="en-US" dirty="0" smtClean="0"/>
              <a:t>Number of transitions from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(</a:t>
            </a:r>
            <a:r>
              <a:rPr lang="en-US" dirty="0" err="1" smtClean="0"/>
              <a:t>ξ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of times in state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(</a:t>
            </a:r>
            <a:r>
              <a:rPr lang="en-US" dirty="0" err="1" smtClean="0"/>
              <a:t>γ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EM algorithm should now apply perfectly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/>
          <a:p>
            <a:pPr>
              <a:defRPr/>
            </a:pPr>
            <a:fld id="{FEEE8D56-5A2B-6A49-AF93-3C6F0915DE89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EM to HMMs</a:t>
            </a:r>
            <a:endParaRPr lang="en-US" dirty="0"/>
          </a:p>
        </p:txBody>
      </p:sp>
      <p:sp>
        <p:nvSpPr>
          <p:cNvPr id="25805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initial guesses for A, B and </a:t>
            </a:r>
            <a:r>
              <a:rPr lang="en-US" dirty="0" smtClean="0">
                <a:sym typeface="Helvetica" charset="0"/>
              </a:rPr>
              <a:t>∏</a:t>
            </a:r>
            <a:endParaRPr lang="en-US" dirty="0" smtClean="0"/>
          </a:p>
          <a:p>
            <a:r>
              <a:rPr lang="en-US" dirty="0" err="1" smtClean="0"/>
              <a:t>t</a:t>
            </a:r>
            <a:r>
              <a:rPr lang="en-US" dirty="0" smtClean="0"/>
              <a:t> = 1; Repeat</a:t>
            </a:r>
          </a:p>
          <a:p>
            <a:pPr lvl="1"/>
            <a:r>
              <a:rPr lang="en-US" dirty="0" smtClean="0"/>
              <a:t> E-step: Compute expected values of </a:t>
            </a:r>
            <a:r>
              <a:rPr lang="en-US" dirty="0" err="1" smtClean="0"/>
              <a:t>ξ</a:t>
            </a:r>
            <a:r>
              <a:rPr lang="en-US" dirty="0" smtClean="0"/>
              <a:t>, </a:t>
            </a:r>
            <a:r>
              <a:rPr lang="en-US" dirty="0" err="1" smtClean="0"/>
              <a:t>γ</a:t>
            </a:r>
            <a:r>
              <a:rPr lang="en-US" dirty="0" smtClean="0"/>
              <a:t> using A</a:t>
            </a:r>
            <a:r>
              <a:rPr lang="en-US" baseline="-25000" dirty="0" smtClean="0"/>
              <a:t>t</a:t>
            </a:r>
            <a:r>
              <a:rPr lang="en-US" dirty="0" smtClean="0"/>
              <a:t>, B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dirty="0" smtClean="0">
                <a:sym typeface="Helvetica" charset="0"/>
              </a:rPr>
              <a:t>∏</a:t>
            </a:r>
            <a:r>
              <a:rPr lang="en-US" baseline="-25000" dirty="0" err="1" smtClean="0">
                <a:sym typeface="Helvetica" charset="0"/>
              </a:rPr>
              <a:t>t</a:t>
            </a:r>
            <a:endParaRPr lang="en-US" baseline="-25000" dirty="0" smtClean="0"/>
          </a:p>
          <a:p>
            <a:pPr lvl="1"/>
            <a:r>
              <a:rPr lang="en-US" dirty="0" smtClean="0"/>
              <a:t> M-step: Compute MLE of A, B and </a:t>
            </a:r>
            <a:r>
              <a:rPr lang="en-US" dirty="0" smtClean="0">
                <a:sym typeface="Helvetica" charset="0"/>
              </a:rPr>
              <a:t>∏ </a:t>
            </a:r>
            <a:r>
              <a:rPr lang="en-US" dirty="0" smtClean="0"/>
              <a:t>using </a:t>
            </a:r>
            <a:r>
              <a:rPr lang="en-US" dirty="0" err="1" smtClean="0"/>
              <a:t>ξ</a:t>
            </a:r>
            <a:r>
              <a:rPr lang="en-US" baseline="-25000" dirty="0" err="1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t</a:t>
            </a:r>
            <a:r>
              <a:rPr lang="en-US" dirty="0" smtClean="0"/>
              <a:t> = </a:t>
            </a:r>
            <a:r>
              <a:rPr lang="en-US" dirty="0" err="1" smtClean="0"/>
              <a:t>t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Until some specified convergence criterion is met</a:t>
            </a:r>
          </a:p>
          <a:p>
            <a:r>
              <a:rPr lang="en-US" dirty="0" smtClean="0"/>
              <a:t>Optional: Read Section 6.2 in Lin &amp; Dyer for gory details</a:t>
            </a:r>
            <a:endParaRPr lang="en-US" dirty="0"/>
          </a:p>
        </p:txBody>
      </p:sp>
      <p:sp>
        <p:nvSpPr>
          <p:cNvPr id="2580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65888"/>
            <a:ext cx="241300" cy="258762"/>
          </a:xfrm>
          <a:prstGeom prst="rect">
            <a:avLst/>
          </a:prstGeom>
          <a:noFill/>
        </p:spPr>
        <p:txBody>
          <a:bodyPr lIns="64291" tIns="32146" rIns="64291" bIns="32146"/>
          <a:lstStyle/>
          <a:p>
            <a:fld id="{47966107-A61B-2642-8ACF-84C2FD731CE8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89091" name="Rectangle 3"/>
          <p:cNvSpPr>
            <a:spLocks/>
          </p:cNvSpPr>
          <p:nvPr/>
        </p:nvSpPr>
        <p:spPr bwMode="auto">
          <a:xfrm>
            <a:off x="2760390" y="6060698"/>
            <a:ext cx="225712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Baum-Welch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iteration of EM is one MapReduce job</a:t>
            </a:r>
          </a:p>
          <a:p>
            <a:r>
              <a:rPr lang="en-US" dirty="0" smtClean="0"/>
              <a:t>A driver program spawns MR jobs, keeps track of the number of iterations and convergence criteria</a:t>
            </a:r>
          </a:p>
          <a:p>
            <a:r>
              <a:rPr lang="en-US" dirty="0" smtClean="0"/>
              <a:t>Model parameters static for the duration of each job are loaded by each </a:t>
            </a:r>
            <a:r>
              <a:rPr lang="en-US" dirty="0" err="1" smtClean="0"/>
              <a:t>mapper</a:t>
            </a:r>
            <a:r>
              <a:rPr lang="en-US" dirty="0" smtClean="0"/>
              <a:t> from HDFS</a:t>
            </a:r>
          </a:p>
          <a:p>
            <a:r>
              <a:rPr lang="en-US" dirty="0" err="1" smtClean="0"/>
              <a:t>Mappers</a:t>
            </a:r>
            <a:r>
              <a:rPr lang="en-US" dirty="0" smtClean="0"/>
              <a:t> map over independent instances from training data to do computations from E-step</a:t>
            </a:r>
          </a:p>
          <a:p>
            <a:r>
              <a:rPr lang="en-US" dirty="0" smtClean="0"/>
              <a:t>Reducers sum together stuff from </a:t>
            </a:r>
            <a:r>
              <a:rPr lang="en-US" dirty="0" err="1" smtClean="0"/>
              <a:t>mappers</a:t>
            </a:r>
            <a:r>
              <a:rPr lang="en-US" dirty="0" smtClean="0"/>
              <a:t> to solve equations from M-step</a:t>
            </a:r>
          </a:p>
          <a:p>
            <a:r>
              <a:rPr lang="en-US" dirty="0" smtClean="0"/>
              <a:t>Combiners are important to sum together the training instances in memory and reduce disk I/O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Questions?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828800"/>
          </a:xfrm>
        </p:spPr>
        <p:txBody>
          <a:bodyPr/>
          <a:lstStyle/>
          <a:p>
            <a:r>
              <a:rPr lang="en-US" dirty="0" smtClean="0"/>
              <a:t>Hidden Markov Models (HMMs)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very useful and popular statistical model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State Machines</a:t>
            </a:r>
            <a:endParaRPr lang="en-GB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need to specify an FSM formally ?</a:t>
            </a:r>
          </a:p>
          <a:p>
            <a:pPr lvl="1"/>
            <a:r>
              <a:rPr lang="en-US" dirty="0" smtClean="0"/>
              <a:t>Finite number of states</a:t>
            </a:r>
          </a:p>
          <a:p>
            <a:pPr lvl="1"/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Input alphabet</a:t>
            </a:r>
          </a:p>
          <a:p>
            <a:pPr lvl="1"/>
            <a:r>
              <a:rPr lang="en-US" dirty="0" smtClean="0"/>
              <a:t>Start state</a:t>
            </a:r>
          </a:p>
          <a:p>
            <a:pPr lvl="1"/>
            <a:r>
              <a:rPr lang="en-US" dirty="0" smtClean="0"/>
              <a:t>Final </a:t>
            </a:r>
            <a:r>
              <a:rPr lang="en-US" dirty="0" err="1" smtClean="0"/>
              <a:t>state(s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971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733800"/>
            <a:ext cx="4832019" cy="2286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Knowledge</a:t>
            </a:r>
            <a:endParaRPr lang="en-GB" dirty="0" smtClean="0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2667000" y="4419600"/>
            <a:ext cx="4372992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‘a’ is twice as likely to be seen in state 1 as ‘</a:t>
            </a:r>
            <a:r>
              <a:rPr lang="en-US" sz="1400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’ or ‘</a:t>
            </a:r>
            <a:r>
              <a:rPr lang="en-US" sz="1400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’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2667000" y="4724400"/>
            <a:ext cx="4400919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‘</a:t>
            </a:r>
            <a:r>
              <a:rPr lang="en-US" sz="1400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ea typeface="Gill Sans" charset="0"/>
                <a:cs typeface="Gill Sans" charset="0"/>
              </a:rPr>
              <a:t>’ is three times as likely to be seen in state 2 as ‘a’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3352800" y="1447800"/>
            <a:ext cx="228563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Weighted </a:t>
            </a:r>
            <a:r>
              <a:rPr lang="en-US" sz="2400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FSMs</a:t>
            </a:r>
            <a:endParaRPr lang="en-US" sz="2400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38400" y="2133600"/>
            <a:ext cx="4622800" cy="2185988"/>
            <a:chOff x="381000" y="3784600"/>
            <a:chExt cx="4622800" cy="218598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" y="3784600"/>
              <a:ext cx="4622800" cy="218598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536700" y="4113213"/>
              <a:ext cx="1255713" cy="1614488"/>
              <a:chOff x="0" y="23"/>
              <a:chExt cx="791" cy="1017"/>
            </a:xfrm>
          </p:grpSpPr>
          <p:sp>
            <p:nvSpPr>
              <p:cNvPr id="10" name="Rectangle 7"/>
              <p:cNvSpPr>
                <a:spLocks/>
              </p:cNvSpPr>
              <p:nvPr/>
            </p:nvSpPr>
            <p:spPr bwMode="auto">
              <a:xfrm>
                <a:off x="376" y="23"/>
                <a:ext cx="63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2</a:t>
                </a:r>
                <a:endParaRPr lang="en-US" sz="1400" dirty="0">
                  <a:solidFill>
                    <a:srgbClr val="000000"/>
                  </a:solidFill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" name="Rectangle 8"/>
              <p:cNvSpPr>
                <a:spLocks/>
              </p:cNvSpPr>
              <p:nvPr/>
            </p:nvSpPr>
            <p:spPr bwMode="auto">
              <a:xfrm>
                <a:off x="0" y="496"/>
                <a:ext cx="63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1</a:t>
                </a:r>
              </a:p>
            </p:txBody>
          </p:sp>
          <p:sp>
            <p:nvSpPr>
              <p:cNvPr id="12" name="Rectangle 9"/>
              <p:cNvSpPr>
                <a:spLocks/>
              </p:cNvSpPr>
              <p:nvPr/>
            </p:nvSpPr>
            <p:spPr bwMode="auto">
              <a:xfrm>
                <a:off x="728" y="904"/>
                <a:ext cx="63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1</a:t>
                </a:r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2692400" y="4076700"/>
              <a:ext cx="557213" cy="1016000"/>
              <a:chOff x="0" y="40"/>
              <a:chExt cx="351" cy="640"/>
            </a:xfrm>
          </p:grpSpPr>
          <p:sp>
            <p:nvSpPr>
              <p:cNvPr id="14" name="Rectangle 11"/>
              <p:cNvSpPr>
                <a:spLocks/>
              </p:cNvSpPr>
              <p:nvPr/>
            </p:nvSpPr>
            <p:spPr bwMode="auto">
              <a:xfrm>
                <a:off x="0" y="544"/>
                <a:ext cx="63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1</a:t>
                </a:r>
              </a:p>
            </p:txBody>
          </p:sp>
          <p:sp>
            <p:nvSpPr>
              <p:cNvPr id="15" name="Rectangle 12"/>
              <p:cNvSpPr>
                <a:spLocks/>
              </p:cNvSpPr>
              <p:nvPr/>
            </p:nvSpPr>
            <p:spPr bwMode="auto">
              <a:xfrm>
                <a:off x="288" y="40"/>
                <a:ext cx="63" cy="13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ea typeface="Gill Sans" charset="0"/>
                    <a:cs typeface="Gill Sans" charset="0"/>
                  </a:rPr>
                  <a:t>3</a:t>
                </a:r>
              </a:p>
            </p:txBody>
          </p:sp>
        </p:grpSp>
        <p:sp>
          <p:nvSpPr>
            <p:cNvPr id="16" name="Rectangle 13"/>
            <p:cNvSpPr>
              <a:spLocks/>
            </p:cNvSpPr>
            <p:nvPr/>
          </p:nvSpPr>
          <p:spPr bwMode="auto">
            <a:xfrm>
              <a:off x="3873500" y="4864327"/>
              <a:ext cx="99850" cy="21544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a typeface="Gill Sans" charset="0"/>
                  <a:cs typeface="Gill Sans" charset="0"/>
                </a:rPr>
                <a:t>1</a:t>
              </a:r>
            </a:p>
          </p:txBody>
        </p:sp>
      </p:grpSp>
      <p:sp>
        <p:nvSpPr>
          <p:cNvPr id="17" name="Rectangle 14"/>
          <p:cNvSpPr>
            <a:spLocks/>
          </p:cNvSpPr>
          <p:nvPr/>
        </p:nvSpPr>
        <p:spPr bwMode="auto">
          <a:xfrm>
            <a:off x="3505200" y="5334000"/>
            <a:ext cx="2495976" cy="2462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Gill Sans" charset="0"/>
                <a:cs typeface="Gill Sans" charset="0"/>
              </a:rPr>
              <a:t>What do we get out of it ?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3429000" y="5867400"/>
            <a:ext cx="2885205" cy="2462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score(‘ab</a:t>
            </a:r>
            <a:r>
              <a:rPr lang="en-US" dirty="0">
                <a:solidFill>
                  <a:srgbClr val="000000"/>
                </a:solidFill>
                <a:ea typeface="Gill Sans" charset="0"/>
                <a:cs typeface="Gill Sans" charset="0"/>
              </a:rPr>
              <a:t>’) = </a:t>
            </a:r>
            <a:r>
              <a:rPr lang="en-US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2, </a:t>
            </a:r>
            <a:r>
              <a:rPr lang="en-US" dirty="0" err="1" smtClean="0">
                <a:solidFill>
                  <a:srgbClr val="000000"/>
                </a:solidFill>
                <a:ea typeface="Gill Sans" charset="0"/>
                <a:cs typeface="Gill Sans" charset="0"/>
              </a:rPr>
              <a:t>score</a:t>
            </a:r>
            <a:r>
              <a:rPr lang="en-US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(‘bc</a:t>
            </a:r>
            <a:r>
              <a:rPr lang="en-US" dirty="0">
                <a:solidFill>
                  <a:srgbClr val="000000"/>
                </a:solidFill>
                <a:ea typeface="Gill Sans" charset="0"/>
                <a:cs typeface="Gill Sans" charset="0"/>
              </a:rPr>
              <a:t>’) = </a:t>
            </a:r>
            <a:r>
              <a:rPr lang="en-US" dirty="0" smtClean="0">
                <a:solidFill>
                  <a:srgbClr val="000000"/>
                </a:solidFill>
                <a:ea typeface="Gill Sans" charset="0"/>
                <a:cs typeface="Gill Sans" charset="0"/>
              </a:rPr>
              <a:t>3</a:t>
            </a:r>
            <a:endParaRPr lang="en-US" dirty="0">
              <a:solidFill>
                <a:srgbClr val="0000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35565</TotalTime>
  <Words>4241</Words>
  <Application>Microsoft Macintosh PowerPoint</Application>
  <PresentationFormat>On-screen Show (4:3)</PresentationFormat>
  <Paragraphs>694</Paragraphs>
  <Slides>65</Slides>
  <Notes>24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Slide 1</vt:lpstr>
      <vt:lpstr>Slide 2</vt:lpstr>
      <vt:lpstr>Today’s Agenda</vt:lpstr>
      <vt:lpstr>Introduction to statistical models</vt:lpstr>
      <vt:lpstr>Introduction to statistical models</vt:lpstr>
      <vt:lpstr>Introduction to statistical models</vt:lpstr>
      <vt:lpstr>Hidden Markov Models (HMMs)  A very useful and popular statistical model</vt:lpstr>
      <vt:lpstr>Finite State Machines</vt:lpstr>
      <vt:lpstr>Real World Knowledge</vt:lpstr>
      <vt:lpstr>Real World Knowledge</vt:lpstr>
      <vt:lpstr>Markov Chains</vt:lpstr>
      <vt:lpstr>Are states always observable?</vt:lpstr>
      <vt:lpstr>Hidden Markov Models</vt:lpstr>
      <vt:lpstr>Formalizing HMMs</vt:lpstr>
      <vt:lpstr>Things to know about HMMs</vt:lpstr>
      <vt:lpstr>Stock Market HMM</vt:lpstr>
      <vt:lpstr>Applying HMMs</vt:lpstr>
      <vt:lpstr>Computing Likelihood</vt:lpstr>
      <vt:lpstr>Computing Likelihood</vt:lpstr>
      <vt:lpstr>Computing Likelihood</vt:lpstr>
      <vt:lpstr>Forward Algorithm</vt:lpstr>
      <vt:lpstr>Forward Algorithm</vt:lpstr>
      <vt:lpstr>Forward Algorithm</vt:lpstr>
      <vt:lpstr>Forward Algorithm (Initialization)</vt:lpstr>
      <vt:lpstr>Forward Algorithm (Recursion)</vt:lpstr>
      <vt:lpstr>Forward Algorithm (Recursion)</vt:lpstr>
      <vt:lpstr>Forward Algorithm (Recursion)</vt:lpstr>
      <vt:lpstr>Decoding</vt:lpstr>
      <vt:lpstr>Decoding</vt:lpstr>
      <vt:lpstr>Viterbi Algorithm</vt:lpstr>
      <vt:lpstr>Viterbi Algorithm</vt:lpstr>
      <vt:lpstr>Viterbi Algorithm</vt:lpstr>
      <vt:lpstr>Viterbi Algorithm</vt:lpstr>
      <vt:lpstr>Viterbi Algorithm</vt:lpstr>
      <vt:lpstr>Viterbi Algorithm (Initialization)</vt:lpstr>
      <vt:lpstr>Viterbi Algorithm (Recursion)</vt:lpstr>
      <vt:lpstr>Viterbi Algorithm (Recursion)</vt:lpstr>
      <vt:lpstr>Viterbi Algorithm (Recursion)</vt:lpstr>
      <vt:lpstr>Viterbi Algorithm (Termination)</vt:lpstr>
      <vt:lpstr>Viterbi Algorithm (Termination)</vt:lpstr>
      <vt:lpstr>Why are HMMs useful?</vt:lpstr>
      <vt:lpstr>Part of Speech Tagging</vt:lpstr>
      <vt:lpstr>Part of Speech (POS) Tagging</vt:lpstr>
      <vt:lpstr>Part of Speech (POS) Tagging</vt:lpstr>
      <vt:lpstr>Part of Speech (POS) Tagging</vt:lpstr>
      <vt:lpstr>Part of Speech (POS) Tagging</vt:lpstr>
      <vt:lpstr>Why do POS tagging?</vt:lpstr>
      <vt:lpstr>Why is POS tagging hard?</vt:lpstr>
      <vt:lpstr>HMMs &amp; POS Tagging</vt:lpstr>
      <vt:lpstr>Modeling the problem</vt:lpstr>
      <vt:lpstr>HMM Training</vt:lpstr>
      <vt:lpstr>Supervised Training</vt:lpstr>
      <vt:lpstr>Supervised Training</vt:lpstr>
      <vt:lpstr>Supervised Training in MapReduce</vt:lpstr>
      <vt:lpstr>Unsupervised Training</vt:lpstr>
      <vt:lpstr>Expectation Maximization</vt:lpstr>
      <vt:lpstr>Motivating Example</vt:lpstr>
      <vt:lpstr>Motivating Example</vt:lpstr>
      <vt:lpstr>Motivating Example</vt:lpstr>
      <vt:lpstr>The EM Algorithm</vt:lpstr>
      <vt:lpstr>The EM Algorithm</vt:lpstr>
      <vt:lpstr>Applying EM to HMMs</vt:lpstr>
      <vt:lpstr>Applying EM to HMMs</vt:lpstr>
      <vt:lpstr>EM in MapReduce</vt:lpstr>
      <vt:lpstr>Questions?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Nitin Madnani</cp:lastModifiedBy>
  <cp:revision>7364</cp:revision>
  <dcterms:created xsi:type="dcterms:W3CDTF">2010-03-30T17:42:22Z</dcterms:created>
  <dcterms:modified xsi:type="dcterms:W3CDTF">2010-03-30T19:34:55Z</dcterms:modified>
</cp:coreProperties>
</file>