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theme/theme4.xml" ContentType="application/vnd.openxmlformats-officedocument.them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57" r:id="rId2"/>
  </p:sldMasterIdLst>
  <p:notesMasterIdLst>
    <p:notesMasterId r:id="rId67"/>
  </p:notesMasterIdLst>
  <p:handoutMasterIdLst>
    <p:handoutMasterId r:id="rId68"/>
  </p:handoutMasterIdLst>
  <p:sldIdLst>
    <p:sldId id="256" r:id="rId3"/>
    <p:sldId id="418" r:id="rId4"/>
    <p:sldId id="393" r:id="rId5"/>
    <p:sldId id="419" r:id="rId6"/>
    <p:sldId id="478" r:id="rId7"/>
    <p:sldId id="47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365" r:id="rId6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876" autoAdjust="0"/>
    <p:restoredTop sz="89617" autoAdjust="0"/>
  </p:normalViewPr>
  <p:slideViewPr>
    <p:cSldViewPr>
      <p:cViewPr varScale="1">
        <p:scale>
          <a:sx n="124" d="100"/>
          <a:sy n="124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What does modeling a language, say, English actually mean ?</a:t>
            </a:r>
          </a:p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Explain Noisy Channel Model for SMT to show the language model utility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Explain what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Zipf’s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law is and ask the students if they understand how it bears on this discussion.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have to make sure that the joint is well-formed and understand how the conditional probability formula is derived.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The conditional probability just uses the discounted bigram count as the numerator but the MLE count for the unigram.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The conditional probability just uses the discounted bigram count as the numerator but the MLE count for the unigram.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Make sure it’s clear that P</a:t>
            </a:r>
            <a:r>
              <a:rPr lang="en-US" sz="2300" baseline="-60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GT 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is the probability for each unseen bigram (not the total probability mass)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The conditional probability just uses the discounted bigram count as the numerator but the MLE count for the unigram.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Make sure they understand why discounting is necessary !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Save the work and just subtract a fixed value rather than by multiplying with a discount factor like in Laplace’s Law and Good-Turing discounting.  This gives us absolute discounting. </a:t>
            </a:r>
          </a:p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Kneser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-Ney extends this idea further and interpolates with a cleverly constructed unigram distribution rather than an MLE one.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If it has good probability estimates -&gt; makes good predictions -&gt; knows what comes next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6238-69A2-4C08-A0DD-06C9656FDBA2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What are n-grams ? We already saw what they are sort of when we looked at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NgramTaggers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09DD8-12CA-451E-AFEA-CDC9129138CB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recall that the reducer wrote out actual "S" scores for each </a:t>
            </a:r>
            <a:r>
              <a:rPr lang="en-US" dirty="0" err="1" smtClean="0"/>
              <a:t>n</a:t>
            </a:r>
            <a:r>
              <a:rPr lang="en-US" dirty="0" smtClean="0"/>
              <a:t>-gram and not the counts. Therefore, we don't need to do *any• computation for the trigram score; the partition will already have the score </a:t>
            </a:r>
            <a:r>
              <a:rPr lang="en-US" dirty="0" err="1" smtClean="0"/>
              <a:t>S("e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dirty="0" smtClean="0"/>
              <a:t>") and all we need to do is just take that score and multiply it by \alpha.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course, if it the partition doesn't have </a:t>
            </a:r>
            <a:r>
              <a:rPr lang="en-US" dirty="0" err="1" smtClean="0"/>
              <a:t>S("e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dirty="0" smtClean="0"/>
              <a:t>"), it may have </a:t>
            </a:r>
            <a:r>
              <a:rPr lang="en-US" dirty="0" err="1" smtClean="0"/>
              <a:t>S("f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dirty="0" smtClean="0"/>
              <a:t>") so we can take that and multiply it by \alpha</a:t>
            </a:r>
            <a:r>
              <a:rPr lang="en-US" baseline="30000" dirty="0" smtClean="0"/>
              <a:t>2</a:t>
            </a:r>
            <a:r>
              <a:rPr lang="en-US" dirty="0" smtClean="0"/>
              <a:t>. And if it doesn't have </a:t>
            </a:r>
            <a:r>
              <a:rPr lang="en-US" dirty="0" err="1" smtClean="0"/>
              <a:t>S("f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dirty="0" smtClean="0"/>
              <a:t>"), we </a:t>
            </a:r>
            <a:r>
              <a:rPr lang="en-US" b="1" dirty="0" smtClean="0"/>
              <a:t>*know*</a:t>
            </a:r>
            <a:r>
              <a:rPr lang="en-US" dirty="0" smtClean="0"/>
              <a:t> it will have </a:t>
            </a:r>
            <a:r>
              <a:rPr lang="en-US" dirty="0" err="1" smtClean="0"/>
              <a:t>S("g</a:t>
            </a:r>
            <a:r>
              <a:rPr lang="en-US" dirty="0" smtClean="0"/>
              <a:t>") because unigram counts are replicated across all partitions. So, we take </a:t>
            </a:r>
            <a:r>
              <a:rPr lang="en-US" dirty="0" err="1" smtClean="0"/>
              <a:t>S("g</a:t>
            </a:r>
            <a:r>
              <a:rPr lang="en-US" dirty="0" smtClean="0"/>
              <a:t>") and multiply it by \alpha</a:t>
            </a:r>
            <a:r>
              <a:rPr lang="en-US" baseline="30000" dirty="0" smtClean="0"/>
              <a:t>3</a:t>
            </a:r>
            <a:r>
              <a:rPr lang="en-US" dirty="0" smtClean="0"/>
              <a:t>. 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FA896-A6C6-4076-96D9-79B6C86F13A7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What are n-grams ? We already saw what they are sort of when we looked at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NgramTaggers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What are n-grams ? We already saw what they are sort of when we looked at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NgramTaggers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Sentence with T words - assign a probability to it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Since we also want to include the first word in the bigram model, we need a dummy beginning of sentence marker &lt;s&gt;. We usually also have an end of sentence marker but for the sake of brevity, I don’t show that here.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N-gram probability estimates. Derive the conditional probability expression on board ! Given that the occurrence of an n-gram is a random variable with a binomial distribution i.e. each n-gram is independent of the next. Untrue: (a) n-grams are overlapping (b) content words tend to clump (used once, likely to get used again)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N-gram probability estimates. Derive the conditional probability expression on board ! Given that the occurrence of an n-gram is a random variable with a binomial distribution i.e. each n-gram is independent of the next. Untrue: (a) n-grams are overlapping (b) content words tend to clump (used once, likely to get used again)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Why is the 0 bad 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4/6/10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Language Models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4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Data-Intensive Information Processing Applications ― Session #9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Nitin Madnani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Tuesday, April 6, 2010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7408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See http://creativecommons.org/licenses/by-nc-sa/3.0/us/ for details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Probabilities</a:t>
            </a:r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3149437" y="4905732"/>
            <a:ext cx="2837316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Is this practical?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716322" y="5525871"/>
            <a:ext cx="7702430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No! Can’t keep track of all possible histories of all words!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2536031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2514600"/>
            <a:ext cx="7742039" cy="911944"/>
            <a:chOff x="0" y="0"/>
            <a:chExt cx="6936" cy="817"/>
          </a:xfrm>
        </p:grpSpPr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5229" y="472"/>
              <a:ext cx="1405" cy="345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5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[chain rule]</a:t>
              </a:r>
            </a:p>
          </p:txBody>
        </p:sp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36" cy="31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Approximating Probabilities</a:t>
            </a:r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81000" y="1219200"/>
            <a:ext cx="7522893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N</a:t>
            </a:r>
          </a:p>
          <a:p>
            <a:pPr eaLnBrk="1" hangingPunct="1"/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234" y="4589859"/>
            <a:ext cx="6527602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 rot="10800000" flipH="1">
            <a:off x="5803739" y="5022949"/>
            <a:ext cx="0" cy="691369"/>
          </a:xfrm>
          <a:prstGeom prst="line">
            <a:avLst/>
          </a:prstGeom>
          <a:noFill/>
          <a:ln w="1270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7" y="3911203"/>
            <a:ext cx="4089797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/>
          </p:cNvSpPr>
          <p:nvPr/>
        </p:nvSpPr>
        <p:spPr bwMode="auto">
          <a:xfrm>
            <a:off x="533400" y="3124200"/>
            <a:ext cx="4711226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N=1: Unigram Language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871" y="647700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 to HMMs?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Approximating Probabilities</a:t>
            </a:r>
            <a:endParaRPr lang="en-US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883" y="4589859"/>
            <a:ext cx="7804547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37" y="3911203"/>
            <a:ext cx="489346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19200"/>
            <a:ext cx="7522893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N</a:t>
            </a:r>
          </a:p>
          <a:p>
            <a:pPr eaLnBrk="1" hangingPunct="1"/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24200"/>
            <a:ext cx="4515660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N=2: Bigram Language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4871" y="647700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 to HMMs?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Approximating Probabilities</a:t>
            </a:r>
            <a:endParaRPr lang="en-US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7" y="3911203"/>
            <a:ext cx="575071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1" y="4634509"/>
            <a:ext cx="8054578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19200"/>
            <a:ext cx="7522893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N</a:t>
            </a:r>
          </a:p>
          <a:p>
            <a:pPr eaLnBrk="1" hangingPunct="1"/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24200"/>
            <a:ext cx="4587731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N=3: Trigram Language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4871" y="647700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 to HMMs?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N-Gram Language Models</a:t>
            </a: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Use existing sentences to compute n-gram probability estimates (training)</a:t>
            </a:r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total number of words in training data (tokens)</a:t>
            </a:r>
          </a:p>
          <a:p>
            <a:pPr lvl="1"/>
            <a:r>
              <a:rPr lang="en-US" i="1" dirty="0" smtClean="0"/>
              <a:t>V</a:t>
            </a:r>
            <a:r>
              <a:rPr lang="en-US" dirty="0" smtClean="0"/>
              <a:t> = vocabulary size or number of unique words (types)</a:t>
            </a:r>
          </a:p>
          <a:p>
            <a:pPr lvl="1"/>
            <a:r>
              <a:rPr lang="en-US" dirty="0" smtClean="0"/>
              <a:t>C(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>
                <a:sym typeface="Helvetica" charset="0"/>
              </a:rPr>
              <a:t>,</a:t>
            </a:r>
            <a:r>
              <a:rPr lang="en-US" dirty="0" smtClean="0"/>
              <a:t>...,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) = frequency of n-gram 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, ...,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 in training data</a:t>
            </a:r>
          </a:p>
          <a:p>
            <a:pPr lvl="1"/>
            <a:r>
              <a:rPr lang="en-US" dirty="0" smtClean="0"/>
              <a:t>P(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, ...,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) = probability estimate for n-gram 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 ...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</a:p>
          <a:p>
            <a:pPr lvl="1"/>
            <a:r>
              <a:rPr lang="en-US" dirty="0" smtClean="0"/>
              <a:t>P(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|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, ..., </a:t>
            </a:r>
            <a:r>
              <a:rPr lang="en-US" i="1" dirty="0" smtClean="0"/>
              <a:t>w</a:t>
            </a:r>
            <a:r>
              <a:rPr lang="en-US" i="1" baseline="-25000" dirty="0" smtClean="0"/>
              <a:t>k-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) = conditional probability of producing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 given the history 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, ... 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k-1</a:t>
            </a:r>
            <a:endParaRPr lang="en-US" i="1" baseline="-25000" dirty="0">
              <a:sym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5030" y="5410200"/>
            <a:ext cx="4292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vocabulary size?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N-Gram Models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Start with what’s easiest!</a:t>
            </a:r>
          </a:p>
          <a:p>
            <a:r>
              <a:rPr lang="en-US" dirty="0" smtClean="0"/>
              <a:t>Compute maximum likelihood estimates for individual </a:t>
            </a:r>
            <a:br>
              <a:rPr lang="en-US" dirty="0" smtClean="0"/>
            </a:br>
            <a:r>
              <a:rPr lang="en-US" dirty="0" smtClean="0"/>
              <a:t>n-gram probabilities</a:t>
            </a:r>
          </a:p>
          <a:p>
            <a:pPr lvl="1"/>
            <a:r>
              <a:rPr lang="en-US" dirty="0" smtClean="0"/>
              <a:t>Unigram: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Bigram: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relative frequencies as estimates</a:t>
            </a:r>
          </a:p>
          <a:p>
            <a:r>
              <a:rPr lang="en-US" dirty="0" smtClean="0"/>
              <a:t>Maximizes the likelihood of the data given the model </a:t>
            </a:r>
            <a:br>
              <a:rPr lang="en-US" dirty="0" smtClean="0"/>
            </a:br>
            <a:r>
              <a:rPr lang="en-US" dirty="0" smtClean="0"/>
              <a:t>P(D|M)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395728"/>
            <a:ext cx="1660922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126581"/>
            <a:ext cx="2446734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3637" y="3733800"/>
            <a:ext cx="5643563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/>
          </p:cNvSpPr>
          <p:nvPr/>
        </p:nvSpPr>
        <p:spPr bwMode="auto">
          <a:xfrm>
            <a:off x="5486400" y="2895600"/>
            <a:ext cx="3429000" cy="381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Why not just substitute 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P(</a:t>
            </a:r>
            <a:r>
              <a:rPr lang="en-US" sz="2000" b="0" i="1" dirty="0" err="1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w</a:t>
            </a:r>
            <a:r>
              <a:rPr lang="en-US" sz="2000" b="0" i="1" baseline="-6000" dirty="0" err="1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)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?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rot="10800000" flipH="1">
            <a:off x="6629400" y="3276600"/>
            <a:ext cx="533400" cy="877118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Bigram Language Model</a:t>
            </a:r>
            <a:endParaRPr lang="en-US" dirty="0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2256484" y="5681990"/>
            <a:ext cx="4601516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Note: We don’t ever cross sentence boundaries</a:t>
            </a: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2433637" y="1629398"/>
            <a:ext cx="4500563" cy="10894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I am Sam</a:t>
            </a:r>
            <a:br>
              <a:rPr lang="en-US" sz="22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</a:br>
            <a:r>
              <a:rPr lang="en-US" sz="22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Sam I am</a:t>
            </a:r>
          </a:p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I do not like green eggs and ham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6580" y="1665118"/>
            <a:ext cx="470809" cy="1025798"/>
            <a:chOff x="55" y="32"/>
            <a:chExt cx="421" cy="919"/>
          </a:xfrm>
        </p:grpSpPr>
        <p:sp>
          <p:nvSpPr>
            <p:cNvPr id="38917" name="Rectangle 5"/>
            <p:cNvSpPr>
              <a:spLocks/>
            </p:cNvSpPr>
            <p:nvPr/>
          </p:nvSpPr>
          <p:spPr bwMode="auto">
            <a:xfrm>
              <a:off x="55" y="32"/>
              <a:ext cx="421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&lt;s&gt;</a:t>
              </a:r>
            </a:p>
          </p:txBody>
        </p:sp>
        <p:sp>
          <p:nvSpPr>
            <p:cNvPr id="38918" name="Rectangle 6"/>
            <p:cNvSpPr>
              <a:spLocks/>
            </p:cNvSpPr>
            <p:nvPr/>
          </p:nvSpPr>
          <p:spPr bwMode="auto">
            <a:xfrm>
              <a:off x="55" y="336"/>
              <a:ext cx="421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&lt;s&gt;</a:t>
              </a:r>
            </a:p>
          </p:txBody>
        </p:sp>
        <p:sp>
          <p:nvSpPr>
            <p:cNvPr id="38919" name="Rectangle 7"/>
            <p:cNvSpPr>
              <a:spLocks/>
            </p:cNvSpPr>
            <p:nvPr/>
          </p:nvSpPr>
          <p:spPr bwMode="auto">
            <a:xfrm>
              <a:off x="55" y="648"/>
              <a:ext cx="421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&lt;s&gt;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49276" y="1665118"/>
            <a:ext cx="3429003" cy="1025798"/>
            <a:chOff x="97" y="32"/>
            <a:chExt cx="3072" cy="919"/>
          </a:xfrm>
        </p:grpSpPr>
        <p:sp>
          <p:nvSpPr>
            <p:cNvPr id="38921" name="Rectangle 9"/>
            <p:cNvSpPr>
              <a:spLocks/>
            </p:cNvSpPr>
            <p:nvPr/>
          </p:nvSpPr>
          <p:spPr bwMode="auto">
            <a:xfrm>
              <a:off x="97" y="32"/>
              <a:ext cx="493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&lt;/s&gt;</a:t>
              </a:r>
            </a:p>
          </p:txBody>
        </p:sp>
        <p:sp>
          <p:nvSpPr>
            <p:cNvPr id="38922" name="Rectangle 10"/>
            <p:cNvSpPr>
              <a:spLocks/>
            </p:cNvSpPr>
            <p:nvPr/>
          </p:nvSpPr>
          <p:spPr bwMode="auto">
            <a:xfrm>
              <a:off x="97" y="336"/>
              <a:ext cx="493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&lt;/s&gt;</a:t>
              </a:r>
            </a:p>
          </p:txBody>
        </p:sp>
        <p:sp>
          <p:nvSpPr>
            <p:cNvPr id="38923" name="Rectangle 11"/>
            <p:cNvSpPr>
              <a:spLocks/>
            </p:cNvSpPr>
            <p:nvPr/>
          </p:nvSpPr>
          <p:spPr bwMode="auto">
            <a:xfrm>
              <a:off x="2676" y="648"/>
              <a:ext cx="493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&lt;/s&gt;</a:t>
              </a:r>
            </a:p>
          </p:txBody>
        </p:sp>
      </p:grpSp>
      <p:sp>
        <p:nvSpPr>
          <p:cNvPr id="38924" name="Rectangle 12"/>
          <p:cNvSpPr>
            <a:spLocks/>
          </p:cNvSpPr>
          <p:nvPr/>
        </p:nvSpPr>
        <p:spPr bwMode="auto">
          <a:xfrm>
            <a:off x="3573672" y="2859613"/>
            <a:ext cx="1967141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Training Corpus</a:t>
            </a:r>
          </a:p>
        </p:txBody>
      </p:sp>
      <p:sp>
        <p:nvSpPr>
          <p:cNvPr id="38925" name="Rectangle 13"/>
          <p:cNvSpPr>
            <a:spLocks/>
          </p:cNvSpPr>
          <p:nvPr/>
        </p:nvSpPr>
        <p:spPr bwMode="auto">
          <a:xfrm>
            <a:off x="1621035" y="1633865"/>
            <a:ext cx="5862041" cy="1125141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38926" name="Rectangle 14"/>
          <p:cNvSpPr>
            <a:spLocks/>
          </p:cNvSpPr>
          <p:nvPr/>
        </p:nvSpPr>
        <p:spPr bwMode="auto">
          <a:xfrm>
            <a:off x="1189435" y="3929390"/>
            <a:ext cx="7040165" cy="130373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I | &lt;s&gt; ) = 2/3 = 0.67		P( Sam | &lt;s&gt; ) = 1/3 = 0.33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am | I ) = 2/3 = 0.67		P( do | I ) = 1/3 = 0.33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&lt;/s&gt; | Sam )= 1/2 = 0.50  	P( Sam | am) = 1/2 = 0.50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...</a:t>
            </a:r>
          </a:p>
        </p:txBody>
      </p:sp>
      <p:sp>
        <p:nvSpPr>
          <p:cNvPr id="38927" name="Rectangle 15"/>
          <p:cNvSpPr>
            <a:spLocks/>
          </p:cNvSpPr>
          <p:nvPr/>
        </p:nvSpPr>
        <p:spPr bwMode="auto">
          <a:xfrm>
            <a:off x="2777909" y="5311409"/>
            <a:ext cx="3558667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Bigram Probability Estimates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autoUpdateAnimBg="0"/>
      <p:bldP spid="38924" grpId="0" autoUpdateAnimBg="0"/>
      <p:bldP spid="38925" grpId="0" animBg="1"/>
      <p:bldP spid="38926" grpId="0" animBg="1" autoUpdateAnimBg="0"/>
      <p:bldP spid="3892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N-Gram Models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Start with what’s easiest!</a:t>
            </a:r>
          </a:p>
          <a:p>
            <a:r>
              <a:rPr lang="en-US" dirty="0" smtClean="0"/>
              <a:t>Compute maximum likelihood estimates for individual </a:t>
            </a:r>
            <a:br>
              <a:rPr lang="en-US" dirty="0" smtClean="0"/>
            </a:br>
            <a:r>
              <a:rPr lang="en-US" dirty="0" smtClean="0"/>
              <a:t>n-gram probabilities</a:t>
            </a:r>
          </a:p>
          <a:p>
            <a:pPr lvl="1"/>
            <a:r>
              <a:rPr lang="en-US" dirty="0" smtClean="0"/>
              <a:t>Unigram: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Bigram: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relative frequencies as estimates</a:t>
            </a:r>
          </a:p>
          <a:p>
            <a:r>
              <a:rPr lang="en-US" dirty="0" smtClean="0"/>
              <a:t>Maximizes the likelihood of the data given the model </a:t>
            </a:r>
            <a:br>
              <a:rPr lang="en-US" dirty="0" smtClean="0"/>
            </a:br>
            <a:r>
              <a:rPr lang="en-US" dirty="0" smtClean="0"/>
              <a:t>P(D|M)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436019"/>
            <a:ext cx="1660922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198019"/>
            <a:ext cx="2446734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3812381"/>
            <a:ext cx="5643563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/>
          </p:cNvSpPr>
          <p:nvPr/>
        </p:nvSpPr>
        <p:spPr bwMode="auto">
          <a:xfrm>
            <a:off x="5643563" y="2971800"/>
            <a:ext cx="3429000" cy="381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Why not just substitute </a:t>
            </a:r>
            <a:r>
              <a:rPr lang="en-US" sz="2000" b="0" i="1" dirty="0" err="1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P(w</a:t>
            </a:r>
            <a:r>
              <a:rPr lang="en-US" sz="2000" b="0" i="1" baseline="-6000" dirty="0" err="1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)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rot="10800000" flipH="1">
            <a:off x="6629400" y="3313882"/>
            <a:ext cx="533400" cy="877118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5338763" y="2590800"/>
            <a:ext cx="3429000" cy="381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Let’s revisit this issue…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Context, More Work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Larger N = more context</a:t>
            </a:r>
          </a:p>
          <a:p>
            <a:pPr lvl="1"/>
            <a:r>
              <a:rPr lang="en-US" dirty="0" smtClean="0"/>
              <a:t>Lexical co-occurrences</a:t>
            </a:r>
          </a:p>
          <a:p>
            <a:pPr lvl="1"/>
            <a:r>
              <a:rPr lang="en-US" dirty="0" smtClean="0"/>
              <a:t>Local syntactic relations</a:t>
            </a:r>
          </a:p>
          <a:p>
            <a:r>
              <a:rPr lang="en-US" dirty="0" smtClean="0"/>
              <a:t>More context is better?</a:t>
            </a:r>
          </a:p>
          <a:p>
            <a:r>
              <a:rPr lang="en-US" dirty="0" smtClean="0"/>
              <a:t>Larger N = more complex model</a:t>
            </a:r>
          </a:p>
          <a:p>
            <a:pPr lvl="1"/>
            <a:r>
              <a:rPr lang="en-US" dirty="0" smtClean="0"/>
              <a:t>For example, assume a vocabulary of 100,000</a:t>
            </a:r>
          </a:p>
          <a:p>
            <a:pPr lvl="1"/>
            <a:r>
              <a:rPr lang="en-US" dirty="0" smtClean="0"/>
              <a:t>How many parameters for unigram LM? Bigram? Trigram?</a:t>
            </a:r>
          </a:p>
          <a:p>
            <a:r>
              <a:rPr lang="en-US" dirty="0" smtClean="0"/>
              <a:t>Larger N has another more serious problem!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Data Sparsity</a:t>
            </a: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776884" y="3595686"/>
            <a:ext cx="2080617" cy="37504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P(I like ham)</a:t>
            </a: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339453" y="4140397"/>
            <a:ext cx="6741914" cy="37504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= P( I | &lt;s&gt; ) P( like | I ) P( ham | like ) P( &lt;/s&gt; | ham )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1339456" y="4577953"/>
            <a:ext cx="759023" cy="37504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= 0</a:t>
            </a:r>
          </a:p>
        </p:txBody>
      </p:sp>
      <p:sp>
        <p:nvSpPr>
          <p:cNvPr id="12" name="Rectangle 14"/>
          <p:cNvSpPr>
            <a:spLocks/>
          </p:cNvSpPr>
          <p:nvPr/>
        </p:nvSpPr>
        <p:spPr bwMode="auto">
          <a:xfrm>
            <a:off x="1189435" y="1358204"/>
            <a:ext cx="7040165" cy="130373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I | &lt;s&gt; ) = 2/3 = 0.67		P( Sam | &lt;s&gt; ) = 1/3 = 0.33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am | I ) = 2/3 = 0.67		P( do | I ) = 1/3 = 0.33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&lt;/s&gt; | Sam )= 1/2 = 0.50  	P( Sam | am) = 1/2 = 0.50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...</a:t>
            </a:r>
          </a:p>
        </p:txBody>
      </p:sp>
      <p:sp>
        <p:nvSpPr>
          <p:cNvPr id="13" name="Rectangle 15"/>
          <p:cNvSpPr>
            <a:spLocks/>
          </p:cNvSpPr>
          <p:nvPr/>
        </p:nvSpPr>
        <p:spPr bwMode="auto">
          <a:xfrm>
            <a:off x="2777909" y="2740223"/>
            <a:ext cx="3558667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Bigram Probability Estimates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400" y="5257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5634335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bad?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70" grpId="0" autoUpdateAnimBg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Sparsity</a:t>
            </a:r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Serious problem in language modeling!</a:t>
            </a:r>
          </a:p>
          <a:p>
            <a:r>
              <a:rPr lang="en-US" dirty="0" smtClean="0"/>
              <a:t>Becomes more severe as N increases</a:t>
            </a:r>
          </a:p>
          <a:p>
            <a:pPr lvl="1"/>
            <a:r>
              <a:rPr lang="en-US" dirty="0" smtClean="0"/>
              <a:t>What’s the tradeoff?</a:t>
            </a:r>
          </a:p>
          <a:p>
            <a:r>
              <a:rPr lang="en-US" dirty="0" smtClean="0"/>
              <a:t>Solution 1: Use larger training corpora</a:t>
            </a:r>
          </a:p>
          <a:p>
            <a:pPr lvl="1"/>
            <a:r>
              <a:rPr lang="en-US" dirty="0" smtClean="0"/>
              <a:t>Can’t always work... Blame </a:t>
            </a:r>
            <a:r>
              <a:rPr lang="en-US" dirty="0" err="1" smtClean="0"/>
              <a:t>Zipf’s</a:t>
            </a:r>
            <a:r>
              <a:rPr lang="en-US" dirty="0" smtClean="0"/>
              <a:t> Law (</a:t>
            </a:r>
            <a:r>
              <a:rPr lang="en-US" dirty="0" err="1" smtClean="0"/>
              <a:t>Looong</a:t>
            </a:r>
            <a:r>
              <a:rPr lang="en-US" dirty="0" smtClean="0"/>
              <a:t> tail)</a:t>
            </a:r>
          </a:p>
          <a:p>
            <a:r>
              <a:rPr lang="en-US" dirty="0" smtClean="0"/>
              <a:t>Solution 2: Assign non-zero probability to unseen n-grams</a:t>
            </a:r>
          </a:p>
          <a:p>
            <a:pPr lvl="1"/>
            <a:r>
              <a:rPr lang="en-US" dirty="0" smtClean="0"/>
              <a:t>Known as smoothing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Zeros are bad for any statistical estimator</a:t>
            </a:r>
          </a:p>
          <a:p>
            <a:pPr lvl="1"/>
            <a:r>
              <a:rPr lang="en-US" dirty="0" smtClean="0"/>
              <a:t>Need better estimators because MLEs give us a lot of zeros</a:t>
            </a:r>
          </a:p>
          <a:p>
            <a:pPr lvl="1"/>
            <a:r>
              <a:rPr lang="en-US" dirty="0" smtClean="0"/>
              <a:t>A distribution without zeros is “smoother”</a:t>
            </a:r>
          </a:p>
          <a:p>
            <a:r>
              <a:rPr lang="en-US" dirty="0" smtClean="0"/>
              <a:t>The Robin Hood Philosophy: Take from the rich (seen n-grams) and give to the poor (unseen n-grams)</a:t>
            </a:r>
          </a:p>
          <a:p>
            <a:pPr lvl="1"/>
            <a:r>
              <a:rPr lang="en-US" dirty="0" smtClean="0"/>
              <a:t>And thus also called discounting</a:t>
            </a:r>
          </a:p>
          <a:p>
            <a:pPr lvl="1"/>
            <a:r>
              <a:rPr lang="en-US" dirty="0" smtClean="0"/>
              <a:t>Critical: make sure you still have a valid probability distribution!</a:t>
            </a:r>
          </a:p>
          <a:p>
            <a:r>
              <a:rPr lang="en-US" dirty="0" smtClean="0"/>
              <a:t>Language modeling: theory vs. practice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Laplace’s Law</a:t>
            </a:r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Simplest and oldest smoothing technique</a:t>
            </a:r>
          </a:p>
          <a:p>
            <a:r>
              <a:rPr lang="en-US" dirty="0" smtClean="0"/>
              <a:t>Just add </a:t>
            </a:r>
            <a:r>
              <a:rPr lang="en-US" dirty="0" smtClean="0">
                <a:sym typeface="Helvetica" charset="0"/>
              </a:rPr>
              <a:t>1</a:t>
            </a:r>
            <a:r>
              <a:rPr lang="en-US" dirty="0" smtClean="0"/>
              <a:t> to all n-gram counts including the unseen ones</a:t>
            </a:r>
          </a:p>
          <a:p>
            <a:r>
              <a:rPr lang="en-US" dirty="0" smtClean="0"/>
              <a:t>So, what do the revised estimates look like?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Laplace’s Law: Probabilities</a:t>
            </a:r>
            <a:endParaRPr lang="en-US" dirty="0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3657600" y="1226344"/>
            <a:ext cx="1657505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Unigrams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rot="10800000">
            <a:off x="4058844" y="2272010"/>
            <a:ext cx="669727" cy="0"/>
          </a:xfrm>
          <a:prstGeom prst="line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959" y="1959471"/>
            <a:ext cx="2482453" cy="62507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0774" y="2115741"/>
            <a:ext cx="1526977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73466" y="1946077"/>
            <a:ext cx="1303734" cy="6518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7111" name="Rectangle 7"/>
          <p:cNvSpPr>
            <a:spLocks/>
          </p:cNvSpPr>
          <p:nvPr/>
        </p:nvSpPr>
        <p:spPr bwMode="auto">
          <a:xfrm>
            <a:off x="3767405" y="3055144"/>
            <a:ext cx="1437894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Bigrams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rot="10800000">
            <a:off x="4074318" y="4134148"/>
            <a:ext cx="669727" cy="0"/>
          </a:xfrm>
          <a:prstGeom prst="line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8468" y="3973414"/>
            <a:ext cx="1973461" cy="32146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830539"/>
            <a:ext cx="3339703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1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90159" y="3817144"/>
            <a:ext cx="1696641" cy="63400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1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38400" y="4807744"/>
            <a:ext cx="5831086" cy="67865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03997" y="6248400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if we don’t know V?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056" y="4415135"/>
            <a:ext cx="352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Careful, don’t confuse the N’s!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/>
      <p:bldP spid="47111" grpId="0"/>
      <p:bldP spid="47112" grpId="0" animBg="1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Laplace’s Law: Frequencies</a:t>
            </a:r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1908955" y="1566384"/>
            <a:ext cx="5317161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Expected Frequency Estimates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058309" y="3912513"/>
            <a:ext cx="3018455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Relative Discount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242" y="2163366"/>
            <a:ext cx="4402336" cy="7322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1477" y="4495800"/>
            <a:ext cx="2794992" cy="14823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Laplace’s Law</a:t>
            </a:r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Bayesian estimator with uniform priors</a:t>
            </a:r>
          </a:p>
          <a:p>
            <a:r>
              <a:rPr lang="en-US" dirty="0" smtClean="0"/>
              <a:t>Moves too much mass over to unseen n-grams</a:t>
            </a:r>
          </a:p>
          <a:p>
            <a:r>
              <a:rPr lang="en-US" dirty="0" smtClean="0"/>
              <a:t>What if we added a fraction of </a:t>
            </a:r>
            <a:r>
              <a:rPr lang="en-US" dirty="0" smtClean="0">
                <a:sym typeface="Helvetica" charset="0"/>
              </a:rPr>
              <a:t>1</a:t>
            </a:r>
            <a:r>
              <a:rPr lang="en-US" dirty="0" smtClean="0"/>
              <a:t> instead?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Lidstone’s Law of Succession</a:t>
            </a:r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Add 0 &lt; γ &lt; 1 to each count instead</a:t>
            </a:r>
          </a:p>
          <a:p>
            <a:r>
              <a:rPr lang="en-US" dirty="0" smtClean="0"/>
              <a:t>The smaller γ is, the lower the mass moved to the unseen n-grams (0=no smoothing)</a:t>
            </a:r>
          </a:p>
          <a:p>
            <a:r>
              <a:rPr lang="en-US" dirty="0" smtClean="0"/>
              <a:t>The case of γ = 0.5 is known as Jeffery-Perks Law or Expected Likelihood Estimation</a:t>
            </a:r>
          </a:p>
          <a:p>
            <a:r>
              <a:rPr lang="en-US" dirty="0" smtClean="0"/>
              <a:t>How to find the right value of γ?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Intuition: Use n-grams seen once to estimate n-grams never seen and so on</a:t>
            </a:r>
          </a:p>
          <a:p>
            <a:r>
              <a:rPr lang="en-US" dirty="0" smtClean="0"/>
              <a:t>Compute </a:t>
            </a:r>
            <a:r>
              <a:rPr lang="en-US" i="1" dirty="0" smtClean="0"/>
              <a:t>N</a:t>
            </a:r>
            <a:r>
              <a:rPr lang="en-US" i="1" baseline="-25000" dirty="0" smtClean="0"/>
              <a:t>r</a:t>
            </a:r>
            <a:r>
              <a:rPr lang="en-US" dirty="0" smtClean="0"/>
              <a:t> (frequency of frequency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is the number of items with count 0</a:t>
            </a:r>
          </a:p>
          <a:p>
            <a:pPr lvl="1"/>
            <a:r>
              <a:rPr lang="en-US" i="1" dirty="0" smtClean="0"/>
              <a:t>N</a:t>
            </a:r>
            <a:r>
              <a:rPr lang="en-US" i="1" baseline="-25000" dirty="0" smtClean="0"/>
              <a:t>1</a:t>
            </a:r>
            <a:r>
              <a:rPr lang="en-US" dirty="0" smtClean="0"/>
              <a:t> is the number of items with count 1</a:t>
            </a:r>
          </a:p>
          <a:p>
            <a:pPr lvl="1"/>
            <a:r>
              <a:rPr lang="en-US" dirty="0" smtClean="0"/>
              <a:t>…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2" y="2590800"/>
            <a:ext cx="2071688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For each </a:t>
            </a:r>
            <a:r>
              <a:rPr lang="en-US" i="1" dirty="0" smtClean="0"/>
              <a:t>r</a:t>
            </a:r>
            <a:r>
              <a:rPr lang="en-US" dirty="0" smtClean="0"/>
              <a:t>, compute an expected frequency estimate (smoothed count)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Replace MLE counts of seen bigrams with the expected frequency estimates and use those for probabilities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27252"/>
            <a:ext cx="3053953" cy="55364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727252"/>
            <a:ext cx="3009305" cy="61614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5206" y="2030611"/>
            <a:ext cx="3527227" cy="55364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What about an unseen bigram?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we know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? Can we compute it for bigrams?</a:t>
            </a:r>
            <a:endParaRPr 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884" y="3936802"/>
            <a:ext cx="412551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3830" y="1600200"/>
            <a:ext cx="3625453" cy="6518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9182" y="2448520"/>
            <a:ext cx="1553766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Language Models?</a:t>
            </a:r>
          </a:p>
          <a:p>
            <a:pPr lvl="1"/>
            <a:r>
              <a:rPr lang="en-US" dirty="0" smtClean="0"/>
              <a:t>Mathematical background and motivation</a:t>
            </a:r>
          </a:p>
          <a:p>
            <a:pPr lvl="1"/>
            <a:r>
              <a:rPr lang="en-US" dirty="0" smtClean="0"/>
              <a:t>Dealing with data sparsity (</a:t>
            </a:r>
            <a:r>
              <a:rPr lang="en-US" i="1" dirty="0" smtClean="0"/>
              <a:t>smoothing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Evaluating language models</a:t>
            </a:r>
          </a:p>
          <a:p>
            <a:r>
              <a:rPr lang="en-US" dirty="0" smtClean="0"/>
              <a:t>Large Scale Language Models using 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Estimator: Example</a:t>
            </a:r>
            <a:endParaRPr lang="en-US" dirty="0"/>
          </a:p>
        </p:txBody>
      </p:sp>
      <p:graphicFrame>
        <p:nvGraphicFramePr>
          <p:cNvPr id="60418" name="Group 2"/>
          <p:cNvGraphicFramePr>
            <a:graphicFrameLocks noGrp="1"/>
          </p:cNvGraphicFramePr>
          <p:nvPr/>
        </p:nvGraphicFramePr>
        <p:xfrm>
          <a:off x="533400" y="1295400"/>
          <a:ext cx="1964531" cy="2714628"/>
        </p:xfrm>
        <a:graphic>
          <a:graphicData uri="http://schemas.openxmlformats.org/drawingml/2006/table">
            <a:tbl>
              <a:tblPr/>
              <a:tblGrid>
                <a:gridCol w="910828"/>
                <a:gridCol w="10537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</a:t>
                      </a:r>
                      <a:r>
                        <a:rPr kumimoji="0" lang="en-US" sz="25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138741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25413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10531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5997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3565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6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...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70" name="Rectangle 54"/>
          <p:cNvSpPr>
            <a:spLocks/>
          </p:cNvSpPr>
          <p:nvPr/>
        </p:nvSpPr>
        <p:spPr bwMode="auto">
          <a:xfrm>
            <a:off x="508397" y="4114800"/>
            <a:ext cx="1175002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0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</a:t>
            </a:r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 14585</a:t>
            </a:r>
          </a:p>
        </p:txBody>
      </p:sp>
      <p:sp>
        <p:nvSpPr>
          <p:cNvPr id="60471" name="Rectangle 55"/>
          <p:cNvSpPr>
            <a:spLocks/>
          </p:cNvSpPr>
          <p:nvPr/>
        </p:nvSpPr>
        <p:spPr bwMode="auto">
          <a:xfrm>
            <a:off x="508397" y="4407694"/>
            <a:ext cx="2768203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Seen bigrams =199252</a:t>
            </a:r>
          </a:p>
        </p:txBody>
      </p:sp>
      <p:sp>
        <p:nvSpPr>
          <p:cNvPr id="60472" name="Rectangle 56"/>
          <p:cNvSpPr>
            <a:spLocks/>
          </p:cNvSpPr>
          <p:nvPr/>
        </p:nvSpPr>
        <p:spPr bwMode="auto">
          <a:xfrm>
            <a:off x="314920" y="5409039"/>
            <a:ext cx="2269852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C(person she) = 2</a:t>
            </a:r>
          </a:p>
        </p:txBody>
      </p:sp>
      <p:sp>
        <p:nvSpPr>
          <p:cNvPr id="60473" name="Rectangle 57"/>
          <p:cNvSpPr>
            <a:spLocks/>
          </p:cNvSpPr>
          <p:nvPr/>
        </p:nvSpPr>
        <p:spPr bwMode="auto">
          <a:xfrm>
            <a:off x="314920" y="5757446"/>
            <a:ext cx="2050241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C(person) = 223</a:t>
            </a:r>
          </a:p>
        </p:txBody>
      </p:sp>
      <p:sp>
        <p:nvSpPr>
          <p:cNvPr id="60474" name="Rectangle 58"/>
          <p:cNvSpPr>
            <a:spLocks/>
          </p:cNvSpPr>
          <p:nvPr/>
        </p:nvSpPr>
        <p:spPr bwMode="auto">
          <a:xfrm>
            <a:off x="4868872" y="1676400"/>
            <a:ext cx="2577629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(14585)</a:t>
            </a:r>
            <a:r>
              <a:rPr lang="en-US" sz="2500" b="0" baseline="3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2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- 199252</a:t>
            </a:r>
          </a:p>
        </p:txBody>
      </p:sp>
      <p:sp>
        <p:nvSpPr>
          <p:cNvPr id="60475" name="Rectangle 59"/>
          <p:cNvSpPr>
            <a:spLocks/>
          </p:cNvSpPr>
          <p:nvPr/>
        </p:nvSpPr>
        <p:spPr bwMode="auto">
          <a:xfrm>
            <a:off x="5013086" y="2238972"/>
            <a:ext cx="2551981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 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/ </a:t>
            </a:r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  0.00065</a:t>
            </a:r>
          </a:p>
        </p:txBody>
      </p:sp>
      <p:sp>
        <p:nvSpPr>
          <p:cNvPr id="60476" name="Rectangle 60"/>
          <p:cNvSpPr>
            <a:spLocks/>
          </p:cNvSpPr>
          <p:nvPr/>
        </p:nvSpPr>
        <p:spPr bwMode="auto">
          <a:xfrm>
            <a:off x="4960448" y="2756893"/>
            <a:ext cx="3497752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2500" b="0" baseline="-6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/( </a:t>
            </a:r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</a:t>
            </a:r>
            <a:r>
              <a:rPr lang="en-US" sz="2500" b="0" baseline="-6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) =  1.06 x 10</a:t>
            </a:r>
            <a:r>
              <a:rPr lang="en-US" sz="2500" b="0" baseline="3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-9</a:t>
            </a:r>
          </a:p>
        </p:txBody>
      </p:sp>
      <p:sp>
        <p:nvSpPr>
          <p:cNvPr id="60479" name="Rectangle 63"/>
          <p:cNvSpPr>
            <a:spLocks/>
          </p:cNvSpPr>
          <p:nvPr/>
        </p:nvSpPr>
        <p:spPr bwMode="auto">
          <a:xfrm>
            <a:off x="4174209" y="1676400"/>
            <a:ext cx="716543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 </a:t>
            </a:r>
          </a:p>
        </p:txBody>
      </p:sp>
      <p:sp>
        <p:nvSpPr>
          <p:cNvPr id="60480" name="Rectangle 64"/>
          <p:cNvSpPr>
            <a:spLocks/>
          </p:cNvSpPr>
          <p:nvPr/>
        </p:nvSpPr>
        <p:spPr bwMode="auto">
          <a:xfrm>
            <a:off x="3686490" y="2238972"/>
            <a:ext cx="1208664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C</a:t>
            </a:r>
            <a:r>
              <a:rPr lang="en-US" sz="25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unseen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</a:t>
            </a:r>
          </a:p>
        </p:txBody>
      </p:sp>
      <p:sp>
        <p:nvSpPr>
          <p:cNvPr id="60481" name="Rectangle 65"/>
          <p:cNvSpPr>
            <a:spLocks/>
          </p:cNvSpPr>
          <p:nvPr/>
        </p:nvSpPr>
        <p:spPr bwMode="auto">
          <a:xfrm>
            <a:off x="3693072" y="2756893"/>
            <a:ext cx="1191031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</a:t>
            </a:r>
            <a:r>
              <a:rPr lang="en-US" sz="25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unseen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</a:t>
            </a:r>
          </a:p>
        </p:txBody>
      </p:sp>
      <p:sp>
        <p:nvSpPr>
          <p:cNvPr id="60482" name="Rectangle 66"/>
          <p:cNvSpPr>
            <a:spLocks/>
          </p:cNvSpPr>
          <p:nvPr/>
        </p:nvSpPr>
        <p:spPr bwMode="auto">
          <a:xfrm>
            <a:off x="2856327" y="5409039"/>
            <a:ext cx="5910272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C</a:t>
            </a:r>
            <a:r>
              <a:rPr lang="en-US" sz="2200" b="0" baseline="-6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GT</a:t>
            </a:r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(person she) = </a:t>
            </a:r>
            <a:r>
              <a:rPr lang="en-US" sz="2200" b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(2+1)(10531/25413) = 1.243</a:t>
            </a:r>
          </a:p>
        </p:txBody>
      </p:sp>
      <p:sp>
        <p:nvSpPr>
          <p:cNvPr id="60483" name="Rectangle 67"/>
          <p:cNvSpPr>
            <a:spLocks/>
          </p:cNvSpPr>
          <p:nvPr/>
        </p:nvSpPr>
        <p:spPr bwMode="auto">
          <a:xfrm>
            <a:off x="2896050" y="5757446"/>
            <a:ext cx="5801267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P(</a:t>
            </a:r>
            <a:r>
              <a:rPr lang="en-US" sz="2200" b="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she|person</a:t>
            </a:r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) =</a:t>
            </a:r>
            <a:r>
              <a:rPr lang="en-US" sz="2200" b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C</a:t>
            </a:r>
            <a:r>
              <a:rPr lang="en-US" sz="2200" b="0" baseline="-600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GT</a:t>
            </a:r>
            <a:r>
              <a:rPr lang="en-US" sz="2200" b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(person she)/223 = 0.0056</a:t>
            </a:r>
          </a:p>
        </p:txBody>
      </p:sp>
      <p:sp>
        <p:nvSpPr>
          <p:cNvPr id="60484" name="Rectangle 68"/>
          <p:cNvSpPr>
            <a:spLocks/>
          </p:cNvSpPr>
          <p:nvPr/>
        </p:nvSpPr>
        <p:spPr bwMode="auto">
          <a:xfrm>
            <a:off x="3352800" y="3304360"/>
            <a:ext cx="5056128" cy="3077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Note</a:t>
            </a:r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: Assumes mass is uniformly distributed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2" grpId="0"/>
      <p:bldP spid="60473" grpId="0"/>
      <p:bldP spid="60474" grpId="0" autoUpdateAnimBg="0"/>
      <p:bldP spid="60475" grpId="0" autoUpdateAnimBg="0"/>
      <p:bldP spid="60476" grpId="0" autoUpdateAnimBg="0"/>
      <p:bldP spid="60479" grpId="0" autoUpdateAnimBg="0"/>
      <p:bldP spid="60480" grpId="0" autoUpdateAnimBg="0"/>
      <p:bldP spid="60481" grpId="0" autoUpdateAnimBg="0"/>
      <p:bldP spid="60482" grpId="0" autoUpdateAnimBg="0"/>
      <p:bldP spid="60483" grpId="0" autoUpdateAnimBg="0"/>
      <p:bldP spid="6048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For each </a:t>
            </a:r>
            <a:r>
              <a:rPr lang="en-US" i="1" dirty="0" smtClean="0"/>
              <a:t>r</a:t>
            </a:r>
            <a:r>
              <a:rPr lang="en-US" dirty="0" smtClean="0"/>
              <a:t>, compute an expected frequency estimate (smoothed count)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Replace MLE counts of seen bigrams with the expected frequency estimates and use those for probabilities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27252"/>
            <a:ext cx="3053953" cy="55364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727252"/>
            <a:ext cx="3009305" cy="61614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5206" y="2030611"/>
            <a:ext cx="3527227" cy="55364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1200" y="4309646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What if </a:t>
            </a:r>
            <a:r>
              <a:rPr lang="en-US" b="0" i="1" dirty="0" err="1" smtClean="0">
                <a:solidFill>
                  <a:srgbClr val="FF0000"/>
                </a:solidFill>
              </a:rPr>
              <a:t>w</a:t>
            </a:r>
            <a:r>
              <a:rPr lang="en-US" b="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0" dirty="0" smtClean="0">
                <a:solidFill>
                  <a:srgbClr val="FF0000"/>
                </a:solidFill>
              </a:rPr>
              <a:t> isn’t observed?</a:t>
            </a:r>
            <a:endParaRPr 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Can’t replace all MLE counts</a:t>
            </a:r>
          </a:p>
          <a:p>
            <a:r>
              <a:rPr lang="en-US" dirty="0" smtClean="0"/>
              <a:t>What about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max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N</a:t>
            </a:r>
            <a:r>
              <a:rPr lang="en-US" i="1" baseline="-25000" dirty="0" smtClean="0"/>
              <a:t>r+1</a:t>
            </a:r>
            <a:r>
              <a:rPr lang="en-US" dirty="0" smtClean="0"/>
              <a:t> = 0 for </a:t>
            </a:r>
            <a:r>
              <a:rPr lang="en-US" i="1" dirty="0" smtClean="0"/>
              <a:t>r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max</a:t>
            </a:r>
            <a:endParaRPr lang="en-US" i="1" baseline="-25000" dirty="0" smtClean="0"/>
          </a:p>
          <a:p>
            <a:r>
              <a:rPr lang="en-US" dirty="0" smtClean="0"/>
              <a:t>Solution </a:t>
            </a:r>
            <a:r>
              <a:rPr lang="en-US" dirty="0" smtClean="0">
                <a:sym typeface="Helvetica" charset="0"/>
              </a:rPr>
              <a:t>1</a:t>
            </a:r>
            <a:r>
              <a:rPr lang="en-US" dirty="0" smtClean="0"/>
              <a:t>: Only replace counts for r &lt; k (~10)</a:t>
            </a:r>
          </a:p>
          <a:p>
            <a:r>
              <a:rPr lang="en-US" dirty="0" smtClean="0"/>
              <a:t>Solution 2: Fit a curve </a:t>
            </a:r>
            <a:r>
              <a:rPr lang="en-US" i="1" dirty="0" smtClean="0"/>
              <a:t>S</a:t>
            </a:r>
            <a:r>
              <a:rPr lang="en-US" dirty="0" smtClean="0"/>
              <a:t> through the observed (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i="1" baseline="-25000" dirty="0" smtClean="0"/>
              <a:t>r</a:t>
            </a:r>
            <a:r>
              <a:rPr lang="en-US" dirty="0" smtClean="0"/>
              <a:t>) values and use </a:t>
            </a:r>
            <a:r>
              <a:rPr lang="en-US" i="1" dirty="0" smtClean="0"/>
              <a:t>S(r)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For both solutions, remember to do what?</a:t>
            </a:r>
          </a:p>
          <a:p>
            <a:r>
              <a:rPr lang="en-US" dirty="0" smtClean="0"/>
              <a:t>Bottom line: the Good-Turing estimator is not used </a:t>
            </a:r>
            <a:br>
              <a:rPr lang="en-US" dirty="0" smtClean="0"/>
            </a:br>
            <a:r>
              <a:rPr lang="en-US" dirty="0" smtClean="0"/>
              <a:t>by itself but in combination with other techniques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Estimators</a:t>
            </a:r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Better models come from:</a:t>
            </a:r>
          </a:p>
          <a:p>
            <a:pPr lvl="1"/>
            <a:r>
              <a:rPr lang="en-US" dirty="0" smtClean="0"/>
              <a:t>Combining n-gram probability estimates from different models</a:t>
            </a:r>
          </a:p>
          <a:p>
            <a:pPr lvl="1"/>
            <a:r>
              <a:rPr lang="en-US" dirty="0" smtClean="0"/>
              <a:t>Leveraging different sources of information for prediction</a:t>
            </a:r>
          </a:p>
          <a:p>
            <a:r>
              <a:rPr lang="en-US" dirty="0" smtClean="0"/>
              <a:t>Three major combination techniques:</a:t>
            </a:r>
          </a:p>
          <a:p>
            <a:pPr lvl="1"/>
            <a:r>
              <a:rPr lang="en-US" dirty="0" smtClean="0"/>
              <a:t>Simple Linear Interpolation of MLEs</a:t>
            </a:r>
          </a:p>
          <a:p>
            <a:pPr lvl="1"/>
            <a:r>
              <a:rPr lang="en-US" dirty="0" smtClean="0"/>
              <a:t>Katz </a:t>
            </a:r>
            <a:r>
              <a:rPr lang="en-US" dirty="0" err="1" smtClean="0"/>
              <a:t>Backoff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MLE Interpolation</a:t>
            </a:r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smtClean="0"/>
              <a:t>Mix a trigram model with bigram and unigram models to offset sparsity</a:t>
            </a:r>
          </a:p>
          <a:p>
            <a:r>
              <a:rPr lang="en-US" smtClean="0"/>
              <a:t>Mix = Weighted Linear Combination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6993" y="4991698"/>
            <a:ext cx="1750219" cy="26789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3090" y="4884539"/>
            <a:ext cx="1241227" cy="6875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720" y="3982640"/>
            <a:ext cx="6009680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1821" y="3429000"/>
            <a:ext cx="2437805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MLE Interpolation</a:t>
            </a:r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i="1" dirty="0" err="1" smtClean="0"/>
              <a:t>λ</a:t>
            </a:r>
            <a:r>
              <a:rPr lang="en-US" i="1" baseline="-25000" dirty="0" err="1" smtClean="0"/>
              <a:t>i</a:t>
            </a:r>
            <a:r>
              <a:rPr lang="en-US" dirty="0" smtClean="0"/>
              <a:t> are estimated on some held-out data set (not training, not test)</a:t>
            </a:r>
          </a:p>
          <a:p>
            <a:r>
              <a:rPr lang="en-US" dirty="0" smtClean="0"/>
              <a:t>Estimation is usually done via an EM variant or other numerical algorithms (e.g. Powell)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Models</a:t>
            </a:r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Consult different models in order depending on specificity (instead of all at the same time)</a:t>
            </a:r>
          </a:p>
          <a:p>
            <a:r>
              <a:rPr lang="en-US" dirty="0" smtClean="0"/>
              <a:t>The most detailed model for current context first and, if that doesn’t work, back off to a lower model</a:t>
            </a:r>
          </a:p>
          <a:p>
            <a:r>
              <a:rPr lang="en-US" dirty="0" smtClean="0"/>
              <a:t>Continue backing off until you reach a model that has some counts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Models</a:t>
            </a:r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Important: need to incorporate discounting as an integral part of the algorithm… Why?</a:t>
            </a:r>
          </a:p>
          <a:p>
            <a:r>
              <a:rPr lang="en-US" dirty="0" smtClean="0"/>
              <a:t>MLE estimates are well-formed…</a:t>
            </a:r>
          </a:p>
          <a:p>
            <a:r>
              <a:rPr lang="en-US" dirty="0" smtClean="0"/>
              <a:t>But, if we back off to a lower order model without taking something from the higher order MLEs, we are adding extra mass!</a:t>
            </a:r>
          </a:p>
          <a:p>
            <a:r>
              <a:rPr lang="en-US" dirty="0" smtClean="0"/>
              <a:t>Katz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lvl="1"/>
            <a:r>
              <a:rPr lang="en-US" dirty="0" smtClean="0"/>
              <a:t>Starting point: GT estimator assumes uniform distribution over unseen events… can we do better?</a:t>
            </a:r>
          </a:p>
          <a:p>
            <a:pPr lvl="1"/>
            <a:r>
              <a:rPr lang="en-US" dirty="0" smtClean="0"/>
              <a:t>Use lower order models!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Katz Backoff</a:t>
            </a:r>
            <a:endParaRPr lang="en-US"/>
          </a:p>
        </p:txBody>
      </p:sp>
      <p:sp>
        <p:nvSpPr>
          <p:cNvPr id="68610" name="Rectangle 2"/>
          <p:cNvSpPr>
            <a:spLocks/>
          </p:cNvSpPr>
          <p:nvPr/>
        </p:nvSpPr>
        <p:spPr bwMode="auto">
          <a:xfrm>
            <a:off x="470919" y="1961406"/>
            <a:ext cx="3783087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Given a </a:t>
            </a:r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trigram</a:t>
            </a:r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“</a:t>
            </a:r>
            <a:r>
              <a:rPr lang="en-US" sz="3000" b="0" i="1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x y z”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916" y="4795242"/>
            <a:ext cx="5741789" cy="6875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" y="3045023"/>
            <a:ext cx="6947297" cy="6875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Katz Backoff (from textbook)</a:t>
            </a:r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>
            <a:off x="470919" y="1961406"/>
            <a:ext cx="3783087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Given a trigram “</a:t>
            </a:r>
            <a:r>
              <a:rPr lang="en-US" sz="30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x y z”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916" y="4795242"/>
            <a:ext cx="5741789" cy="6875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3045023"/>
            <a:ext cx="7259836" cy="103584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69638" name="Rectangle 6"/>
          <p:cNvSpPr>
            <a:spLocks/>
          </p:cNvSpPr>
          <p:nvPr/>
        </p:nvSpPr>
        <p:spPr bwMode="auto">
          <a:xfrm>
            <a:off x="2964656" y="3366493"/>
            <a:ext cx="5188148" cy="696516"/>
          </a:xfrm>
          <a:prstGeom prst="rect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639" name="Rectangle 7"/>
          <p:cNvSpPr>
            <a:spLocks/>
          </p:cNvSpPr>
          <p:nvPr/>
        </p:nvSpPr>
        <p:spPr bwMode="auto">
          <a:xfrm>
            <a:off x="7232807" y="4167039"/>
            <a:ext cx="1046377" cy="46166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Typo?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  <p:bldP spid="6963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 </a:t>
            </a:r>
          </a:p>
          <a:p>
            <a:pPr lvl="1"/>
            <a:r>
              <a:rPr lang="en-US" dirty="0" smtClean="0"/>
              <a:t>LMs assign probabilities to sequences of tokens</a:t>
            </a:r>
            <a:endParaRPr lang="en-US" dirty="0" smtClean="0"/>
          </a:p>
          <a:p>
            <a:r>
              <a:rPr lang="en-US" dirty="0" smtClean="0"/>
              <a:t>How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Based on previous word histories</a:t>
            </a:r>
            <a:endParaRPr lang="en-US" dirty="0" smtClean="0"/>
          </a:p>
          <a:p>
            <a:pPr lvl="1"/>
            <a:r>
              <a:rPr lang="en-US" dirty="0" err="1" smtClean="0"/>
              <a:t>n</a:t>
            </a:r>
            <a:r>
              <a:rPr lang="en-US" dirty="0" smtClean="0"/>
              <a:t>-gram = consecutive sequences of tokens</a:t>
            </a:r>
          </a:p>
          <a:p>
            <a:r>
              <a:rPr lang="en-US" dirty="0" smtClean="0"/>
              <a:t>Why?</a:t>
            </a:r>
            <a:endParaRPr lang="en-US" dirty="0" smtClean="0"/>
          </a:p>
          <a:p>
            <a:pPr lvl="1"/>
            <a:r>
              <a:rPr lang="en-US" dirty="0" smtClean="0"/>
              <a:t>Speech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Handwriting recognition</a:t>
            </a:r>
          </a:p>
          <a:p>
            <a:pPr lvl="1"/>
            <a:r>
              <a:rPr lang="en-US" dirty="0" smtClean="0"/>
              <a:t>Predictive text </a:t>
            </a:r>
            <a:r>
              <a:rPr lang="en-US" dirty="0" smtClean="0"/>
              <a:t>input</a:t>
            </a:r>
          </a:p>
          <a:p>
            <a:pPr lvl="1"/>
            <a:r>
              <a:rPr lang="en-US" b="1" dirty="0" smtClean="0"/>
              <a:t>Statistical machine translation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Kneser-Ney Smoothing</a:t>
            </a:r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Observation:</a:t>
            </a:r>
          </a:p>
          <a:p>
            <a:pPr lvl="1"/>
            <a:r>
              <a:rPr lang="en-US" dirty="0" smtClean="0"/>
              <a:t>Average Good-Turing discount for </a:t>
            </a:r>
            <a:r>
              <a:rPr lang="en-US" i="1" dirty="0" smtClean="0"/>
              <a:t>r</a:t>
            </a:r>
            <a:r>
              <a:rPr lang="en-US" dirty="0" smtClean="0"/>
              <a:t> ≥ 3 is largely constant over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So, why not simply subtract a fixed discount </a:t>
            </a:r>
            <a:r>
              <a:rPr lang="en-US" i="1" dirty="0" smtClean="0"/>
              <a:t>D</a:t>
            </a:r>
            <a:r>
              <a:rPr lang="en-US" dirty="0" smtClean="0"/>
              <a:t> (≤1) from non-zero counts?</a:t>
            </a:r>
          </a:p>
          <a:p>
            <a:r>
              <a:rPr lang="en-US" dirty="0" smtClean="0"/>
              <a:t>Absolute Discounting: discounted bigram model, back off to MLE unigram model</a:t>
            </a:r>
          </a:p>
          <a:p>
            <a:r>
              <a:rPr lang="en-US" dirty="0" err="1" smtClean="0"/>
              <a:t>Kneser</a:t>
            </a:r>
            <a:r>
              <a:rPr lang="en-US" dirty="0" smtClean="0"/>
              <a:t>-Ney: Interpolate discounted model with a special “continuation” unigram model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Kneser-Ney Smoothing</a:t>
            </a:r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Lower order model important only when higher order model is sparse</a:t>
            </a:r>
          </a:p>
          <a:p>
            <a:pPr lvl="1"/>
            <a:r>
              <a:rPr lang="en-US" dirty="0" smtClean="0"/>
              <a:t>Should be optimized to perform in such situations 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C(Los Angeles) = C(Angeles) = M; M is very large</a:t>
            </a:r>
          </a:p>
          <a:p>
            <a:pPr lvl="1"/>
            <a:r>
              <a:rPr lang="en-US" dirty="0" smtClean="0"/>
              <a:t>“Angeles” always and only occurs after “Los”</a:t>
            </a:r>
          </a:p>
          <a:p>
            <a:pPr lvl="1"/>
            <a:r>
              <a:rPr lang="en-US" dirty="0" smtClean="0"/>
              <a:t>Unigram MLE for “Angeles” will be high and a normal </a:t>
            </a:r>
            <a:r>
              <a:rPr lang="en-US" dirty="0" err="1" smtClean="0"/>
              <a:t>backoff</a:t>
            </a:r>
            <a:r>
              <a:rPr lang="en-US" dirty="0" smtClean="0"/>
              <a:t> algorithm will likely pick it in any context</a:t>
            </a:r>
          </a:p>
          <a:p>
            <a:pPr lvl="1"/>
            <a:r>
              <a:rPr lang="en-US" dirty="0" smtClean="0"/>
              <a:t>It shouldn’t, because “Angeles” occurs with only a single context in the entire training data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Kneser-Ney Smoothing</a:t>
            </a:r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err="1" smtClean="0"/>
              <a:t>Kneser</a:t>
            </a:r>
            <a:r>
              <a:rPr lang="en-US" dirty="0" smtClean="0"/>
              <a:t>-Ney: Interpolate discounted model with a special “continuation” unigram model</a:t>
            </a:r>
          </a:p>
          <a:p>
            <a:pPr lvl="1"/>
            <a:r>
              <a:rPr lang="en-US" dirty="0" smtClean="0"/>
              <a:t>Based on appearance of unigrams in different contexts</a:t>
            </a:r>
          </a:p>
          <a:p>
            <a:pPr lvl="1"/>
            <a:r>
              <a:rPr lang="en-US" dirty="0" smtClean="0"/>
              <a:t>Excellent performance, state of the 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interpolation, not </a:t>
            </a:r>
            <a:r>
              <a:rPr lang="en-US" dirty="0" err="1" smtClean="0"/>
              <a:t>backoff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659" y="3721298"/>
            <a:ext cx="3464719" cy="69651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681" y="2819400"/>
            <a:ext cx="6893719" cy="67865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8256" y="4724400"/>
            <a:ext cx="7322344" cy="392906"/>
            <a:chOff x="0" y="0"/>
            <a:chExt cx="6560" cy="352"/>
          </a:xfrm>
        </p:grpSpPr>
        <p:sp>
          <p:nvSpPr>
            <p:cNvPr id="77830" name="Rectangle 6"/>
            <p:cNvSpPr>
              <a:spLocks/>
            </p:cNvSpPr>
            <p:nvPr/>
          </p:nvSpPr>
          <p:spPr bwMode="auto">
            <a:xfrm>
              <a:off x="792" y="0"/>
              <a:ext cx="5768" cy="3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= number of different contexts </a:t>
              </a:r>
              <a:r>
                <a:rPr lang="en-US" sz="2200" b="0" i="1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w</a:t>
              </a:r>
              <a:r>
                <a:rPr lang="en-US" sz="2200" b="0" i="1" baseline="-25000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i</a:t>
              </a:r>
              <a:r>
                <a:rPr lang="en-US" sz="2200" b="0" baseline="-600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 </a:t>
              </a:r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has appeared in</a:t>
              </a:r>
            </a:p>
          </p:txBody>
        </p:sp>
        <p:pic>
          <p:nvPicPr>
            <p:cNvPr id="7783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"/>
              <a:ext cx="880" cy="264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Explicitly Modeling OOV</a:t>
            </a:r>
            <a:endParaRPr 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Fix vocabulary at some reasonable number of words</a:t>
            </a:r>
          </a:p>
          <a:p>
            <a:r>
              <a:rPr lang="en-US" dirty="0" smtClean="0"/>
              <a:t>During training:</a:t>
            </a:r>
          </a:p>
          <a:p>
            <a:pPr lvl="1"/>
            <a:r>
              <a:rPr lang="en-US" dirty="0" smtClean="0"/>
              <a:t>Consider any words that don’t occur in this list as unknown or out of vocabulary (OOV) words</a:t>
            </a:r>
          </a:p>
          <a:p>
            <a:pPr lvl="1"/>
            <a:r>
              <a:rPr lang="en-US" dirty="0" smtClean="0"/>
              <a:t>Replace all OOVs with the special word </a:t>
            </a:r>
            <a:r>
              <a:rPr lang="en-US" dirty="0" smtClean="0">
                <a:sym typeface="Courier" charset="0"/>
              </a:rPr>
              <a:t>&lt;UNK&gt;</a:t>
            </a:r>
            <a:endParaRPr lang="en-US" dirty="0" smtClean="0"/>
          </a:p>
          <a:p>
            <a:pPr lvl="1"/>
            <a:r>
              <a:rPr lang="en-US" dirty="0" smtClean="0"/>
              <a:t>Treat </a:t>
            </a:r>
            <a:r>
              <a:rPr lang="en-US" dirty="0" smtClean="0">
                <a:sym typeface="Courier" charset="0"/>
              </a:rPr>
              <a:t>&lt;UNK&gt;</a:t>
            </a:r>
            <a:r>
              <a:rPr lang="en-US" dirty="0" smtClean="0"/>
              <a:t> as any other word and count and estimate probabilities</a:t>
            </a:r>
          </a:p>
          <a:p>
            <a:r>
              <a:rPr lang="en-US" dirty="0" smtClean="0"/>
              <a:t>During testing:</a:t>
            </a:r>
          </a:p>
          <a:p>
            <a:pPr lvl="1"/>
            <a:r>
              <a:rPr lang="en-US" dirty="0" smtClean="0"/>
              <a:t>Replace unknown words with &lt;UNK&gt; and use LM</a:t>
            </a:r>
          </a:p>
          <a:p>
            <a:pPr lvl="1"/>
            <a:r>
              <a:rPr lang="en-US" dirty="0" smtClean="0"/>
              <a:t>Test set characterized by OOV rate (percentage of OOVs)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Language Models</a:t>
            </a:r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Information theoretic criteria used</a:t>
            </a:r>
          </a:p>
          <a:p>
            <a:r>
              <a:rPr lang="en-US" dirty="0" smtClean="0"/>
              <a:t>Most common: Perplexity assigned by the trained LM to a test set</a:t>
            </a:r>
          </a:p>
          <a:p>
            <a:r>
              <a:rPr lang="en-US" dirty="0" smtClean="0"/>
              <a:t>Perplexity: How surprised are you on average by what comes next ?</a:t>
            </a:r>
          </a:p>
          <a:p>
            <a:pPr lvl="1"/>
            <a:r>
              <a:rPr lang="en-US" dirty="0" smtClean="0"/>
              <a:t>If the LM is good at knowing what comes next in a sentence ⇒ Low perplexity (lower is better)</a:t>
            </a:r>
          </a:p>
          <a:p>
            <a:pPr lvl="1"/>
            <a:r>
              <a:rPr lang="en-US" dirty="0" smtClean="0"/>
              <a:t>Relation to weighted average branching factor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Perplexity</a:t>
            </a:r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Given test set </a:t>
            </a:r>
            <a:r>
              <a:rPr lang="en-US" i="1" dirty="0" smtClean="0"/>
              <a:t>W</a:t>
            </a:r>
            <a:r>
              <a:rPr lang="en-US" dirty="0" smtClean="0"/>
              <a:t> with words </a:t>
            </a:r>
            <a:r>
              <a:rPr lang="en-US" i="1" dirty="0" smtClean="0"/>
              <a:t>w</a:t>
            </a:r>
            <a:r>
              <a:rPr lang="en-US" i="1" baseline="-25000" dirty="0" smtClean="0"/>
              <a:t>1</a:t>
            </a:r>
            <a:r>
              <a:rPr lang="en-US" dirty="0" smtClean="0"/>
              <a:t>, ...,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r>
              <a:rPr lang="en-US" dirty="0" smtClean="0"/>
              <a:t>Treat entire test set as one word sequence</a:t>
            </a:r>
          </a:p>
          <a:p>
            <a:r>
              <a:rPr lang="en-US" dirty="0" smtClean="0"/>
              <a:t>Perplexity is defined as the probability of the entire test set normalized by the number of words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Using the probability chain rule and (say) a bigram LM, we can write this as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lot easier to do with </a:t>
            </a:r>
            <a:r>
              <a:rPr lang="en-US" dirty="0" err="1" smtClean="0"/>
              <a:t>logprobs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344" y="3048000"/>
            <a:ext cx="3661172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9485" y="4495800"/>
            <a:ext cx="3536156" cy="103584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Evaluation</a:t>
            </a: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&lt;s&gt; and &lt;/s&gt; both in probability computation</a:t>
            </a:r>
          </a:p>
          <a:p>
            <a:r>
              <a:rPr lang="en-US" dirty="0" smtClean="0"/>
              <a:t>Count &lt;/s&gt; but not &lt;s&gt; in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Typical range of perplexities on English text is 50-1000</a:t>
            </a:r>
          </a:p>
          <a:p>
            <a:r>
              <a:rPr lang="en-US" dirty="0" smtClean="0"/>
              <a:t>Closed vocabulary testing yields much lower perplexities</a:t>
            </a:r>
          </a:p>
          <a:p>
            <a:r>
              <a:rPr lang="en-US" dirty="0" smtClean="0"/>
              <a:t>Testing across genres yields higher perplexities</a:t>
            </a:r>
          </a:p>
          <a:p>
            <a:r>
              <a:rPr lang="en-US" dirty="0" smtClean="0"/>
              <a:t>Can only compare perplexities if the LMs use the same vocabulary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17985" y="5227141"/>
            <a:ext cx="7108031" cy="1326059"/>
            <a:chOff x="0" y="0"/>
            <a:chExt cx="6368" cy="1188"/>
          </a:xfrm>
        </p:grpSpPr>
        <p:sp>
          <p:nvSpPr>
            <p:cNvPr id="82979" name="Rectangle 35"/>
            <p:cNvSpPr>
              <a:spLocks/>
            </p:cNvSpPr>
            <p:nvPr/>
          </p:nvSpPr>
          <p:spPr bwMode="auto">
            <a:xfrm>
              <a:off x="0" y="676"/>
              <a:ext cx="6368" cy="51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14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Training:  N=38 million, V~20000, open vocabulary, Katz 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backoff</a:t>
              </a:r>
              <a:r>
                <a:rPr lang="en-US" sz="14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 where applicable</a:t>
              </a:r>
            </a:p>
            <a:p>
              <a:pPr algn="ctr" eaLnBrk="1" hangingPunct="1"/>
              <a:r>
                <a:rPr lang="en-US" sz="14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Test: 1.5 million words, same genre as training</a:t>
              </a:r>
            </a:p>
          </p:txBody>
        </p:sp>
      </p:grp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2811738" y="4879476"/>
          <a:ext cx="4122463" cy="907117"/>
        </p:xfrm>
        <a:graphic>
          <a:graphicData uri="http://schemas.openxmlformats.org/drawingml/2006/table">
            <a:tbl>
              <a:tblPr/>
              <a:tblGrid>
                <a:gridCol w="1030290"/>
                <a:gridCol w="1031593"/>
                <a:gridCol w="1030290"/>
                <a:gridCol w="103029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Order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Unigram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Bigram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Trigram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962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170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109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“State of the Art” LMs</a:t>
            </a:r>
            <a:endParaRPr lang="en-US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N = 10 billion words, V = 300k words</a:t>
            </a:r>
          </a:p>
          <a:p>
            <a:pPr lvl="1"/>
            <a:r>
              <a:rPr lang="en-US" dirty="0" smtClean="0"/>
              <a:t>4-gram model with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25 million words, OOV rate 3.8%</a:t>
            </a:r>
          </a:p>
          <a:p>
            <a:pPr lvl="1"/>
            <a:r>
              <a:rPr lang="en-US" dirty="0" smtClean="0"/>
              <a:t>Perplexity ~50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LMs assign probabilities to sequences of tokens</a:t>
            </a:r>
          </a:p>
          <a:p>
            <a:r>
              <a:rPr lang="en-US" dirty="0" smtClean="0"/>
              <a:t>N-gram language models: consider only limited histories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r>
              <a:rPr lang="en-US" dirty="0" smtClean="0"/>
              <a:t> is an issue: smoothing to the rescue</a:t>
            </a:r>
          </a:p>
          <a:p>
            <a:pPr lvl="1"/>
            <a:r>
              <a:rPr lang="en-US" dirty="0" smtClean="0"/>
              <a:t>Variations on a theme: different techniques for redistributing probability mass</a:t>
            </a:r>
          </a:p>
          <a:p>
            <a:pPr lvl="1"/>
            <a:r>
              <a:rPr lang="en-US" dirty="0" smtClean="0"/>
              <a:t>Important: make sure you still have a valid probability distribution!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2209800"/>
          </a:xfrm>
        </p:spPr>
        <p:txBody>
          <a:bodyPr>
            <a:noAutofit/>
          </a:bodyPr>
          <a:lstStyle/>
          <a:p>
            <a:r>
              <a:rPr lang="en-US" dirty="0" smtClean="0"/>
              <a:t>Scaling Language Models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MapReduce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2"/>
          <p:cNvSpPr txBox="1">
            <a:spLocks noChangeArrowheads="1"/>
          </p:cNvSpPr>
          <p:nvPr/>
        </p:nvSpPr>
        <p:spPr bwMode="auto">
          <a:xfrm>
            <a:off x="1447800" y="2209800"/>
            <a:ext cx="15664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2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saw the small table</a:t>
            </a:r>
          </a:p>
        </p:txBody>
      </p:sp>
      <p:sp>
        <p:nvSpPr>
          <p:cNvPr id="61" name="TextBox 3"/>
          <p:cNvSpPr txBox="1">
            <a:spLocks noChangeArrowheads="1"/>
          </p:cNvSpPr>
          <p:nvPr/>
        </p:nvSpPr>
        <p:spPr bwMode="auto">
          <a:xfrm>
            <a:off x="1447800" y="2435225"/>
            <a:ext cx="15135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 la mesa pequeña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5181600" y="2133600"/>
            <a:ext cx="25378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(vi, i saw)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(la mesa pequeña, the small table)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63" name="TextBox 10"/>
          <p:cNvSpPr txBox="1">
            <a:spLocks noChangeArrowheads="1"/>
          </p:cNvSpPr>
          <p:nvPr/>
        </p:nvSpPr>
        <p:spPr bwMode="auto">
          <a:xfrm>
            <a:off x="1219200" y="2667000"/>
            <a:ext cx="13628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Parallel Sentences</a:t>
            </a:r>
          </a:p>
        </p:txBody>
      </p:sp>
      <p:sp>
        <p:nvSpPr>
          <p:cNvPr id="64" name="TextBox 11"/>
          <p:cNvSpPr txBox="1">
            <a:spLocks noChangeArrowheads="1"/>
          </p:cNvSpPr>
          <p:nvPr/>
        </p:nvSpPr>
        <p:spPr bwMode="auto">
          <a:xfrm>
            <a:off x="3603695" y="1600200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Word Alignment</a:t>
            </a:r>
          </a:p>
        </p:txBody>
      </p:sp>
      <p:sp>
        <p:nvSpPr>
          <p:cNvPr id="65" name="TextBox 12"/>
          <p:cNvSpPr txBox="1">
            <a:spLocks noChangeArrowheads="1"/>
          </p:cNvSpPr>
          <p:nvPr/>
        </p:nvSpPr>
        <p:spPr bwMode="auto">
          <a:xfrm>
            <a:off x="5334000" y="1600200"/>
            <a:ext cx="13837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Phrase Extraction</a:t>
            </a:r>
          </a:p>
        </p:txBody>
      </p:sp>
      <p:cxnSp>
        <p:nvCxnSpPr>
          <p:cNvPr id="66" name="Straight Arrow Connector 14"/>
          <p:cNvCxnSpPr>
            <a:cxnSpLocks noChangeShapeType="1"/>
          </p:cNvCxnSpPr>
          <p:nvPr/>
        </p:nvCxnSpPr>
        <p:spPr bwMode="auto">
          <a:xfrm>
            <a:off x="48006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7" name="TextBox 15"/>
          <p:cNvSpPr txBox="1">
            <a:spLocks noChangeArrowheads="1"/>
          </p:cNvSpPr>
          <p:nvPr/>
        </p:nvSpPr>
        <p:spPr bwMode="auto">
          <a:xfrm>
            <a:off x="1371600" y="3276600"/>
            <a:ext cx="1625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he sat at the table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service was good</a:t>
            </a: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1190625" y="3762375"/>
            <a:ext cx="157927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Target-Language Text</a:t>
            </a:r>
          </a:p>
        </p:txBody>
      </p:sp>
      <p:cxnSp>
        <p:nvCxnSpPr>
          <p:cNvPr id="69" name="Straight Arrow Connector 17"/>
          <p:cNvCxnSpPr>
            <a:cxnSpLocks noChangeShapeType="1"/>
          </p:cNvCxnSpPr>
          <p:nvPr/>
        </p:nvCxnSpPr>
        <p:spPr bwMode="auto">
          <a:xfrm>
            <a:off x="3048000" y="3505200"/>
            <a:ext cx="3048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18"/>
          <p:cNvCxnSpPr>
            <a:cxnSpLocks noChangeShapeType="1"/>
          </p:cNvCxnSpPr>
          <p:nvPr/>
        </p:nvCxnSpPr>
        <p:spPr bwMode="auto">
          <a:xfrm rot="5400000">
            <a:off x="5868194" y="2971006"/>
            <a:ext cx="3048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3340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Translation Model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35814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Language</a:t>
            </a:r>
            <a:br>
              <a:rPr lang="en-US" sz="11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11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648200" y="43434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Decoder</a:t>
            </a:r>
          </a:p>
        </p:txBody>
      </p:sp>
      <p:cxnSp>
        <p:nvCxnSpPr>
          <p:cNvPr id="74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4610100" y="4000500"/>
            <a:ext cx="2286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5"/>
          <p:cNvCxnSpPr>
            <a:cxnSpLocks noChangeShapeType="1"/>
          </p:cNvCxnSpPr>
          <p:nvPr/>
        </p:nvCxnSpPr>
        <p:spPr bwMode="auto">
          <a:xfrm rot="5400000">
            <a:off x="5448300" y="4000500"/>
            <a:ext cx="2286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26"/>
          <p:cNvSpPr txBox="1">
            <a:spLocks noChangeArrowheads="1"/>
          </p:cNvSpPr>
          <p:nvPr/>
        </p:nvSpPr>
        <p:spPr bwMode="auto">
          <a:xfrm>
            <a:off x="1874838" y="5438775"/>
            <a:ext cx="16498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Foreign Input Sentence</a:t>
            </a:r>
          </a:p>
        </p:txBody>
      </p:sp>
      <p:sp>
        <p:nvSpPr>
          <p:cNvPr id="77" name="TextBox 27"/>
          <p:cNvSpPr txBox="1">
            <a:spLocks noChangeArrowheads="1"/>
          </p:cNvSpPr>
          <p:nvPr/>
        </p:nvSpPr>
        <p:spPr bwMode="auto">
          <a:xfrm>
            <a:off x="5856288" y="5438775"/>
            <a:ext cx="17443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English Output Sentence</a:t>
            </a:r>
          </a:p>
        </p:txBody>
      </p:sp>
      <p:sp>
        <p:nvSpPr>
          <p:cNvPr id="78" name="TextBox 28"/>
          <p:cNvSpPr txBox="1">
            <a:spLocks noChangeArrowheads="1"/>
          </p:cNvSpPr>
          <p:nvPr/>
        </p:nvSpPr>
        <p:spPr bwMode="auto">
          <a:xfrm>
            <a:off x="1189038" y="5178425"/>
            <a:ext cx="3201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maria no daba una bofetada a la bruja verde</a:t>
            </a:r>
          </a:p>
        </p:txBody>
      </p:sp>
      <p:sp>
        <p:nvSpPr>
          <p:cNvPr id="79" name="TextBox 29"/>
          <p:cNvSpPr txBox="1">
            <a:spLocks noChangeArrowheads="1"/>
          </p:cNvSpPr>
          <p:nvPr/>
        </p:nvSpPr>
        <p:spPr bwMode="auto">
          <a:xfrm>
            <a:off x="5553075" y="5181600"/>
            <a:ext cx="24368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mary did not slap the green witch</a:t>
            </a:r>
          </a:p>
        </p:txBody>
      </p:sp>
      <p:cxnSp>
        <p:nvCxnSpPr>
          <p:cNvPr id="80" name="Straight Arrow Connector 30"/>
          <p:cNvCxnSpPr>
            <a:cxnSpLocks noChangeShapeType="1"/>
          </p:cNvCxnSpPr>
          <p:nvPr/>
        </p:nvCxnSpPr>
        <p:spPr bwMode="auto">
          <a:xfrm>
            <a:off x="4267200" y="4572000"/>
            <a:ext cx="3810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33"/>
          <p:cNvSpPr txBox="1">
            <a:spLocks noChangeArrowheads="1"/>
          </p:cNvSpPr>
          <p:nvPr/>
        </p:nvSpPr>
        <p:spPr bwMode="auto">
          <a:xfrm>
            <a:off x="1066800" y="1704975"/>
            <a:ext cx="11604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Training Data</a:t>
            </a:r>
          </a:p>
        </p:txBody>
      </p:sp>
      <p:cxnSp>
        <p:nvCxnSpPr>
          <p:cNvPr id="83" name="Straight Arrow Connector 30"/>
          <p:cNvCxnSpPr>
            <a:cxnSpLocks noChangeShapeType="1"/>
          </p:cNvCxnSpPr>
          <p:nvPr/>
        </p:nvCxnSpPr>
        <p:spPr bwMode="auto">
          <a:xfrm rot="5400000">
            <a:off x="3962401" y="4876800"/>
            <a:ext cx="609600" cy="3175"/>
          </a:xfrm>
          <a:prstGeom prst="straightConnector1">
            <a:avLst/>
          </a:prstGeom>
          <a:ln w="15875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30"/>
          <p:cNvCxnSpPr>
            <a:cxnSpLocks noChangeShapeType="1"/>
          </p:cNvCxnSpPr>
          <p:nvPr/>
        </p:nvCxnSpPr>
        <p:spPr bwMode="auto">
          <a:xfrm>
            <a:off x="5638800" y="4572000"/>
            <a:ext cx="381000" cy="1588"/>
          </a:xfrm>
          <a:prstGeom prst="straightConnector1">
            <a:avLst/>
          </a:prstGeom>
          <a:ln w="15875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30"/>
          <p:cNvCxnSpPr>
            <a:cxnSpLocks noChangeShapeType="1"/>
          </p:cNvCxnSpPr>
          <p:nvPr/>
        </p:nvCxnSpPr>
        <p:spPr bwMode="auto">
          <a:xfrm rot="5400000">
            <a:off x="5715794" y="4876006"/>
            <a:ext cx="609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5"/>
          <p:cNvCxnSpPr>
            <a:cxnSpLocks noChangeShapeType="1"/>
          </p:cNvCxnSpPr>
          <p:nvPr/>
        </p:nvCxnSpPr>
        <p:spPr bwMode="auto">
          <a:xfrm>
            <a:off x="3048000" y="2514600"/>
            <a:ext cx="3048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87" descr="align-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905000"/>
            <a:ext cx="1644229" cy="1171354"/>
          </a:xfrm>
          <a:prstGeom prst="rect">
            <a:avLst/>
          </a:prstGeom>
        </p:spPr>
      </p:pic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71" grpId="0" animBg="1"/>
      <p:bldP spid="72" grpId="0" animBg="1"/>
      <p:bldP spid="73" grpId="0" animBg="1"/>
      <p:bldP spid="76" grpId="0"/>
      <p:bldP spid="77" grpId="0"/>
      <p:bldP spid="78" grpId="0"/>
      <p:bldP spid="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Language Modeling Recap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8458200" cy="4343400"/>
          </a:xfrm>
        </p:spPr>
        <p:txBody>
          <a:bodyPr>
            <a:normAutofit lnSpcReduction="10000"/>
          </a:bodyPr>
          <a:lstStyle/>
          <a:p>
            <a:pPr marL="342848" indent="-342848">
              <a:defRPr/>
            </a:pPr>
            <a:r>
              <a:rPr lang="en-US" b="1" dirty="0" smtClean="0">
                <a:ea typeface="+mn-ea"/>
                <a:cs typeface="+mn-cs"/>
              </a:rPr>
              <a:t>Interpolation</a:t>
            </a:r>
            <a:r>
              <a:rPr lang="en-US" dirty="0" smtClean="0">
                <a:ea typeface="+mn-ea"/>
                <a:cs typeface="+mn-cs"/>
              </a:rPr>
              <a:t>: Consult </a:t>
            </a:r>
            <a:r>
              <a:rPr lang="en-US" i="1" u="sng" dirty="0" smtClean="0">
                <a:ea typeface="+mn-ea"/>
                <a:cs typeface="+mn-cs"/>
              </a:rPr>
              <a:t>all</a:t>
            </a:r>
            <a:r>
              <a:rPr lang="en-US" dirty="0" smtClean="0">
                <a:ea typeface="+mn-ea"/>
                <a:cs typeface="+mn-cs"/>
              </a:rPr>
              <a:t> models at the same time to compute an interpolated probability estimate.</a:t>
            </a:r>
          </a:p>
          <a:p>
            <a:pPr marL="342848" indent="-342848">
              <a:defRPr/>
            </a:pPr>
            <a:r>
              <a:rPr lang="en-US" b="1" dirty="0" smtClean="0">
                <a:ea typeface="+mn-ea"/>
                <a:cs typeface="+mn-cs"/>
              </a:rPr>
              <a:t>Backoff</a:t>
            </a:r>
            <a:r>
              <a:rPr lang="en-US" dirty="0" smtClean="0">
                <a:ea typeface="+mn-ea"/>
                <a:cs typeface="+mn-cs"/>
              </a:rPr>
              <a:t>: Consult the highest order model first and backoff to lower order model </a:t>
            </a:r>
            <a:r>
              <a:rPr lang="en-US" i="1" u="sng" dirty="0" smtClean="0">
                <a:ea typeface="+mn-ea"/>
                <a:cs typeface="+mn-cs"/>
              </a:rPr>
              <a:t>only if</a:t>
            </a:r>
            <a:r>
              <a:rPr lang="en-US" dirty="0" smtClean="0">
                <a:ea typeface="+mn-ea"/>
                <a:cs typeface="+mn-cs"/>
              </a:rPr>
              <a:t> there are no higher order counts. </a:t>
            </a:r>
          </a:p>
          <a:p>
            <a:pPr marL="342848" indent="-342848">
              <a:defRPr/>
            </a:pPr>
            <a:r>
              <a:rPr lang="en-US" b="1" dirty="0" smtClean="0">
                <a:ea typeface="+mn-ea"/>
                <a:cs typeface="+mn-cs"/>
              </a:rPr>
              <a:t>Interpolated Kneser Ney</a:t>
            </a:r>
            <a:r>
              <a:rPr lang="en-US" dirty="0" smtClean="0">
                <a:ea typeface="+mn-ea"/>
                <a:cs typeface="+mn-cs"/>
              </a:rPr>
              <a:t> (state-of-the-art)</a:t>
            </a:r>
          </a:p>
          <a:p>
            <a:pPr marL="742836" lvl="1" indent="-285707">
              <a:defRPr/>
            </a:pPr>
            <a:r>
              <a:rPr lang="en-US" dirty="0" smtClean="0"/>
              <a:t>Use absolute discounting to save some probability mass for lower order models.</a:t>
            </a:r>
          </a:p>
          <a:p>
            <a:pPr marL="742836" lvl="1" indent="-285707">
              <a:defRPr/>
            </a:pPr>
            <a:r>
              <a:rPr lang="en-US" dirty="0" smtClean="0"/>
              <a:t>Use a novel form of lower order models (count </a:t>
            </a:r>
            <a:r>
              <a:rPr lang="en-US" i="1" dirty="0" smtClean="0"/>
              <a:t>unique </a:t>
            </a:r>
            <a:r>
              <a:rPr lang="en-US" dirty="0" smtClean="0"/>
              <a:t>single word contexts instead of occurrences)</a:t>
            </a:r>
          </a:p>
          <a:p>
            <a:pPr marL="742836" lvl="1" indent="-285707">
              <a:defRPr/>
            </a:pPr>
            <a:r>
              <a:rPr lang="en-US" dirty="0" smtClean="0"/>
              <a:t>Combine models into a true probability model using interpolation</a:t>
            </a:r>
          </a:p>
        </p:txBody>
      </p:sp>
      <p:pic>
        <p:nvPicPr>
          <p:cNvPr id="10244" name="Picture 13" descr="latex-image-1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486400"/>
            <a:ext cx="8001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Questions for today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2209800"/>
            <a:ext cx="8564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</a:rPr>
              <a:t>Can we efficiently train an IKN LM with terabytes of data?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33700" y="3500438"/>
            <a:ext cx="3314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bg1"/>
                </a:solidFill>
              </a:rPr>
              <a:t>Does it really matter?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Using MapReduce to Train IKN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0: Count words [MR]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0.5: Assign IDs to words [vocabulary generation]</a:t>
            </a:r>
            <a:br>
              <a:rPr lang="en-US" dirty="0" smtClean="0">
                <a:ea typeface="ＭＳ Ｐゴシック" charset="-128"/>
              </a:rPr>
            </a:br>
            <a:r>
              <a:rPr lang="en-US" sz="1800" dirty="0" smtClean="0">
                <a:ea typeface="ＭＳ Ｐゴシック" charset="-128"/>
              </a:rPr>
              <a:t>(more frequent → smaller IDs)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1: Compute </a:t>
            </a:r>
            <a:r>
              <a:rPr lang="en-US" i="1" dirty="0" smtClean="0">
                <a:ea typeface="ＭＳ Ｐゴシック" charset="-128"/>
              </a:rPr>
              <a:t>n</a:t>
            </a:r>
            <a:r>
              <a:rPr lang="en-US" dirty="0" smtClean="0">
                <a:ea typeface="ＭＳ Ｐゴシック" charset="-128"/>
              </a:rPr>
              <a:t>-gram counts [MR]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2: Compute lower order context counts [MR]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3: Compute unsmoothed probabilities and interpolation weights [MR]</a:t>
            </a: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4: Compute interpolated probabilities [MR]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200400" y="6400800"/>
            <a:ext cx="21066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</a:rPr>
              <a:t>[MR] = MapReduce </a:t>
            </a:r>
            <a:r>
              <a:rPr lang="en-US" sz="1400" dirty="0" smtClean="0">
                <a:solidFill>
                  <a:schemeClr val="bg1"/>
                </a:solidFill>
              </a:rPr>
              <a:t>job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0 &amp; 0.5</a:t>
            </a:r>
          </a:p>
        </p:txBody>
      </p:sp>
      <p:pic>
        <p:nvPicPr>
          <p:cNvPr id="14339" name="Content Placeholder 5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0217" r="-30217"/>
          <a:stretch>
            <a:fillRect/>
          </a:stretch>
        </p:blipFill>
        <p:spPr/>
      </p:pic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5410200" y="6172200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Step 0.5</a:t>
            </a:r>
          </a:p>
        </p:txBody>
      </p:sp>
      <p:sp>
        <p:nvSpPr>
          <p:cNvPr id="14341" name="TextBox 17"/>
          <p:cNvSpPr txBox="1">
            <a:spLocks noChangeArrowheads="1"/>
          </p:cNvSpPr>
          <p:nvPr/>
        </p:nvSpPr>
        <p:spPr bwMode="auto">
          <a:xfrm>
            <a:off x="1219200" y="4005263"/>
            <a:ext cx="800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Step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1-4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09600" y="1165225"/>
          <a:ext cx="8305800" cy="4288154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  <a:gridCol w="1447800"/>
                <a:gridCol w="2057400"/>
                <a:gridCol w="1905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Document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_Step 3 Output_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 (history)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“c b a”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(“c”, 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(P’(“a b c”), λ(“a b”))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Partitioning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“c b”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Output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(“c”, P’(“a b c”),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λ(“a b”))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c”),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λ(“a b”))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49" name="TextBox 10"/>
          <p:cNvSpPr txBox="1">
            <a:spLocks noChangeArrowheads="1"/>
          </p:cNvSpPr>
          <p:nvPr/>
        </p:nvSpPr>
        <p:spPr bwMode="auto">
          <a:xfrm>
            <a:off x="2308225" y="5486400"/>
            <a:ext cx="892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Count </a:t>
            </a:r>
          </a:p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n-grams</a:t>
            </a:r>
          </a:p>
        </p:txBody>
      </p:sp>
      <p:sp>
        <p:nvSpPr>
          <p:cNvPr id="15450" name="TextBox 11"/>
          <p:cNvSpPr txBox="1">
            <a:spLocks noChangeArrowheads="1"/>
          </p:cNvSpPr>
          <p:nvPr/>
        </p:nvSpPr>
        <p:spPr bwMode="auto">
          <a:xfrm>
            <a:off x="1905000" y="6319838"/>
            <a:ext cx="5697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0">
                <a:solidFill>
                  <a:schemeClr val="bg1"/>
                </a:solidFill>
              </a:rPr>
              <a:t>All output keys are always the </a:t>
            </a:r>
            <a:r>
              <a:rPr lang="en-US" sz="1200" b="0" i="1">
                <a:solidFill>
                  <a:schemeClr val="bg1"/>
                </a:solidFill>
              </a:rPr>
              <a:t>same </a:t>
            </a:r>
            <a:r>
              <a:rPr lang="en-US" sz="1200" b="0">
                <a:solidFill>
                  <a:schemeClr val="bg1"/>
                </a:solidFill>
              </a:rPr>
              <a:t>as the intermediate keys</a:t>
            </a:r>
          </a:p>
          <a:p>
            <a:pPr algn="ctr" eaLnBrk="0" hangingPunct="0"/>
            <a:r>
              <a:rPr lang="en-US" sz="1200" b="0">
                <a:solidFill>
                  <a:schemeClr val="bg1"/>
                </a:solidFill>
              </a:rPr>
              <a:t>I only show trigrams here but the steps operate on bigrams and unigrams as well</a:t>
            </a:r>
          </a:p>
        </p:txBody>
      </p:sp>
      <p:sp>
        <p:nvSpPr>
          <p:cNvPr id="15451" name="TextBox 12"/>
          <p:cNvSpPr txBox="1">
            <a:spLocks noChangeArrowheads="1"/>
          </p:cNvSpPr>
          <p:nvPr/>
        </p:nvSpPr>
        <p:spPr bwMode="auto">
          <a:xfrm>
            <a:off x="3724275" y="5495925"/>
            <a:ext cx="923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Count </a:t>
            </a:r>
          </a:p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contexts</a:t>
            </a:r>
          </a:p>
        </p:txBody>
      </p:sp>
      <p:sp>
        <p:nvSpPr>
          <p:cNvPr id="15452" name="TextBox 13"/>
          <p:cNvSpPr txBox="1">
            <a:spLocks noChangeArrowheads="1"/>
          </p:cNvSpPr>
          <p:nvPr/>
        </p:nvSpPr>
        <p:spPr bwMode="auto">
          <a:xfrm>
            <a:off x="4806950" y="5495925"/>
            <a:ext cx="2432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Compute unsmoothed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probs AND interp. weights</a:t>
            </a:r>
          </a:p>
        </p:txBody>
      </p:sp>
      <p:sp>
        <p:nvSpPr>
          <p:cNvPr id="15453" name="TextBox 14"/>
          <p:cNvSpPr txBox="1">
            <a:spLocks noChangeArrowheads="1"/>
          </p:cNvSpPr>
          <p:nvPr/>
        </p:nvSpPr>
        <p:spPr bwMode="auto">
          <a:xfrm>
            <a:off x="7405688" y="5495925"/>
            <a:ext cx="1281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Compute</a:t>
            </a:r>
          </a:p>
          <a:p>
            <a:pPr algn="ctr" eaLnBrk="0" hangingPunct="0"/>
            <a:r>
              <a:rPr lang="en-US" sz="1400">
                <a:solidFill>
                  <a:schemeClr val="bg1"/>
                </a:solidFill>
              </a:rPr>
              <a:t>Interp. probs</a:t>
            </a:r>
          </a:p>
        </p:txBody>
      </p:sp>
      <p:sp>
        <p:nvSpPr>
          <p:cNvPr id="15454" name="TextBox 9"/>
          <p:cNvSpPr txBox="1">
            <a:spLocks noChangeArrowheads="1"/>
          </p:cNvSpPr>
          <p:nvPr/>
        </p:nvSpPr>
        <p:spPr bwMode="auto">
          <a:xfrm rot="5400000" flipH="1" flipV="1">
            <a:off x="-228600" y="1812925"/>
            <a:ext cx="12319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Mapper Input</a:t>
            </a:r>
          </a:p>
        </p:txBody>
      </p:sp>
      <p:sp>
        <p:nvSpPr>
          <p:cNvPr id="15455" name="TextBox 10"/>
          <p:cNvSpPr txBox="1">
            <a:spLocks noChangeArrowheads="1"/>
          </p:cNvSpPr>
          <p:nvPr/>
        </p:nvSpPr>
        <p:spPr bwMode="auto">
          <a:xfrm rot="5400000" flipH="1" flipV="1">
            <a:off x="-344487" y="3167062"/>
            <a:ext cx="1416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Mapper Output</a:t>
            </a:r>
          </a:p>
          <a:p>
            <a:pPr algn="ctr"/>
            <a:r>
              <a:rPr lang="en-US" sz="1300">
                <a:solidFill>
                  <a:schemeClr val="bg1"/>
                </a:solidFill>
              </a:rPr>
              <a:t>Reducer Input</a:t>
            </a:r>
          </a:p>
        </p:txBody>
      </p:sp>
      <p:sp>
        <p:nvSpPr>
          <p:cNvPr id="15456" name="TextBox 11"/>
          <p:cNvSpPr txBox="1">
            <a:spLocks/>
          </p:cNvSpPr>
          <p:nvPr/>
        </p:nvSpPr>
        <p:spPr bwMode="auto">
          <a:xfrm rot="5400000" flipH="1" flipV="1">
            <a:off x="-62706" y="4966494"/>
            <a:ext cx="8524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Reducer </a:t>
            </a:r>
          </a:p>
          <a:p>
            <a:pPr algn="ctr"/>
            <a:r>
              <a:rPr lang="en-US" sz="130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1-4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09600" y="1165225"/>
          <a:ext cx="8305800" cy="4288154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  <a:gridCol w="1447800"/>
                <a:gridCol w="2057400"/>
                <a:gridCol w="1905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Key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Value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Document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_Step 3 Output_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Key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 (history)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“c b a”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Value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(“c”, 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(P’(“a b c”), λ(“a b”))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Partitioning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“c b”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9D9D9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Output Value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(“c”, P’(“a b c”),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λ(“a b”))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c”),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λ(“a b”))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3" name="TextBox 10"/>
          <p:cNvSpPr txBox="1">
            <a:spLocks noChangeArrowheads="1"/>
          </p:cNvSpPr>
          <p:nvPr/>
        </p:nvSpPr>
        <p:spPr bwMode="auto">
          <a:xfrm>
            <a:off x="2308225" y="5486400"/>
            <a:ext cx="892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2">
                    <a:lumMod val="85000"/>
                  </a:schemeClr>
                </a:solidFill>
                <a:cs typeface="ＭＳ Ｐゴシック" charset="-128"/>
              </a:rPr>
              <a:t>Count </a:t>
            </a:r>
          </a:p>
          <a:p>
            <a:pPr algn="ctr" eaLnBrk="0" hangingPunct="0">
              <a:defRPr/>
            </a:pPr>
            <a:r>
              <a:rPr lang="en-US" sz="1400" dirty="0">
                <a:solidFill>
                  <a:schemeClr val="tx2">
                    <a:lumMod val="85000"/>
                  </a:schemeClr>
                </a:solidFill>
                <a:cs typeface="ＭＳ Ｐゴシック" charset="-128"/>
              </a:rPr>
              <a:t>n-grams</a:t>
            </a:r>
          </a:p>
        </p:txBody>
      </p:sp>
      <p:sp>
        <p:nvSpPr>
          <p:cNvPr id="16456" name="TextBox 11"/>
          <p:cNvSpPr txBox="1">
            <a:spLocks noChangeArrowheads="1"/>
          </p:cNvSpPr>
          <p:nvPr/>
        </p:nvSpPr>
        <p:spPr bwMode="auto">
          <a:xfrm>
            <a:off x="1905000" y="6319838"/>
            <a:ext cx="5697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0">
                <a:solidFill>
                  <a:srgbClr val="A6A6A6"/>
                </a:solidFill>
              </a:rPr>
              <a:t>All output keys are always the </a:t>
            </a:r>
            <a:r>
              <a:rPr lang="en-US" sz="1200" b="0" i="1">
                <a:solidFill>
                  <a:srgbClr val="A6A6A6"/>
                </a:solidFill>
              </a:rPr>
              <a:t>same </a:t>
            </a:r>
            <a:r>
              <a:rPr lang="en-US" sz="1200" b="0">
                <a:solidFill>
                  <a:srgbClr val="A6A6A6"/>
                </a:solidFill>
              </a:rPr>
              <a:t>as the intermediate keys</a:t>
            </a:r>
          </a:p>
          <a:p>
            <a:pPr algn="ctr" eaLnBrk="0" hangingPunct="0"/>
            <a:r>
              <a:rPr lang="en-US" sz="1200" b="0">
                <a:solidFill>
                  <a:srgbClr val="A6A6A6"/>
                </a:solidFill>
              </a:rPr>
              <a:t>I only show trigrams here but the steps operate on bigrams and unigrams as well</a:t>
            </a:r>
          </a:p>
        </p:txBody>
      </p:sp>
      <p:sp>
        <p:nvSpPr>
          <p:cNvPr id="16457" name="TextBox 12"/>
          <p:cNvSpPr txBox="1">
            <a:spLocks noChangeArrowheads="1"/>
          </p:cNvSpPr>
          <p:nvPr/>
        </p:nvSpPr>
        <p:spPr bwMode="auto">
          <a:xfrm>
            <a:off x="3724275" y="5495925"/>
            <a:ext cx="923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Count </a:t>
            </a:r>
          </a:p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contexts</a:t>
            </a:r>
          </a:p>
        </p:txBody>
      </p:sp>
      <p:sp>
        <p:nvSpPr>
          <p:cNvPr id="16458" name="TextBox 13"/>
          <p:cNvSpPr txBox="1">
            <a:spLocks noChangeArrowheads="1"/>
          </p:cNvSpPr>
          <p:nvPr/>
        </p:nvSpPr>
        <p:spPr bwMode="auto">
          <a:xfrm>
            <a:off x="4806950" y="5495925"/>
            <a:ext cx="2432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Compute unsmoothed</a:t>
            </a:r>
            <a:br>
              <a:rPr lang="en-US" sz="1400">
                <a:solidFill>
                  <a:srgbClr val="D9D9D9"/>
                </a:solidFill>
              </a:rPr>
            </a:br>
            <a:r>
              <a:rPr lang="en-US" sz="1400">
                <a:solidFill>
                  <a:srgbClr val="D9D9D9"/>
                </a:solidFill>
              </a:rPr>
              <a:t>probs AND interp. weights</a:t>
            </a:r>
          </a:p>
        </p:txBody>
      </p:sp>
      <p:sp>
        <p:nvSpPr>
          <p:cNvPr id="16459" name="TextBox 14"/>
          <p:cNvSpPr txBox="1">
            <a:spLocks noChangeArrowheads="1"/>
          </p:cNvSpPr>
          <p:nvPr/>
        </p:nvSpPr>
        <p:spPr bwMode="auto">
          <a:xfrm>
            <a:off x="7405688" y="5495925"/>
            <a:ext cx="1281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Compute</a:t>
            </a:r>
          </a:p>
          <a:p>
            <a:pPr algn="ctr" eaLnBrk="0" hangingPunct="0"/>
            <a:r>
              <a:rPr lang="en-US" sz="1400">
                <a:solidFill>
                  <a:srgbClr val="D9D9D9"/>
                </a:solidFill>
              </a:rPr>
              <a:t>Interp. probs</a:t>
            </a:r>
          </a:p>
        </p:txBody>
      </p:sp>
      <p:sp>
        <p:nvSpPr>
          <p:cNvPr id="16460" name="TextBox 9"/>
          <p:cNvSpPr txBox="1">
            <a:spLocks noChangeArrowheads="1"/>
          </p:cNvSpPr>
          <p:nvPr/>
        </p:nvSpPr>
        <p:spPr bwMode="auto">
          <a:xfrm rot="5400000" flipH="1" flipV="1">
            <a:off x="-228600" y="1812925"/>
            <a:ext cx="12319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>
                <a:solidFill>
                  <a:srgbClr val="D9D9D9"/>
                </a:solidFill>
              </a:rPr>
              <a:t>Mapper Input</a:t>
            </a:r>
          </a:p>
        </p:txBody>
      </p:sp>
      <p:sp>
        <p:nvSpPr>
          <p:cNvPr id="16461" name="TextBox 10"/>
          <p:cNvSpPr txBox="1">
            <a:spLocks noChangeArrowheads="1"/>
          </p:cNvSpPr>
          <p:nvPr/>
        </p:nvSpPr>
        <p:spPr bwMode="auto">
          <a:xfrm rot="5400000" flipH="1" flipV="1">
            <a:off x="-344487" y="3167062"/>
            <a:ext cx="1416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rgbClr val="D9D9D9"/>
                </a:solidFill>
              </a:rPr>
              <a:t>Mapper Output</a:t>
            </a:r>
          </a:p>
          <a:p>
            <a:pPr algn="ctr"/>
            <a:r>
              <a:rPr lang="en-US" sz="1300">
                <a:solidFill>
                  <a:srgbClr val="D9D9D9"/>
                </a:solidFill>
              </a:rPr>
              <a:t>Reducer Input</a:t>
            </a:r>
          </a:p>
        </p:txBody>
      </p:sp>
      <p:sp>
        <p:nvSpPr>
          <p:cNvPr id="16462" name="TextBox 11"/>
          <p:cNvSpPr txBox="1">
            <a:spLocks/>
          </p:cNvSpPr>
          <p:nvPr/>
        </p:nvSpPr>
        <p:spPr bwMode="auto">
          <a:xfrm rot="5400000" flipH="1" flipV="1">
            <a:off x="-62706" y="4966494"/>
            <a:ext cx="8524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>
                <a:solidFill>
                  <a:srgbClr val="D9D9D9"/>
                </a:solidFill>
              </a:rPr>
              <a:t>Reducer </a:t>
            </a:r>
          </a:p>
          <a:p>
            <a:pPr algn="ctr"/>
            <a:r>
              <a:rPr lang="en-US" sz="1300">
                <a:solidFill>
                  <a:srgbClr val="D9D9D9"/>
                </a:solidFill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3600" y="2492375"/>
            <a:ext cx="5334000" cy="2308225"/>
          </a:xfrm>
          <a:prstGeom prst="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Details are not important!</a:t>
            </a:r>
          </a:p>
          <a:p>
            <a:pPr algn="ctr"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cs typeface="ＭＳ Ｐゴシック" charset="-128"/>
            </a:endParaRP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5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MR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jobs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to train IKN (expensive)!</a:t>
            </a:r>
          </a:p>
          <a:p>
            <a:pPr marL="342900" indent="-342900" algn="ctr"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cs typeface="ＭＳ Ｐゴシック" charset="-128"/>
            </a:endParaRP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IKN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LMs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 are big! </a:t>
            </a: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(interpolation weights are context dependent)</a:t>
            </a:r>
          </a:p>
          <a:p>
            <a:pPr marL="342900" indent="-342900" algn="ctr"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cs typeface="ＭＳ Ｐゴシック" charset="-128"/>
            </a:endParaRP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Can we do something that has better</a:t>
            </a:r>
          </a:p>
          <a:p>
            <a:pPr marL="342900" indent="-342900" algn="ctr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ＭＳ Ｐゴシック" charset="-128"/>
              </a:rPr>
              <a:t>behavior at scale in terms of time and space?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try something stupid!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Simplify </a:t>
            </a:r>
            <a:r>
              <a:rPr lang="en-US" i="1" dirty="0" err="1" smtClean="0"/>
              <a:t>backoff</a:t>
            </a:r>
            <a:r>
              <a:rPr lang="en-US" i="1" dirty="0" smtClean="0"/>
              <a:t> </a:t>
            </a:r>
            <a:r>
              <a:rPr lang="en-US" dirty="0" smtClean="0"/>
              <a:t>as much as possible!</a:t>
            </a:r>
          </a:p>
          <a:p>
            <a:r>
              <a:rPr lang="en-US" dirty="0" smtClean="0"/>
              <a:t>Forget about trying to make the LM be a true probability distribution!</a:t>
            </a:r>
          </a:p>
          <a:p>
            <a:r>
              <a:rPr lang="en-US" dirty="0" smtClean="0"/>
              <a:t>Don’t do </a:t>
            </a:r>
            <a:r>
              <a:rPr lang="en-US" i="1" dirty="0" smtClean="0"/>
              <a:t>any </a:t>
            </a:r>
            <a:r>
              <a:rPr lang="en-US" dirty="0" smtClean="0"/>
              <a:t>discounting of higher order models!</a:t>
            </a:r>
          </a:p>
          <a:p>
            <a:r>
              <a:rPr lang="en-US" dirty="0" smtClean="0"/>
              <a:t>Have a </a:t>
            </a:r>
            <a:r>
              <a:rPr lang="en-US" i="1" dirty="0" smtClean="0"/>
              <a:t>single </a:t>
            </a:r>
            <a:r>
              <a:rPr lang="en-US" dirty="0" err="1" smtClean="0"/>
              <a:t>backoff</a:t>
            </a:r>
            <a:r>
              <a:rPr lang="en-US" dirty="0" smtClean="0"/>
              <a:t> weight </a:t>
            </a:r>
            <a:r>
              <a:rPr lang="en-US" i="1" dirty="0" smtClean="0"/>
              <a:t>independent </a:t>
            </a:r>
            <a:r>
              <a:rPr lang="en-US" dirty="0" smtClean="0"/>
              <a:t>of context!</a:t>
            </a:r>
            <a:br>
              <a:rPr lang="en-US" dirty="0" smtClean="0"/>
            </a:br>
            <a:r>
              <a:rPr lang="en-US" dirty="0" smtClean="0"/>
              <a:t>[α(•) = α]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412" name="TextBox 12"/>
          <p:cNvSpPr txBox="1">
            <a:spLocks noChangeArrowheads="1"/>
          </p:cNvSpPr>
          <p:nvPr/>
        </p:nvSpPr>
        <p:spPr bwMode="auto">
          <a:xfrm>
            <a:off x="3475037" y="6305550"/>
            <a:ext cx="2849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00"/>
                </a:solidFill>
              </a:rPr>
              <a:t>“Stupid </a:t>
            </a:r>
            <a:r>
              <a:rPr lang="en-US" sz="2000" dirty="0" err="1">
                <a:solidFill>
                  <a:srgbClr val="000000"/>
                </a:solidFill>
              </a:rPr>
              <a:t>Backoff</a:t>
            </a:r>
            <a:r>
              <a:rPr lang="en-US" sz="2000" dirty="0">
                <a:solidFill>
                  <a:srgbClr val="000000"/>
                </a:solidFill>
              </a:rPr>
              <a:t> (SB)”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31900" y="4076700"/>
            <a:ext cx="6997700" cy="2171700"/>
            <a:chOff x="1066800" y="3886200"/>
            <a:chExt cx="6997700" cy="2171700"/>
          </a:xfrm>
        </p:grpSpPr>
        <p:pic>
          <p:nvPicPr>
            <p:cNvPr id="17414" name="Picture 7" descr="latex-image-1.pd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95600" y="4864100"/>
              <a:ext cx="3289300" cy="31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10" descr="latex-image-1.pd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5410200"/>
              <a:ext cx="60833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6" name="Picture 14" descr="latex-image-1.pd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6800" y="3886200"/>
              <a:ext cx="61722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Using MapReduce to Train SB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0: Count words [MR]</a:t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0.5: Assign IDs to words [vocabulary generation]</a:t>
            </a:r>
            <a:br>
              <a:rPr lang="en-US" dirty="0" smtClean="0">
                <a:ea typeface="ＭＳ Ｐゴシック" charset="-128"/>
              </a:rPr>
            </a:br>
            <a:r>
              <a:rPr lang="en-US" sz="1800" dirty="0" smtClean="0">
                <a:ea typeface="ＭＳ Ｐゴシック" charset="-128"/>
              </a:rPr>
              <a:t>(more frequent → smaller IDs)</a:t>
            </a:r>
            <a:br>
              <a:rPr lang="en-US" sz="1800" dirty="0" smtClean="0">
                <a:ea typeface="ＭＳ Ｐゴシック" charset="-128"/>
              </a:rPr>
            </a:br>
            <a:endParaRPr lang="en-US" sz="1800" dirty="0" smtClean="0">
              <a:ea typeface="ＭＳ Ｐゴシック" charset="-128"/>
            </a:endParaRP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1: Compute </a:t>
            </a:r>
            <a:r>
              <a:rPr lang="en-US" i="1" dirty="0" smtClean="0">
                <a:ea typeface="ＭＳ Ｐゴシック" charset="-128"/>
              </a:rPr>
              <a:t>n</a:t>
            </a:r>
            <a:r>
              <a:rPr lang="en-US" dirty="0" smtClean="0">
                <a:ea typeface="ＭＳ Ｐゴシック" charset="-128"/>
              </a:rPr>
              <a:t>-gram counts [MR]</a:t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  <a:p>
            <a:pPr>
              <a:spcAft>
                <a:spcPts val="1925"/>
              </a:spcAft>
            </a:pPr>
            <a:r>
              <a:rPr lang="en-US" dirty="0" smtClean="0">
                <a:ea typeface="ＭＳ Ｐゴシック" charset="-128"/>
              </a:rPr>
              <a:t>Step 2: Generate final LM “scores” [MR]</a:t>
            </a: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3200400" y="6400800"/>
            <a:ext cx="21066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</a:rPr>
              <a:t>[MR] = MapReduce </a:t>
            </a:r>
            <a:r>
              <a:rPr lang="en-US" sz="1400" dirty="0" smtClean="0">
                <a:solidFill>
                  <a:schemeClr val="bg1"/>
                </a:solidFill>
              </a:rPr>
              <a:t>job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0 &amp; 0.5</a:t>
            </a:r>
          </a:p>
        </p:txBody>
      </p:sp>
      <p:pic>
        <p:nvPicPr>
          <p:cNvPr id="20483" name="Content Placeholder 5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0217" r="-30217"/>
          <a:stretch>
            <a:fillRect/>
          </a:stretch>
        </p:blipFill>
        <p:spPr/>
      </p:pic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5410200" y="6172200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Step 0.5</a:t>
            </a:r>
          </a:p>
        </p:txBody>
      </p:sp>
      <p:sp>
        <p:nvSpPr>
          <p:cNvPr id="20485" name="TextBox 17"/>
          <p:cNvSpPr txBox="1">
            <a:spLocks noChangeArrowheads="1"/>
          </p:cNvSpPr>
          <p:nvPr/>
        </p:nvSpPr>
        <p:spPr bwMode="auto">
          <a:xfrm>
            <a:off x="1219200" y="4005263"/>
            <a:ext cx="800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Step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Steps 1 &amp; 2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914400" y="1066800"/>
          <a:ext cx="7696200" cy="4181055"/>
        </p:xfrm>
        <a:graphic>
          <a:graphicData uri="http://schemas.openxmlformats.org/drawingml/2006/table">
            <a:tbl>
              <a:tblPr/>
              <a:tblGrid>
                <a:gridCol w="1371600"/>
                <a:gridCol w="3124200"/>
                <a:gridCol w="3200400"/>
              </a:tblGrid>
              <a:tr h="35188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Step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084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First two words of 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 and “a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 (“a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0001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Document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872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9084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-grams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9084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Intermediate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S(“a b c”)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03767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9084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Partitioning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first two words (why?)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last two words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“b 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8729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2117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Output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(“a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S(“a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”) [write to disk]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1565" name="TextBox 10"/>
          <p:cNvSpPr txBox="1">
            <a:spLocks noChangeArrowheads="1"/>
          </p:cNvSpPr>
          <p:nvPr/>
        </p:nvSpPr>
        <p:spPr bwMode="auto">
          <a:xfrm>
            <a:off x="3449638" y="5267325"/>
            <a:ext cx="893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>
                <a:solidFill>
                  <a:schemeClr val="bg1"/>
                </a:solidFill>
              </a:rPr>
              <a:t>Count </a:t>
            </a:r>
          </a:p>
          <a:p>
            <a:pPr algn="ctr" eaLnBrk="0" hangingPunct="0"/>
            <a:r>
              <a:rPr lang="en-US" sz="1400" dirty="0" err="1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-grams</a:t>
            </a:r>
          </a:p>
        </p:txBody>
      </p:sp>
      <p:sp>
        <p:nvSpPr>
          <p:cNvPr id="21566" name="TextBox 14"/>
          <p:cNvSpPr txBox="1">
            <a:spLocks noChangeArrowheads="1"/>
          </p:cNvSpPr>
          <p:nvPr/>
        </p:nvSpPr>
        <p:spPr bwMode="auto">
          <a:xfrm>
            <a:off x="6470650" y="5267325"/>
            <a:ext cx="107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>
                <a:solidFill>
                  <a:schemeClr val="bg1"/>
                </a:solidFill>
              </a:rPr>
              <a:t>Compute</a:t>
            </a:r>
          </a:p>
          <a:p>
            <a:pPr algn="ctr" eaLnBrk="0" hangingPunct="0"/>
            <a:r>
              <a:rPr lang="en-US" sz="1400" dirty="0">
                <a:solidFill>
                  <a:schemeClr val="bg1"/>
                </a:solidFill>
              </a:rPr>
              <a:t>LM scores</a:t>
            </a:r>
          </a:p>
        </p:txBody>
      </p:sp>
      <p:sp>
        <p:nvSpPr>
          <p:cNvPr id="21567" name="TextBox 9"/>
          <p:cNvSpPr txBox="1">
            <a:spLocks noChangeArrowheads="1"/>
          </p:cNvSpPr>
          <p:nvPr/>
        </p:nvSpPr>
        <p:spPr bwMode="auto">
          <a:xfrm>
            <a:off x="1066800" y="5867400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All unigram counts are replicated in all partitions in both steps</a:t>
            </a:r>
          </a:p>
          <a:p>
            <a:pPr eaLnBrk="0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The </a:t>
            </a:r>
            <a:r>
              <a:rPr lang="en-US" dirty="0">
                <a:solidFill>
                  <a:srgbClr val="000000"/>
                </a:solidFill>
              </a:rPr>
              <a:t>clever partitioning in Step 2 is the key to efficient use at runtime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sz="1000" dirty="0" smtClean="0">
              <a:solidFill>
                <a:srgbClr val="000000"/>
              </a:solidFill>
            </a:endParaRPr>
          </a:p>
          <a:p>
            <a:pPr eaLnBrk="0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The trained LM model is composed of partitions written to disk</a:t>
            </a:r>
          </a:p>
        </p:txBody>
      </p:sp>
      <p:sp>
        <p:nvSpPr>
          <p:cNvPr id="21568" name="TextBox 6"/>
          <p:cNvSpPr txBox="1">
            <a:spLocks noChangeArrowheads="1"/>
          </p:cNvSpPr>
          <p:nvPr/>
        </p:nvSpPr>
        <p:spPr bwMode="auto">
          <a:xfrm rot="5400000" flipH="1" flipV="1">
            <a:off x="-76200" y="1524000"/>
            <a:ext cx="12319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</a:rPr>
              <a:t>Mapper</a:t>
            </a:r>
            <a:r>
              <a:rPr lang="en-US" sz="1300" dirty="0">
                <a:solidFill>
                  <a:schemeClr val="bg1"/>
                </a:solidFill>
              </a:rPr>
              <a:t> Input</a:t>
            </a:r>
          </a:p>
        </p:txBody>
      </p:sp>
      <p:sp>
        <p:nvSpPr>
          <p:cNvPr id="21569" name="TextBox 7"/>
          <p:cNvSpPr txBox="1">
            <a:spLocks noChangeArrowheads="1"/>
          </p:cNvSpPr>
          <p:nvPr/>
        </p:nvSpPr>
        <p:spPr bwMode="auto">
          <a:xfrm rot="5400000" flipH="1" flipV="1">
            <a:off x="-192087" y="2900363"/>
            <a:ext cx="1416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 dirty="0" err="1">
                <a:solidFill>
                  <a:schemeClr val="bg1"/>
                </a:solidFill>
              </a:rPr>
              <a:t>Mapper</a:t>
            </a:r>
            <a:r>
              <a:rPr lang="en-US" sz="1300" dirty="0">
                <a:solidFill>
                  <a:schemeClr val="bg1"/>
                </a:solidFill>
              </a:rPr>
              <a:t> Output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Reducer Input</a:t>
            </a:r>
          </a:p>
        </p:txBody>
      </p:sp>
      <p:sp>
        <p:nvSpPr>
          <p:cNvPr id="21570" name="TextBox 9"/>
          <p:cNvSpPr txBox="1">
            <a:spLocks/>
          </p:cNvSpPr>
          <p:nvPr/>
        </p:nvSpPr>
        <p:spPr bwMode="auto">
          <a:xfrm rot="5400000" flipH="1" flipV="1">
            <a:off x="89694" y="4752182"/>
            <a:ext cx="85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Reducer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/>
          <p:nvPr/>
        </p:nvGrpSpPr>
        <p:grpSpPr>
          <a:xfrm>
            <a:off x="381000" y="2971800"/>
            <a:ext cx="8534400" cy="1525059"/>
            <a:chOff x="381000" y="2971800"/>
            <a:chExt cx="8534400" cy="1525059"/>
          </a:xfrm>
        </p:grpSpPr>
        <p:cxnSp>
          <p:nvCxnSpPr>
            <p:cNvPr id="110" name="Straight Connector 109"/>
            <p:cNvCxnSpPr/>
            <p:nvPr/>
          </p:nvCxnSpPr>
          <p:spPr bwMode="auto">
            <a:xfrm>
              <a:off x="381000" y="2971800"/>
              <a:ext cx="10668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1257300" y="3162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>
              <a:off x="1447800" y="3352800"/>
              <a:ext cx="9144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 rot="5400000">
              <a:off x="2171700" y="3543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 bwMode="auto">
            <a:xfrm>
              <a:off x="2362200" y="3733800"/>
              <a:ext cx="27432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rot="5400000">
              <a:off x="4724400" y="4113212"/>
              <a:ext cx="762000" cy="3176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>
              <a:off x="5105400" y="4495800"/>
              <a:ext cx="1828800" cy="1059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 bwMode="auto">
            <a:xfrm rot="5400000">
              <a:off x="6362700" y="3924300"/>
              <a:ext cx="1143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 bwMode="auto">
            <a:xfrm>
              <a:off x="6934200" y="3352800"/>
              <a:ext cx="1981200" cy="0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3"/>
          <p:cNvSpPr txBox="1">
            <a:spLocks noChangeArrowheads="1"/>
          </p:cNvSpPr>
          <p:nvPr/>
        </p:nvSpPr>
        <p:spPr bwMode="auto">
          <a:xfrm>
            <a:off x="5334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Maria</a:t>
            </a:r>
          </a:p>
        </p:txBody>
      </p:sp>
      <p:sp>
        <p:nvSpPr>
          <p:cNvPr id="81" name="TextBox 4"/>
          <p:cNvSpPr txBox="1">
            <a:spLocks noChangeArrowheads="1"/>
          </p:cNvSpPr>
          <p:nvPr/>
        </p:nvSpPr>
        <p:spPr bwMode="auto">
          <a:xfrm>
            <a:off x="14478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82" name="TextBox 5"/>
          <p:cNvSpPr txBox="1">
            <a:spLocks noChangeArrowheads="1"/>
          </p:cNvSpPr>
          <p:nvPr/>
        </p:nvSpPr>
        <p:spPr bwMode="auto">
          <a:xfrm>
            <a:off x="23622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dio</a:t>
            </a:r>
            <a:endParaRPr lang="en-US" sz="1300" b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6"/>
          <p:cNvSpPr txBox="1">
            <a:spLocks noChangeArrowheads="1"/>
          </p:cNvSpPr>
          <p:nvPr/>
        </p:nvSpPr>
        <p:spPr bwMode="auto">
          <a:xfrm>
            <a:off x="32766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una</a:t>
            </a: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41910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bofetada</a:t>
            </a: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5105400" y="213042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60198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</a:t>
            </a:r>
          </a:p>
        </p:txBody>
      </p:sp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69342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bruja</a:t>
            </a:r>
          </a:p>
        </p:txBody>
      </p:sp>
      <p:sp>
        <p:nvSpPr>
          <p:cNvPr id="88" name="TextBox 11"/>
          <p:cNvSpPr txBox="1">
            <a:spLocks noChangeArrowheads="1"/>
          </p:cNvSpPr>
          <p:nvPr/>
        </p:nvSpPr>
        <p:spPr bwMode="auto">
          <a:xfrm>
            <a:off x="78486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verde</a:t>
            </a:r>
          </a:p>
        </p:txBody>
      </p:sp>
      <p:sp>
        <p:nvSpPr>
          <p:cNvPr id="89" name="TextBox 12"/>
          <p:cNvSpPr txBox="1">
            <a:spLocks noChangeArrowheads="1"/>
          </p:cNvSpPr>
          <p:nvPr/>
        </p:nvSpPr>
        <p:spPr bwMode="auto">
          <a:xfrm>
            <a:off x="609600" y="2816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Mary</a:t>
            </a:r>
          </a:p>
        </p:txBody>
      </p:sp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15240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not</a:t>
            </a:r>
          </a:p>
        </p:txBody>
      </p:sp>
      <p:sp>
        <p:nvSpPr>
          <p:cNvPr id="91" name="TextBox 14"/>
          <p:cNvSpPr txBox="1">
            <a:spLocks noChangeArrowheads="1"/>
          </p:cNvSpPr>
          <p:nvPr/>
        </p:nvSpPr>
        <p:spPr bwMode="auto">
          <a:xfrm>
            <a:off x="1524000" y="3197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did not</a:t>
            </a:r>
          </a:p>
        </p:txBody>
      </p:sp>
      <p:sp>
        <p:nvSpPr>
          <p:cNvPr id="92" name="TextBox 15"/>
          <p:cNvSpPr txBox="1">
            <a:spLocks noChangeArrowheads="1"/>
          </p:cNvSpPr>
          <p:nvPr/>
        </p:nvSpPr>
        <p:spPr bwMode="auto">
          <a:xfrm>
            <a:off x="1524000" y="3581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93" name="TextBox 16"/>
          <p:cNvSpPr txBox="1">
            <a:spLocks noChangeArrowheads="1"/>
          </p:cNvSpPr>
          <p:nvPr/>
        </p:nvSpPr>
        <p:spPr bwMode="auto">
          <a:xfrm>
            <a:off x="1524000" y="3959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did not give</a:t>
            </a:r>
          </a:p>
        </p:txBody>
      </p:sp>
      <p:sp>
        <p:nvSpPr>
          <p:cNvPr id="94" name="TextBox 17"/>
          <p:cNvSpPr txBox="1">
            <a:spLocks noChangeArrowheads="1"/>
          </p:cNvSpPr>
          <p:nvPr/>
        </p:nvSpPr>
        <p:spPr bwMode="auto">
          <a:xfrm>
            <a:off x="24384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give</a:t>
            </a:r>
          </a:p>
        </p:txBody>
      </p:sp>
      <p:sp>
        <p:nvSpPr>
          <p:cNvPr id="95" name="TextBox 18"/>
          <p:cNvSpPr txBox="1">
            <a:spLocks noChangeArrowheads="1"/>
          </p:cNvSpPr>
          <p:nvPr/>
        </p:nvSpPr>
        <p:spPr bwMode="auto">
          <a:xfrm>
            <a:off x="33528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96" name="TextBox 19"/>
          <p:cNvSpPr txBox="1">
            <a:spLocks noChangeArrowheads="1"/>
          </p:cNvSpPr>
          <p:nvPr/>
        </p:nvSpPr>
        <p:spPr bwMode="auto">
          <a:xfrm>
            <a:off x="42672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slap</a:t>
            </a:r>
          </a:p>
        </p:txBody>
      </p:sp>
      <p:sp>
        <p:nvSpPr>
          <p:cNvPr id="97" name="TextBox 20"/>
          <p:cNvSpPr txBox="1">
            <a:spLocks noChangeArrowheads="1"/>
          </p:cNvSpPr>
          <p:nvPr/>
        </p:nvSpPr>
        <p:spPr bwMode="auto">
          <a:xfrm>
            <a:off x="51816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</a:t>
            </a:r>
          </a:p>
        </p:txBody>
      </p:sp>
      <p:sp>
        <p:nvSpPr>
          <p:cNvPr id="98" name="TextBox 21"/>
          <p:cNvSpPr txBox="1">
            <a:spLocks noChangeArrowheads="1"/>
          </p:cNvSpPr>
          <p:nvPr/>
        </p:nvSpPr>
        <p:spPr bwMode="auto">
          <a:xfrm>
            <a:off x="60960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</a:t>
            </a:r>
          </a:p>
        </p:txBody>
      </p:sp>
      <p:sp>
        <p:nvSpPr>
          <p:cNvPr id="99" name="TextBox 22"/>
          <p:cNvSpPr txBox="1">
            <a:spLocks noChangeArrowheads="1"/>
          </p:cNvSpPr>
          <p:nvPr/>
        </p:nvSpPr>
        <p:spPr bwMode="auto">
          <a:xfrm>
            <a:off x="70104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witch</a:t>
            </a:r>
          </a:p>
        </p:txBody>
      </p:sp>
      <p:sp>
        <p:nvSpPr>
          <p:cNvPr id="100" name="TextBox 23"/>
          <p:cNvSpPr txBox="1">
            <a:spLocks noChangeArrowheads="1"/>
          </p:cNvSpPr>
          <p:nvPr/>
        </p:nvSpPr>
        <p:spPr bwMode="auto">
          <a:xfrm>
            <a:off x="79248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green</a:t>
            </a:r>
          </a:p>
        </p:txBody>
      </p:sp>
      <p:sp>
        <p:nvSpPr>
          <p:cNvPr id="101" name="TextBox 24"/>
          <p:cNvSpPr txBox="1">
            <a:spLocks noChangeArrowheads="1"/>
          </p:cNvSpPr>
          <p:nvPr/>
        </p:nvSpPr>
        <p:spPr bwMode="auto">
          <a:xfrm>
            <a:off x="2438400" y="3581400"/>
            <a:ext cx="25908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slap</a:t>
            </a:r>
            <a:endParaRPr lang="en-US" sz="13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26"/>
          <p:cNvSpPr txBox="1">
            <a:spLocks noChangeArrowheads="1"/>
          </p:cNvSpPr>
          <p:nvPr/>
        </p:nvSpPr>
        <p:spPr bwMode="auto">
          <a:xfrm>
            <a:off x="3352800" y="3200400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slap</a:t>
            </a:r>
          </a:p>
        </p:txBody>
      </p:sp>
      <p:sp>
        <p:nvSpPr>
          <p:cNvPr id="103" name="TextBox 27"/>
          <p:cNvSpPr txBox="1">
            <a:spLocks noChangeArrowheads="1"/>
          </p:cNvSpPr>
          <p:nvPr/>
        </p:nvSpPr>
        <p:spPr bwMode="auto">
          <a:xfrm>
            <a:off x="5181600" y="3578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 the</a:t>
            </a:r>
          </a:p>
        </p:txBody>
      </p:sp>
      <p:sp>
        <p:nvSpPr>
          <p:cNvPr id="104" name="TextBox 28"/>
          <p:cNvSpPr txBox="1">
            <a:spLocks noChangeArrowheads="1"/>
          </p:cNvSpPr>
          <p:nvPr/>
        </p:nvSpPr>
        <p:spPr bwMode="auto">
          <a:xfrm>
            <a:off x="5181600" y="3959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</a:t>
            </a:r>
          </a:p>
        </p:txBody>
      </p:sp>
      <p:sp>
        <p:nvSpPr>
          <p:cNvPr id="105" name="TextBox 29"/>
          <p:cNvSpPr txBox="1">
            <a:spLocks noChangeArrowheads="1"/>
          </p:cNvSpPr>
          <p:nvPr/>
        </p:nvSpPr>
        <p:spPr bwMode="auto">
          <a:xfrm>
            <a:off x="5181600" y="4340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</a:t>
            </a:r>
          </a:p>
        </p:txBody>
      </p:sp>
      <p:sp>
        <p:nvSpPr>
          <p:cNvPr id="106" name="TextBox 30"/>
          <p:cNvSpPr txBox="1">
            <a:spLocks noChangeArrowheads="1"/>
          </p:cNvSpPr>
          <p:nvPr/>
        </p:nvSpPr>
        <p:spPr bwMode="auto">
          <a:xfrm>
            <a:off x="7010400" y="3200400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green witch</a:t>
            </a:r>
          </a:p>
        </p:txBody>
      </p:sp>
      <p:sp>
        <p:nvSpPr>
          <p:cNvPr id="107" name="TextBox 31"/>
          <p:cNvSpPr txBox="1">
            <a:spLocks noChangeArrowheads="1"/>
          </p:cNvSpPr>
          <p:nvPr/>
        </p:nvSpPr>
        <p:spPr bwMode="auto">
          <a:xfrm>
            <a:off x="6096000" y="4721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witch</a:t>
            </a:r>
          </a:p>
        </p:txBody>
      </p:sp>
      <p:sp>
        <p:nvSpPr>
          <p:cNvPr id="108" name="TextBox 32"/>
          <p:cNvSpPr txBox="1">
            <a:spLocks noChangeArrowheads="1"/>
          </p:cNvSpPr>
          <p:nvPr/>
        </p:nvSpPr>
        <p:spPr bwMode="auto">
          <a:xfrm>
            <a:off x="5181600" y="3197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by</a:t>
            </a:r>
          </a:p>
        </p:txBody>
      </p:sp>
      <p:sp>
        <p:nvSpPr>
          <p:cNvPr id="109" name="TextBox 25"/>
          <p:cNvSpPr txBox="1">
            <a:spLocks noChangeArrowheads="1"/>
          </p:cNvSpPr>
          <p:nvPr/>
        </p:nvSpPr>
        <p:spPr bwMode="auto">
          <a:xfrm>
            <a:off x="2438400" y="4721225"/>
            <a:ext cx="3505200" cy="292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slap</a:t>
            </a: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SMT: The role of the LM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Which one wins?</a:t>
            </a:r>
          </a:p>
        </p:txBody>
      </p:sp>
      <p:pic>
        <p:nvPicPr>
          <p:cNvPr id="23555" name="Content Placeholder 3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8749" r="-8749"/>
          <a:stretch>
            <a:fillRect/>
          </a:stretch>
        </p:blipFill>
        <p:spPr>
          <a:xfrm>
            <a:off x="1219200" y="1600200"/>
            <a:ext cx="6816725" cy="4114800"/>
          </a:xfr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8800" y="3352800"/>
            <a:ext cx="5257800" cy="1066800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Which one wins?</a:t>
            </a:r>
          </a:p>
        </p:txBody>
      </p:sp>
      <p:pic>
        <p:nvPicPr>
          <p:cNvPr id="24579" name="Content Placeholder 3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8276" r="-8276"/>
          <a:stretch>
            <a:fillRect/>
          </a:stretch>
        </p:blipFill>
        <p:spPr>
          <a:xfrm>
            <a:off x="1524000" y="1143000"/>
            <a:ext cx="6059488" cy="3657600"/>
          </a:xfrm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1524000" y="5181600"/>
            <a:ext cx="611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</a:rPr>
              <a:t>Can’t compute perplexity for SB. Why?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800">
                <a:solidFill>
                  <a:srgbClr val="000000"/>
                </a:solidFill>
              </a:rPr>
              <a:t>Why do we care about 5-gram coverage for a test set?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Which one wins?</a:t>
            </a:r>
          </a:p>
        </p:txBody>
      </p:sp>
      <p:pic>
        <p:nvPicPr>
          <p:cNvPr id="25603" name="Content Placeholder 3" descr="f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9232" r="-9232"/>
          <a:stretch>
            <a:fillRect/>
          </a:stretch>
        </p:blipFill>
        <p:spPr>
          <a:xfrm>
            <a:off x="1328738" y="1293813"/>
            <a:ext cx="6062662" cy="3659187"/>
          </a:xfrm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300288" y="5324475"/>
            <a:ext cx="4559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</a:rPr>
              <a:t>BLEU is a measure of MT performance.</a:t>
            </a:r>
          </a:p>
          <a:p>
            <a:pPr algn="ctr" eaLnBrk="0" hangingPunct="0"/>
            <a:endParaRPr lang="en-US" sz="180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800">
                <a:solidFill>
                  <a:srgbClr val="000000"/>
                </a:solidFill>
              </a:rPr>
              <a:t>Not as stupid as you thought, huh?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562600" y="2438400"/>
            <a:ext cx="3267075" cy="1143000"/>
            <a:chOff x="5562600" y="2438400"/>
            <a:chExt cx="3266871" cy="1143000"/>
          </a:xfrm>
        </p:grpSpPr>
        <p:cxnSp>
          <p:nvCxnSpPr>
            <p:cNvPr id="25606" name="Straight Arrow Connector 6"/>
            <p:cNvCxnSpPr>
              <a:cxnSpLocks noChangeShapeType="1"/>
            </p:cNvCxnSpPr>
            <p:nvPr/>
          </p:nvCxnSpPr>
          <p:spPr bwMode="auto">
            <a:xfrm rot="10800000">
              <a:off x="5562600" y="2438400"/>
              <a:ext cx="1752600" cy="762000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5607" name="TextBox 9"/>
            <p:cNvSpPr txBox="1">
              <a:spLocks noChangeArrowheads="1"/>
            </p:cNvSpPr>
            <p:nvPr/>
          </p:nvSpPr>
          <p:spPr bwMode="auto">
            <a:xfrm>
              <a:off x="6934200" y="3242846"/>
              <a:ext cx="18952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SB overtakes IKN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 away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The MapReduce paradigm and infrastructure make it simple to scale algorithms to web scale data</a:t>
            </a:r>
          </a:p>
          <a:p>
            <a:r>
              <a:rPr lang="en-US" dirty="0" smtClean="0"/>
              <a:t>At Terabyte scale, efficiency becomes really important!</a:t>
            </a:r>
          </a:p>
          <a:p>
            <a:r>
              <a:rPr lang="en-US" dirty="0" smtClean="0"/>
              <a:t>When you have a lot of data, a more scalable technique (in terms of speed and memory consumption) can do better than the state-of-the-art even if it’s stupider!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4508500"/>
            <a:ext cx="754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“The difference between genius and stupidity is that genius has its limits.”</a:t>
            </a:r>
          </a:p>
          <a:p>
            <a:r>
              <a:rPr lang="en-US" dirty="0">
                <a:solidFill>
                  <a:schemeClr val="bg1"/>
                </a:solidFill>
              </a:rPr>
              <a:t>					 </a:t>
            </a:r>
            <a:r>
              <a:rPr lang="en-US" dirty="0" smtClean="0">
                <a:solidFill>
                  <a:schemeClr val="bg1"/>
                </a:solidFill>
              </a:rPr>
              <a:t>	- </a:t>
            </a:r>
            <a:r>
              <a:rPr lang="en-US" dirty="0">
                <a:solidFill>
                  <a:schemeClr val="bg1"/>
                </a:solidFill>
              </a:rPr>
              <a:t>Oscar Wilde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“The dumb shall inherit the cluster”</a:t>
            </a:r>
          </a:p>
          <a:p>
            <a:r>
              <a:rPr lang="en-US" dirty="0">
                <a:solidFill>
                  <a:schemeClr val="bg1"/>
                </a:solidFill>
              </a:rPr>
              <a:t>			- Nitin Madnani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Questions?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8"/>
          <p:cNvSpPr>
            <a:spLocks/>
          </p:cNvSpPr>
          <p:nvPr/>
        </p:nvSpPr>
        <p:spPr bwMode="auto">
          <a:xfrm>
            <a:off x="2647522" y="2508497"/>
            <a:ext cx="30970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This is a sentence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2590800" y="2514600"/>
            <a:ext cx="804672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3447288" y="2514600"/>
            <a:ext cx="33397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3831335" y="2514600"/>
            <a:ext cx="265176" cy="457200"/>
          </a:xfrm>
          <a:prstGeom prst="roundRect">
            <a:avLst>
              <a:gd name="adj" fmla="val 30611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4151376" y="2514600"/>
            <a:ext cx="160020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09600" y="1066800"/>
            <a:ext cx="2550378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N=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1 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(unigrams)</a:t>
            </a: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3276600" y="3657600"/>
            <a:ext cx="1522854" cy="184665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4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Unigrams: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This,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is, 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a, 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sentence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64770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</a:rPr>
              <a:t>Sentence of length </a:t>
            </a:r>
            <a:r>
              <a:rPr lang="en-US" sz="1400" b="0" i="1" dirty="0" smtClean="0">
                <a:solidFill>
                  <a:schemeClr val="bg1"/>
                </a:solidFill>
              </a:rPr>
              <a:t>s</a:t>
            </a:r>
            <a:r>
              <a:rPr lang="en-US" sz="1400" b="0" dirty="0" smtClean="0">
                <a:solidFill>
                  <a:schemeClr val="bg1"/>
                </a:solidFill>
              </a:rPr>
              <a:t>, how many unigrams?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7" grpId="0" animBg="1"/>
      <p:bldP spid="23565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8"/>
          <p:cNvSpPr>
            <a:spLocks/>
          </p:cNvSpPr>
          <p:nvPr/>
        </p:nvSpPr>
        <p:spPr bwMode="auto">
          <a:xfrm>
            <a:off x="2647522" y="2508497"/>
            <a:ext cx="30970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This is a sentence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2590800" y="2514600"/>
            <a:ext cx="121920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3476030" y="2514600"/>
            <a:ext cx="63877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3810001" y="2514600"/>
            <a:ext cx="198120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3276600" y="3842266"/>
            <a:ext cx="1522853" cy="147732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4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Bigrams: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This is,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is a, 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 sentence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609600" y="1066800"/>
            <a:ext cx="2290692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N=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2 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(bigrams)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64770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</a:rPr>
              <a:t>Sentence of length </a:t>
            </a:r>
            <a:r>
              <a:rPr lang="en-US" sz="1400" b="0" i="1" dirty="0" smtClean="0">
                <a:solidFill>
                  <a:schemeClr val="bg1"/>
                </a:solidFill>
              </a:rPr>
              <a:t>s</a:t>
            </a:r>
            <a:r>
              <a:rPr lang="en-US" sz="1400" b="0" dirty="0" smtClean="0">
                <a:solidFill>
                  <a:schemeClr val="bg1"/>
                </a:solidFill>
              </a:rPr>
              <a:t>, how many bigrams?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4" grpId="1" animBg="1"/>
      <p:bldP spid="23555" grpId="0" animBg="1"/>
      <p:bldP spid="23555" grpId="1" animBg="1"/>
      <p:bldP spid="23557" grpId="0" animBg="1"/>
      <p:bldP spid="2356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8"/>
          <p:cNvSpPr>
            <a:spLocks/>
          </p:cNvSpPr>
          <p:nvPr/>
        </p:nvSpPr>
        <p:spPr bwMode="auto">
          <a:xfrm>
            <a:off x="2647522" y="2508497"/>
            <a:ext cx="30970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This is a sentence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2590800" y="2514600"/>
            <a:ext cx="152400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3429000" y="2514600"/>
            <a:ext cx="2362201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3130727" y="4026932"/>
            <a:ext cx="1814600" cy="110799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4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Trigrams: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This is a,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is a sentence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609600" y="1066800"/>
            <a:ext cx="2309928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N=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3 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(trigrams)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64770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</a:rPr>
              <a:t>Sentence of length </a:t>
            </a:r>
            <a:r>
              <a:rPr lang="en-US" sz="1400" b="0" i="1" dirty="0" smtClean="0">
                <a:solidFill>
                  <a:schemeClr val="bg1"/>
                </a:solidFill>
              </a:rPr>
              <a:t>s</a:t>
            </a:r>
            <a:r>
              <a:rPr lang="en-US" sz="1400" b="0" dirty="0" smtClean="0">
                <a:solidFill>
                  <a:schemeClr val="bg1"/>
                </a:solidFill>
              </a:rPr>
              <a:t>, how many trigrams?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4" grpId="1" animBg="1"/>
      <p:bldP spid="23557" grpId="0" animBg="1"/>
      <p:bldP spid="23565" grpId="0"/>
      <p:bldP spid="9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36153</TotalTime>
  <Words>4465</Words>
  <Application>Microsoft Macintosh PowerPoint</Application>
  <PresentationFormat>On-screen Show (4:3)</PresentationFormat>
  <Paragraphs>614</Paragraphs>
  <Slides>64</Slides>
  <Notes>21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Default Design</vt:lpstr>
      <vt:lpstr>Office Theme</vt:lpstr>
      <vt:lpstr>Slide 1</vt:lpstr>
      <vt:lpstr>Slide 2</vt:lpstr>
      <vt:lpstr>Today’s Agenda</vt:lpstr>
      <vt:lpstr>N-Gram Language Models</vt:lpstr>
      <vt:lpstr>Statistical Machine Translation</vt:lpstr>
      <vt:lpstr>SMT: The role of the LM</vt:lpstr>
      <vt:lpstr>N-Gram Language Models</vt:lpstr>
      <vt:lpstr>N-Gram Language Models</vt:lpstr>
      <vt:lpstr>N-Gram Language Models</vt:lpstr>
      <vt:lpstr>Computing Probabilities</vt:lpstr>
      <vt:lpstr>Approximating Probabilities</vt:lpstr>
      <vt:lpstr>Approximating Probabilities</vt:lpstr>
      <vt:lpstr>Approximating Probabilities</vt:lpstr>
      <vt:lpstr>Building N-Gram Language Models</vt:lpstr>
      <vt:lpstr>Building N-Gram Models</vt:lpstr>
      <vt:lpstr>Example: Bigram Language Model</vt:lpstr>
      <vt:lpstr>Building N-Gram Models</vt:lpstr>
      <vt:lpstr>More Context, More Work</vt:lpstr>
      <vt:lpstr>Data Sparsity</vt:lpstr>
      <vt:lpstr>Data Sparsity</vt:lpstr>
      <vt:lpstr>Smoothing</vt:lpstr>
      <vt:lpstr>Laplace’s Law</vt:lpstr>
      <vt:lpstr>Laplace’s Law: Probabilities</vt:lpstr>
      <vt:lpstr>Laplace’s Law: Frequencies</vt:lpstr>
      <vt:lpstr>Laplace’s Law</vt:lpstr>
      <vt:lpstr>Lidstone’s Law of Succession</vt:lpstr>
      <vt:lpstr>Good-Turing Estimator</vt:lpstr>
      <vt:lpstr>Good-Turing Estimator</vt:lpstr>
      <vt:lpstr>Good-Turing Estimator</vt:lpstr>
      <vt:lpstr>Good-Turing Estimator: Example</vt:lpstr>
      <vt:lpstr>Good-Turing Estimator</vt:lpstr>
      <vt:lpstr>Good-Turing Estimator</vt:lpstr>
      <vt:lpstr>Combining Estimators</vt:lpstr>
      <vt:lpstr>Linear MLE Interpolation</vt:lpstr>
      <vt:lpstr>Linear MLE Interpolation</vt:lpstr>
      <vt:lpstr>Backoff Models</vt:lpstr>
      <vt:lpstr>Backoff Models</vt:lpstr>
      <vt:lpstr>Katz Backoff</vt:lpstr>
      <vt:lpstr>Katz Backoff (from textbook)</vt:lpstr>
      <vt:lpstr>Kneser-Ney Smoothing</vt:lpstr>
      <vt:lpstr>Kneser-Ney Smoothing</vt:lpstr>
      <vt:lpstr>Kneser-Ney Smoothing</vt:lpstr>
      <vt:lpstr>Explicitly Modeling OOV</vt:lpstr>
      <vt:lpstr>Evaluating Language Models</vt:lpstr>
      <vt:lpstr>Computing Perplexity</vt:lpstr>
      <vt:lpstr>Practical Evaluation</vt:lpstr>
      <vt:lpstr>Typical “State of the Art” LMs</vt:lpstr>
      <vt:lpstr>Take-Away Messages</vt:lpstr>
      <vt:lpstr>Scaling Language Models with  MapReduce</vt:lpstr>
      <vt:lpstr>Language Modeling Recap</vt:lpstr>
      <vt:lpstr>Questions for today</vt:lpstr>
      <vt:lpstr>Using MapReduce to Train IKN</vt:lpstr>
      <vt:lpstr>Steps 0 &amp; 0.5</vt:lpstr>
      <vt:lpstr>Steps 1-4</vt:lpstr>
      <vt:lpstr>Steps 1-4</vt:lpstr>
      <vt:lpstr>Let’s try something stupid!</vt:lpstr>
      <vt:lpstr>Using MapReduce to Train SB</vt:lpstr>
      <vt:lpstr>Steps 0 &amp; 0.5</vt:lpstr>
      <vt:lpstr>Steps 1 &amp; 2</vt:lpstr>
      <vt:lpstr>Which one wins?</vt:lpstr>
      <vt:lpstr>Which one wins?</vt:lpstr>
      <vt:lpstr>Which one wins?</vt:lpstr>
      <vt:lpstr>Take away</vt:lpstr>
      <vt:lpstr>Questions?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Nitin Madnani</cp:lastModifiedBy>
  <cp:revision>7381</cp:revision>
  <cp:lastPrinted>2010-04-06T04:25:01Z</cp:lastPrinted>
  <dcterms:created xsi:type="dcterms:W3CDTF">2010-04-06T04:21:07Z</dcterms:created>
  <dcterms:modified xsi:type="dcterms:W3CDTF">2010-04-06T04:25:04Z</dcterms:modified>
</cp:coreProperties>
</file>