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16" r:id="rId2"/>
    <p:sldId id="722" r:id="rId3"/>
    <p:sldId id="725" r:id="rId4"/>
    <p:sldId id="733" r:id="rId5"/>
    <p:sldId id="735" r:id="rId6"/>
    <p:sldId id="724" r:id="rId7"/>
    <p:sldId id="726" r:id="rId8"/>
    <p:sldId id="732" r:id="rId9"/>
    <p:sldId id="721" r:id="rId10"/>
    <p:sldId id="723" r:id="rId11"/>
    <p:sldId id="736" r:id="rId12"/>
    <p:sldId id="691" r:id="rId13"/>
    <p:sldId id="692" r:id="rId14"/>
    <p:sldId id="741" r:id="rId15"/>
    <p:sldId id="693" r:id="rId16"/>
    <p:sldId id="694" r:id="rId17"/>
    <p:sldId id="695" r:id="rId18"/>
    <p:sldId id="720" r:id="rId19"/>
    <p:sldId id="727" r:id="rId20"/>
    <p:sldId id="696" r:id="rId21"/>
    <p:sldId id="719" r:id="rId22"/>
    <p:sldId id="729" r:id="rId23"/>
    <p:sldId id="697" r:id="rId24"/>
    <p:sldId id="728" r:id="rId25"/>
    <p:sldId id="730" r:id="rId26"/>
    <p:sldId id="737" r:id="rId27"/>
    <p:sldId id="698" r:id="rId28"/>
    <p:sldId id="699" r:id="rId29"/>
    <p:sldId id="700" r:id="rId30"/>
    <p:sldId id="701" r:id="rId31"/>
    <p:sldId id="702" r:id="rId32"/>
    <p:sldId id="703" r:id="rId33"/>
    <p:sldId id="704" r:id="rId34"/>
    <p:sldId id="705" r:id="rId35"/>
    <p:sldId id="706" r:id="rId36"/>
    <p:sldId id="707" r:id="rId37"/>
    <p:sldId id="708" r:id="rId38"/>
    <p:sldId id="709" r:id="rId39"/>
    <p:sldId id="710" r:id="rId40"/>
    <p:sldId id="711" r:id="rId41"/>
    <p:sldId id="712" r:id="rId42"/>
    <p:sldId id="713" r:id="rId43"/>
    <p:sldId id="738" r:id="rId44"/>
    <p:sldId id="714" r:id="rId45"/>
    <p:sldId id="716" r:id="rId46"/>
    <p:sldId id="717" r:id="rId47"/>
    <p:sldId id="739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6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D131AD-ABE3-0D48-A51C-0F5260C43E06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Barry Boehm 1988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133446-1937-AA49-B2EE-A9FFCC0FB3A2}" type="slidenum">
              <a:rPr lang="en-US" sz="1200" b="0"/>
              <a:pPr/>
              <a:t>38</a:t>
            </a:fld>
            <a:endParaRPr lang="en-US" sz="12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CDC9B0-0155-EC43-9885-EB3FE0B81918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14E8EB-BE07-C14D-A629-094EFEB9B3A3}" type="slidenum">
              <a:rPr lang="en-US" sz="1200" b="0"/>
              <a:pPr/>
              <a:t>45</a:t>
            </a:fld>
            <a:endParaRPr lang="en-US" sz="1200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D9D790-2407-3844-9B9F-B8468AB4163E}" type="slidenum">
              <a:rPr lang="en-US" sz="1200" b="0"/>
              <a:pPr/>
              <a:t>27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D371BD-6A0A-734F-9AFC-6A91990FAE60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A7C03C-9A7F-224A-99DC-B568948E9AA0}" type="slidenum">
              <a:rPr lang="en-US" sz="1200" b="0"/>
              <a:pPr/>
              <a:t>29</a:t>
            </a:fld>
            <a:endParaRPr lang="en-US" sz="1200" b="0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706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F3A78E-9BD1-C645-8801-8097D495852D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67D694-19E6-4E48-8103-A6D0AA808692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AB429B-54ED-1E4B-A30A-544622C1A113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9631B4-A6CE-1940-B7EF-6C3963121D43}" type="slidenum">
              <a:rPr lang="en-US" sz="1200" b="0"/>
              <a:pPr/>
              <a:t>36</a:t>
            </a:fld>
            <a:endParaRPr lang="en-US" sz="1200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F79AB3-B6F9-8E4B-86E8-D2089698D1BB}" type="slidenum">
              <a:rPr lang="en-US" sz="1200" b="0"/>
              <a:pPr/>
              <a:t>37</a:t>
            </a:fld>
            <a:endParaRPr lang="en-US" sz="1200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November 21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, 2013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12: Developing and Managing Technology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RoastTurke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32734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22" y="206514"/>
            <a:ext cx="4595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There’s no free meal!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915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Enia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4287"/>
            <a:ext cx="9144000" cy="69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0" y="6629400"/>
            <a:ext cx="173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(ENIAC)</a:t>
            </a:r>
            <a:endParaRPr lang="en-US" sz="1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5410200"/>
            <a:ext cx="4973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Software Development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568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Waterfall Model</a:t>
            </a:r>
            <a:endParaRPr lang="en-US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idea: upfront investment in </a:t>
            </a:r>
            <a:r>
              <a:rPr lang="en-US" i="1" dirty="0" smtClean="0"/>
              <a:t>design</a:t>
            </a:r>
          </a:p>
          <a:p>
            <a:pPr lvl="1"/>
            <a:r>
              <a:rPr lang="en-US" dirty="0" smtClean="0"/>
              <a:t>An hour of design can save a week of debugging!</a:t>
            </a:r>
          </a:p>
          <a:p>
            <a:r>
              <a:rPr lang="en-US" dirty="0" smtClean="0"/>
              <a:t>Five stages:</a:t>
            </a:r>
          </a:p>
          <a:p>
            <a:pPr lvl="1"/>
            <a:r>
              <a:rPr lang="en-US" dirty="0" smtClean="0"/>
              <a:t>Requirements: figure out what the software is supposed to do</a:t>
            </a:r>
          </a:p>
          <a:p>
            <a:pPr lvl="1"/>
            <a:r>
              <a:rPr lang="en-US" dirty="0" smtClean="0"/>
              <a:t>Design: figure out how the software will accomplish the tasks</a:t>
            </a:r>
          </a:p>
          <a:p>
            <a:pPr lvl="1"/>
            <a:r>
              <a:rPr lang="en-US" dirty="0" smtClean="0"/>
              <a:t>Implementation: actually build the software</a:t>
            </a:r>
          </a:p>
          <a:p>
            <a:pPr lvl="1"/>
            <a:r>
              <a:rPr lang="en-US" dirty="0" smtClean="0"/>
              <a:t>Verification: makes sure that it works</a:t>
            </a:r>
          </a:p>
          <a:p>
            <a:pPr lvl="1"/>
            <a:r>
              <a:rPr lang="en-US" dirty="0" smtClean="0"/>
              <a:t>Maintenance: makes sure that it keeps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4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Waterfall Model</a:t>
            </a:r>
            <a:endParaRPr lang="en-US" dirty="0"/>
          </a:p>
        </p:txBody>
      </p:sp>
      <p:pic>
        <p:nvPicPr>
          <p:cNvPr id="17411" name="Picture 3" descr="912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0" t="12360" r="7535" b="33708"/>
          <a:stretch>
            <a:fillRect/>
          </a:stretch>
        </p:blipFill>
        <p:spPr bwMode="auto">
          <a:xfrm>
            <a:off x="2209800" y="1447800"/>
            <a:ext cx="50101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352800" y="1752600"/>
            <a:ext cx="162736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Requirements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527425" y="2495550"/>
            <a:ext cx="89249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Design</a:t>
            </a: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2119313" y="3238500"/>
            <a:ext cx="180895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Implementation</a:t>
            </a:r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2003425" y="3981450"/>
            <a:ext cx="135598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Verification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1524000" y="4724400"/>
            <a:ext cx="148823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52836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2px-Airacobra_P39_Assembly_LOC_02902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3207"/>
            <a:ext cx="9144000" cy="73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4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Spiral Model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what you think you need</a:t>
            </a:r>
          </a:p>
          <a:p>
            <a:pPr lvl="1"/>
            <a:r>
              <a:rPr lang="en-US" dirty="0" smtClean="0"/>
              <a:t>Perhaps using the waterfall model</a:t>
            </a:r>
          </a:p>
          <a:p>
            <a:r>
              <a:rPr lang="en-US" dirty="0" smtClean="0"/>
              <a:t>Get a few users to help you debug it</a:t>
            </a:r>
          </a:p>
          <a:p>
            <a:pPr lvl="1"/>
            <a:r>
              <a:rPr lang="en-US" dirty="0" smtClean="0"/>
              <a:t>First an </a:t>
            </a:r>
            <a:r>
              <a:rPr lang="ja-JP" altLang="en-US" dirty="0" smtClean="0"/>
              <a:t>“</a:t>
            </a:r>
            <a:r>
              <a:rPr lang="en-US" dirty="0" smtClean="0"/>
              <a:t>alpha</a:t>
            </a:r>
            <a:r>
              <a:rPr lang="ja-JP" altLang="en-US" dirty="0" smtClean="0"/>
              <a:t>”</a:t>
            </a:r>
            <a:r>
              <a:rPr lang="en-US" dirty="0" smtClean="0"/>
              <a:t> release, then a </a:t>
            </a:r>
            <a:r>
              <a:rPr lang="ja-JP" altLang="en-US" dirty="0" smtClean="0"/>
              <a:t>“</a:t>
            </a:r>
            <a:r>
              <a:rPr lang="en-US" dirty="0" smtClean="0"/>
              <a:t>beta</a:t>
            </a:r>
            <a:r>
              <a:rPr lang="ja-JP" altLang="en-US" dirty="0" smtClean="0"/>
              <a:t>”</a:t>
            </a:r>
            <a:r>
              <a:rPr lang="en-US" dirty="0" smtClean="0"/>
              <a:t> release</a:t>
            </a:r>
          </a:p>
          <a:p>
            <a:r>
              <a:rPr lang="en-US" dirty="0" smtClean="0"/>
              <a:t>Release it as a product (version 1.0)</a:t>
            </a:r>
          </a:p>
          <a:p>
            <a:pPr lvl="1"/>
            <a:r>
              <a:rPr lang="en-US" dirty="0" smtClean="0"/>
              <a:t>Make small changes as needed (1.1, 1.2, ….)</a:t>
            </a:r>
          </a:p>
          <a:p>
            <a:r>
              <a:rPr lang="en-US" dirty="0" smtClean="0"/>
              <a:t>Save big changes for a major new release</a:t>
            </a:r>
          </a:p>
          <a:p>
            <a:pPr lvl="1"/>
            <a:r>
              <a:rPr lang="en-US" dirty="0" smtClean="0"/>
              <a:t>Often based on a total redesign (2.0, 3.0,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4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Spiral Model</a:t>
            </a:r>
            <a:endParaRPr lang="en-US" dirty="0"/>
          </a:p>
        </p:txBody>
      </p:sp>
      <p:sp>
        <p:nvSpPr>
          <p:cNvPr id="19459" name="Freeform 3"/>
          <p:cNvSpPr>
            <a:spLocks/>
          </p:cNvSpPr>
          <p:nvPr/>
        </p:nvSpPr>
        <p:spPr bwMode="auto">
          <a:xfrm>
            <a:off x="2362200" y="1414463"/>
            <a:ext cx="4491038" cy="4941887"/>
          </a:xfrm>
          <a:custGeom>
            <a:avLst/>
            <a:gdLst>
              <a:gd name="T0" fmla="*/ 2147483647 w 2829"/>
              <a:gd name="T1" fmla="*/ 2147483647 h 3113"/>
              <a:gd name="T2" fmla="*/ 2147483647 w 2829"/>
              <a:gd name="T3" fmla="*/ 2147483647 h 3113"/>
              <a:gd name="T4" fmla="*/ 2147483647 w 2829"/>
              <a:gd name="T5" fmla="*/ 2147483647 h 3113"/>
              <a:gd name="T6" fmla="*/ 2147483647 w 2829"/>
              <a:gd name="T7" fmla="*/ 2147483647 h 3113"/>
              <a:gd name="T8" fmla="*/ 2147483647 w 2829"/>
              <a:gd name="T9" fmla="*/ 2147483647 h 3113"/>
              <a:gd name="T10" fmla="*/ 2147483647 w 2829"/>
              <a:gd name="T11" fmla="*/ 2147483647 h 3113"/>
              <a:gd name="T12" fmla="*/ 2147483647 w 2829"/>
              <a:gd name="T13" fmla="*/ 2147483647 h 3113"/>
              <a:gd name="T14" fmla="*/ 2147483647 w 2829"/>
              <a:gd name="T15" fmla="*/ 2147483647 h 3113"/>
              <a:gd name="T16" fmla="*/ 2147483647 w 2829"/>
              <a:gd name="T17" fmla="*/ 2147483647 h 3113"/>
              <a:gd name="T18" fmla="*/ 2147483647 w 2829"/>
              <a:gd name="T19" fmla="*/ 2147483647 h 3113"/>
              <a:gd name="T20" fmla="*/ 2147483647 w 2829"/>
              <a:gd name="T21" fmla="*/ 2147483647 h 3113"/>
              <a:gd name="T22" fmla="*/ 2147483647 w 2829"/>
              <a:gd name="T23" fmla="*/ 2147483647 h 3113"/>
              <a:gd name="T24" fmla="*/ 2147483647 w 2829"/>
              <a:gd name="T25" fmla="*/ 2147483647 h 3113"/>
              <a:gd name="T26" fmla="*/ 2147483647 w 2829"/>
              <a:gd name="T27" fmla="*/ 2147483647 h 3113"/>
              <a:gd name="T28" fmla="*/ 2147483647 w 2829"/>
              <a:gd name="T29" fmla="*/ 2147483647 h 3113"/>
              <a:gd name="T30" fmla="*/ 2147483647 w 2829"/>
              <a:gd name="T31" fmla="*/ 2147483647 h 3113"/>
              <a:gd name="T32" fmla="*/ 2147483647 w 2829"/>
              <a:gd name="T33" fmla="*/ 2147483647 h 3113"/>
              <a:gd name="T34" fmla="*/ 2147483647 w 2829"/>
              <a:gd name="T35" fmla="*/ 2147483647 h 3113"/>
              <a:gd name="T36" fmla="*/ 2147483647 w 2829"/>
              <a:gd name="T37" fmla="*/ 2147483647 h 3113"/>
              <a:gd name="T38" fmla="*/ 2147483647 w 2829"/>
              <a:gd name="T39" fmla="*/ 2147483647 h 3113"/>
              <a:gd name="T40" fmla="*/ 2147483647 w 2829"/>
              <a:gd name="T41" fmla="*/ 2147483647 h 3113"/>
              <a:gd name="T42" fmla="*/ 2147483647 w 2829"/>
              <a:gd name="T43" fmla="*/ 2051407130 h 3113"/>
              <a:gd name="T44" fmla="*/ 2147483647 w 2829"/>
              <a:gd name="T45" fmla="*/ 1932959042 h 3113"/>
              <a:gd name="T46" fmla="*/ 2147483647 w 2829"/>
              <a:gd name="T47" fmla="*/ 1746467557 h 3113"/>
              <a:gd name="T48" fmla="*/ 2147483647 w 2829"/>
              <a:gd name="T49" fmla="*/ 1559975675 h 3113"/>
              <a:gd name="T50" fmla="*/ 2147483647 w 2829"/>
              <a:gd name="T51" fmla="*/ 1411287311 h 3113"/>
              <a:gd name="T52" fmla="*/ 2147483647 w 2829"/>
              <a:gd name="T53" fmla="*/ 1441529174 h 3113"/>
              <a:gd name="T54" fmla="*/ 2147483647 w 2829"/>
              <a:gd name="T55" fmla="*/ 1678424160 h 3113"/>
              <a:gd name="T56" fmla="*/ 2061488124 w 2829"/>
              <a:gd name="T57" fmla="*/ 2036286199 h 3113"/>
              <a:gd name="T58" fmla="*/ 1743948511 w 2829"/>
              <a:gd name="T59" fmla="*/ 2147483647 h 3113"/>
              <a:gd name="T60" fmla="*/ 1532255039 w 2829"/>
              <a:gd name="T61" fmla="*/ 2147483647 h 3113"/>
              <a:gd name="T62" fmla="*/ 1519655054 w 2829"/>
              <a:gd name="T63" fmla="*/ 2147483647 h 3113"/>
              <a:gd name="T64" fmla="*/ 1890117539 w 2829"/>
              <a:gd name="T65" fmla="*/ 2147483647 h 3113"/>
              <a:gd name="T66" fmla="*/ 2147483647 w 2829"/>
              <a:gd name="T67" fmla="*/ 2147483647 h 3113"/>
              <a:gd name="T68" fmla="*/ 2147483647 w 2829"/>
              <a:gd name="T69" fmla="*/ 2147483647 h 3113"/>
              <a:gd name="T70" fmla="*/ 2147483647 w 2829"/>
              <a:gd name="T71" fmla="*/ 2147483647 h 3113"/>
              <a:gd name="T72" fmla="*/ 2147483647 w 2829"/>
              <a:gd name="T73" fmla="*/ 2147483647 h 3113"/>
              <a:gd name="T74" fmla="*/ 2147483647 w 2829"/>
              <a:gd name="T75" fmla="*/ 2147483647 h 3113"/>
              <a:gd name="T76" fmla="*/ 2147483647 w 2829"/>
              <a:gd name="T77" fmla="*/ 2147483647 h 3113"/>
              <a:gd name="T78" fmla="*/ 2147483647 w 2829"/>
              <a:gd name="T79" fmla="*/ 2147483647 h 3113"/>
              <a:gd name="T80" fmla="*/ 2147483647 w 2829"/>
              <a:gd name="T81" fmla="*/ 2147483647 h 3113"/>
              <a:gd name="T82" fmla="*/ 2147483647 w 2829"/>
              <a:gd name="T83" fmla="*/ 2147483647 h 3113"/>
              <a:gd name="T84" fmla="*/ 2147483647 w 2829"/>
              <a:gd name="T85" fmla="*/ 2127011786 h 3113"/>
              <a:gd name="T86" fmla="*/ 2147483647 w 2829"/>
              <a:gd name="T87" fmla="*/ 1494451639 h 3113"/>
              <a:gd name="T88" fmla="*/ 2147483647 w 2829"/>
              <a:gd name="T89" fmla="*/ 836691925 h 3113"/>
              <a:gd name="T90" fmla="*/ 2147483647 w 2829"/>
              <a:gd name="T91" fmla="*/ 398184622 h 3113"/>
              <a:gd name="T92" fmla="*/ 2147483647 w 2829"/>
              <a:gd name="T93" fmla="*/ 83165940 h 3113"/>
              <a:gd name="T94" fmla="*/ 2147483647 w 2829"/>
              <a:gd name="T95" fmla="*/ 25201558 h 3113"/>
              <a:gd name="T96" fmla="*/ 1895157851 w 2829"/>
              <a:gd name="T97" fmla="*/ 267136551 h 3113"/>
              <a:gd name="T98" fmla="*/ 1360884454 w 2829"/>
              <a:gd name="T99" fmla="*/ 569555275 h 3113"/>
              <a:gd name="T100" fmla="*/ 647680997 w 2829"/>
              <a:gd name="T101" fmla="*/ 1257557050 h 3113"/>
              <a:gd name="T102" fmla="*/ 161290012 w 2829"/>
              <a:gd name="T103" fmla="*/ 2147483647 h 3113"/>
              <a:gd name="T104" fmla="*/ 42843452 w 2829"/>
              <a:gd name="T105" fmla="*/ 2147483647 h 3113"/>
              <a:gd name="T106" fmla="*/ 292338156 w 2829"/>
              <a:gd name="T107" fmla="*/ 2147483647 h 3113"/>
              <a:gd name="T108" fmla="*/ 662801931 w 2829"/>
              <a:gd name="T109" fmla="*/ 2147483647 h 3113"/>
              <a:gd name="T110" fmla="*/ 1083667331 w 2829"/>
              <a:gd name="T111" fmla="*/ 2147483647 h 3113"/>
              <a:gd name="T112" fmla="*/ 2008565649 w 2829"/>
              <a:gd name="T113" fmla="*/ 2147483647 h 3113"/>
              <a:gd name="T114" fmla="*/ 2147483647 w 2829"/>
              <a:gd name="T115" fmla="*/ 2147483647 h 3113"/>
              <a:gd name="T116" fmla="*/ 2147483647 w 2829"/>
              <a:gd name="T117" fmla="*/ 2147483647 h 3113"/>
              <a:gd name="T118" fmla="*/ 2147483647 w 2829"/>
              <a:gd name="T119" fmla="*/ 2147483647 h 3113"/>
              <a:gd name="T120" fmla="*/ 2147483647 w 2829"/>
              <a:gd name="T121" fmla="*/ 2147483647 h 311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829"/>
              <a:gd name="T184" fmla="*/ 0 h 3113"/>
              <a:gd name="T185" fmla="*/ 2829 w 2829"/>
              <a:gd name="T186" fmla="*/ 3113 h 311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829" h="3113">
                <a:moveTo>
                  <a:pt x="1603" y="1606"/>
                </a:moveTo>
                <a:cubicBezTo>
                  <a:pt x="1625" y="1599"/>
                  <a:pt x="1653" y="1607"/>
                  <a:pt x="1675" y="1609"/>
                </a:cubicBezTo>
                <a:cubicBezTo>
                  <a:pt x="1705" y="1608"/>
                  <a:pt x="1736" y="1608"/>
                  <a:pt x="1766" y="1606"/>
                </a:cubicBezTo>
                <a:cubicBezTo>
                  <a:pt x="1796" y="1596"/>
                  <a:pt x="1832" y="1570"/>
                  <a:pt x="1855" y="1551"/>
                </a:cubicBezTo>
                <a:cubicBezTo>
                  <a:pt x="1870" y="1535"/>
                  <a:pt x="1892" y="1510"/>
                  <a:pt x="1902" y="1489"/>
                </a:cubicBezTo>
                <a:cubicBezTo>
                  <a:pt x="1906" y="1466"/>
                  <a:pt x="1914" y="1448"/>
                  <a:pt x="1918" y="1426"/>
                </a:cubicBezTo>
                <a:cubicBezTo>
                  <a:pt x="1916" y="1354"/>
                  <a:pt x="1923" y="1239"/>
                  <a:pt x="1848" y="1201"/>
                </a:cubicBezTo>
                <a:cubicBezTo>
                  <a:pt x="1822" y="1165"/>
                  <a:pt x="1743" y="1106"/>
                  <a:pt x="1701" y="1096"/>
                </a:cubicBezTo>
                <a:cubicBezTo>
                  <a:pt x="1620" y="1088"/>
                  <a:pt x="1528" y="1079"/>
                  <a:pt x="1450" y="1101"/>
                </a:cubicBezTo>
                <a:cubicBezTo>
                  <a:pt x="1387" y="1115"/>
                  <a:pt x="1297" y="1160"/>
                  <a:pt x="1266" y="1185"/>
                </a:cubicBezTo>
                <a:cubicBezTo>
                  <a:pt x="1230" y="1222"/>
                  <a:pt x="1162" y="1325"/>
                  <a:pt x="1143" y="1379"/>
                </a:cubicBezTo>
                <a:cubicBezTo>
                  <a:pt x="1135" y="1437"/>
                  <a:pt x="1136" y="1495"/>
                  <a:pt x="1123" y="1551"/>
                </a:cubicBezTo>
                <a:cubicBezTo>
                  <a:pt x="1125" y="1617"/>
                  <a:pt x="1121" y="1706"/>
                  <a:pt x="1163" y="1766"/>
                </a:cubicBezTo>
                <a:cubicBezTo>
                  <a:pt x="1198" y="1839"/>
                  <a:pt x="1267" y="1936"/>
                  <a:pt x="1335" y="1988"/>
                </a:cubicBezTo>
                <a:cubicBezTo>
                  <a:pt x="1400" y="2041"/>
                  <a:pt x="1489" y="2065"/>
                  <a:pt x="1571" y="2077"/>
                </a:cubicBezTo>
                <a:cubicBezTo>
                  <a:pt x="1671" y="2084"/>
                  <a:pt x="1790" y="2067"/>
                  <a:pt x="1869" y="2049"/>
                </a:cubicBezTo>
                <a:cubicBezTo>
                  <a:pt x="1905" y="2025"/>
                  <a:pt x="2013" y="1997"/>
                  <a:pt x="2047" y="1968"/>
                </a:cubicBezTo>
                <a:cubicBezTo>
                  <a:pt x="2085" y="1937"/>
                  <a:pt x="2127" y="1889"/>
                  <a:pt x="2159" y="1843"/>
                </a:cubicBezTo>
                <a:cubicBezTo>
                  <a:pt x="2188" y="1794"/>
                  <a:pt x="2236" y="1651"/>
                  <a:pt x="2256" y="1599"/>
                </a:cubicBezTo>
                <a:cubicBezTo>
                  <a:pt x="2276" y="1511"/>
                  <a:pt x="2284" y="1421"/>
                  <a:pt x="2282" y="1313"/>
                </a:cubicBezTo>
                <a:cubicBezTo>
                  <a:pt x="2276" y="1231"/>
                  <a:pt x="2249" y="1108"/>
                  <a:pt x="2227" y="1044"/>
                </a:cubicBezTo>
                <a:cubicBezTo>
                  <a:pt x="2189" y="961"/>
                  <a:pt x="2091" y="860"/>
                  <a:pt x="2054" y="814"/>
                </a:cubicBezTo>
                <a:cubicBezTo>
                  <a:pt x="2041" y="796"/>
                  <a:pt x="2024" y="774"/>
                  <a:pt x="2002" y="767"/>
                </a:cubicBezTo>
                <a:cubicBezTo>
                  <a:pt x="1969" y="734"/>
                  <a:pt x="1921" y="714"/>
                  <a:pt x="1879" y="693"/>
                </a:cubicBezTo>
                <a:cubicBezTo>
                  <a:pt x="1822" y="666"/>
                  <a:pt x="1766" y="639"/>
                  <a:pt x="1707" y="619"/>
                </a:cubicBezTo>
                <a:cubicBezTo>
                  <a:pt x="1648" y="597"/>
                  <a:pt x="1563" y="571"/>
                  <a:pt x="1523" y="560"/>
                </a:cubicBezTo>
                <a:cubicBezTo>
                  <a:pt x="1449" y="550"/>
                  <a:pt x="1342" y="566"/>
                  <a:pt x="1263" y="572"/>
                </a:cubicBezTo>
                <a:cubicBezTo>
                  <a:pt x="1167" y="584"/>
                  <a:pt x="1046" y="634"/>
                  <a:pt x="964" y="666"/>
                </a:cubicBezTo>
                <a:cubicBezTo>
                  <a:pt x="929" y="687"/>
                  <a:pt x="851" y="782"/>
                  <a:pt x="818" y="808"/>
                </a:cubicBezTo>
                <a:cubicBezTo>
                  <a:pt x="760" y="862"/>
                  <a:pt x="739" y="933"/>
                  <a:pt x="692" y="996"/>
                </a:cubicBezTo>
                <a:cubicBezTo>
                  <a:pt x="643" y="1071"/>
                  <a:pt x="616" y="1143"/>
                  <a:pt x="608" y="1268"/>
                </a:cubicBezTo>
                <a:cubicBezTo>
                  <a:pt x="609" y="1455"/>
                  <a:pt x="567" y="1516"/>
                  <a:pt x="603" y="1698"/>
                </a:cubicBezTo>
                <a:cubicBezTo>
                  <a:pt x="628" y="1826"/>
                  <a:pt x="679" y="2010"/>
                  <a:pt x="750" y="2112"/>
                </a:cubicBezTo>
                <a:cubicBezTo>
                  <a:pt x="821" y="2214"/>
                  <a:pt x="894" y="2298"/>
                  <a:pt x="959" y="2358"/>
                </a:cubicBezTo>
                <a:cubicBezTo>
                  <a:pt x="1004" y="2390"/>
                  <a:pt x="1185" y="2472"/>
                  <a:pt x="1252" y="2504"/>
                </a:cubicBezTo>
                <a:cubicBezTo>
                  <a:pt x="1308" y="2526"/>
                  <a:pt x="1420" y="2556"/>
                  <a:pt x="1488" y="2578"/>
                </a:cubicBezTo>
                <a:cubicBezTo>
                  <a:pt x="1582" y="2605"/>
                  <a:pt x="1721" y="2570"/>
                  <a:pt x="1813" y="2583"/>
                </a:cubicBezTo>
                <a:cubicBezTo>
                  <a:pt x="1939" y="2575"/>
                  <a:pt x="2081" y="2534"/>
                  <a:pt x="2206" y="2491"/>
                </a:cubicBezTo>
                <a:cubicBezTo>
                  <a:pt x="2307" y="2444"/>
                  <a:pt x="2396" y="2409"/>
                  <a:pt x="2478" y="2327"/>
                </a:cubicBezTo>
                <a:cubicBezTo>
                  <a:pt x="2552" y="2256"/>
                  <a:pt x="2611" y="2150"/>
                  <a:pt x="2661" y="2070"/>
                </a:cubicBezTo>
                <a:cubicBezTo>
                  <a:pt x="2712" y="1955"/>
                  <a:pt x="2762" y="1791"/>
                  <a:pt x="2792" y="1682"/>
                </a:cubicBezTo>
                <a:cubicBezTo>
                  <a:pt x="2806" y="1615"/>
                  <a:pt x="2826" y="1336"/>
                  <a:pt x="2829" y="1253"/>
                </a:cubicBezTo>
                <a:cubicBezTo>
                  <a:pt x="2822" y="1106"/>
                  <a:pt x="2795" y="981"/>
                  <a:pt x="2755" y="844"/>
                </a:cubicBezTo>
                <a:cubicBezTo>
                  <a:pt x="2732" y="802"/>
                  <a:pt x="2629" y="637"/>
                  <a:pt x="2598" y="593"/>
                </a:cubicBezTo>
                <a:cubicBezTo>
                  <a:pt x="2519" y="510"/>
                  <a:pt x="2437" y="411"/>
                  <a:pt x="2328" y="332"/>
                </a:cubicBezTo>
                <a:cubicBezTo>
                  <a:pt x="2256" y="293"/>
                  <a:pt x="2115" y="193"/>
                  <a:pt x="2038" y="158"/>
                </a:cubicBezTo>
                <a:cubicBezTo>
                  <a:pt x="1927" y="113"/>
                  <a:pt x="1770" y="60"/>
                  <a:pt x="1664" y="33"/>
                </a:cubicBezTo>
                <a:cubicBezTo>
                  <a:pt x="1525" y="5"/>
                  <a:pt x="1329" y="0"/>
                  <a:pt x="1180" y="10"/>
                </a:cubicBezTo>
                <a:cubicBezTo>
                  <a:pt x="1070" y="24"/>
                  <a:pt x="859" y="70"/>
                  <a:pt x="752" y="106"/>
                </a:cubicBezTo>
                <a:cubicBezTo>
                  <a:pt x="713" y="125"/>
                  <a:pt x="582" y="217"/>
                  <a:pt x="540" y="226"/>
                </a:cubicBezTo>
                <a:cubicBezTo>
                  <a:pt x="458" y="279"/>
                  <a:pt x="318" y="424"/>
                  <a:pt x="257" y="499"/>
                </a:cubicBezTo>
                <a:cubicBezTo>
                  <a:pt x="178" y="622"/>
                  <a:pt x="106" y="795"/>
                  <a:pt x="64" y="965"/>
                </a:cubicBezTo>
                <a:cubicBezTo>
                  <a:pt x="34" y="1101"/>
                  <a:pt x="0" y="1313"/>
                  <a:pt x="17" y="1494"/>
                </a:cubicBezTo>
                <a:cubicBezTo>
                  <a:pt x="42" y="1635"/>
                  <a:pt x="66" y="1882"/>
                  <a:pt x="116" y="2023"/>
                </a:cubicBezTo>
                <a:cubicBezTo>
                  <a:pt x="167" y="2138"/>
                  <a:pt x="218" y="2226"/>
                  <a:pt x="263" y="2311"/>
                </a:cubicBezTo>
                <a:cubicBezTo>
                  <a:pt x="294" y="2360"/>
                  <a:pt x="398" y="2503"/>
                  <a:pt x="430" y="2551"/>
                </a:cubicBezTo>
                <a:cubicBezTo>
                  <a:pt x="519" y="2644"/>
                  <a:pt x="702" y="2799"/>
                  <a:pt x="797" y="2871"/>
                </a:cubicBezTo>
                <a:cubicBezTo>
                  <a:pt x="868" y="2906"/>
                  <a:pt x="928" y="2949"/>
                  <a:pt x="1001" y="2981"/>
                </a:cubicBezTo>
                <a:cubicBezTo>
                  <a:pt x="1067" y="3004"/>
                  <a:pt x="1188" y="3048"/>
                  <a:pt x="1273" y="3065"/>
                </a:cubicBezTo>
                <a:cubicBezTo>
                  <a:pt x="1358" y="3082"/>
                  <a:pt x="1426" y="3081"/>
                  <a:pt x="1509" y="3085"/>
                </a:cubicBezTo>
                <a:cubicBezTo>
                  <a:pt x="1583" y="3113"/>
                  <a:pt x="1722" y="3086"/>
                  <a:pt x="1774" y="3091"/>
                </a:cubicBezTo>
              </a:path>
            </a:pathLst>
          </a:cu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37088" y="436245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1.0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637088" y="360045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 dirty="0">
                <a:solidFill>
                  <a:srgbClr val="000000"/>
                </a:solidFill>
                <a:cs typeface="Arial" charset="0"/>
              </a:rPr>
              <a:t>0.5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91063" y="5159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2.0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691063" y="5921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3.0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300663" y="40925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1.1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453063" y="3254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1.2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605463" y="49307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2.1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138863" y="40925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2.2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291263" y="31019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2.3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884738" y="1447800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4884738" y="1219200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800600" y="23288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800600" y="21002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800600" y="31670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4800600" y="29384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8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Unpleasant Realities</a:t>
            </a:r>
            <a:endParaRPr lang="en-US"/>
          </a:p>
        </p:txBody>
      </p:sp>
      <p:sp>
        <p:nvSpPr>
          <p:cNvPr id="918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waterfall model doesn</a:t>
            </a:r>
            <a:r>
              <a:rPr lang="en-US" altLang="ja-JP" dirty="0" smtClean="0"/>
              <a:t>’</a:t>
            </a:r>
            <a:r>
              <a:rPr lang="en-US" dirty="0" smtClean="0"/>
              <a:t>t work well</a:t>
            </a:r>
          </a:p>
          <a:p>
            <a:pPr lvl="1"/>
            <a:r>
              <a:rPr lang="en-US" dirty="0" smtClean="0"/>
              <a:t>Requirements usually incomplete or incorrect</a:t>
            </a:r>
          </a:p>
          <a:p>
            <a:r>
              <a:rPr lang="en-US" dirty="0" smtClean="0"/>
              <a:t>The spiral model is expensive</a:t>
            </a:r>
          </a:p>
          <a:p>
            <a:pPr lvl="1"/>
            <a:r>
              <a:rPr lang="en-US" dirty="0" smtClean="0"/>
              <a:t>Redesign leads to wasted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purpose of the prototype?</a:t>
            </a:r>
          </a:p>
          <a:p>
            <a:pPr lvl="1"/>
            <a:r>
              <a:rPr lang="en-US" dirty="0" smtClean="0"/>
              <a:t>Meant to explore requirements, then be thrown away</a:t>
            </a:r>
          </a:p>
          <a:p>
            <a:pPr lvl="1"/>
            <a:r>
              <a:rPr lang="en-US" dirty="0" smtClean="0"/>
              <a:t>An initial version of the software to be subsequently refined</a:t>
            </a:r>
          </a:p>
          <a:p>
            <a:r>
              <a:rPr lang="en-US" dirty="0" smtClean="0"/>
              <a:t>Both are fine, as long as the goal is clear</a:t>
            </a:r>
          </a:p>
          <a:p>
            <a:r>
              <a:rPr lang="en-US" dirty="0" smtClean="0"/>
              <a:t>Be aware, interfaces can be deceiving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62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agile development methodology: the “fashion” today</a:t>
            </a:r>
          </a:p>
          <a:p>
            <a:r>
              <a:rPr lang="en-US" dirty="0" smtClean="0"/>
              <a:t>As with any methodology…</a:t>
            </a:r>
          </a:p>
          <a:p>
            <a:pPr lvl="1"/>
            <a:r>
              <a:rPr lang="en-US" dirty="0" smtClean="0"/>
              <a:t>Don’t blindly follow processes</a:t>
            </a:r>
          </a:p>
          <a:p>
            <a:pPr lvl="1"/>
            <a:r>
              <a:rPr lang="en-US" dirty="0" smtClean="0"/>
              <a:t>Understand the rationale behind them</a:t>
            </a:r>
          </a:p>
          <a:p>
            <a:pPr lvl="1"/>
            <a:r>
              <a:rPr lang="en-US" dirty="0" smtClean="0"/>
              <a:t>Adapt them to your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20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what to build?</a:t>
            </a:r>
          </a:p>
          <a:p>
            <a:r>
              <a:rPr lang="en-US" dirty="0" smtClean="0"/>
              <a:t>How do you actually build it?</a:t>
            </a:r>
          </a:p>
          <a:p>
            <a:r>
              <a:rPr lang="en-US" dirty="0" smtClean="0"/>
              <a:t>How do you keep it running?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539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It’s about asking the right questions!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18319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Roles:</a:t>
            </a:r>
          </a:p>
          <a:p>
            <a:pPr lvl="1"/>
            <a:r>
              <a:rPr lang="en-US" dirty="0" smtClean="0"/>
              <a:t>Product owner: voice of the customer</a:t>
            </a:r>
          </a:p>
          <a:p>
            <a:pPr lvl="1"/>
            <a:r>
              <a:rPr lang="en-US" dirty="0" smtClean="0"/>
              <a:t>Development team: small team software engineers</a:t>
            </a:r>
          </a:p>
          <a:p>
            <a:pPr lvl="1"/>
            <a:r>
              <a:rPr lang="en-US" dirty="0" smtClean="0"/>
              <a:t>Scrum master: primary role as facilitator</a:t>
            </a:r>
          </a:p>
          <a:p>
            <a:r>
              <a:rPr lang="en-US" dirty="0"/>
              <a:t>User stories: short </a:t>
            </a:r>
            <a:r>
              <a:rPr lang="en-US" i="1" dirty="0"/>
              <a:t>non-technical</a:t>
            </a:r>
            <a:r>
              <a:rPr lang="en-US" dirty="0"/>
              <a:t> description of desired user functionality</a:t>
            </a:r>
          </a:p>
          <a:p>
            <a:pPr lvl="1"/>
            <a:r>
              <a:rPr lang="en-US" dirty="0"/>
              <a:t>“As a user, I want to be able to search for customers by their first and last names”</a:t>
            </a:r>
          </a:p>
          <a:p>
            <a:pPr lvl="1"/>
            <a:r>
              <a:rPr lang="en-US" dirty="0"/>
              <a:t>“As a site administrator, I should be able to subscribe multiple people to the mailing list at once”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227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SCRUM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sprint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Basic unit of development</a:t>
            </a:r>
          </a:p>
          <a:p>
            <a:pPr lvl="1"/>
            <a:r>
              <a:rPr lang="en-US" dirty="0"/>
              <a:t>Fixed duration (typically one month)</a:t>
            </a:r>
          </a:p>
          <a:p>
            <a:pPr lvl="1"/>
            <a:r>
              <a:rPr lang="en-US" dirty="0"/>
              <a:t>End target is a working system (</a:t>
            </a:r>
            <a:r>
              <a:rPr lang="en-US" i="1" dirty="0"/>
              <a:t>not</a:t>
            </a:r>
            <a:r>
              <a:rPr lang="en-US" dirty="0"/>
              <a:t> a prototype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Sprint planning meeting</a:t>
            </a:r>
          </a:p>
          <a:p>
            <a:pPr lvl="1"/>
            <a:r>
              <a:rPr lang="en-US" dirty="0" smtClean="0"/>
              <a:t>Discussion between product owner and development team on what can be accomplished in the sprint</a:t>
            </a:r>
          </a:p>
          <a:p>
            <a:pPr lvl="1"/>
            <a:r>
              <a:rPr lang="en-US" dirty="0" smtClean="0"/>
              <a:t>Sprint goals are owned by the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Short, periodic status meetings</a:t>
            </a:r>
            <a:r>
              <a:rPr lang="en-US" dirty="0"/>
              <a:t> </a:t>
            </a:r>
            <a:r>
              <a:rPr lang="en-US" dirty="0" smtClean="0"/>
              <a:t>(often daily)</a:t>
            </a:r>
          </a:p>
          <a:p>
            <a:r>
              <a:rPr lang="en-US" dirty="0" smtClean="0"/>
              <a:t>Three questions:</a:t>
            </a:r>
          </a:p>
          <a:p>
            <a:pPr lvl="1"/>
            <a:r>
              <a:rPr lang="en-US" dirty="0" smtClean="0"/>
              <a:t>What have you been working on (since the last standup)?</a:t>
            </a:r>
          </a:p>
          <a:p>
            <a:pPr lvl="1"/>
            <a:r>
              <a:rPr lang="en-US" dirty="0" smtClean="0"/>
              <a:t>What are you planning to work on next?</a:t>
            </a:r>
          </a:p>
          <a:p>
            <a:pPr lvl="1"/>
            <a:r>
              <a:rPr lang="en-US" dirty="0" smtClean="0"/>
              <a:t>Any blockers?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388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4" name="Picture 3" descr="Scrum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8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Fundamentally iterative, recognizes that requirements change</a:t>
            </a:r>
          </a:p>
          <a:p>
            <a:r>
              <a:rPr lang="en-US" dirty="0" smtClean="0"/>
              <a:t>Development team in charge of the sprint backlog</a:t>
            </a:r>
          </a:p>
          <a:p>
            <a:pPr lvl="1"/>
            <a:r>
              <a:rPr lang="en-US" dirty="0" smtClean="0"/>
              <a:t>Favors self-organization rather than top-down control</a:t>
            </a:r>
          </a:p>
          <a:p>
            <a:pPr lvl="1"/>
            <a:r>
              <a:rPr lang="en-US" dirty="0" smtClean="0"/>
              <a:t>Reprioritize in response to changing requirements and progress</a:t>
            </a:r>
          </a:p>
          <a:p>
            <a:r>
              <a:rPr lang="en-US" dirty="0" smtClean="0"/>
              <a:t>Time-limited sprints ensure periodic delivery of new product increments</a:t>
            </a:r>
          </a:p>
          <a:p>
            <a:pPr lvl="1"/>
            <a:r>
              <a:rPr lang="en-US" dirty="0" smtClean="0"/>
              <a:t>Allows opportunities to receive user feedback, change directions, etc.</a:t>
            </a:r>
          </a:p>
          <a:p>
            <a:r>
              <a:rPr lang="en-US" dirty="0" smtClean="0"/>
              <a:t>Buzzword = </a:t>
            </a:r>
            <a:r>
              <a:rPr lang="en-US" i="1" dirty="0" smtClean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378252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chaotic</a:t>
            </a:r>
          </a:p>
          <a:p>
            <a:r>
              <a:rPr lang="en-US" dirty="0" smtClean="0"/>
              <a:t>Dependent on a good SCRUM master to reconcile priorities</a:t>
            </a:r>
          </a:p>
          <a:p>
            <a:r>
              <a:rPr lang="en-US" dirty="0" smtClean="0"/>
              <a:t>Requires dedication of team members</a:t>
            </a:r>
          </a:p>
          <a:p>
            <a:r>
              <a:rPr lang="en-US" dirty="0" smtClean="0"/>
              <a:t>Slicing by “user stories” isn’t always feasible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27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611_detroit-central-sta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5692914"/>
            <a:ext cx="606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Keeping Technology Running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17691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Issues</a:t>
            </a:r>
            <a:endParaRPr lang="en-US"/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Operating costs</a:t>
            </a:r>
          </a:p>
          <a:p>
            <a:pPr lvl="1"/>
            <a:r>
              <a:rPr lang="en-US" dirty="0" smtClean="0"/>
              <a:t>Staff time</a:t>
            </a:r>
          </a:p>
          <a:p>
            <a:pPr lvl="1"/>
            <a:r>
              <a:rPr lang="en-US" dirty="0" smtClean="0"/>
              <a:t>Physical resources (space, cooling, power) or the cloud</a:t>
            </a:r>
          </a:p>
          <a:p>
            <a:pPr lvl="1"/>
            <a:r>
              <a:rPr lang="en-US" dirty="0" smtClean="0"/>
              <a:t>Periodic maintenance</a:t>
            </a:r>
          </a:p>
          <a:p>
            <a:pPr lvl="1"/>
            <a:r>
              <a:rPr lang="en-US" dirty="0" smtClean="0"/>
              <a:t>Equipment replacement</a:t>
            </a:r>
          </a:p>
          <a:p>
            <a:r>
              <a:rPr lang="en-US" dirty="0" smtClean="0"/>
              <a:t>Retrospective conversion</a:t>
            </a:r>
          </a:p>
          <a:p>
            <a:pPr lvl="1"/>
            <a:r>
              <a:rPr lang="en-US" dirty="0" smtClean="0"/>
              <a:t>Moving from </a:t>
            </a:r>
            <a:r>
              <a:rPr lang="ja-JP" altLang="en-US" dirty="0" smtClean="0"/>
              <a:t>“</a:t>
            </a:r>
            <a:r>
              <a:rPr lang="en-US" dirty="0" smtClean="0"/>
              <a:t>legacy systems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Even converting electronic information is expensive!</a:t>
            </a:r>
          </a:p>
          <a:p>
            <a:r>
              <a:rPr lang="en-US" dirty="0" smtClean="0"/>
              <a:t>Incremental improvements</a:t>
            </a:r>
          </a:p>
          <a:p>
            <a:pPr lvl="1"/>
            <a:r>
              <a:rPr lang="en-US" dirty="0" smtClean="0"/>
              <a:t>Upgrade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152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Issues</a:t>
            </a:r>
            <a:endParaRPr lang="en-US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 information</a:t>
            </a:r>
          </a:p>
          <a:p>
            <a:pPr lvl="1"/>
            <a:r>
              <a:rPr lang="en-US" dirty="0" smtClean="0"/>
              <a:t>Usage logs, audit trails, etc.</a:t>
            </a:r>
          </a:p>
          <a:p>
            <a:pPr lvl="1"/>
            <a:r>
              <a:rPr lang="en-US" dirty="0" smtClean="0"/>
              <a:t>Collection, storage, as well as analysis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Staff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Privacy, security, access control</a:t>
            </a:r>
          </a:p>
          <a:p>
            <a:r>
              <a:rPr lang="en-US" dirty="0" smtClean="0"/>
              <a:t>Backup and disaster recovery</a:t>
            </a:r>
          </a:p>
          <a:p>
            <a:pPr lvl="1"/>
            <a:r>
              <a:rPr lang="en-US" dirty="0" smtClean="0"/>
              <a:t>Periodicity, storage location</a:t>
            </a:r>
          </a:p>
          <a:p>
            <a:pPr lvl="1"/>
            <a:r>
              <a:rPr lang="en-US" dirty="0" smtClean="0"/>
              <a:t>The cloud doesn’t necessarily solve all the issues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76800" y="6096000"/>
            <a:ext cx="3976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Remember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Murphy’s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Law!</a:t>
            </a:r>
          </a:p>
        </p:txBody>
      </p:sp>
    </p:spTree>
    <p:extLst>
      <p:ext uri="{BB962C8B-B14F-4D97-AF65-F5344CB8AC3E}">
        <p14:creationId xmlns:p14="http://schemas.microsoft.com/office/powerpoint/2010/main" val="278114830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TCO</a:t>
            </a:r>
            <a:endParaRPr lang="en-US"/>
          </a:p>
        </p:txBody>
      </p:sp>
      <p:sp>
        <p:nvSpPr>
          <p:cNvPr id="967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en-US" dirty="0" smtClean="0"/>
              <a:t>Total cost of ownership</a:t>
            </a:r>
            <a:r>
              <a:rPr lang="en-US" altLang="ja-JP" dirty="0" smtClean="0"/>
              <a:t>”</a:t>
            </a:r>
            <a:endParaRPr lang="en-US" dirty="0" smtClean="0"/>
          </a:p>
          <a:p>
            <a:r>
              <a:rPr lang="en-US" dirty="0" smtClean="0"/>
              <a:t>Hardware and software aren’t the only costs!</a:t>
            </a:r>
          </a:p>
          <a:p>
            <a:r>
              <a:rPr lang="en-US" dirty="0" smtClean="0"/>
              <a:t>Other (hidden) costs: all the issues discussed above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78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/>
              <a:t>already there?</a:t>
            </a:r>
          </a:p>
          <a:p>
            <a:r>
              <a:rPr lang="en-US" dirty="0" smtClean="0"/>
              <a:t>Do users actually want it?</a:t>
            </a:r>
            <a:endParaRPr lang="en-US" dirty="0"/>
          </a:p>
          <a:p>
            <a:r>
              <a:rPr lang="en-US" dirty="0" smtClean="0"/>
              <a:t>Is technology even the right answer?</a:t>
            </a:r>
          </a:p>
          <a:p>
            <a:r>
              <a:rPr lang="en-US" dirty="0"/>
              <a:t>What’s the use context?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5308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Technology is for solving problems!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80454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open source?</a:t>
            </a:r>
            <a:endParaRPr lang="en-GB"/>
          </a:p>
        </p:txBody>
      </p:sp>
      <p:sp>
        <p:nvSpPr>
          <p:cNvPr id="971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Proprietary vs. open source software</a:t>
            </a:r>
          </a:p>
          <a:p>
            <a:r>
              <a:rPr lang="en-GB" dirty="0" smtClean="0"/>
              <a:t>Open source used to be a crackpot idea:</a:t>
            </a:r>
          </a:p>
          <a:p>
            <a:pPr lvl="1"/>
            <a:r>
              <a:rPr lang="en-GB" dirty="0" smtClean="0"/>
              <a:t>Bill Gates on Linux (3/24/1999): “I don’t really think in the commercial market, we’ll see it in any significant way.”</a:t>
            </a:r>
          </a:p>
          <a:p>
            <a:pPr lvl="1"/>
            <a:r>
              <a:rPr lang="en-GB" dirty="0" smtClean="0"/>
              <a:t>MS 10-Q quarterly filing (1/31/2004): “The popularization of the open source movement continues to pose a significant challenge to the company’s business model”</a:t>
            </a:r>
          </a:p>
          <a:p>
            <a:r>
              <a:rPr lang="en-GB" dirty="0" smtClean="0"/>
              <a:t>Open source…</a:t>
            </a:r>
          </a:p>
          <a:p>
            <a:pPr lvl="1"/>
            <a:r>
              <a:rPr lang="en-GB" dirty="0" smtClean="0"/>
              <a:t>For tree hugging hippies?</a:t>
            </a:r>
          </a:p>
          <a:p>
            <a:pPr lvl="1"/>
            <a:r>
              <a:rPr lang="en-GB" dirty="0" smtClean="0"/>
              <a:t>Make love, not war?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511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Definitions</a:t>
            </a: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is a program?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is source code?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is object/executable code (binaries)? </a:t>
            </a:r>
            <a:endParaRPr lang="en-US"/>
          </a:p>
        </p:txBody>
      </p:sp>
      <p:sp>
        <p:nvSpPr>
          <p:cNvPr id="1010694" name="Text Box 6"/>
          <p:cNvSpPr txBox="1">
            <a:spLocks noChangeArrowheads="1"/>
          </p:cNvSpPr>
          <p:nvPr/>
        </p:nvSpPr>
        <p:spPr bwMode="auto">
          <a:xfrm>
            <a:off x="990600" y="1689100"/>
            <a:ext cx="617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An organized list of instructions that, when executed, causes the computer to behave in a predetermined manner.  Like a recipe. </a:t>
            </a:r>
          </a:p>
        </p:txBody>
      </p:sp>
      <p:sp>
        <p:nvSpPr>
          <p:cNvPr id="1010695" name="Text Box 7"/>
          <p:cNvSpPr txBox="1">
            <a:spLocks noChangeArrowheads="1"/>
          </p:cNvSpPr>
          <p:nvPr/>
        </p:nvSpPr>
        <p:spPr bwMode="auto">
          <a:xfrm>
            <a:off x="990600" y="3549650"/>
            <a:ext cx="5686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Program instructions in their original,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human-readable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form. </a:t>
            </a:r>
          </a:p>
        </p:txBody>
      </p:sp>
      <p:sp>
        <p:nvSpPr>
          <p:cNvPr id="1010696" name="Text Box 8"/>
          <p:cNvSpPr txBox="1">
            <a:spLocks noChangeArrowheads="1"/>
          </p:cNvSpPr>
          <p:nvPr/>
        </p:nvSpPr>
        <p:spPr bwMode="auto">
          <a:xfrm>
            <a:off x="990600" y="4965700"/>
            <a:ext cx="6248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Program instructions in a form that can be directly executed by a computer.  A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compiler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takes source code and generates executable code. </a:t>
            </a:r>
          </a:p>
        </p:txBody>
      </p:sp>
    </p:spTree>
    <p:extLst>
      <p:ext uri="{BB962C8B-B14F-4D97-AF65-F5344CB8AC3E}">
        <p14:creationId xmlns:p14="http://schemas.microsoft.com/office/powerpoint/2010/main" val="375914186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4" grpId="0"/>
      <p:bldP spid="1010695" grpId="0"/>
      <p:bldP spid="10106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Proprietary Software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Distribution in machine-readable binaries only</a:t>
            </a:r>
          </a:p>
          <a:p>
            <a:r>
              <a:rPr lang="en-US" smtClean="0"/>
              <a:t>Payment for a license</a:t>
            </a:r>
          </a:p>
          <a:p>
            <a:pPr lvl="1"/>
            <a:r>
              <a:rPr lang="en-US" smtClean="0"/>
              <a:t>Grants certain usage rights</a:t>
            </a:r>
          </a:p>
          <a:p>
            <a:pPr lvl="1"/>
            <a:r>
              <a:rPr lang="en-US" smtClean="0"/>
              <a:t>Restrictions on copying, further distribution, modification</a:t>
            </a:r>
          </a:p>
          <a:p>
            <a:r>
              <a:rPr lang="en-GB" smtClean="0"/>
              <a:t>Analogy: buying a car…</a:t>
            </a:r>
          </a:p>
          <a:p>
            <a:pPr lvl="1"/>
            <a:r>
              <a:rPr lang="en-GB" smtClean="0"/>
              <a:t>With the hood welded shut</a:t>
            </a:r>
          </a:p>
          <a:p>
            <a:pPr lvl="1"/>
            <a:r>
              <a:rPr lang="en-GB" smtClean="0"/>
              <a:t>That only you can drive</a:t>
            </a:r>
          </a:p>
          <a:p>
            <a:pPr lvl="1"/>
            <a:r>
              <a:rPr lang="en-GB" smtClean="0"/>
              <a:t>That you can’t change the rims 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14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Principles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Free distribution and redistribution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Free as in speech, not as in beer</a:t>
            </a:r>
            <a:r>
              <a:rPr lang="ja-JP" altLang="en-US" smtClean="0"/>
              <a:t>”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Source code availability</a:t>
            </a:r>
          </a:p>
          <a:p>
            <a:endParaRPr lang="en-US" smtClean="0"/>
          </a:p>
          <a:p>
            <a:r>
              <a:rPr lang="en-US" smtClean="0"/>
              <a:t>Provisions for derived works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6324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The license may not restrict any party from selling or giving away the software as a component of an aggregate software distribution containing programs from several different sources. The license may not require royalty or other fee for such sale.</a:t>
            </a:r>
            <a:r>
              <a:rPr lang="ja-JP" altLang="en-US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3565525"/>
            <a:ext cx="617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The program must include source code, and must allow distribution in source code as well as compiled form</a:t>
            </a:r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.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43000" y="4660900"/>
            <a:ext cx="6248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The license must allow modifications and derived works, and must allow them to be distributed under the same terms as the license of the original software.</a:t>
            </a:r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98579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vs. Proprietary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Who gets the idea to develop the software?</a:t>
            </a:r>
          </a:p>
          <a:p>
            <a:r>
              <a:rPr lang="en-US" smtClean="0"/>
              <a:t>Who actually develops the software?</a:t>
            </a:r>
          </a:p>
          <a:p>
            <a:r>
              <a:rPr lang="en-US" smtClean="0"/>
              <a:t>How much does it cost?</a:t>
            </a:r>
          </a:p>
          <a:p>
            <a:r>
              <a:rPr lang="en-US" smtClean="0"/>
              <a:t>Who can make changes?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6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 Black" charset="0"/>
              </a:rPr>
              <a:t>Examples of Open Source Software</a:t>
            </a:r>
          </a:p>
        </p:txBody>
      </p:sp>
      <p:graphicFrame>
        <p:nvGraphicFramePr>
          <p:cNvPr id="988336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6990"/>
              </p:ext>
            </p:extLst>
          </p:nvPr>
        </p:nvGraphicFramePr>
        <p:xfrm>
          <a:off x="1447800" y="2168525"/>
          <a:ext cx="6629400" cy="2560635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  <a:gridCol w="2209800"/>
              </a:tblGrid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Proprietary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Open Source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Operating system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Windows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Linux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Office suite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Microsoft Office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OpenOffice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Image editor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Photoshop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GIMP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Web browser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Internet Explorer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Mozilla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Web server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IIS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Apache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Database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Oracle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MySQL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03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Source: Pros</a:t>
            </a:r>
            <a:endParaRPr lang="en-US"/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Peer-reviewed code</a:t>
            </a:r>
          </a:p>
          <a:p>
            <a:r>
              <a:rPr lang="en-US" dirty="0" smtClean="0"/>
              <a:t>Dynamic community</a:t>
            </a:r>
          </a:p>
          <a:p>
            <a:r>
              <a:rPr lang="en-US" dirty="0" smtClean="0"/>
              <a:t>Iterative releases, rapid bug fixes </a:t>
            </a:r>
          </a:p>
          <a:p>
            <a:r>
              <a:rPr lang="en-US" dirty="0" smtClean="0"/>
              <a:t>Released by engineers, not marketing people</a:t>
            </a:r>
          </a:p>
          <a:p>
            <a:r>
              <a:rPr lang="en-US" dirty="0" smtClean="0"/>
              <a:t>No vendor lock-in</a:t>
            </a:r>
          </a:p>
          <a:p>
            <a:r>
              <a:rPr lang="en-US" dirty="0" smtClean="0"/>
              <a:t>Simplified licensed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2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Peer-reviewed code</a:t>
            </a:r>
          </a:p>
          <a:p>
            <a:pPr lvl="1"/>
            <a:r>
              <a:rPr lang="en-US" dirty="0" smtClean="0"/>
              <a:t>Everyone gets to inspect the code</a:t>
            </a:r>
          </a:p>
          <a:p>
            <a:pPr lvl="1"/>
            <a:r>
              <a:rPr lang="en-US" dirty="0" smtClean="0"/>
              <a:t>More eyes, fewer bugs</a:t>
            </a:r>
          </a:p>
          <a:p>
            <a:r>
              <a:rPr lang="en-US" dirty="0" smtClean="0"/>
              <a:t>Dynamic community</a:t>
            </a:r>
          </a:p>
          <a:p>
            <a:pPr lvl="1"/>
            <a:r>
              <a:rPr lang="en-US" dirty="0" smtClean="0"/>
              <a:t>Community consists of coders, testers, debuggers, users, etc.</a:t>
            </a:r>
          </a:p>
          <a:p>
            <a:pPr lvl="1"/>
            <a:r>
              <a:rPr lang="en-US" dirty="0" smtClean="0"/>
              <a:t>Any person can have multiple roles</a:t>
            </a:r>
          </a:p>
          <a:p>
            <a:pPr lvl="1"/>
            <a:r>
              <a:rPr lang="en-US" dirty="0" smtClean="0"/>
              <a:t>Both volunteers and paid by companies</a:t>
            </a:r>
          </a:p>
          <a:p>
            <a:pPr lvl="1"/>
            <a:r>
              <a:rPr lang="en-US" dirty="0" smtClean="0"/>
              <a:t>Volunteers are highly-motivated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3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releases, rapid bug fixes</a:t>
            </a:r>
          </a:p>
          <a:p>
            <a:pPr lvl="1"/>
            <a:r>
              <a:rPr lang="en-US" dirty="0" smtClean="0"/>
              <a:t>Anyone can fix bugs</a:t>
            </a:r>
          </a:p>
          <a:p>
            <a:pPr lvl="1"/>
            <a:r>
              <a:rPr lang="en-US" dirty="0" smtClean="0"/>
              <a:t>Bugs rapidly fixed when found</a:t>
            </a:r>
          </a:p>
          <a:p>
            <a:pPr lvl="1"/>
            <a:r>
              <a:rPr lang="en-US" dirty="0" smtClean="0"/>
              <a:t>Distribution of </a:t>
            </a:r>
            <a:r>
              <a:rPr lang="ja-JP" altLang="en-US" dirty="0" smtClean="0"/>
              <a:t>“</a:t>
            </a:r>
            <a:r>
              <a:rPr lang="en-US" dirty="0" smtClean="0"/>
              <a:t>patches</a:t>
            </a:r>
            <a:r>
              <a:rPr lang="ja-JP" altLang="en-US" dirty="0" smtClean="0"/>
              <a:t>”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Released by engineers, not marketing people</a:t>
            </a:r>
          </a:p>
          <a:p>
            <a:pPr lvl="1"/>
            <a:r>
              <a:rPr lang="en-US" dirty="0" smtClean="0"/>
              <a:t>Stable versions ready only when they really are ready</a:t>
            </a:r>
          </a:p>
          <a:p>
            <a:pPr lvl="1"/>
            <a:r>
              <a:rPr lang="en-US" dirty="0" smtClean="0"/>
              <a:t>Not dictated by marketing deadlines</a:t>
            </a:r>
          </a:p>
        </p:txBody>
      </p:sp>
    </p:spTree>
    <p:extLst>
      <p:ext uri="{BB962C8B-B14F-4D97-AF65-F5344CB8AC3E}">
        <p14:creationId xmlns:p14="http://schemas.microsoft.com/office/powerpoint/2010/main" val="89666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vendor lock-in</a:t>
            </a:r>
          </a:p>
          <a:p>
            <a:pPr lvl="1"/>
            <a:r>
              <a:rPr lang="en-GB" dirty="0" smtClean="0"/>
              <a:t>Lock in: dependence on a specific program from a specific vendor</a:t>
            </a:r>
          </a:p>
          <a:p>
            <a:pPr lvl="1"/>
            <a:r>
              <a:rPr lang="en-GB" dirty="0" smtClean="0"/>
              <a:t>Putting content in MS Word ties you to Microsoft forever</a:t>
            </a:r>
          </a:p>
          <a:p>
            <a:pPr lvl="1"/>
            <a:r>
              <a:rPr lang="en-GB" dirty="0" smtClean="0"/>
              <a:t>Open formats: can use a variety of systems</a:t>
            </a:r>
            <a:endParaRPr lang="en-US" dirty="0" smtClean="0"/>
          </a:p>
          <a:p>
            <a:r>
              <a:rPr lang="en-US" dirty="0" smtClean="0"/>
              <a:t>Simplified licensed management</a:t>
            </a:r>
          </a:p>
          <a:p>
            <a:pPr lvl="1"/>
            <a:r>
              <a:rPr lang="en-US" dirty="0" smtClean="0"/>
              <a:t>Can install any number of copies</a:t>
            </a:r>
          </a:p>
          <a:p>
            <a:pPr lvl="1"/>
            <a:r>
              <a:rPr lang="en-US" dirty="0" smtClean="0"/>
              <a:t>No risk of illegal copies or license audits</a:t>
            </a:r>
          </a:p>
          <a:p>
            <a:pPr lvl="1"/>
            <a:r>
              <a:rPr lang="en-US" dirty="0" smtClean="0"/>
              <a:t>No anti-piracy measures (e.g. CD keys, product activation)</a:t>
            </a:r>
          </a:p>
          <a:p>
            <a:pPr lvl="1"/>
            <a:r>
              <a:rPr lang="en-US" dirty="0" smtClean="0"/>
              <a:t>No need to pay for perpetual upgrades</a:t>
            </a:r>
          </a:p>
          <a:p>
            <a:pPr lvl="1"/>
            <a:r>
              <a:rPr lang="en-US" dirty="0" smtClean="0"/>
              <a:t>Doesn’t eliminate software management, of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5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know what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your users</a:t>
            </a:r>
          </a:p>
          <a:p>
            <a:r>
              <a:rPr lang="en-US" dirty="0" smtClean="0"/>
              <a:t>Watch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149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of Open Source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Dead-end software</a:t>
            </a:r>
          </a:p>
          <a:p>
            <a:r>
              <a:rPr lang="en-US" smtClean="0"/>
              <a:t>Fragmentation</a:t>
            </a:r>
          </a:p>
          <a:p>
            <a:r>
              <a:rPr lang="en-US" smtClean="0"/>
              <a:t>Developed by engineers, often for engineers</a:t>
            </a:r>
          </a:p>
          <a:p>
            <a:r>
              <a:rPr lang="en-US" smtClean="0"/>
              <a:t>Community development model</a:t>
            </a:r>
          </a:p>
          <a:p>
            <a:r>
              <a:rPr lang="en-US" smtClean="0"/>
              <a:t>Inability to point fingers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in Detail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Dead-end software</a:t>
            </a:r>
          </a:p>
          <a:p>
            <a:pPr lvl="1"/>
            <a:r>
              <a:rPr lang="en-US" dirty="0" smtClean="0"/>
              <a:t>Development depends on community dynamics: What happens when the community loses interest?</a:t>
            </a:r>
          </a:p>
          <a:p>
            <a:pPr lvl="1"/>
            <a:r>
              <a:rPr lang="en-US" dirty="0" smtClean="0"/>
              <a:t>How is this different from the vendor dropping support for a product?  At least the source code is available</a:t>
            </a:r>
          </a:p>
          <a:p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Code might </a:t>
            </a:r>
            <a:r>
              <a:rPr lang="en-US" altLang="ja-JP" dirty="0" smtClean="0"/>
              <a:t>“</a:t>
            </a:r>
            <a:r>
              <a:rPr lang="en-US" dirty="0" smtClean="0"/>
              <a:t>fork</a:t>
            </a:r>
            <a:r>
              <a:rPr lang="en-US" altLang="ja-JP" dirty="0" smtClean="0"/>
              <a:t>”</a:t>
            </a:r>
            <a:r>
              <a:rPr lang="en-US" dirty="0" smtClean="0"/>
              <a:t> into multiple versions: incompatibilities develop</a:t>
            </a:r>
          </a:p>
          <a:p>
            <a:pPr lvl="1"/>
            <a:r>
              <a:rPr lang="en-US" dirty="0" smtClean="0"/>
              <a:t>In practice, rarely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in Detail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Developed by engineers, often for engineers </a:t>
            </a:r>
          </a:p>
          <a:p>
            <a:pPr lvl="1"/>
            <a:r>
              <a:rPr lang="en-US" smtClean="0"/>
              <a:t>My favorite </a:t>
            </a:r>
            <a:r>
              <a:rPr lang="ja-JP" altLang="en-US" smtClean="0"/>
              <a:t>“</a:t>
            </a:r>
            <a:r>
              <a:rPr lang="en-US" smtClean="0"/>
              <a:t>pet feature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Engineers are not your typical users!</a:t>
            </a:r>
          </a:p>
          <a:p>
            <a:r>
              <a:rPr lang="en-US" smtClean="0"/>
              <a:t>Community development model</a:t>
            </a:r>
          </a:p>
          <a:p>
            <a:pPr lvl="1"/>
            <a:r>
              <a:rPr lang="en-US" smtClean="0"/>
              <a:t>Cannot simply dictate the development process</a:t>
            </a:r>
          </a:p>
          <a:p>
            <a:pPr lvl="1"/>
            <a:r>
              <a:rPr lang="en-US" smtClean="0"/>
              <a:t>Must build consensus and support within the community</a:t>
            </a:r>
          </a:p>
          <a:p>
            <a:r>
              <a:rPr lang="en-US" smtClean="0"/>
              <a:t>Inability to point fingers</a:t>
            </a:r>
          </a:p>
          <a:p>
            <a:pPr lvl="1"/>
            <a:r>
              <a:rPr lang="en-US" smtClean="0"/>
              <a:t>Who do you call up and yell at when things go wrong?</a:t>
            </a:r>
          </a:p>
          <a:p>
            <a:pPr lvl="1"/>
            <a:r>
              <a:rPr lang="en-US" smtClean="0"/>
              <a:t>Buy a support contract from a vendor!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5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Wawadit'la(Mungo_Martin_House)_a_Kwakwaka'wakw_big_hou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010" y="0"/>
            <a:ext cx="9794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0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Business Models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Support Sellers</a:t>
            </a:r>
          </a:p>
          <a:p>
            <a:endParaRPr lang="en-US" smtClean="0"/>
          </a:p>
          <a:p>
            <a:r>
              <a:rPr lang="en-US" smtClean="0"/>
              <a:t>Loss Leader</a:t>
            </a:r>
          </a:p>
          <a:p>
            <a:endParaRPr lang="en-US" smtClean="0"/>
          </a:p>
          <a:p>
            <a:r>
              <a:rPr lang="en-US" smtClean="0"/>
              <a:t>Widget Frosting</a:t>
            </a:r>
          </a:p>
          <a:p>
            <a:endParaRPr lang="en-US" smtClean="0"/>
          </a:p>
          <a:p>
            <a:r>
              <a:rPr lang="en-US" smtClean="0"/>
              <a:t>Accessorizing </a:t>
            </a:r>
            <a:endParaRPr lang="en-US"/>
          </a:p>
        </p:txBody>
      </p:sp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6340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Give away the software, but sell distribution, branding, and after-sale service. </a:t>
            </a: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990600" y="2590800"/>
            <a:ext cx="6519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Give away the software as a loss-leader and market positioner for closed software.</a:t>
            </a:r>
          </a:p>
        </p:txBody>
      </p:sp>
      <p:sp>
        <p:nvSpPr>
          <p:cNvPr id="1027078" name="Rectangle 6"/>
          <p:cNvSpPr>
            <a:spLocks noChangeArrowheads="1"/>
          </p:cNvSpPr>
          <p:nvPr/>
        </p:nvSpPr>
        <p:spPr bwMode="auto">
          <a:xfrm>
            <a:off x="990600" y="3686175"/>
            <a:ext cx="6519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you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 the hardware business, giving away software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doesn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t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hurt you and has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it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advantages.  What are they?</a:t>
            </a:r>
          </a:p>
        </p:txBody>
      </p:sp>
      <p:sp>
        <p:nvSpPr>
          <p:cNvPr id="1027079" name="Text Box 7"/>
          <p:cNvSpPr txBox="1">
            <a:spLocks noChangeArrowheads="1"/>
          </p:cNvSpPr>
          <p:nvPr/>
        </p:nvSpPr>
        <p:spPr bwMode="auto">
          <a:xfrm>
            <a:off x="990600" y="4800600"/>
            <a:ext cx="64166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Sell accessories: books, compatible hardware, complete systems with open-source software pre-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installed, and merchandise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(open-source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T-shirts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, coffee mugs, Linux penguin dolls, etc.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).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95116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6" grpId="0"/>
      <p:bldP spid="1027077" grpId="0"/>
      <p:bldP spid="1027078" grpId="0"/>
      <p:bldP spid="102707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TCO Debate</a:t>
            </a:r>
            <a:endParaRPr lang="en-GB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38300"/>
            <a:ext cx="7253287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6747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open source right for you?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368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2px-NorthYorkCondoConstruc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8000"/>
            <a:ext cx="9144000" cy="137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13" y="282714"/>
            <a:ext cx="249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Questions?</a:t>
            </a:r>
            <a:endParaRPr lang="en-US" sz="4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27103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ve_Jobs_Headshot_2010-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5386"/>
            <a:ext cx="9143999" cy="89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20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2px-NorthYorkCondoConstruc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8000"/>
            <a:ext cx="9144000" cy="137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13" y="282714"/>
            <a:ext cx="8016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So you’re going to build technology…</a:t>
            </a:r>
            <a:endParaRPr lang="en-US" sz="4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45279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vs. buy</a:t>
            </a:r>
          </a:p>
          <a:p>
            <a:r>
              <a:rPr lang="en-US" dirty="0" smtClean="0"/>
              <a:t>In-house vs. out-source</a:t>
            </a:r>
          </a:p>
          <a:p>
            <a:r>
              <a:rPr lang="en-US" dirty="0"/>
              <a:t>Open source vs. proprietary</a:t>
            </a:r>
          </a:p>
          <a:p>
            <a:r>
              <a:rPr lang="en-US" dirty="0" smtClean="0"/>
              <a:t>Best of breed vs. integrated solution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505200"/>
            <a:ext cx="9144000" cy="3048000"/>
            <a:chOff x="0" y="3505200"/>
            <a:chExt cx="9144000" cy="3048000"/>
          </a:xfrm>
        </p:grpSpPr>
        <p:pic>
          <p:nvPicPr>
            <p:cNvPr id="4" name="Picture 3" descr="Hazard_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3505200"/>
              <a:ext cx="3048000" cy="304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0" y="5953780"/>
              <a:ext cx="91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Pick your poison</a:t>
              </a:r>
              <a:endParaRPr lang="en-US" sz="2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1124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software</a:t>
            </a:r>
          </a:p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Hosted in the cloud?</a:t>
            </a:r>
          </a:p>
          <a:p>
            <a:pPr lvl="1"/>
            <a:r>
              <a:rPr lang="en-US" dirty="0" smtClean="0"/>
              <a:t>In-house datacenter?</a:t>
            </a:r>
          </a:p>
          <a:p>
            <a:r>
              <a:rPr lang="en-US" dirty="0" smtClean="0"/>
              <a:t>Mobile app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5943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Advantages and disadvantages to each!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87889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Latency and throughput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Reliability and resiliency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Development cost and time</a:t>
            </a:r>
          </a:p>
        </p:txBody>
      </p:sp>
    </p:spTree>
    <p:extLst>
      <p:ext uri="{BB962C8B-B14F-4D97-AF65-F5344CB8AC3E}">
        <p14:creationId xmlns:p14="http://schemas.microsoft.com/office/powerpoint/2010/main" val="27134781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60764</TotalTime>
  <Words>1733</Words>
  <Application>Microsoft Macintosh PowerPoint</Application>
  <PresentationFormat>On-screen Show (4:3)</PresentationFormat>
  <Paragraphs>316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Default Design</vt:lpstr>
      <vt:lpstr>PowerPoint Presentation</vt:lpstr>
      <vt:lpstr>The Technology Lifecycle</vt:lpstr>
      <vt:lpstr>First Things First</vt:lpstr>
      <vt:lpstr>How do you know what to build?</vt:lpstr>
      <vt:lpstr>PowerPoint Presentation</vt:lpstr>
      <vt:lpstr>PowerPoint Presentation</vt:lpstr>
      <vt:lpstr>Major Decisions</vt:lpstr>
      <vt:lpstr>Architecture Choices</vt:lpstr>
      <vt:lpstr>Requirements</vt:lpstr>
      <vt:lpstr>PowerPoint Presentation</vt:lpstr>
      <vt:lpstr>PowerPoint Presentation</vt:lpstr>
      <vt:lpstr>The Waterfall Model</vt:lpstr>
      <vt:lpstr>The Waterfall Model</vt:lpstr>
      <vt:lpstr>PowerPoint Presentation</vt:lpstr>
      <vt:lpstr>The Spiral Model</vt:lpstr>
      <vt:lpstr>The Spiral Model</vt:lpstr>
      <vt:lpstr>Unpleasant Realities</vt:lpstr>
      <vt:lpstr>Prototyping</vt:lpstr>
      <vt:lpstr>SCRUM</vt:lpstr>
      <vt:lpstr>Key Concepts</vt:lpstr>
      <vt:lpstr>Basic SCRUM Cycle</vt:lpstr>
      <vt:lpstr>Standup Meetings</vt:lpstr>
      <vt:lpstr>SCRUM</vt:lpstr>
      <vt:lpstr>Advantages of SCRUM</vt:lpstr>
      <vt:lpstr>Disadvantages</vt:lpstr>
      <vt:lpstr>PowerPoint Presentation</vt:lpstr>
      <vt:lpstr>Management Issues</vt:lpstr>
      <vt:lpstr>Management Issues</vt:lpstr>
      <vt:lpstr>TCO</vt:lpstr>
      <vt:lpstr>What is open source?</vt:lpstr>
      <vt:lpstr>Basic Definitions</vt:lpstr>
      <vt:lpstr>Proprietary Software</vt:lpstr>
      <vt:lpstr>Open Source Principles</vt:lpstr>
      <vt:lpstr>Open Source vs. Proprietary</vt:lpstr>
      <vt:lpstr>Examples of Open Source Software</vt:lpstr>
      <vt:lpstr>Open Source: Pros</vt:lpstr>
      <vt:lpstr>Pros in Detail</vt:lpstr>
      <vt:lpstr>Pros in Detail</vt:lpstr>
      <vt:lpstr>Pros in Detail</vt:lpstr>
      <vt:lpstr>Cons of Open Source</vt:lpstr>
      <vt:lpstr>Cons in Detail</vt:lpstr>
      <vt:lpstr>Cons in Detail</vt:lpstr>
      <vt:lpstr>PowerPoint Presentation</vt:lpstr>
      <vt:lpstr>Open Source Business Models</vt:lpstr>
      <vt:lpstr>The TCO Debate</vt:lpstr>
      <vt:lpstr>Is open source right for you?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8902</cp:revision>
  <dcterms:created xsi:type="dcterms:W3CDTF">2012-09-06T21:39:14Z</dcterms:created>
  <dcterms:modified xsi:type="dcterms:W3CDTF">2013-11-22T16:59:47Z</dcterms:modified>
  <cp:category/>
</cp:coreProperties>
</file>