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495" r:id="rId2"/>
    <p:sldId id="931" r:id="rId3"/>
    <p:sldId id="863" r:id="rId4"/>
    <p:sldId id="864" r:id="rId5"/>
    <p:sldId id="865" r:id="rId6"/>
    <p:sldId id="866" r:id="rId7"/>
    <p:sldId id="960" r:id="rId8"/>
    <p:sldId id="869" r:id="rId9"/>
    <p:sldId id="935" r:id="rId10"/>
    <p:sldId id="933" r:id="rId11"/>
    <p:sldId id="934" r:id="rId12"/>
    <p:sldId id="932" r:id="rId13"/>
    <p:sldId id="936" r:id="rId14"/>
    <p:sldId id="938" r:id="rId15"/>
    <p:sldId id="947" r:id="rId16"/>
    <p:sldId id="948" r:id="rId17"/>
    <p:sldId id="939" r:id="rId18"/>
    <p:sldId id="984" r:id="rId19"/>
    <p:sldId id="950" r:id="rId20"/>
    <p:sldId id="949" r:id="rId21"/>
    <p:sldId id="951" r:id="rId22"/>
    <p:sldId id="952" r:id="rId23"/>
    <p:sldId id="953" r:id="rId24"/>
    <p:sldId id="945" r:id="rId25"/>
    <p:sldId id="957" r:id="rId26"/>
    <p:sldId id="954" r:id="rId27"/>
    <p:sldId id="956" r:id="rId28"/>
    <p:sldId id="955" r:id="rId29"/>
    <p:sldId id="958" r:id="rId30"/>
    <p:sldId id="946" r:id="rId31"/>
    <p:sldId id="959" r:id="rId32"/>
    <p:sldId id="961" r:id="rId33"/>
    <p:sldId id="962" r:id="rId34"/>
    <p:sldId id="963" r:id="rId35"/>
    <p:sldId id="965" r:id="rId36"/>
    <p:sldId id="966" r:id="rId37"/>
    <p:sldId id="967" r:id="rId38"/>
    <p:sldId id="968" r:id="rId39"/>
    <p:sldId id="875" r:id="rId40"/>
    <p:sldId id="876" r:id="rId41"/>
    <p:sldId id="879" r:id="rId42"/>
    <p:sldId id="880" r:id="rId43"/>
    <p:sldId id="883" r:id="rId44"/>
    <p:sldId id="969" r:id="rId45"/>
    <p:sldId id="882" r:id="rId46"/>
    <p:sldId id="970" r:id="rId47"/>
    <p:sldId id="971" r:id="rId48"/>
    <p:sldId id="972" r:id="rId49"/>
    <p:sldId id="974" r:id="rId50"/>
    <p:sldId id="975" r:id="rId51"/>
    <p:sldId id="976" r:id="rId52"/>
    <p:sldId id="977" r:id="rId53"/>
    <p:sldId id="978" r:id="rId54"/>
    <p:sldId id="979" r:id="rId55"/>
    <p:sldId id="980" r:id="rId56"/>
    <p:sldId id="981" r:id="rId57"/>
    <p:sldId id="983" r:id="rId58"/>
    <p:sldId id="982" r:id="rId59"/>
    <p:sldId id="985" r:id="rId60"/>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9" autoAdjust="0"/>
    <p:restoredTop sz="96853" autoAdjust="0"/>
  </p:normalViewPr>
  <p:slideViewPr>
    <p:cSldViewPr>
      <p:cViewPr varScale="1">
        <p:scale>
          <a:sx n="118" d="100"/>
          <a:sy n="118" d="100"/>
        </p:scale>
        <p:origin x="-1086" y="-10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113" d="100"/>
          <a:sy n="113" d="100"/>
        </p:scale>
        <p:origin x="-2526" y="-10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a:lstStyle/>
          <a:p>
            <a:pPr eaLnBrk="1" hangingPunct="1">
              <a:spcBef>
                <a:spcPct val="0"/>
              </a:spcBef>
            </a:pPr>
            <a:r>
              <a:rPr lang="en-US" smtClean="0"/>
              <a:t>Polling:</a:t>
            </a:r>
          </a:p>
          <a:p>
            <a:pPr eaLnBrk="1" hangingPunct="1">
              <a:spcBef>
                <a:spcPct val="0"/>
              </a:spcBef>
            </a:pPr>
            <a:endParaRPr lang="en-US" smtClean="0"/>
          </a:p>
          <a:p>
            <a:pPr eaLnBrk="1" hangingPunct="1">
              <a:spcBef>
                <a:spcPct val="0"/>
              </a:spcBef>
            </a:pPr>
            <a:r>
              <a:rPr lang="en-US" smtClean="0"/>
              <a:t>Grads undergrads</a:t>
            </a:r>
          </a:p>
          <a:p>
            <a:pPr eaLnBrk="1" hangingPunct="1">
              <a:spcBef>
                <a:spcPct val="0"/>
              </a:spcBef>
            </a:pPr>
            <a:r>
              <a:rPr lang="en-US" smtClean="0"/>
              <a:t>Linguists CS</a:t>
            </a:r>
          </a:p>
          <a:p>
            <a:pPr eaLnBrk="1" hangingPunct="1">
              <a:spcBef>
                <a:spcPct val="0"/>
              </a:spcBef>
            </a:pPr>
            <a:r>
              <a:rPr lang="en-US" smtClean="0"/>
              <a:t>Programming </a:t>
            </a:r>
          </a:p>
          <a:p>
            <a:pPr eaLnBrk="1" hangingPunct="1">
              <a:spcBef>
                <a:spcPct val="0"/>
              </a:spcBef>
            </a:pPr>
            <a:r>
              <a:rPr lang="en-US" smtClean="0"/>
              <a:t>python</a:t>
            </a:r>
          </a:p>
        </p:txBody>
      </p:sp>
      <p:sp>
        <p:nvSpPr>
          <p:cNvPr id="20484" name="Slide Number Placeholder 3"/>
          <p:cNvSpPr>
            <a:spLocks noGrp="1"/>
          </p:cNvSpPr>
          <p:nvPr>
            <p:ph type="sldNum" sz="quarter" idx="5"/>
          </p:nvPr>
        </p:nvSpPr>
        <p:spPr bwMode="auto">
          <a:ln>
            <a:miter lim="800000"/>
            <a:headEnd/>
            <a:tailEnd/>
          </a:ln>
        </p:spPr>
        <p:txBody>
          <a:bodyPr/>
          <a:lstStyle/>
          <a:p>
            <a:fld id="{1C2B85F5-8A22-4853-BA84-F89D8336BA64}" type="slidenum">
              <a:rPr lang="en-US"/>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a:lstStyle/>
          <a:p>
            <a:pPr eaLnBrk="1" hangingPunct="1">
              <a:spcBef>
                <a:spcPct val="0"/>
              </a:spcBef>
            </a:pPr>
            <a:r>
              <a:rPr lang="en-US" smtClean="0"/>
              <a:t>. CS MS comp grade (AI area) will be based entirely on the average of the two exams.</a:t>
            </a:r>
          </a:p>
          <a:p>
            <a:pPr eaLnBrk="1" hangingPunct="1">
              <a:spcBef>
                <a:spcPct val="0"/>
              </a:spcBef>
            </a:pPr>
            <a:r>
              <a:rPr lang="en-US" smtClean="0"/>
              <a:t>These assignments will involve on-paper exercises (e.g. walking through algorithms or calculations), hands-on programming, and/or analysis of data. </a:t>
            </a:r>
          </a:p>
        </p:txBody>
      </p:sp>
      <p:sp>
        <p:nvSpPr>
          <p:cNvPr id="23556" name="Slide Number Placeholder 3"/>
          <p:cNvSpPr>
            <a:spLocks noGrp="1"/>
          </p:cNvSpPr>
          <p:nvPr>
            <p:ph type="sldNum" sz="quarter" idx="5"/>
          </p:nvPr>
        </p:nvSpPr>
        <p:spPr bwMode="auto">
          <a:ln>
            <a:miter lim="800000"/>
            <a:headEnd/>
            <a:tailEnd/>
          </a:ln>
        </p:spPr>
        <p:txBody>
          <a:bodyPr/>
          <a:lstStyle/>
          <a:p>
            <a:fld id="{E39EFCBD-89BA-4447-BAB7-F80554FAD1DB}" type="slidenum">
              <a:rPr lang="en-US"/>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hangingPunct="1">
              <a:lnSpc>
                <a:spcPct val="80000"/>
              </a:lnSpc>
              <a:spcBef>
                <a:spcPct val="0"/>
              </a:spcBef>
            </a:pPr>
            <a:r>
              <a:rPr lang="en-US" dirty="0" smtClean="0"/>
              <a:t>DRA FT A perhaps surprising fact about these categories of linguistic knowledge is that most tasks in speech and language processing can be viewed as resolving </a:t>
            </a:r>
            <a:r>
              <a:rPr lang="en-US" b="1" dirty="0" smtClean="0"/>
              <a:t>ambiguity at one AMBIGUITY of these levels. We say some input is ambiguous if there are multiple alternative </a:t>
            </a:r>
            <a:r>
              <a:rPr lang="en-US" b="1" dirty="0" err="1" smtClean="0"/>
              <a:t>lin</a:t>
            </a:r>
            <a:r>
              <a:rPr lang="en-US" b="1" dirty="0" smtClean="0"/>
              <a:t>- AMBIGUOUS </a:t>
            </a:r>
            <a:r>
              <a:rPr lang="en-US" b="1" dirty="0" err="1" smtClean="0"/>
              <a:t>guistic</a:t>
            </a:r>
            <a:r>
              <a:rPr lang="en-US" b="1" dirty="0" smtClean="0"/>
              <a:t> structures that can be built for it. Consider the spoken sentence </a:t>
            </a:r>
            <a:r>
              <a:rPr lang="en-US" b="1" i="1" dirty="0" smtClean="0"/>
              <a:t>I made her duck. Here’s </a:t>
            </a:r>
            <a:r>
              <a:rPr lang="en-US" b="1" i="1" dirty="0" err="1" smtClean="0"/>
              <a:t>ﬁve</a:t>
            </a:r>
            <a:r>
              <a:rPr lang="en-US" b="1" i="1" dirty="0" smtClean="0"/>
              <a:t> different meanings this sentence could have (see if you can think of some more), each of which </a:t>
            </a:r>
            <a:r>
              <a:rPr lang="en-US" b="1" i="1" dirty="0" err="1" smtClean="0"/>
              <a:t>exempliﬁes</a:t>
            </a:r>
            <a:r>
              <a:rPr lang="en-US" b="1" i="1" dirty="0" smtClean="0"/>
              <a:t> an ambiguity at some level: (1.1) I cooked waterfowl for her. (1.2) I cooked waterfowl belonging to her. (1.3) I created the (plaster?) duck she owns. (1.4) I caused her to quickly lower her head or body. (1.5) I waved my magic wand and turned her into undifferentiated waterfowl. These different meanings are caused by a number of ambiguities. First, the words duck and her are morphologically or syntactically ambiguous in their part-of-speech. Duck can be a verb or a noun, while her can be a dative pronoun or a possessive pronoun. Second, the word make is semantically ambiguous; it can mean create or cook. Finally, the verb make is syntactically ambiguous in a different way. Make can be transitive, that is, taking a single direct object (1.2), or it can be </a:t>
            </a:r>
            <a:r>
              <a:rPr lang="en-US" b="1" i="1" dirty="0" err="1" smtClean="0"/>
              <a:t>ditransitive</a:t>
            </a:r>
            <a:r>
              <a:rPr lang="en-US" b="1" i="1" dirty="0" smtClean="0"/>
              <a:t>, that is, taking two objects (1.5), meaning that the </a:t>
            </a:r>
            <a:r>
              <a:rPr lang="en-US" b="1" i="1" dirty="0" err="1" smtClean="0"/>
              <a:t>ﬁrst</a:t>
            </a:r>
            <a:r>
              <a:rPr lang="en-US" b="1" i="1" dirty="0" smtClean="0"/>
              <a:t> object (her) got made into the second object (duck). Finally, make can take a direct object and a verb (1.4), meaning that the object (her) got caused to perform the verbal action (duck). Furthermore, in a spoken sentence, there is an even deeper kind of ambiguity; the </a:t>
            </a:r>
            <a:r>
              <a:rPr lang="en-US" b="1" i="1" dirty="0" err="1" smtClean="0"/>
              <a:t>ﬁrst</a:t>
            </a:r>
            <a:r>
              <a:rPr lang="en-US" b="1" i="1" dirty="0" smtClean="0"/>
              <a:t> word could have been eye or the second word maid. </a:t>
            </a:r>
          </a:p>
          <a:p>
            <a:pPr eaLnBrk="1" hangingPunct="1">
              <a:lnSpc>
                <a:spcPct val="80000"/>
              </a:lnSpc>
              <a:spcBef>
                <a:spcPct val="0"/>
              </a:spcBef>
            </a:pPr>
            <a:endParaRPr lang="en-US" b="1" i="1" dirty="0" smtClean="0"/>
          </a:p>
          <a:p>
            <a:pPr eaLnBrk="1" hangingPunct="1">
              <a:lnSpc>
                <a:spcPct val="80000"/>
              </a:lnSpc>
              <a:spcBef>
                <a:spcPct val="0"/>
              </a:spcBef>
            </a:pPr>
            <a:r>
              <a:rPr lang="en-US" dirty="0" smtClean="0"/>
              <a:t>We will often introduce the models and algorithms we present throughout the book as ways to </a:t>
            </a:r>
            <a:r>
              <a:rPr lang="en-US" b="1" dirty="0" smtClean="0"/>
              <a:t>resolve or disambiguate these ambiguities. For example deciding whether </a:t>
            </a:r>
            <a:r>
              <a:rPr lang="en-US" b="1" i="1" dirty="0" smtClean="0"/>
              <a:t>duck is a verb or a noun can be solved by part-of-speech tagging. Deciding whether make means “create” or “cook” can be solved by word sense disambiguation. </a:t>
            </a:r>
            <a:r>
              <a:rPr lang="en-US" b="1" i="1" dirty="0" err="1" smtClean="0"/>
              <a:t>Reso</a:t>
            </a:r>
            <a:r>
              <a:rPr lang="en-US" b="1" i="1" dirty="0" smtClean="0"/>
              <a:t>- </a:t>
            </a:r>
            <a:r>
              <a:rPr lang="en-US" b="1" i="1" dirty="0" err="1" smtClean="0"/>
              <a:t>lution</a:t>
            </a:r>
            <a:r>
              <a:rPr lang="en-US" b="1" i="1" dirty="0" smtClean="0"/>
              <a:t> of part-of-speech and word sense ambiguities are two important kinds of lexical disambiguation. A wide variety of tasks can be framed as lexical disambiguation problems. For example, a text-to-speech synthesis system reading the word lead needs to decide whether it should be pronounced as in lead pipe or as in lead me on. By contrast, deciding whether her and duck are part of the same entity (as in (1.1) or (1.4)) or are different entity (as in (1.2)) is an example of syntactic disambiguation and can </a:t>
            </a:r>
            <a:r>
              <a:rPr lang="en-US" dirty="0" smtClean="0"/>
              <a:t>be addressed by </a:t>
            </a:r>
            <a:r>
              <a:rPr lang="en-US" b="1" dirty="0" smtClean="0"/>
              <a:t>probabilistic parsing. Ambiguities that don’t arise in this </a:t>
            </a:r>
            <a:r>
              <a:rPr lang="en-US" b="1" dirty="0" err="1" smtClean="0"/>
              <a:t>particu</a:t>
            </a:r>
            <a:r>
              <a:rPr lang="en-US" b="1" dirty="0" smtClean="0"/>
              <a:t>- </a:t>
            </a:r>
            <a:r>
              <a:rPr lang="en-US" b="1" dirty="0" err="1" smtClean="0"/>
              <a:t>lar</a:t>
            </a:r>
            <a:r>
              <a:rPr lang="en-US" b="1" dirty="0" smtClean="0"/>
              <a:t> example (like whether a given sentence is a statement or a question) will also be resolved, for example by speech act interpretation. </a:t>
            </a:r>
            <a:endParaRPr lang="en-US" b="1" i="1" dirty="0" smtClean="0"/>
          </a:p>
          <a:p>
            <a:pPr eaLnBrk="1" hangingPunct="1">
              <a:lnSpc>
                <a:spcPct val="80000"/>
              </a:lnSpc>
              <a:spcBef>
                <a:spcPct val="0"/>
              </a:spcBef>
            </a:pPr>
            <a:endParaRPr lang="en-US" b="1" i="1" dirty="0" smtClean="0"/>
          </a:p>
          <a:p>
            <a:pPr eaLnBrk="1" hangingPunct="1">
              <a:lnSpc>
                <a:spcPct val="80000"/>
              </a:lnSpc>
              <a:spcBef>
                <a:spcPct val="0"/>
              </a:spcBef>
            </a:pPr>
            <a:endParaRPr lang="en-US" dirty="0" smtClean="0"/>
          </a:p>
        </p:txBody>
      </p:sp>
      <p:sp>
        <p:nvSpPr>
          <p:cNvPr id="32772" name="Slide Number Placeholder 3"/>
          <p:cNvSpPr>
            <a:spLocks noGrp="1"/>
          </p:cNvSpPr>
          <p:nvPr>
            <p:ph type="sldNum" sz="quarter" idx="5"/>
          </p:nvPr>
        </p:nvSpPr>
        <p:spPr bwMode="auto">
          <a:ln>
            <a:miter lim="800000"/>
            <a:headEnd/>
            <a:tailEnd/>
          </a:ln>
        </p:spPr>
        <p:txBody>
          <a:bodyPr/>
          <a:lstStyle/>
          <a:p>
            <a:fld id="{76063BD4-F7DF-4B20-AE31-2CFB3624B55C}" type="slidenum">
              <a:rPr lang="en-US"/>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eaLnBrk="1" hangingPunct="1">
              <a:spcBef>
                <a:spcPct val="0"/>
              </a:spcBef>
            </a:pPr>
            <a:r>
              <a:rPr lang="en-US" i="1" smtClean="0"/>
              <a:t>Brown corpus is probably the most widely known corpus. It is a tagged corpus of about a million words that was put together at Brown university in the 1960s and 1970s. It is a balanced corpus. That is, an balanced corpus attempt was made to make the corpus a representative sample of Amer- ican English at the time. Genres covered are press reportage, ﬁction, scientiﬁc text, legal text, and many others. Unfortunately, one has to pay to obtain the Brown corpus, but it is relatively inexpensive for research.</a:t>
            </a:r>
          </a:p>
          <a:p>
            <a:pPr eaLnBrk="1" hangingPunct="1">
              <a:spcBef>
                <a:spcPct val="0"/>
              </a:spcBef>
            </a:pPr>
            <a:endParaRPr lang="en-US" i="1" smtClean="0"/>
          </a:p>
          <a:p>
            <a:pPr eaLnBrk="1" hangingPunct="1">
              <a:spcBef>
                <a:spcPct val="0"/>
              </a:spcBef>
            </a:pPr>
            <a:r>
              <a:rPr lang="en-US" smtClean="0"/>
              <a:t>The </a:t>
            </a:r>
            <a:r>
              <a:rPr lang="en-US" i="1" smtClean="0"/>
              <a:t>Susanne corpus is a 130,000 word subset of the Brown corpus, which has the advantage of being freely available. It is also annotated with information on the syntactic structure of sentences – the Brown cor- pus only disambiguates on a word-for-word basis. A larger corpus of syntactically annotated (or parsed) sentences is the Penn Treebank. The Penn Treebank text is from the Wall Street Journal. It is more widely used, but not avail- able for free. </a:t>
            </a:r>
          </a:p>
          <a:p>
            <a:pPr eaLnBrk="1" hangingPunct="1">
              <a:spcBef>
                <a:spcPct val="0"/>
              </a:spcBef>
            </a:pPr>
            <a:endParaRPr lang="en-US" i="1" smtClean="0"/>
          </a:p>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a:lstStyle/>
          <a:p>
            <a:fld id="{D81E8938-2E77-44F9-8C33-A4A9270B53EA}" type="slidenum">
              <a:rPr lang="en-US"/>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eaLnBrk="1" hangingPunct="1">
              <a:spcBef>
                <a:spcPct val="0"/>
              </a:spcBef>
            </a:pPr>
            <a:r>
              <a:rPr lang="en-US" smtClean="0"/>
              <a:t>So we have a corpus</a:t>
            </a:r>
          </a:p>
          <a:p>
            <a:pPr eaLnBrk="1" hangingPunct="1">
              <a:spcBef>
                <a:spcPct val="0"/>
              </a:spcBef>
            </a:pPr>
            <a:r>
              <a:rPr lang="en-US" smtClean="0"/>
              <a:t>Function words</a:t>
            </a:r>
          </a:p>
        </p:txBody>
      </p:sp>
      <p:sp>
        <p:nvSpPr>
          <p:cNvPr id="47108" name="Slide Number Placeholder 3"/>
          <p:cNvSpPr>
            <a:spLocks noGrp="1"/>
          </p:cNvSpPr>
          <p:nvPr>
            <p:ph type="sldNum" sz="quarter" idx="5"/>
          </p:nvPr>
        </p:nvSpPr>
        <p:spPr bwMode="auto">
          <a:ln>
            <a:miter lim="800000"/>
            <a:headEnd/>
            <a:tailEnd/>
          </a:ln>
        </p:spPr>
        <p:txBody>
          <a:bodyPr/>
          <a:lstStyle/>
          <a:p>
            <a:fld id="{8320A356-4BDD-40BE-ABAF-8A00C329245E}" type="slidenum">
              <a:rPr lang="en-US"/>
              <a:pPr/>
              <a:t>44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eaLnBrk="1" hangingPunct="1">
              <a:spcBef>
                <a:spcPct val="0"/>
              </a:spcBef>
            </a:pPr>
            <a:r>
              <a:rPr lang="en-US" smtClean="0"/>
              <a:t>So we have a corpus</a:t>
            </a:r>
          </a:p>
          <a:p>
            <a:pPr eaLnBrk="1" hangingPunct="1">
              <a:spcBef>
                <a:spcPct val="0"/>
              </a:spcBef>
            </a:pPr>
            <a:r>
              <a:rPr lang="en-US" smtClean="0"/>
              <a:t>Function words</a:t>
            </a:r>
          </a:p>
        </p:txBody>
      </p:sp>
      <p:sp>
        <p:nvSpPr>
          <p:cNvPr id="47108" name="Slide Number Placeholder 3"/>
          <p:cNvSpPr>
            <a:spLocks noGrp="1"/>
          </p:cNvSpPr>
          <p:nvPr>
            <p:ph type="sldNum" sz="quarter" idx="5"/>
          </p:nvPr>
        </p:nvSpPr>
        <p:spPr bwMode="auto">
          <a:ln>
            <a:miter lim="800000"/>
            <a:headEnd/>
            <a:tailEnd/>
          </a:ln>
        </p:spPr>
        <p:txBody>
          <a:bodyPr/>
          <a:lstStyle/>
          <a:p>
            <a:fld id="{8320A356-4BDD-40BE-ABAF-8A00C329245E}" type="slidenum">
              <a:rPr lang="en-US"/>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0"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aseline="0">
                <a:solidFill>
                  <a:schemeClr val="bg1"/>
                </a:solidFill>
              </a:defRPr>
            </a:lvl1pPr>
            <a:lvl2pPr>
              <a:defRPr baseline="0">
                <a:solidFill>
                  <a:schemeClr val="bg1"/>
                </a:solidFill>
              </a:defRPr>
            </a:lvl2pPr>
            <a:lvl3pPr>
              <a:defRPr sz="1800"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Blac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5" r:id="rId3"/>
    <p:sldLayoutId id="2147483651" r:id="rId4"/>
    <p:sldLayoutId id="2147483656" r:id="rId5"/>
    <p:sldLayoutId id="2147483652" r:id="rId6"/>
    <p:sldLayoutId id="2147483653" r:id="rId7"/>
    <p:sldLayoutId id="2147483654" r:id="rId8"/>
  </p:sldLayoutIdLst>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200" algn="l" rtl="0" fontAlgn="base">
        <a:spcBef>
          <a:spcPct val="0"/>
        </a:spcBef>
        <a:spcAft>
          <a:spcPct val="0"/>
        </a:spcAft>
        <a:defRPr sz="3200">
          <a:solidFill>
            <a:srgbClr val="663300"/>
          </a:solidFill>
          <a:latin typeface="Arial Black" pitchFamily="34" charset="0"/>
        </a:defRPr>
      </a:lvl6pPr>
      <a:lvl7pPr marL="914400" algn="l" rtl="0" fontAlgn="base">
        <a:spcBef>
          <a:spcPct val="0"/>
        </a:spcBef>
        <a:spcAft>
          <a:spcPct val="0"/>
        </a:spcAft>
        <a:defRPr sz="3200">
          <a:solidFill>
            <a:srgbClr val="663300"/>
          </a:solidFill>
          <a:latin typeface="Arial Black" pitchFamily="34" charset="0"/>
        </a:defRPr>
      </a:lvl7pPr>
      <a:lvl8pPr marL="1371600" algn="l" rtl="0" fontAlgn="base">
        <a:spcBef>
          <a:spcPct val="0"/>
        </a:spcBef>
        <a:spcAft>
          <a:spcPct val="0"/>
        </a:spcAft>
        <a:defRPr sz="3200">
          <a:solidFill>
            <a:srgbClr val="663300"/>
          </a:solidFill>
          <a:latin typeface="Arial Black" pitchFamily="34" charset="0"/>
        </a:defRPr>
      </a:lvl8pPr>
      <a:lvl9pPr marL="1828800" algn="l" rtl="0" fontAlgn="base">
        <a:spcBef>
          <a:spcPct val="0"/>
        </a:spcBef>
        <a:spcAft>
          <a:spcPct val="0"/>
        </a:spcAft>
        <a:defRPr sz="3200">
          <a:solidFill>
            <a:srgbClr val="663300"/>
          </a:solidFill>
          <a:latin typeface="Arial Black" pitchFamily="34" charset="0"/>
        </a:defRPr>
      </a:lvl9pPr>
    </p:titleStyle>
    <p:bodyStyle>
      <a:lvl1pPr marL="342900" indent="-342900" algn="l" rtl="0" eaLnBrk="0" fontAlgn="base" hangingPunct="0">
        <a:spcBef>
          <a:spcPct val="25000"/>
        </a:spcBef>
        <a:spcAft>
          <a:spcPct val="25000"/>
        </a:spcAft>
        <a:buClr>
          <a:srgbClr val="5675A9"/>
        </a:buClr>
        <a:buSzPct val="75000"/>
        <a:buFont typeface="Wingdings" charset="2"/>
        <a:buChar char="¢"/>
        <a:defRPr sz="2400">
          <a:solidFill>
            <a:schemeClr val="tx1"/>
          </a:solidFill>
          <a:latin typeface="+mn-lt"/>
          <a:ea typeface="+mn-ea"/>
          <a:cs typeface="+mn-cs"/>
        </a:defRPr>
      </a:lvl1pPr>
      <a:lvl2pPr marL="742950" indent="-285750" algn="l" rtl="0" eaLnBrk="0" fontAlgn="base" hangingPunct="0">
        <a:spcBef>
          <a:spcPct val="10000"/>
        </a:spcBef>
        <a:spcAft>
          <a:spcPct val="10000"/>
        </a:spcAft>
        <a:buClr>
          <a:srgbClr val="5675A9"/>
        </a:buClr>
        <a:buSzPct val="75000"/>
        <a:buFont typeface="Wingdings" charset="2"/>
        <a:buChar char="l"/>
        <a:defRPr sz="2000">
          <a:solidFill>
            <a:schemeClr val="tx1"/>
          </a:solidFill>
          <a:latin typeface="+mn-lt"/>
        </a:defRPr>
      </a:lvl2pPr>
      <a:lvl3pPr marL="1143000" indent="-228600" algn="l" rtl="0" eaLnBrk="0" fontAlgn="base" hangingPunct="0">
        <a:spcBef>
          <a:spcPct val="20000"/>
        </a:spcBef>
        <a:spcAft>
          <a:spcPct val="0"/>
        </a:spcAft>
        <a:buClr>
          <a:srgbClr val="5675A9"/>
        </a:buClr>
        <a:buChar char="•"/>
        <a:defRPr sz="2400">
          <a:solidFill>
            <a:schemeClr val="tx1"/>
          </a:solidFill>
          <a:latin typeface="+mn-lt"/>
        </a:defRPr>
      </a:lvl3pPr>
      <a:lvl4pPr marL="1600200" indent="-228600" algn="l" rtl="0" eaLnBrk="0" fontAlgn="base" hangingPunct="0">
        <a:spcBef>
          <a:spcPct val="20000"/>
        </a:spcBef>
        <a:spcAft>
          <a:spcPct val="0"/>
        </a:spcAft>
        <a:buClr>
          <a:srgbClr val="5675A9"/>
        </a:buClr>
        <a:buChar char="•"/>
        <a:defRPr sz="1600">
          <a:solidFill>
            <a:schemeClr val="tx1"/>
          </a:solidFill>
          <a:latin typeface="+mn-lt"/>
        </a:defRPr>
      </a:lvl4pPr>
      <a:lvl5pPr marL="2057400" indent="-228600" algn="l" rtl="0" eaLnBrk="0" fontAlgn="base" hangingPunct="0">
        <a:spcBef>
          <a:spcPct val="20000"/>
        </a:spcBef>
        <a:spcAft>
          <a:spcPct val="0"/>
        </a:spcAft>
        <a:buClr>
          <a:srgbClr val="5675A9"/>
        </a:buClr>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2"/>
          </a:solidFill>
          <a:latin typeface="+mn-lt"/>
        </a:defRPr>
      </a:lvl6pPr>
      <a:lvl7pPr marL="2971800" indent="-228600" algn="l" rtl="0" fontAlgn="base">
        <a:spcBef>
          <a:spcPct val="20000"/>
        </a:spcBef>
        <a:spcAft>
          <a:spcPct val="0"/>
        </a:spcAft>
        <a:buChar char="•"/>
        <a:defRPr sz="1600">
          <a:solidFill>
            <a:schemeClr val="tx2"/>
          </a:solidFill>
          <a:latin typeface="+mn-lt"/>
        </a:defRPr>
      </a:lvl7pPr>
      <a:lvl8pPr marL="3429000" indent="-228600" algn="l" rtl="0" fontAlgn="base">
        <a:spcBef>
          <a:spcPct val="20000"/>
        </a:spcBef>
        <a:spcAft>
          <a:spcPct val="0"/>
        </a:spcAft>
        <a:buChar char="•"/>
        <a:defRPr sz="1600">
          <a:solidFill>
            <a:schemeClr val="tx2"/>
          </a:solidFill>
          <a:latin typeface="+mn-lt"/>
        </a:defRPr>
      </a:lvl8pPr>
      <a:lvl9pPr marL="3886200" indent="-228600"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gif"/><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0"/>
            <a:ext cx="8305800" cy="1752600"/>
          </a:xfrm>
          <a:prstGeom prst="rect">
            <a:avLst/>
          </a:prstGeom>
          <a:noFill/>
          <a:ln w="9525">
            <a:noFill/>
            <a:miter lim="800000"/>
            <a:headEnd/>
            <a:tailEnd/>
          </a:ln>
        </p:spPr>
        <p:txBody>
          <a:bodyPr anchor="ctr"/>
          <a:lstStyle/>
          <a:p>
            <a:pPr eaLnBrk="1" hangingPunct="1"/>
            <a:r>
              <a:rPr lang="en-US" sz="3200" b="0" dirty="0" smtClean="0">
                <a:latin typeface="Arial Black" pitchFamily="34" charset="0"/>
              </a:rPr>
              <a:t>Introduction to NLP</a:t>
            </a:r>
            <a:endParaRPr lang="en-US" sz="3200" b="0" dirty="0">
              <a:latin typeface="Arial Black" pitchFamily="34" charset="0"/>
            </a:endParaRPr>
          </a:p>
        </p:txBody>
      </p:sp>
      <p:sp>
        <p:nvSpPr>
          <p:cNvPr id="8" name="TextBox 7"/>
          <p:cNvSpPr txBox="1"/>
          <p:nvPr/>
        </p:nvSpPr>
        <p:spPr>
          <a:xfrm>
            <a:off x="381000" y="2023646"/>
            <a:ext cx="7315200" cy="338554"/>
          </a:xfrm>
          <a:prstGeom prst="rect">
            <a:avLst/>
          </a:prstGeom>
          <a:noFill/>
        </p:spPr>
        <p:txBody>
          <a:bodyPr wrap="square" rtlCol="0">
            <a:spAutoFit/>
          </a:bodyPr>
          <a:lstStyle/>
          <a:p>
            <a:r>
              <a:rPr lang="en-US" dirty="0" smtClean="0"/>
              <a:t>CMSC 723: Computational Linguistics I ― Session #1</a:t>
            </a:r>
            <a:endParaRPr lang="en-US" dirty="0"/>
          </a:p>
        </p:txBody>
      </p:sp>
      <p:sp>
        <p:nvSpPr>
          <p:cNvPr id="11" name="Rectangle 3"/>
          <p:cNvSpPr txBox="1">
            <a:spLocks noChangeArrowheads="1"/>
          </p:cNvSpPr>
          <p:nvPr/>
        </p:nvSpPr>
        <p:spPr bwMode="auto">
          <a:xfrm>
            <a:off x="3124200" y="3733800"/>
            <a:ext cx="56388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5675A9"/>
              </a:buClr>
              <a:buSzPct val="75000"/>
              <a:buFont typeface="Wingdings" charset="2"/>
              <a:buNone/>
              <a:tabLst/>
              <a:defRPr/>
            </a:pPr>
            <a:r>
              <a:rPr kumimoji="0" lang="en-US" sz="1800" b="1" i="0" u="none" strike="noStrike" kern="0" cap="none" spc="0" normalizeH="0" baseline="0" noProof="0" dirty="0" smtClean="0">
                <a:ln>
                  <a:noFill/>
                </a:ln>
                <a:solidFill>
                  <a:schemeClr val="tx1"/>
                </a:solidFill>
                <a:effectLst/>
                <a:uLnTx/>
                <a:uFillTx/>
                <a:latin typeface="+mn-lt"/>
                <a:ea typeface="+mn-ea"/>
                <a:cs typeface="+mn-cs"/>
              </a:rPr>
              <a:t>Jimmy Lin</a:t>
            </a:r>
          </a:p>
          <a:p>
            <a:pPr marL="0" marR="0" lvl="0" indent="0" algn="l" defTabSz="914400" rtl="0" eaLnBrk="1" fontAlgn="base" latinLnBrk="0" hangingPunct="1">
              <a:lnSpc>
                <a:spcPct val="100000"/>
              </a:lnSpc>
              <a:spcBef>
                <a:spcPct val="0"/>
              </a:spcBef>
              <a:spcAft>
                <a:spcPct val="0"/>
              </a:spcAft>
              <a:buClr>
                <a:srgbClr val="5675A9"/>
              </a:buClr>
              <a:buSzPct val="75000"/>
              <a:buFont typeface="Wingdings"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The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iSchool</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
                <a:srgbClr val="5675A9"/>
              </a:buClr>
              <a:buSzPct val="75000"/>
              <a:buFont typeface="Wingdings"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University of Maryland</a:t>
            </a:r>
          </a:p>
          <a:p>
            <a:pPr marL="0" marR="0" lvl="0" indent="0" algn="l" defTabSz="914400" rtl="0" eaLnBrk="1" fontAlgn="base" latinLnBrk="0" hangingPunct="1">
              <a:lnSpc>
                <a:spcPct val="100000"/>
              </a:lnSpc>
              <a:spcBef>
                <a:spcPct val="0"/>
              </a:spcBef>
              <a:spcAft>
                <a:spcPct val="0"/>
              </a:spcAft>
              <a:buClr>
                <a:srgbClr val="5675A9"/>
              </a:buClr>
              <a:buSzPct val="75000"/>
              <a:buFont typeface="Wingdings"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
                <a:srgbClr val="5675A9"/>
              </a:buClr>
              <a:buSzPct val="75000"/>
              <a:buFont typeface="Wingdings" charset="2"/>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Wednesday, September 2, 2009</a:t>
            </a:r>
          </a:p>
        </p:txBody>
      </p:sp>
      <p:pic>
        <p:nvPicPr>
          <p:cNvPr id="12" name="Picture 12" descr="formal.gif"/>
          <p:cNvPicPr>
            <a:picLocks noChangeAspect="1"/>
          </p:cNvPicPr>
          <p:nvPr/>
        </p:nvPicPr>
        <p:blipFill>
          <a:blip r:embed="rId2" cstate="print"/>
          <a:srcRect/>
          <a:stretch>
            <a:fillRect/>
          </a:stretch>
        </p:blipFill>
        <p:spPr bwMode="invGray">
          <a:xfrm>
            <a:off x="2057400" y="3810000"/>
            <a:ext cx="914400"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vs. Engineering</a:t>
            </a:r>
            <a:endParaRPr lang="en-US" dirty="0"/>
          </a:p>
        </p:txBody>
      </p:sp>
      <p:sp>
        <p:nvSpPr>
          <p:cNvPr id="3" name="Content Placeholder 2"/>
          <p:cNvSpPr>
            <a:spLocks noGrp="1"/>
          </p:cNvSpPr>
          <p:nvPr>
            <p:ph idx="1"/>
          </p:nvPr>
        </p:nvSpPr>
        <p:spPr/>
        <p:txBody>
          <a:bodyPr/>
          <a:lstStyle/>
          <a:p>
            <a:r>
              <a:rPr lang="en-US" dirty="0" smtClean="0"/>
              <a:t>What is the goal of this endeavor?</a:t>
            </a:r>
          </a:p>
          <a:p>
            <a:pPr lvl="1"/>
            <a:r>
              <a:rPr lang="en-US" dirty="0" smtClean="0"/>
              <a:t>Understanding the phenomenon of human language</a:t>
            </a:r>
          </a:p>
          <a:p>
            <a:pPr lvl="1"/>
            <a:r>
              <a:rPr lang="en-US" dirty="0" smtClean="0"/>
              <a:t>Building a better applications</a:t>
            </a:r>
          </a:p>
          <a:p>
            <a:r>
              <a:rPr lang="en-US" dirty="0" smtClean="0"/>
              <a:t>Goals (usually) in tension</a:t>
            </a:r>
          </a:p>
          <a:p>
            <a:pPr lvl="1"/>
            <a:r>
              <a:rPr lang="en-US" dirty="0" smtClean="0"/>
              <a:t>Analogy: flight</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Rationalism vs. Empiricism</a:t>
            </a:r>
            <a:endParaRPr lang="en-US" dirty="0"/>
          </a:p>
        </p:txBody>
      </p:sp>
      <p:sp>
        <p:nvSpPr>
          <p:cNvPr id="3" name="Content Placeholder 2"/>
          <p:cNvSpPr>
            <a:spLocks noGrp="1"/>
          </p:cNvSpPr>
          <p:nvPr>
            <p:ph idx="1"/>
          </p:nvPr>
        </p:nvSpPr>
        <p:spPr/>
        <p:txBody>
          <a:bodyPr/>
          <a:lstStyle/>
          <a:p>
            <a:r>
              <a:rPr lang="en-US" dirty="0" smtClean="0"/>
              <a:t>Where does the source of knowledge reside?</a:t>
            </a:r>
          </a:p>
          <a:p>
            <a:r>
              <a:rPr lang="en-US" dirty="0" smtClean="0"/>
              <a:t>Chomsky’s </a:t>
            </a:r>
            <a:r>
              <a:rPr lang="en-US" i="1" dirty="0" smtClean="0"/>
              <a:t>poverty of stimulus</a:t>
            </a:r>
            <a:r>
              <a:rPr lang="en-US" dirty="0" smtClean="0"/>
              <a:t> argument</a:t>
            </a:r>
          </a:p>
          <a:p>
            <a:r>
              <a:rPr lang="en-US" dirty="0" smtClean="0"/>
              <a:t>It’s an endless pendulum?</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Stories</a:t>
            </a:r>
            <a:endParaRPr lang="en-US" dirty="0"/>
          </a:p>
        </p:txBody>
      </p:sp>
      <p:sp>
        <p:nvSpPr>
          <p:cNvPr id="3" name="Content Placeholder 2"/>
          <p:cNvSpPr>
            <a:spLocks noGrp="1"/>
          </p:cNvSpPr>
          <p:nvPr>
            <p:ph idx="1"/>
          </p:nvPr>
        </p:nvSpPr>
        <p:spPr/>
        <p:txBody>
          <a:bodyPr/>
          <a:lstStyle/>
          <a:p>
            <a:r>
              <a:rPr lang="en-US" dirty="0" smtClean="0"/>
              <a:t>“If it works, it’s not AI”</a:t>
            </a:r>
          </a:p>
          <a:p>
            <a:r>
              <a:rPr lang="en-US" dirty="0" smtClean="0"/>
              <a:t>Speech recognition and synthesis</a:t>
            </a:r>
          </a:p>
          <a:p>
            <a:r>
              <a:rPr lang="en-US" dirty="0" smtClean="0"/>
              <a:t>Information extraction</a:t>
            </a:r>
          </a:p>
          <a:p>
            <a:r>
              <a:rPr lang="en-US" dirty="0" smtClean="0"/>
              <a:t>Automatic essay grading</a:t>
            </a:r>
          </a:p>
          <a:p>
            <a:r>
              <a:rPr lang="en-US" dirty="0" smtClean="0"/>
              <a:t>Grammar checking</a:t>
            </a:r>
          </a:p>
          <a:p>
            <a:r>
              <a:rPr lang="en-US" dirty="0" smtClean="0"/>
              <a:t>Machine translation</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NLP “Layers”</a:t>
            </a:r>
            <a:endParaRPr lang="en-US" dirty="0"/>
          </a:p>
        </p:txBody>
      </p:sp>
      <p:sp>
        <p:nvSpPr>
          <p:cNvPr id="7" name="Rounded Rectangle 6"/>
          <p:cNvSpPr/>
          <p:nvPr/>
        </p:nvSpPr>
        <p:spPr bwMode="auto">
          <a:xfrm>
            <a:off x="457200" y="1676400"/>
            <a:ext cx="1676400" cy="4038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bg1"/>
                </a:solidFill>
                <a:effectLst/>
                <a:latin typeface="Arial" charset="0"/>
              </a:rPr>
              <a:t>Phonology</a:t>
            </a:r>
          </a:p>
        </p:txBody>
      </p:sp>
      <p:sp>
        <p:nvSpPr>
          <p:cNvPr id="8" name="Rounded Rectangle 7"/>
          <p:cNvSpPr/>
          <p:nvPr/>
        </p:nvSpPr>
        <p:spPr bwMode="auto">
          <a:xfrm>
            <a:off x="2140858" y="1676400"/>
            <a:ext cx="1676400" cy="4038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rPr>
              <a:t>Morphology</a:t>
            </a:r>
          </a:p>
        </p:txBody>
      </p:sp>
      <p:sp>
        <p:nvSpPr>
          <p:cNvPr id="9" name="Rounded Rectangle 8"/>
          <p:cNvSpPr/>
          <p:nvPr/>
        </p:nvSpPr>
        <p:spPr bwMode="auto">
          <a:xfrm>
            <a:off x="3817258" y="1676400"/>
            <a:ext cx="1676400" cy="4038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rPr>
              <a:t>Syntax</a:t>
            </a:r>
          </a:p>
        </p:txBody>
      </p:sp>
      <p:sp>
        <p:nvSpPr>
          <p:cNvPr id="10" name="Rounded Rectangle 9"/>
          <p:cNvSpPr/>
          <p:nvPr/>
        </p:nvSpPr>
        <p:spPr bwMode="auto">
          <a:xfrm>
            <a:off x="5493658" y="1676400"/>
            <a:ext cx="1676400" cy="4038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rPr>
              <a:t>Semantics</a:t>
            </a:r>
          </a:p>
        </p:txBody>
      </p:sp>
      <p:sp>
        <p:nvSpPr>
          <p:cNvPr id="11" name="Rounded Rectangle 10"/>
          <p:cNvSpPr/>
          <p:nvPr/>
        </p:nvSpPr>
        <p:spPr bwMode="auto">
          <a:xfrm>
            <a:off x="7170058" y="1676400"/>
            <a:ext cx="1676400" cy="4038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charset="0"/>
              </a:rPr>
              <a:t>Reasoning</a:t>
            </a:r>
          </a:p>
        </p:txBody>
      </p:sp>
      <p:sp>
        <p:nvSpPr>
          <p:cNvPr id="12" name="Rounded Rectangle 11"/>
          <p:cNvSpPr/>
          <p:nvPr/>
        </p:nvSpPr>
        <p:spPr bwMode="auto">
          <a:xfrm>
            <a:off x="571500" y="2286000"/>
            <a:ext cx="1447801"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Speech</a:t>
            </a:r>
            <a:r>
              <a:rPr kumimoji="0" lang="en-US" sz="1400" b="1" i="0" u="none" strike="noStrike" cap="none" normalizeH="0" dirty="0" smtClean="0">
                <a:ln>
                  <a:noFill/>
                </a:ln>
                <a:solidFill>
                  <a:schemeClr val="bg2"/>
                </a:solidFill>
                <a:effectLst/>
                <a:latin typeface="Arial" charset="0"/>
              </a:rPr>
              <a:t> Recognition</a:t>
            </a:r>
            <a:endParaRPr kumimoji="0" lang="en-US" sz="1400" b="1" i="0" u="none" strike="noStrike" cap="none" normalizeH="0" baseline="0" dirty="0" smtClean="0">
              <a:ln>
                <a:noFill/>
              </a:ln>
              <a:solidFill>
                <a:schemeClr val="bg2"/>
              </a:solidFill>
              <a:effectLst/>
              <a:latin typeface="Arial" charset="0"/>
            </a:endParaRPr>
          </a:p>
        </p:txBody>
      </p:sp>
      <p:sp>
        <p:nvSpPr>
          <p:cNvPr id="13" name="Rounded Rectangle 12"/>
          <p:cNvSpPr/>
          <p:nvPr/>
        </p:nvSpPr>
        <p:spPr bwMode="auto">
          <a:xfrm>
            <a:off x="2255158" y="2286000"/>
            <a:ext cx="1447801"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Morphological Analysis</a:t>
            </a:r>
          </a:p>
        </p:txBody>
      </p:sp>
      <p:sp>
        <p:nvSpPr>
          <p:cNvPr id="14" name="Rounded Rectangle 13"/>
          <p:cNvSpPr/>
          <p:nvPr/>
        </p:nvSpPr>
        <p:spPr bwMode="auto">
          <a:xfrm>
            <a:off x="3931558" y="2286000"/>
            <a:ext cx="1447801"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Parsing</a:t>
            </a:r>
          </a:p>
        </p:txBody>
      </p:sp>
      <p:sp>
        <p:nvSpPr>
          <p:cNvPr id="15" name="Rounded Rectangle 14"/>
          <p:cNvSpPr/>
          <p:nvPr/>
        </p:nvSpPr>
        <p:spPr bwMode="auto">
          <a:xfrm>
            <a:off x="5607958" y="2286000"/>
            <a:ext cx="1447801" cy="6096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Semantic Analysis</a:t>
            </a:r>
          </a:p>
        </p:txBody>
      </p:sp>
      <p:sp>
        <p:nvSpPr>
          <p:cNvPr id="16" name="Rounded Rectangle 15"/>
          <p:cNvSpPr/>
          <p:nvPr/>
        </p:nvSpPr>
        <p:spPr bwMode="auto">
          <a:xfrm>
            <a:off x="7284358" y="3276600"/>
            <a:ext cx="1447801" cy="6096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Reasoning,</a:t>
            </a:r>
            <a:r>
              <a:rPr kumimoji="0" lang="en-US" sz="1400" b="1" i="0" u="none" strike="noStrike" cap="none" normalizeH="0" dirty="0" smtClean="0">
                <a:ln>
                  <a:noFill/>
                </a:ln>
                <a:solidFill>
                  <a:schemeClr val="bg2"/>
                </a:solidFill>
                <a:effectLst/>
                <a:latin typeface="Arial" charset="0"/>
              </a:rPr>
              <a:t> Planning</a:t>
            </a:r>
            <a:endParaRPr kumimoji="0" lang="en-US" sz="1400" b="1" i="0" u="none" strike="noStrike" cap="none" normalizeH="0" baseline="0" dirty="0" smtClean="0">
              <a:ln>
                <a:noFill/>
              </a:ln>
              <a:solidFill>
                <a:schemeClr val="bg2"/>
              </a:solidFill>
              <a:effectLst/>
              <a:latin typeface="Arial" charset="0"/>
            </a:endParaRPr>
          </a:p>
        </p:txBody>
      </p:sp>
      <p:sp>
        <p:nvSpPr>
          <p:cNvPr id="17" name="Rounded Rectangle 16"/>
          <p:cNvSpPr/>
          <p:nvPr/>
        </p:nvSpPr>
        <p:spPr bwMode="auto">
          <a:xfrm>
            <a:off x="571500" y="4267200"/>
            <a:ext cx="1447801" cy="6096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Speech</a:t>
            </a:r>
            <a:r>
              <a:rPr kumimoji="0" lang="en-US" sz="1400" b="1" i="0" u="none" strike="noStrike" cap="none" normalizeH="0" dirty="0" smtClean="0">
                <a:ln>
                  <a:noFill/>
                </a:ln>
                <a:solidFill>
                  <a:schemeClr val="bg2"/>
                </a:solidFill>
                <a:effectLst/>
                <a:latin typeface="Arial" charset="0"/>
              </a:rPr>
              <a:t> Synthesis</a:t>
            </a:r>
            <a:endParaRPr kumimoji="0" lang="en-US" sz="1400" b="1" i="0" u="none" strike="noStrike" cap="none" normalizeH="0" baseline="0" dirty="0" smtClean="0">
              <a:ln>
                <a:noFill/>
              </a:ln>
              <a:solidFill>
                <a:schemeClr val="bg2"/>
              </a:solidFill>
              <a:effectLst/>
              <a:latin typeface="Arial" charset="0"/>
            </a:endParaRPr>
          </a:p>
        </p:txBody>
      </p:sp>
      <p:sp>
        <p:nvSpPr>
          <p:cNvPr id="18" name="Rounded Rectangle 17"/>
          <p:cNvSpPr/>
          <p:nvPr/>
        </p:nvSpPr>
        <p:spPr bwMode="auto">
          <a:xfrm>
            <a:off x="2255158" y="4267200"/>
            <a:ext cx="1447801" cy="6096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Morphological Realization</a:t>
            </a:r>
          </a:p>
        </p:txBody>
      </p:sp>
      <p:sp>
        <p:nvSpPr>
          <p:cNvPr id="19" name="Rounded Rectangle 18"/>
          <p:cNvSpPr/>
          <p:nvPr/>
        </p:nvSpPr>
        <p:spPr bwMode="auto">
          <a:xfrm>
            <a:off x="3931558" y="4267200"/>
            <a:ext cx="1447801" cy="6096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Syntactic Realization</a:t>
            </a:r>
          </a:p>
        </p:txBody>
      </p:sp>
      <p:sp>
        <p:nvSpPr>
          <p:cNvPr id="20" name="Rounded Rectangle 19"/>
          <p:cNvSpPr/>
          <p:nvPr/>
        </p:nvSpPr>
        <p:spPr bwMode="auto">
          <a:xfrm>
            <a:off x="5607958" y="4267200"/>
            <a:ext cx="1447801" cy="6096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solidFill>
                <a:effectLst/>
                <a:latin typeface="Arial" charset="0"/>
              </a:rPr>
              <a:t>Utterance</a:t>
            </a:r>
            <a:r>
              <a:rPr kumimoji="0" lang="en-US" sz="1400" b="1" i="0" u="none" strike="noStrike" cap="none" normalizeH="0" dirty="0" smtClean="0">
                <a:ln>
                  <a:noFill/>
                </a:ln>
                <a:solidFill>
                  <a:schemeClr val="bg2"/>
                </a:solidFill>
                <a:effectLst/>
                <a:latin typeface="Arial" charset="0"/>
              </a:rPr>
              <a:t> Planning</a:t>
            </a:r>
            <a:endParaRPr kumimoji="0" lang="en-US" sz="1400" b="1" i="0" u="none" strike="noStrike" cap="none" normalizeH="0" baseline="0" dirty="0" smtClean="0">
              <a:ln>
                <a:noFill/>
              </a:ln>
              <a:solidFill>
                <a:schemeClr val="bg2"/>
              </a:solidFill>
              <a:effectLst/>
              <a:latin typeface="Arial" charset="0"/>
            </a:endParaRPr>
          </a:p>
        </p:txBody>
      </p:sp>
      <p:sp>
        <p:nvSpPr>
          <p:cNvPr id="21" name="TextBox 20"/>
          <p:cNvSpPr txBox="1"/>
          <p:nvPr/>
        </p:nvSpPr>
        <p:spPr>
          <a:xfrm>
            <a:off x="0" y="6611779"/>
            <a:ext cx="2698175" cy="246221"/>
          </a:xfrm>
          <a:prstGeom prst="rect">
            <a:avLst/>
          </a:prstGeom>
          <a:noFill/>
        </p:spPr>
        <p:txBody>
          <a:bodyPr wrap="none" rtlCol="0">
            <a:spAutoFit/>
          </a:bodyPr>
          <a:lstStyle/>
          <a:p>
            <a:r>
              <a:rPr lang="en-US" sz="1000" b="0" dirty="0" smtClean="0"/>
              <a:t>Source: Adapted from NLTK book, chapter 1</a:t>
            </a:r>
            <a:endParaRPr lang="en-US" sz="1000" b="0" dirty="0"/>
          </a:p>
        </p:txBody>
      </p:sp>
      <p:cxnSp>
        <p:nvCxnSpPr>
          <p:cNvPr id="27" name="Straight Arrow Connector 26"/>
          <p:cNvCxnSpPr>
            <a:stCxn id="12" idx="3"/>
            <a:endCxn id="13" idx="1"/>
          </p:cNvCxnSpPr>
          <p:nvPr/>
        </p:nvCxnSpPr>
        <p:spPr bwMode="auto">
          <a:xfrm>
            <a:off x="2019301" y="2590800"/>
            <a:ext cx="235857"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3" idx="3"/>
            <a:endCxn id="14" idx="1"/>
          </p:cNvCxnSpPr>
          <p:nvPr/>
        </p:nvCxnSpPr>
        <p:spPr bwMode="auto">
          <a:xfrm>
            <a:off x="3702959" y="2590800"/>
            <a:ext cx="228599"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4" idx="3"/>
            <a:endCxn id="15" idx="1"/>
          </p:cNvCxnSpPr>
          <p:nvPr/>
        </p:nvCxnSpPr>
        <p:spPr bwMode="auto">
          <a:xfrm>
            <a:off x="5379359" y="2590800"/>
            <a:ext cx="228599"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20" idx="1"/>
            <a:endCxn id="19" idx="3"/>
          </p:cNvCxnSpPr>
          <p:nvPr/>
        </p:nvCxnSpPr>
        <p:spPr bwMode="auto">
          <a:xfrm rot="10800000">
            <a:off x="5379360" y="4572000"/>
            <a:ext cx="228599"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9" idx="1"/>
            <a:endCxn id="18" idx="3"/>
          </p:cNvCxnSpPr>
          <p:nvPr/>
        </p:nvCxnSpPr>
        <p:spPr bwMode="auto">
          <a:xfrm rot="10800000">
            <a:off x="3702960" y="4572000"/>
            <a:ext cx="228599"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8" idx="1"/>
            <a:endCxn id="17" idx="3"/>
          </p:cNvCxnSpPr>
          <p:nvPr/>
        </p:nvCxnSpPr>
        <p:spPr bwMode="auto">
          <a:xfrm rot="10800000">
            <a:off x="2019302" y="4572000"/>
            <a:ext cx="235857"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7" name="Curved Connector 46"/>
          <p:cNvCxnSpPr>
            <a:stCxn id="15" idx="3"/>
            <a:endCxn id="16" idx="0"/>
          </p:cNvCxnSpPr>
          <p:nvPr/>
        </p:nvCxnSpPr>
        <p:spPr bwMode="auto">
          <a:xfrm>
            <a:off x="7055759" y="2590800"/>
            <a:ext cx="952500" cy="685800"/>
          </a:xfrm>
          <a:prstGeom prst="curved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9" name="Curved Connector 46"/>
          <p:cNvCxnSpPr>
            <a:stCxn id="16" idx="2"/>
            <a:endCxn id="20" idx="3"/>
          </p:cNvCxnSpPr>
          <p:nvPr/>
        </p:nvCxnSpPr>
        <p:spPr bwMode="auto">
          <a:xfrm rot="5400000">
            <a:off x="7189109" y="3752850"/>
            <a:ext cx="685800" cy="952500"/>
          </a:xfrm>
          <a:prstGeom prst="curved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050"/>
          <p:cNvSpPr>
            <a:spLocks noGrp="1" noChangeArrowheads="1"/>
          </p:cNvSpPr>
          <p:nvPr>
            <p:ph type="title"/>
          </p:nvPr>
        </p:nvSpPr>
        <p:spPr/>
        <p:txBody>
          <a:bodyPr/>
          <a:lstStyle/>
          <a:p>
            <a:r>
              <a:rPr lang="en-US" smtClean="0"/>
              <a:t>Speech Recognition</a:t>
            </a:r>
            <a:endParaRPr lang="en-US" dirty="0" smtClean="0"/>
          </a:p>
        </p:txBody>
      </p:sp>
      <p:sp>
        <p:nvSpPr>
          <p:cNvPr id="206851" name="Rectangle 2051"/>
          <p:cNvSpPr>
            <a:spLocks noGrp="1" noChangeArrowheads="1"/>
          </p:cNvSpPr>
          <p:nvPr>
            <p:ph type="body" idx="1"/>
          </p:nvPr>
        </p:nvSpPr>
        <p:spPr/>
        <p:txBody>
          <a:bodyPr/>
          <a:lstStyle/>
          <a:p>
            <a:r>
              <a:rPr lang="en-US" dirty="0" smtClean="0"/>
              <a:t>Conversion from raw waveforms into text</a:t>
            </a:r>
          </a:p>
          <a:p>
            <a:r>
              <a:rPr lang="en-US" dirty="0" smtClean="0"/>
              <a:t>Involves lots of signal processing</a:t>
            </a:r>
          </a:p>
          <a:p>
            <a:r>
              <a:rPr lang="en-US" dirty="0" smtClean="0"/>
              <a:t>“It’s hard to wreck a nice beach”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050"/>
          <p:cNvSpPr>
            <a:spLocks noGrp="1" noChangeArrowheads="1"/>
          </p:cNvSpPr>
          <p:nvPr>
            <p:ph type="title"/>
          </p:nvPr>
        </p:nvSpPr>
        <p:spPr/>
        <p:txBody>
          <a:bodyPr/>
          <a:lstStyle/>
          <a:p>
            <a:r>
              <a:rPr lang="en-US" dirty="0" smtClean="0"/>
              <a:t>Optical Character Recognition</a:t>
            </a:r>
          </a:p>
        </p:txBody>
      </p:sp>
      <p:sp>
        <p:nvSpPr>
          <p:cNvPr id="206851" name="Rectangle 2051"/>
          <p:cNvSpPr>
            <a:spLocks noGrp="1" noChangeArrowheads="1"/>
          </p:cNvSpPr>
          <p:nvPr>
            <p:ph type="body" idx="1"/>
          </p:nvPr>
        </p:nvSpPr>
        <p:spPr/>
        <p:txBody>
          <a:bodyPr/>
          <a:lstStyle/>
          <a:p>
            <a:r>
              <a:rPr lang="en-US" dirty="0" smtClean="0"/>
              <a:t>Conversion from raw pixels into text</a:t>
            </a:r>
          </a:p>
          <a:p>
            <a:r>
              <a:rPr lang="en-US" dirty="0" smtClean="0"/>
              <a:t>Involves a lot of image processing</a:t>
            </a:r>
          </a:p>
          <a:p>
            <a:r>
              <a:rPr lang="en-US" dirty="0" smtClean="0"/>
              <a:t>What if the image is distorted, or the original text is in poor condition?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word?</a:t>
            </a:r>
            <a:endParaRPr lang="en-US" dirty="0"/>
          </a:p>
        </p:txBody>
      </p:sp>
      <p:sp>
        <p:nvSpPr>
          <p:cNvPr id="3" name="Content Placeholder 2"/>
          <p:cNvSpPr>
            <a:spLocks noGrp="1"/>
          </p:cNvSpPr>
          <p:nvPr>
            <p:ph idx="1"/>
          </p:nvPr>
        </p:nvSpPr>
        <p:spPr/>
        <p:txBody>
          <a:bodyPr/>
          <a:lstStyle/>
          <a:p>
            <a:r>
              <a:rPr lang="en-US" dirty="0" smtClean="0"/>
              <a:t>Break up by spaces, right? </a:t>
            </a:r>
          </a:p>
          <a:p>
            <a:endParaRPr lang="en-US" dirty="0" smtClean="0"/>
          </a:p>
          <a:p>
            <a:endParaRPr lang="en-US" dirty="0" smtClean="0"/>
          </a:p>
          <a:p>
            <a:r>
              <a:rPr lang="en-US" dirty="0" smtClean="0"/>
              <a:t>What about these?</a:t>
            </a:r>
            <a:endParaRPr lang="en-US" dirty="0"/>
          </a:p>
        </p:txBody>
      </p:sp>
      <p:sp>
        <p:nvSpPr>
          <p:cNvPr id="4" name="TextBox 3"/>
          <p:cNvSpPr txBox="1"/>
          <p:nvPr/>
        </p:nvSpPr>
        <p:spPr>
          <a:xfrm>
            <a:off x="1143000" y="1828800"/>
            <a:ext cx="5431295" cy="338554"/>
          </a:xfrm>
          <a:prstGeom prst="rect">
            <a:avLst/>
          </a:prstGeom>
          <a:noFill/>
        </p:spPr>
        <p:txBody>
          <a:bodyPr wrap="none" rtlCol="0">
            <a:spAutoFit/>
          </a:bodyPr>
          <a:lstStyle/>
          <a:p>
            <a:r>
              <a:rPr lang="en-US" dirty="0" err="1" smtClean="0"/>
              <a:t>Ebay</a:t>
            </a:r>
            <a:r>
              <a:rPr lang="en-US" dirty="0" smtClean="0"/>
              <a:t> | Sells | Most | of | Skype | to | Private | Investors</a:t>
            </a:r>
            <a:endParaRPr lang="en-US" dirty="0"/>
          </a:p>
        </p:txBody>
      </p:sp>
      <p:sp>
        <p:nvSpPr>
          <p:cNvPr id="5" name="TextBox 4"/>
          <p:cNvSpPr txBox="1"/>
          <p:nvPr/>
        </p:nvSpPr>
        <p:spPr>
          <a:xfrm>
            <a:off x="1143000" y="2099846"/>
            <a:ext cx="4576894" cy="338554"/>
          </a:xfrm>
          <a:prstGeom prst="rect">
            <a:avLst/>
          </a:prstGeom>
          <a:noFill/>
        </p:spPr>
        <p:txBody>
          <a:bodyPr wrap="none" rtlCol="0">
            <a:spAutoFit/>
          </a:bodyPr>
          <a:lstStyle/>
          <a:p>
            <a:r>
              <a:rPr lang="en-US" dirty="0" smtClean="0"/>
              <a:t>Swine | flu | </a:t>
            </a:r>
            <a:r>
              <a:rPr lang="en-US" dirty="0" smtClean="0">
                <a:solidFill>
                  <a:srgbClr val="FFFF00"/>
                </a:solidFill>
              </a:rPr>
              <a:t>isn’t</a:t>
            </a:r>
            <a:r>
              <a:rPr lang="en-US" dirty="0" smtClean="0"/>
              <a:t> | something | to | be | feared</a:t>
            </a:r>
            <a:endParaRPr lang="en-US" dirty="0"/>
          </a:p>
        </p:txBody>
      </p:sp>
      <p:sp>
        <p:nvSpPr>
          <p:cNvPr id="6" name="TextBox 5"/>
          <p:cNvSpPr txBox="1"/>
          <p:nvPr/>
        </p:nvSpPr>
        <p:spPr>
          <a:xfrm>
            <a:off x="1143000" y="3547646"/>
            <a:ext cx="2706190" cy="338554"/>
          </a:xfrm>
          <a:prstGeom prst="rect">
            <a:avLst/>
          </a:prstGeom>
          <a:noFill/>
        </p:spPr>
        <p:txBody>
          <a:bodyPr wrap="none" rtlCol="0">
            <a:spAutoFit/>
          </a:bodyPr>
          <a:lstStyle/>
          <a:p>
            <a:r>
              <a:rPr lang="zh-CN" altLang="en-US" dirty="0" smtClean="0"/>
              <a:t>达赖喇嘛在高雄为灾民祈福 </a:t>
            </a:r>
          </a:p>
        </p:txBody>
      </p:sp>
      <p:sp>
        <p:nvSpPr>
          <p:cNvPr id="7" name="TextBox 6"/>
          <p:cNvSpPr txBox="1"/>
          <p:nvPr/>
        </p:nvSpPr>
        <p:spPr>
          <a:xfrm>
            <a:off x="1143000" y="3852446"/>
            <a:ext cx="3058851" cy="338554"/>
          </a:xfrm>
          <a:prstGeom prst="rect">
            <a:avLst/>
          </a:prstGeom>
          <a:noFill/>
        </p:spPr>
        <p:txBody>
          <a:bodyPr wrap="none" rtlCol="0">
            <a:spAutoFit/>
          </a:bodyPr>
          <a:lstStyle/>
          <a:p>
            <a:r>
              <a:rPr lang="ar-AE" dirty="0" smtClean="0"/>
              <a:t>ليبيا تحيي ذكرى وصول القذافي إلى السلطة</a:t>
            </a:r>
            <a:endParaRPr lang="ar-AE" dirty="0"/>
          </a:p>
        </p:txBody>
      </p:sp>
      <p:sp>
        <p:nvSpPr>
          <p:cNvPr id="9" name="TextBox 8"/>
          <p:cNvSpPr txBox="1"/>
          <p:nvPr/>
        </p:nvSpPr>
        <p:spPr>
          <a:xfrm>
            <a:off x="1143000" y="4114800"/>
            <a:ext cx="5431295" cy="338554"/>
          </a:xfrm>
          <a:prstGeom prst="rect">
            <a:avLst/>
          </a:prstGeom>
          <a:noFill/>
        </p:spPr>
        <p:txBody>
          <a:bodyPr wrap="none" rtlCol="0">
            <a:spAutoFit/>
          </a:bodyPr>
          <a:lstStyle/>
          <a:p>
            <a:r>
              <a:rPr lang="ja-JP" altLang="en-US" smtClean="0"/>
              <a:t>百貨店、８月も不振　大手５社の売り上げ８～１１％減</a:t>
            </a:r>
            <a:endParaRPr lang="en-US" dirty="0"/>
          </a:p>
        </p:txBody>
      </p:sp>
      <p:sp>
        <p:nvSpPr>
          <p:cNvPr id="10" name="TextBox 9"/>
          <p:cNvSpPr txBox="1"/>
          <p:nvPr/>
        </p:nvSpPr>
        <p:spPr>
          <a:xfrm>
            <a:off x="1143000" y="4419600"/>
            <a:ext cx="2507418" cy="338554"/>
          </a:xfrm>
          <a:prstGeom prst="rect">
            <a:avLst/>
          </a:prstGeom>
          <a:noFill/>
        </p:spPr>
        <p:txBody>
          <a:bodyPr wrap="none" rtlCol="0">
            <a:spAutoFit/>
          </a:bodyPr>
          <a:lstStyle/>
          <a:p>
            <a:r>
              <a:rPr lang="hi-IN" dirty="0" smtClean="0"/>
              <a:t>टाटा ने कहा, घाटा पूरा करो</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en-US" smtClean="0"/>
              <a:t>Morphological Analysis</a:t>
            </a:r>
          </a:p>
        </p:txBody>
      </p:sp>
      <p:sp>
        <p:nvSpPr>
          <p:cNvPr id="207875" name="Rectangle 1027"/>
          <p:cNvSpPr>
            <a:spLocks noGrp="1" noChangeArrowheads="1"/>
          </p:cNvSpPr>
          <p:nvPr>
            <p:ph type="body" idx="1"/>
          </p:nvPr>
        </p:nvSpPr>
        <p:spPr/>
        <p:txBody>
          <a:bodyPr/>
          <a:lstStyle/>
          <a:p>
            <a:r>
              <a:rPr lang="en-US" dirty="0" smtClean="0"/>
              <a:t>Morpheme = smallest linguistic unit that has meaning</a:t>
            </a:r>
          </a:p>
          <a:p>
            <a:r>
              <a:rPr lang="en-US" dirty="0" smtClean="0"/>
              <a:t>Inflectional</a:t>
            </a:r>
          </a:p>
          <a:p>
            <a:pPr lvl="1"/>
            <a:r>
              <a:rPr lang="en-US" dirty="0" smtClean="0"/>
              <a:t>duck + s = [</a:t>
            </a:r>
            <a:r>
              <a:rPr lang="en-US" baseline="-25000" dirty="0" smtClean="0"/>
              <a:t>N</a:t>
            </a:r>
            <a:r>
              <a:rPr lang="en-US" dirty="0" smtClean="0"/>
              <a:t> duck] + [</a:t>
            </a:r>
            <a:r>
              <a:rPr lang="en-US" baseline="-25000" dirty="0" smtClean="0"/>
              <a:t>plural</a:t>
            </a:r>
            <a:r>
              <a:rPr lang="en-US" dirty="0" smtClean="0"/>
              <a:t> s]</a:t>
            </a:r>
          </a:p>
          <a:p>
            <a:pPr lvl="1"/>
            <a:r>
              <a:rPr lang="en-US" dirty="0" smtClean="0"/>
              <a:t>duck + s = [</a:t>
            </a:r>
            <a:r>
              <a:rPr lang="en-US" baseline="-25000" dirty="0" smtClean="0"/>
              <a:t>V</a:t>
            </a:r>
            <a:r>
              <a:rPr lang="en-US" dirty="0" smtClean="0"/>
              <a:t> duck] + [</a:t>
            </a:r>
            <a:r>
              <a:rPr lang="en-US" baseline="-25000" dirty="0" smtClean="0"/>
              <a:t>3rd person singular</a:t>
            </a:r>
            <a:r>
              <a:rPr lang="en-US" dirty="0" smtClean="0"/>
              <a:t> s] </a:t>
            </a:r>
          </a:p>
          <a:p>
            <a:r>
              <a:rPr lang="en-US" dirty="0" smtClean="0"/>
              <a:t>Derivational</a:t>
            </a:r>
          </a:p>
          <a:p>
            <a:pPr lvl="1"/>
            <a:r>
              <a:rPr lang="en-US" dirty="0" smtClean="0"/>
              <a:t>organize, organization</a:t>
            </a:r>
          </a:p>
          <a:p>
            <a:pPr lvl="1"/>
            <a:r>
              <a:rPr lang="en-US" dirty="0" smtClean="0"/>
              <a:t>happy, happiness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Morphology</a:t>
            </a:r>
            <a:endParaRPr lang="en-US" dirty="0"/>
          </a:p>
        </p:txBody>
      </p:sp>
      <p:sp>
        <p:nvSpPr>
          <p:cNvPr id="3" name="Content Placeholder 2"/>
          <p:cNvSpPr>
            <a:spLocks noGrp="1"/>
          </p:cNvSpPr>
          <p:nvPr>
            <p:ph idx="1"/>
          </p:nvPr>
        </p:nvSpPr>
        <p:spPr/>
        <p:txBody>
          <a:bodyPr/>
          <a:lstStyle/>
          <a:p>
            <a:r>
              <a:rPr lang="en-US" dirty="0" smtClean="0"/>
              <a:t>Turkish is an example of agglutinative language</a:t>
            </a:r>
          </a:p>
          <a:p>
            <a:endParaRPr lang="en-US" dirty="0"/>
          </a:p>
        </p:txBody>
      </p:sp>
      <p:sp>
        <p:nvSpPr>
          <p:cNvPr id="4" name="TextBox 3"/>
          <p:cNvSpPr txBox="1"/>
          <p:nvPr/>
        </p:nvSpPr>
        <p:spPr>
          <a:xfrm>
            <a:off x="1064994" y="1883926"/>
            <a:ext cx="7696200" cy="3754874"/>
          </a:xfrm>
          <a:prstGeom prst="rect">
            <a:avLst/>
          </a:prstGeom>
          <a:noFill/>
        </p:spPr>
        <p:txBody>
          <a:bodyPr wrap="square" rtlCol="0">
            <a:spAutoFit/>
          </a:bodyPr>
          <a:lstStyle/>
          <a:p>
            <a:pPr>
              <a:tabLst>
                <a:tab pos="1423988" algn="l"/>
              </a:tabLst>
            </a:pPr>
            <a:r>
              <a:rPr lang="en-US" sz="1400" b="0" dirty="0" err="1" smtClean="0"/>
              <a:t>uyuyorum</a:t>
            </a:r>
            <a:r>
              <a:rPr lang="en-US" sz="1400" b="0" dirty="0" smtClean="0"/>
              <a:t>	I am sleeping</a:t>
            </a:r>
          </a:p>
          <a:p>
            <a:pPr>
              <a:tabLst>
                <a:tab pos="1423988" algn="l"/>
              </a:tabLst>
            </a:pPr>
            <a:r>
              <a:rPr lang="en-US" sz="1400" b="0" dirty="0" err="1" smtClean="0"/>
              <a:t>uyuyorsun</a:t>
            </a:r>
            <a:r>
              <a:rPr lang="en-US" sz="1400" b="0" dirty="0" smtClean="0"/>
              <a:t>	you are sleeping</a:t>
            </a:r>
          </a:p>
          <a:p>
            <a:pPr>
              <a:tabLst>
                <a:tab pos="1423988" algn="l"/>
              </a:tabLst>
            </a:pPr>
            <a:r>
              <a:rPr lang="en-US" sz="1400" b="0" dirty="0" err="1" smtClean="0"/>
              <a:t>uyuyor</a:t>
            </a:r>
            <a:r>
              <a:rPr lang="en-US" sz="1400" b="0" dirty="0" smtClean="0"/>
              <a:t> 	he/she/it is sleeping</a:t>
            </a:r>
          </a:p>
          <a:p>
            <a:pPr>
              <a:tabLst>
                <a:tab pos="1423988" algn="l"/>
              </a:tabLst>
            </a:pPr>
            <a:r>
              <a:rPr lang="en-US" sz="1400" b="0" dirty="0" err="1" smtClean="0"/>
              <a:t>uyuyoruz</a:t>
            </a:r>
            <a:r>
              <a:rPr lang="en-US" sz="1400" b="0" dirty="0" smtClean="0"/>
              <a:t> 	we are sleeping</a:t>
            </a:r>
          </a:p>
          <a:p>
            <a:pPr>
              <a:tabLst>
                <a:tab pos="1423988" algn="l"/>
              </a:tabLst>
            </a:pPr>
            <a:r>
              <a:rPr lang="en-US" sz="1400" b="0" dirty="0" err="1" smtClean="0"/>
              <a:t>uyuyorsunuz</a:t>
            </a:r>
            <a:r>
              <a:rPr lang="en-US" sz="1400" b="0" dirty="0" smtClean="0"/>
              <a:t> 	you are sleeping</a:t>
            </a:r>
          </a:p>
          <a:p>
            <a:pPr>
              <a:tabLst>
                <a:tab pos="1423988" algn="l"/>
              </a:tabLst>
            </a:pPr>
            <a:r>
              <a:rPr lang="en-US" sz="1400" b="0" dirty="0" err="1" smtClean="0"/>
              <a:t>uyuyorlar</a:t>
            </a:r>
            <a:r>
              <a:rPr lang="en-US" sz="1400" b="0" dirty="0" smtClean="0"/>
              <a:t> 	they are sleeping</a:t>
            </a:r>
          </a:p>
          <a:p>
            <a:pPr>
              <a:tabLst>
                <a:tab pos="1423988" algn="l"/>
              </a:tabLst>
            </a:pPr>
            <a:r>
              <a:rPr lang="en-US" sz="1400" b="0" dirty="0" err="1" smtClean="0"/>
              <a:t>uyuduk</a:t>
            </a:r>
            <a:r>
              <a:rPr lang="en-US" sz="1400" b="0" dirty="0" smtClean="0"/>
              <a:t> 	we slept</a:t>
            </a:r>
          </a:p>
          <a:p>
            <a:pPr>
              <a:tabLst>
                <a:tab pos="1423988" algn="l"/>
              </a:tabLst>
            </a:pPr>
            <a:r>
              <a:rPr lang="en-US" sz="1400" b="0" dirty="0" err="1" smtClean="0"/>
              <a:t>uyudukça</a:t>
            </a:r>
            <a:r>
              <a:rPr lang="en-US" sz="1400" b="0" dirty="0" smtClean="0"/>
              <a:t> 	as long as (somebody) sleeps</a:t>
            </a:r>
          </a:p>
          <a:p>
            <a:pPr>
              <a:tabLst>
                <a:tab pos="1423988" algn="l"/>
              </a:tabLst>
            </a:pPr>
            <a:r>
              <a:rPr lang="en-US" sz="1400" b="0" dirty="0" err="1" smtClean="0"/>
              <a:t>uyumalıyız</a:t>
            </a:r>
            <a:r>
              <a:rPr lang="en-US" sz="1400" b="0" dirty="0" smtClean="0"/>
              <a:t> 	we must sleep</a:t>
            </a:r>
          </a:p>
          <a:p>
            <a:pPr>
              <a:tabLst>
                <a:tab pos="1423988" algn="l"/>
              </a:tabLst>
            </a:pPr>
            <a:r>
              <a:rPr lang="en-US" sz="1400" b="0" dirty="0" err="1" smtClean="0"/>
              <a:t>uyumadan</a:t>
            </a:r>
            <a:r>
              <a:rPr lang="en-US" sz="1400" b="0" dirty="0" smtClean="0"/>
              <a:t> 	without sleeping</a:t>
            </a:r>
          </a:p>
          <a:p>
            <a:pPr>
              <a:tabLst>
                <a:tab pos="1423988" algn="l"/>
              </a:tabLst>
            </a:pPr>
            <a:r>
              <a:rPr lang="en-US" sz="1400" b="0" dirty="0" err="1" smtClean="0"/>
              <a:t>uyuman</a:t>
            </a:r>
            <a:r>
              <a:rPr lang="en-US" sz="1400" b="0" dirty="0" smtClean="0"/>
              <a:t> 	your sleeping</a:t>
            </a:r>
          </a:p>
          <a:p>
            <a:pPr>
              <a:tabLst>
                <a:tab pos="1423988" algn="l"/>
              </a:tabLst>
            </a:pPr>
            <a:r>
              <a:rPr lang="en-US" sz="1400" b="0" dirty="0" err="1" smtClean="0"/>
              <a:t>uyurken</a:t>
            </a:r>
            <a:r>
              <a:rPr lang="en-US" sz="1400" b="0" dirty="0" smtClean="0"/>
              <a:t> 	while (somebody) is sleeping</a:t>
            </a:r>
          </a:p>
          <a:p>
            <a:pPr>
              <a:tabLst>
                <a:tab pos="1423988" algn="l"/>
              </a:tabLst>
            </a:pPr>
            <a:r>
              <a:rPr lang="en-US" sz="1400" b="0" dirty="0" err="1" smtClean="0"/>
              <a:t>uyuyunca</a:t>
            </a:r>
            <a:r>
              <a:rPr lang="en-US" sz="1400" b="0" dirty="0" smtClean="0"/>
              <a:t> 	when (somebody) sleeps</a:t>
            </a:r>
          </a:p>
          <a:p>
            <a:pPr>
              <a:tabLst>
                <a:tab pos="1423988" algn="l"/>
              </a:tabLst>
            </a:pPr>
            <a:r>
              <a:rPr lang="en-US" sz="1400" b="0" dirty="0" err="1" smtClean="0"/>
              <a:t>uyutmak</a:t>
            </a:r>
            <a:r>
              <a:rPr lang="en-US" sz="1400" b="0" dirty="0" smtClean="0"/>
              <a:t> 	to cause somebody to sleep</a:t>
            </a:r>
          </a:p>
          <a:p>
            <a:pPr>
              <a:tabLst>
                <a:tab pos="1423988" algn="l"/>
              </a:tabLst>
            </a:pPr>
            <a:r>
              <a:rPr lang="en-US" sz="1400" b="0" dirty="0" err="1" smtClean="0"/>
              <a:t>uyutturmak</a:t>
            </a:r>
            <a:r>
              <a:rPr lang="en-US" sz="1400" b="0" dirty="0" smtClean="0"/>
              <a:t> 	to cause (somebody) to cause (another) to sleep</a:t>
            </a:r>
          </a:p>
          <a:p>
            <a:pPr>
              <a:tabLst>
                <a:tab pos="1423988" algn="l"/>
              </a:tabLst>
            </a:pPr>
            <a:r>
              <a:rPr lang="en-US" sz="1400" b="0" dirty="0" err="1" smtClean="0"/>
              <a:t>uyutturtturmak</a:t>
            </a:r>
            <a:r>
              <a:rPr lang="en-US" sz="1400" b="0" dirty="0" smtClean="0"/>
              <a:t> 	to cause (somebody) to cause (some other) to cause (yet another) to sleep</a:t>
            </a:r>
          </a:p>
          <a:p>
            <a:pPr>
              <a:tabLst>
                <a:tab pos="1423988" algn="l"/>
              </a:tabLst>
            </a:pPr>
            <a:r>
              <a:rPr lang="en-US" sz="1400" b="0" dirty="0" smtClean="0"/>
              <a:t>. .</a:t>
            </a:r>
            <a:endParaRPr lang="en-US" sz="1400" b="0" dirty="0"/>
          </a:p>
        </p:txBody>
      </p:sp>
      <p:sp>
        <p:nvSpPr>
          <p:cNvPr id="5" name="TextBox 4"/>
          <p:cNvSpPr txBox="1"/>
          <p:nvPr/>
        </p:nvSpPr>
        <p:spPr>
          <a:xfrm>
            <a:off x="914400" y="1566446"/>
            <a:ext cx="6017994" cy="338554"/>
          </a:xfrm>
          <a:prstGeom prst="rect">
            <a:avLst/>
          </a:prstGeom>
          <a:noFill/>
        </p:spPr>
        <p:txBody>
          <a:bodyPr wrap="none" rtlCol="0">
            <a:spAutoFit/>
          </a:bodyPr>
          <a:lstStyle/>
          <a:p>
            <a:pPr marL="0" lvl="1"/>
            <a:r>
              <a:rPr lang="en-US" dirty="0" smtClean="0"/>
              <a:t>From the root “</a:t>
            </a:r>
            <a:r>
              <a:rPr lang="en-US" dirty="0" err="1" smtClean="0"/>
              <a:t>uyu</a:t>
            </a:r>
            <a:r>
              <a:rPr lang="en-US" dirty="0" smtClean="0"/>
              <a:t>-” (sleep), the following can be derived…</a:t>
            </a:r>
          </a:p>
        </p:txBody>
      </p:sp>
      <p:sp>
        <p:nvSpPr>
          <p:cNvPr id="6" name="TextBox 5"/>
          <p:cNvSpPr txBox="1"/>
          <p:nvPr/>
        </p:nvSpPr>
        <p:spPr>
          <a:xfrm>
            <a:off x="0" y="6611779"/>
            <a:ext cx="2366353" cy="246221"/>
          </a:xfrm>
          <a:prstGeom prst="rect">
            <a:avLst/>
          </a:prstGeom>
          <a:noFill/>
        </p:spPr>
        <p:txBody>
          <a:bodyPr wrap="none" rtlCol="0">
            <a:spAutoFit/>
          </a:bodyPr>
          <a:lstStyle/>
          <a:p>
            <a:r>
              <a:rPr lang="en-US" sz="1000" b="0" dirty="0" smtClean="0"/>
              <a:t>From </a:t>
            </a:r>
            <a:r>
              <a:rPr lang="en-US" sz="1000" b="0" dirty="0" err="1" smtClean="0"/>
              <a:t>Hakkani-Tür</a:t>
            </a:r>
            <a:r>
              <a:rPr lang="en-US" sz="1000" b="0" dirty="0" smtClean="0"/>
              <a:t>, </a:t>
            </a:r>
            <a:r>
              <a:rPr lang="en-US" sz="1000" b="0" dirty="0" err="1" smtClean="0"/>
              <a:t>Oflazer</a:t>
            </a:r>
            <a:r>
              <a:rPr lang="en-US" sz="1000" b="0" dirty="0" smtClean="0"/>
              <a:t>, </a:t>
            </a:r>
            <a:r>
              <a:rPr lang="en-US" sz="1000" b="0" dirty="0" err="1" smtClean="0"/>
              <a:t>Tür</a:t>
            </a:r>
            <a:r>
              <a:rPr lang="en-US" sz="1000" b="0" dirty="0" smtClean="0"/>
              <a:t> (2002)</a:t>
            </a:r>
            <a:endParaRPr lang="en-US" sz="1000" b="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phrase?</a:t>
            </a:r>
            <a:endParaRPr lang="en-US" dirty="0"/>
          </a:p>
        </p:txBody>
      </p:sp>
      <p:sp>
        <p:nvSpPr>
          <p:cNvPr id="3" name="Content Placeholder 2"/>
          <p:cNvSpPr>
            <a:spLocks noGrp="1"/>
          </p:cNvSpPr>
          <p:nvPr>
            <p:ph idx="1"/>
          </p:nvPr>
        </p:nvSpPr>
        <p:spPr/>
        <p:txBody>
          <a:bodyPr/>
          <a:lstStyle/>
          <a:p>
            <a:r>
              <a:rPr lang="en-US" dirty="0" smtClean="0"/>
              <a:t>Coherent group of words that serve some function</a:t>
            </a:r>
          </a:p>
          <a:p>
            <a:pPr lvl="1"/>
            <a:r>
              <a:rPr lang="en-US" dirty="0" smtClean="0"/>
              <a:t>Organized around a central “head”</a:t>
            </a:r>
          </a:p>
          <a:p>
            <a:pPr lvl="1"/>
            <a:r>
              <a:rPr lang="en-US" dirty="0" smtClean="0"/>
              <a:t>The head specifies the type of phrase</a:t>
            </a:r>
          </a:p>
          <a:p>
            <a:r>
              <a:rPr lang="en-US" dirty="0" smtClean="0"/>
              <a:t>Examples:</a:t>
            </a:r>
          </a:p>
          <a:p>
            <a:pPr lvl="1"/>
            <a:r>
              <a:rPr lang="en-US" dirty="0" smtClean="0"/>
              <a:t>Noun phrase (NP): the happy camper</a:t>
            </a:r>
          </a:p>
          <a:p>
            <a:pPr lvl="1"/>
            <a:r>
              <a:rPr lang="en-US" dirty="0" smtClean="0"/>
              <a:t>Verb phrase (VP): shot the bird</a:t>
            </a:r>
          </a:p>
          <a:p>
            <a:pPr lvl="1"/>
            <a:r>
              <a:rPr lang="en-US" dirty="0" smtClean="0"/>
              <a:t>Prepositional phrase (PP): on the deck</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loud01.jpg"/>
          <p:cNvPicPr>
            <a:picLocks noChangeAspect="1"/>
          </p:cNvPicPr>
          <p:nvPr/>
        </p:nvPicPr>
        <p:blipFill>
          <a:blip r:embed="rId2" cstate="print"/>
          <a:srcRect/>
          <a:stretch>
            <a:fillRect/>
          </a:stretch>
        </p:blipFill>
        <p:spPr bwMode="auto">
          <a:xfrm>
            <a:off x="5383732" y="4038600"/>
            <a:ext cx="2541068" cy="1676400"/>
          </a:xfrm>
          <a:prstGeom prst="rect">
            <a:avLst/>
          </a:prstGeom>
          <a:noFill/>
          <a:ln w="9525">
            <a:noFill/>
            <a:miter lim="800000"/>
            <a:headEnd/>
            <a:tailEnd/>
          </a:ln>
        </p:spPr>
      </p:pic>
      <p:pic>
        <p:nvPicPr>
          <p:cNvPr id="3" name="Picture 2" descr="s1_g_w.jpg"/>
          <p:cNvPicPr>
            <a:picLocks noChangeAspect="1"/>
          </p:cNvPicPr>
          <p:nvPr/>
        </p:nvPicPr>
        <p:blipFill>
          <a:blip r:embed="rId3" cstate="print"/>
          <a:stretch>
            <a:fillRect/>
          </a:stretch>
        </p:blipFill>
        <p:spPr bwMode="invGray">
          <a:xfrm>
            <a:off x="1790700" y="1552575"/>
            <a:ext cx="1615340" cy="1266825"/>
          </a:xfrm>
          <a:prstGeom prst="rect">
            <a:avLst/>
          </a:prstGeom>
        </p:spPr>
      </p:pic>
      <p:pic>
        <p:nvPicPr>
          <p:cNvPr id="4" name="Picture 3" descr="umd-formal-bg-black.gif"/>
          <p:cNvPicPr>
            <a:picLocks noChangeAspect="1"/>
          </p:cNvPicPr>
          <p:nvPr/>
        </p:nvPicPr>
        <p:blipFill>
          <a:blip r:embed="rId4" cstate="print"/>
          <a:stretch>
            <a:fillRect/>
          </a:stretch>
        </p:blipFill>
        <p:spPr bwMode="invGray">
          <a:xfrm>
            <a:off x="3886200" y="3124200"/>
            <a:ext cx="1295400" cy="1295400"/>
          </a:xfrm>
          <a:prstGeom prst="rect">
            <a:avLst/>
          </a:prstGeom>
        </p:spPr>
      </p:pic>
      <p:pic>
        <p:nvPicPr>
          <p:cNvPr id="9" name="Picture 8" descr="csail.gif"/>
          <p:cNvPicPr>
            <a:picLocks noChangeAspect="1"/>
          </p:cNvPicPr>
          <p:nvPr/>
        </p:nvPicPr>
        <p:blipFill>
          <a:blip r:embed="rId5" cstate="print"/>
          <a:stretch>
            <a:fillRect/>
          </a:stretch>
        </p:blipFill>
        <p:spPr>
          <a:xfrm>
            <a:off x="3474103" y="1447800"/>
            <a:ext cx="2012297" cy="1371600"/>
          </a:xfrm>
          <a:prstGeom prst="rect">
            <a:avLst/>
          </a:prstGeom>
        </p:spPr>
      </p:pic>
      <p:sp>
        <p:nvSpPr>
          <p:cNvPr id="13" name="TextBox 3"/>
          <p:cNvSpPr txBox="1">
            <a:spLocks noChangeArrowheads="1"/>
          </p:cNvSpPr>
          <p:nvPr/>
        </p:nvSpPr>
        <p:spPr bwMode="auto">
          <a:xfrm>
            <a:off x="5459932" y="4245114"/>
            <a:ext cx="1524000" cy="707886"/>
          </a:xfrm>
          <a:prstGeom prst="rect">
            <a:avLst/>
          </a:prstGeom>
          <a:noFill/>
          <a:ln w="9525">
            <a:noFill/>
            <a:miter lim="800000"/>
            <a:headEnd/>
            <a:tailEnd/>
          </a:ln>
        </p:spPr>
        <p:txBody>
          <a:bodyPr wrap="square">
            <a:spAutoFit/>
          </a:bodyPr>
          <a:lstStyle/>
          <a:p>
            <a:pPr algn="ctr"/>
            <a:r>
              <a:rPr lang="en-US" sz="4000" dirty="0" smtClean="0"/>
              <a:t>NLP</a:t>
            </a:r>
            <a:endParaRPr lang="en-US" sz="4000" dirty="0">
              <a:solidFill>
                <a:srgbClr val="FFFF00"/>
              </a:solidFill>
            </a:endParaRPr>
          </a:p>
        </p:txBody>
      </p:sp>
      <p:sp>
        <p:nvSpPr>
          <p:cNvPr id="14" name="TextBox 3"/>
          <p:cNvSpPr txBox="1">
            <a:spLocks noChangeArrowheads="1"/>
          </p:cNvSpPr>
          <p:nvPr/>
        </p:nvSpPr>
        <p:spPr bwMode="auto">
          <a:xfrm>
            <a:off x="6755332" y="4245114"/>
            <a:ext cx="1066800" cy="707886"/>
          </a:xfrm>
          <a:prstGeom prst="rect">
            <a:avLst/>
          </a:prstGeom>
          <a:noFill/>
          <a:ln w="9525">
            <a:noFill/>
            <a:miter lim="800000"/>
            <a:headEnd/>
            <a:tailEnd/>
          </a:ln>
        </p:spPr>
        <p:txBody>
          <a:bodyPr wrap="square">
            <a:spAutoFit/>
          </a:bodyPr>
          <a:lstStyle/>
          <a:p>
            <a:pPr algn="ctr"/>
            <a:r>
              <a:rPr lang="en-US" sz="4000" dirty="0" smtClean="0">
                <a:solidFill>
                  <a:srgbClr val="FFFF00"/>
                </a:solidFill>
              </a:rPr>
              <a:t>IR</a:t>
            </a:r>
            <a:endParaRPr lang="en-US" sz="4000" dirty="0">
              <a:solidFill>
                <a:srgbClr val="FFFF00"/>
              </a:solidFill>
            </a:endParaRPr>
          </a:p>
        </p:txBody>
      </p:sp>
      <p:sp>
        <p:nvSpPr>
          <p:cNvPr id="8" name="Title 7"/>
          <p:cNvSpPr>
            <a:spLocks noGrp="1"/>
          </p:cNvSpPr>
          <p:nvPr>
            <p:ph type="title"/>
          </p:nvPr>
        </p:nvSpPr>
        <p:spPr/>
        <p:txBody>
          <a:bodyPr/>
          <a:lstStyle/>
          <a:p>
            <a:r>
              <a:rPr lang="en-US" dirty="0" smtClean="0"/>
              <a:t>About Me</a:t>
            </a:r>
            <a:endParaRPr lang="en-US" dirty="0"/>
          </a:p>
        </p:txBody>
      </p:sp>
      <p:sp>
        <p:nvSpPr>
          <p:cNvPr id="10" name="TextBox 9"/>
          <p:cNvSpPr txBox="1"/>
          <p:nvPr/>
        </p:nvSpPr>
        <p:spPr>
          <a:xfrm>
            <a:off x="381000" y="6019800"/>
            <a:ext cx="4203715" cy="400110"/>
          </a:xfrm>
          <a:prstGeom prst="rect">
            <a:avLst/>
          </a:prstGeom>
          <a:noFill/>
        </p:spPr>
        <p:txBody>
          <a:bodyPr wrap="none" rtlCol="0">
            <a:spAutoFit/>
          </a:bodyPr>
          <a:lstStyle/>
          <a:p>
            <a:r>
              <a:rPr lang="en-US" sz="2000" dirty="0" smtClean="0"/>
              <a:t>Teaching Assistant: </a:t>
            </a:r>
            <a:r>
              <a:rPr lang="en-US" sz="2000" b="0" dirty="0" smtClean="0"/>
              <a:t>Melissa Egan</a:t>
            </a:r>
            <a:endParaRPr lang="en-US" sz="2000" b="0" dirty="0"/>
          </a:p>
        </p:txBody>
      </p:sp>
      <p:sp>
        <p:nvSpPr>
          <p:cNvPr id="12" name="TextBox 3"/>
          <p:cNvSpPr txBox="1">
            <a:spLocks noChangeArrowheads="1"/>
          </p:cNvSpPr>
          <p:nvPr/>
        </p:nvSpPr>
        <p:spPr bwMode="auto">
          <a:xfrm>
            <a:off x="5943600" y="5007114"/>
            <a:ext cx="1524000" cy="707886"/>
          </a:xfrm>
          <a:prstGeom prst="rect">
            <a:avLst/>
          </a:prstGeom>
          <a:noFill/>
          <a:ln w="9525">
            <a:noFill/>
            <a:miter lim="800000"/>
            <a:headEnd/>
            <a:tailEnd/>
          </a:ln>
        </p:spPr>
        <p:txBody>
          <a:bodyPr wrap="square">
            <a:spAutoFit/>
          </a:bodyPr>
          <a:lstStyle/>
          <a:p>
            <a:pPr algn="ctr"/>
            <a:r>
              <a:rPr lang="en-US" sz="4000" dirty="0" smtClean="0">
                <a:solidFill>
                  <a:srgbClr val="FF0000"/>
                </a:solidFill>
              </a:rPr>
              <a:t>CLIP</a:t>
            </a:r>
            <a:endParaRPr lang="en-US" sz="4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050"/>
          <p:cNvSpPr>
            <a:spLocks noGrp="1" noChangeArrowheads="1"/>
          </p:cNvSpPr>
          <p:nvPr>
            <p:ph type="title"/>
          </p:nvPr>
        </p:nvSpPr>
        <p:spPr/>
        <p:txBody>
          <a:bodyPr/>
          <a:lstStyle/>
          <a:p>
            <a:r>
              <a:rPr lang="en-US" smtClean="0"/>
              <a:t>Syntactic Analysis</a:t>
            </a:r>
          </a:p>
        </p:txBody>
      </p:sp>
      <p:sp>
        <p:nvSpPr>
          <p:cNvPr id="208899" name="Rectangle 2051"/>
          <p:cNvSpPr>
            <a:spLocks noGrp="1" noChangeArrowheads="1"/>
          </p:cNvSpPr>
          <p:nvPr>
            <p:ph type="body" idx="1"/>
          </p:nvPr>
        </p:nvSpPr>
        <p:spPr/>
        <p:txBody>
          <a:bodyPr/>
          <a:lstStyle/>
          <a:p>
            <a:r>
              <a:rPr lang="en-US" dirty="0" smtClean="0"/>
              <a:t>Parsing: the process of assigning syntactic structure</a:t>
            </a:r>
          </a:p>
        </p:txBody>
      </p:sp>
      <p:sp>
        <p:nvSpPr>
          <p:cNvPr id="25" name="TextBox 24"/>
          <p:cNvSpPr txBox="1"/>
          <p:nvPr/>
        </p:nvSpPr>
        <p:spPr>
          <a:xfrm>
            <a:off x="2350092" y="2438400"/>
            <a:ext cx="320922" cy="338554"/>
          </a:xfrm>
          <a:prstGeom prst="rect">
            <a:avLst/>
          </a:prstGeom>
          <a:noFill/>
        </p:spPr>
        <p:txBody>
          <a:bodyPr wrap="none" rtlCol="0">
            <a:spAutoFit/>
          </a:bodyPr>
          <a:lstStyle/>
          <a:p>
            <a:r>
              <a:rPr lang="en-US" dirty="0" smtClean="0"/>
              <a:t>S</a:t>
            </a:r>
            <a:endParaRPr lang="en-US" dirty="0"/>
          </a:p>
        </p:txBody>
      </p:sp>
      <p:sp>
        <p:nvSpPr>
          <p:cNvPr id="26" name="TextBox 25"/>
          <p:cNvSpPr txBox="1"/>
          <p:nvPr/>
        </p:nvSpPr>
        <p:spPr>
          <a:xfrm>
            <a:off x="1435692" y="3048000"/>
            <a:ext cx="468398" cy="338554"/>
          </a:xfrm>
          <a:prstGeom prst="rect">
            <a:avLst/>
          </a:prstGeom>
          <a:noFill/>
        </p:spPr>
        <p:txBody>
          <a:bodyPr wrap="none" rtlCol="0">
            <a:spAutoFit/>
          </a:bodyPr>
          <a:lstStyle/>
          <a:p>
            <a:r>
              <a:rPr lang="en-US" dirty="0" smtClean="0"/>
              <a:t>NP</a:t>
            </a:r>
            <a:endParaRPr lang="en-US" dirty="0"/>
          </a:p>
        </p:txBody>
      </p:sp>
      <p:sp>
        <p:nvSpPr>
          <p:cNvPr id="27" name="TextBox 26"/>
          <p:cNvSpPr txBox="1"/>
          <p:nvPr/>
        </p:nvSpPr>
        <p:spPr>
          <a:xfrm>
            <a:off x="2807292" y="3048000"/>
            <a:ext cx="457176" cy="338554"/>
          </a:xfrm>
          <a:prstGeom prst="rect">
            <a:avLst/>
          </a:prstGeom>
          <a:noFill/>
        </p:spPr>
        <p:txBody>
          <a:bodyPr wrap="none" rtlCol="0">
            <a:spAutoFit/>
          </a:bodyPr>
          <a:lstStyle/>
          <a:p>
            <a:r>
              <a:rPr lang="en-US" dirty="0" smtClean="0"/>
              <a:t>VP</a:t>
            </a:r>
            <a:endParaRPr lang="en-US" dirty="0"/>
          </a:p>
        </p:txBody>
      </p:sp>
      <p:sp>
        <p:nvSpPr>
          <p:cNvPr id="28" name="TextBox 27"/>
          <p:cNvSpPr txBox="1"/>
          <p:nvPr/>
        </p:nvSpPr>
        <p:spPr>
          <a:xfrm>
            <a:off x="3264516" y="3623846"/>
            <a:ext cx="468398" cy="338554"/>
          </a:xfrm>
          <a:prstGeom prst="rect">
            <a:avLst/>
          </a:prstGeom>
          <a:noFill/>
        </p:spPr>
        <p:txBody>
          <a:bodyPr wrap="none" rtlCol="0">
            <a:spAutoFit/>
          </a:bodyPr>
          <a:lstStyle/>
          <a:p>
            <a:r>
              <a:rPr lang="en-US" dirty="0" smtClean="0"/>
              <a:t>NP</a:t>
            </a:r>
            <a:endParaRPr lang="en-US" dirty="0"/>
          </a:p>
        </p:txBody>
      </p:sp>
      <p:sp>
        <p:nvSpPr>
          <p:cNvPr id="29" name="TextBox 28"/>
          <p:cNvSpPr txBox="1"/>
          <p:nvPr/>
        </p:nvSpPr>
        <p:spPr>
          <a:xfrm>
            <a:off x="3706349" y="4114800"/>
            <a:ext cx="332142" cy="338554"/>
          </a:xfrm>
          <a:prstGeom prst="rect">
            <a:avLst/>
          </a:prstGeom>
          <a:noFill/>
        </p:spPr>
        <p:txBody>
          <a:bodyPr wrap="none" rtlCol="0">
            <a:spAutoFit/>
          </a:bodyPr>
          <a:lstStyle/>
          <a:p>
            <a:r>
              <a:rPr lang="en-US" dirty="0" smtClean="0"/>
              <a:t>N</a:t>
            </a:r>
            <a:endParaRPr lang="en-US" dirty="0"/>
          </a:p>
        </p:txBody>
      </p:sp>
      <p:sp>
        <p:nvSpPr>
          <p:cNvPr id="30" name="TextBox 29"/>
          <p:cNvSpPr txBox="1"/>
          <p:nvPr/>
        </p:nvSpPr>
        <p:spPr>
          <a:xfrm>
            <a:off x="2924449" y="4114800"/>
            <a:ext cx="492443" cy="338554"/>
          </a:xfrm>
          <a:prstGeom prst="rect">
            <a:avLst/>
          </a:prstGeom>
          <a:noFill/>
        </p:spPr>
        <p:txBody>
          <a:bodyPr wrap="none" rtlCol="0">
            <a:spAutoFit/>
          </a:bodyPr>
          <a:lstStyle/>
          <a:p>
            <a:r>
              <a:rPr lang="en-US" dirty="0" err="1" smtClean="0"/>
              <a:t>det</a:t>
            </a:r>
            <a:endParaRPr lang="en-US" dirty="0"/>
          </a:p>
        </p:txBody>
      </p:sp>
      <p:sp>
        <p:nvSpPr>
          <p:cNvPr id="31" name="TextBox 30"/>
          <p:cNvSpPr txBox="1"/>
          <p:nvPr/>
        </p:nvSpPr>
        <p:spPr>
          <a:xfrm>
            <a:off x="2462153" y="3657600"/>
            <a:ext cx="320922" cy="338554"/>
          </a:xfrm>
          <a:prstGeom prst="rect">
            <a:avLst/>
          </a:prstGeom>
          <a:noFill/>
        </p:spPr>
        <p:txBody>
          <a:bodyPr wrap="none" rtlCol="0">
            <a:spAutoFit/>
          </a:bodyPr>
          <a:lstStyle/>
          <a:p>
            <a:r>
              <a:rPr lang="en-US" dirty="0" smtClean="0"/>
              <a:t>V</a:t>
            </a:r>
            <a:endParaRPr lang="en-US" dirty="0"/>
          </a:p>
        </p:txBody>
      </p:sp>
      <p:sp>
        <p:nvSpPr>
          <p:cNvPr id="32" name="TextBox 31"/>
          <p:cNvSpPr txBox="1"/>
          <p:nvPr/>
        </p:nvSpPr>
        <p:spPr>
          <a:xfrm>
            <a:off x="1503820" y="3733800"/>
            <a:ext cx="332142" cy="338554"/>
          </a:xfrm>
          <a:prstGeom prst="rect">
            <a:avLst/>
          </a:prstGeom>
          <a:noFill/>
        </p:spPr>
        <p:txBody>
          <a:bodyPr wrap="none" rtlCol="0">
            <a:spAutoFit/>
          </a:bodyPr>
          <a:lstStyle/>
          <a:p>
            <a:r>
              <a:rPr lang="en-US" dirty="0" smtClean="0"/>
              <a:t>N</a:t>
            </a:r>
            <a:endParaRPr lang="en-US" dirty="0"/>
          </a:p>
        </p:txBody>
      </p:sp>
      <p:sp>
        <p:nvSpPr>
          <p:cNvPr id="33" name="TextBox 32"/>
          <p:cNvSpPr txBox="1"/>
          <p:nvPr/>
        </p:nvSpPr>
        <p:spPr>
          <a:xfrm>
            <a:off x="1548704" y="4614446"/>
            <a:ext cx="242374" cy="338554"/>
          </a:xfrm>
          <a:prstGeom prst="rect">
            <a:avLst/>
          </a:prstGeom>
          <a:noFill/>
        </p:spPr>
        <p:txBody>
          <a:bodyPr wrap="none" rtlCol="0">
            <a:spAutoFit/>
          </a:bodyPr>
          <a:lstStyle/>
          <a:p>
            <a:r>
              <a:rPr lang="en-US" dirty="0" smtClean="0"/>
              <a:t>I</a:t>
            </a:r>
            <a:endParaRPr lang="en-US" dirty="0"/>
          </a:p>
        </p:txBody>
      </p:sp>
      <p:sp>
        <p:nvSpPr>
          <p:cNvPr id="34" name="TextBox 33"/>
          <p:cNvSpPr txBox="1"/>
          <p:nvPr/>
        </p:nvSpPr>
        <p:spPr>
          <a:xfrm>
            <a:off x="2336318" y="4614446"/>
            <a:ext cx="572593" cy="338554"/>
          </a:xfrm>
          <a:prstGeom prst="rect">
            <a:avLst/>
          </a:prstGeom>
          <a:noFill/>
        </p:spPr>
        <p:txBody>
          <a:bodyPr wrap="none" rtlCol="0">
            <a:spAutoFit/>
          </a:bodyPr>
          <a:lstStyle/>
          <a:p>
            <a:r>
              <a:rPr lang="en-US" dirty="0" smtClean="0"/>
              <a:t>saw</a:t>
            </a:r>
            <a:endParaRPr lang="en-US" dirty="0"/>
          </a:p>
        </p:txBody>
      </p:sp>
      <p:sp>
        <p:nvSpPr>
          <p:cNvPr id="35" name="TextBox 34"/>
          <p:cNvSpPr txBox="1"/>
          <p:nvPr/>
        </p:nvSpPr>
        <p:spPr>
          <a:xfrm>
            <a:off x="2924449" y="4614446"/>
            <a:ext cx="492443" cy="338554"/>
          </a:xfrm>
          <a:prstGeom prst="rect">
            <a:avLst/>
          </a:prstGeom>
          <a:noFill/>
        </p:spPr>
        <p:txBody>
          <a:bodyPr wrap="none" rtlCol="0">
            <a:spAutoFit/>
          </a:bodyPr>
          <a:lstStyle/>
          <a:p>
            <a:r>
              <a:rPr lang="en-US" dirty="0" smtClean="0"/>
              <a:t>the</a:t>
            </a:r>
            <a:endParaRPr lang="en-US" dirty="0"/>
          </a:p>
        </p:txBody>
      </p:sp>
      <p:sp>
        <p:nvSpPr>
          <p:cNvPr id="36" name="TextBox 35"/>
          <p:cNvSpPr txBox="1"/>
          <p:nvPr/>
        </p:nvSpPr>
        <p:spPr>
          <a:xfrm>
            <a:off x="3569292" y="4614446"/>
            <a:ext cx="606256" cy="338554"/>
          </a:xfrm>
          <a:prstGeom prst="rect">
            <a:avLst/>
          </a:prstGeom>
          <a:noFill/>
        </p:spPr>
        <p:txBody>
          <a:bodyPr wrap="none" rtlCol="0">
            <a:spAutoFit/>
          </a:bodyPr>
          <a:lstStyle/>
          <a:p>
            <a:r>
              <a:rPr lang="en-US" dirty="0" smtClean="0"/>
              <a:t>man</a:t>
            </a:r>
            <a:endParaRPr lang="en-US" dirty="0"/>
          </a:p>
        </p:txBody>
      </p:sp>
      <p:cxnSp>
        <p:nvCxnSpPr>
          <p:cNvPr id="38" name="Straight Connector 37"/>
          <p:cNvCxnSpPr>
            <a:stCxn id="36" idx="0"/>
            <a:endCxn id="29" idx="2"/>
          </p:cNvCxnSpPr>
          <p:nvPr/>
        </p:nvCxnSpPr>
        <p:spPr bwMode="auto">
          <a:xfrm rot="5400000" flipH="1" flipV="1">
            <a:off x="3791874" y="4533900"/>
            <a:ext cx="1610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stCxn id="35" idx="0"/>
            <a:endCxn id="30" idx="2"/>
          </p:cNvCxnSpPr>
          <p:nvPr/>
        </p:nvCxnSpPr>
        <p:spPr bwMode="auto">
          <a:xfrm rot="5400000" flipH="1" flipV="1">
            <a:off x="3090125" y="4533900"/>
            <a:ext cx="1610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28" idx="2"/>
            <a:endCxn id="30" idx="0"/>
          </p:cNvCxnSpPr>
          <p:nvPr/>
        </p:nvCxnSpPr>
        <p:spPr bwMode="auto">
          <a:xfrm rot="5400000">
            <a:off x="3258493" y="3874578"/>
            <a:ext cx="152400" cy="3280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8" idx="2"/>
            <a:endCxn id="29" idx="0"/>
          </p:cNvCxnSpPr>
          <p:nvPr/>
        </p:nvCxnSpPr>
        <p:spPr bwMode="auto">
          <a:xfrm rot="16200000" flipH="1">
            <a:off x="3609367" y="3851747"/>
            <a:ext cx="152400" cy="3737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8" idx="0"/>
            <a:endCxn id="27" idx="2"/>
          </p:cNvCxnSpPr>
          <p:nvPr/>
        </p:nvCxnSpPr>
        <p:spPr bwMode="auto">
          <a:xfrm rot="16200000" flipV="1">
            <a:off x="3148652" y="3273782"/>
            <a:ext cx="237292" cy="4628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31" idx="0"/>
            <a:endCxn id="27" idx="2"/>
          </p:cNvCxnSpPr>
          <p:nvPr/>
        </p:nvCxnSpPr>
        <p:spPr bwMode="auto">
          <a:xfrm rot="5400000" flipH="1" flipV="1">
            <a:off x="2693724" y="3315444"/>
            <a:ext cx="271046" cy="4132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34" idx="0"/>
            <a:endCxn id="31" idx="2"/>
          </p:cNvCxnSpPr>
          <p:nvPr/>
        </p:nvCxnSpPr>
        <p:spPr bwMode="auto">
          <a:xfrm rot="16200000" flipV="1">
            <a:off x="2313469" y="4305299"/>
            <a:ext cx="618292"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a:stCxn id="32" idx="2"/>
            <a:endCxn id="33" idx="0"/>
          </p:cNvCxnSpPr>
          <p:nvPr/>
        </p:nvCxnSpPr>
        <p:spPr bwMode="auto">
          <a:xfrm rot="5400000">
            <a:off x="1398845" y="4343400"/>
            <a:ext cx="5420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stCxn id="32" idx="0"/>
            <a:endCxn id="26" idx="2"/>
          </p:cNvCxnSpPr>
          <p:nvPr/>
        </p:nvCxnSpPr>
        <p:spPr bwMode="auto">
          <a:xfrm rot="5400000" flipH="1" flipV="1">
            <a:off x="1496268" y="3560177"/>
            <a:ext cx="34724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a:stCxn id="25" idx="2"/>
            <a:endCxn id="26" idx="0"/>
          </p:cNvCxnSpPr>
          <p:nvPr/>
        </p:nvCxnSpPr>
        <p:spPr bwMode="auto">
          <a:xfrm rot="5400000">
            <a:off x="1954699" y="2492146"/>
            <a:ext cx="271046" cy="8406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25" idx="2"/>
            <a:endCxn id="27" idx="0"/>
          </p:cNvCxnSpPr>
          <p:nvPr/>
        </p:nvCxnSpPr>
        <p:spPr bwMode="auto">
          <a:xfrm rot="16200000" flipH="1">
            <a:off x="2637693" y="2649813"/>
            <a:ext cx="271046" cy="52532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9" name="TextBox 68"/>
          <p:cNvSpPr txBox="1"/>
          <p:nvPr/>
        </p:nvSpPr>
        <p:spPr>
          <a:xfrm>
            <a:off x="1283292" y="5181600"/>
            <a:ext cx="3136308" cy="338554"/>
          </a:xfrm>
          <a:prstGeom prst="rect">
            <a:avLst/>
          </a:prstGeom>
          <a:noFill/>
        </p:spPr>
        <p:txBody>
          <a:bodyPr wrap="none" rtlCol="0">
            <a:spAutoFit/>
          </a:bodyPr>
          <a:lstStyle/>
          <a:p>
            <a:r>
              <a:rPr lang="en-US" dirty="0" smtClean="0"/>
              <a:t>[</a:t>
            </a:r>
            <a:r>
              <a:rPr lang="en-US" baseline="-25000" dirty="0" smtClean="0"/>
              <a:t>S</a:t>
            </a:r>
            <a:r>
              <a:rPr lang="en-US" dirty="0" smtClean="0"/>
              <a:t> [</a:t>
            </a:r>
            <a:r>
              <a:rPr lang="en-US" baseline="-25000" dirty="0" smtClean="0"/>
              <a:t>NP</a:t>
            </a:r>
            <a:r>
              <a:rPr lang="en-US" dirty="0" smtClean="0"/>
              <a:t> I ] [</a:t>
            </a:r>
            <a:r>
              <a:rPr lang="en-US" baseline="-25000" dirty="0" smtClean="0"/>
              <a:t>VP</a:t>
            </a:r>
            <a:r>
              <a:rPr lang="en-US" dirty="0" smtClean="0"/>
              <a:t> saw [</a:t>
            </a:r>
            <a:r>
              <a:rPr lang="en-US" baseline="-25000" dirty="0" smtClean="0"/>
              <a:t>NP</a:t>
            </a:r>
            <a:r>
              <a:rPr lang="en-US" dirty="0" smtClean="0"/>
              <a:t> the man] ] ]</a:t>
            </a:r>
            <a:endParaRPr lang="en-US" dirty="0"/>
          </a:p>
        </p:txBody>
      </p:sp>
      <p:sp>
        <p:nvSpPr>
          <p:cNvPr id="70" name="TextBox 69"/>
          <p:cNvSpPr txBox="1"/>
          <p:nvPr/>
        </p:nvSpPr>
        <p:spPr>
          <a:xfrm>
            <a:off x="5297956" y="4191795"/>
            <a:ext cx="242374" cy="338554"/>
          </a:xfrm>
          <a:prstGeom prst="rect">
            <a:avLst/>
          </a:prstGeom>
          <a:noFill/>
        </p:spPr>
        <p:txBody>
          <a:bodyPr wrap="none" rtlCol="0">
            <a:spAutoFit/>
          </a:bodyPr>
          <a:lstStyle/>
          <a:p>
            <a:r>
              <a:rPr lang="en-US" dirty="0" smtClean="0"/>
              <a:t>I</a:t>
            </a:r>
            <a:endParaRPr lang="en-US" dirty="0"/>
          </a:p>
        </p:txBody>
      </p:sp>
      <p:sp>
        <p:nvSpPr>
          <p:cNvPr id="71" name="TextBox 70"/>
          <p:cNvSpPr txBox="1"/>
          <p:nvPr/>
        </p:nvSpPr>
        <p:spPr>
          <a:xfrm>
            <a:off x="6019800" y="4191795"/>
            <a:ext cx="572593" cy="338554"/>
          </a:xfrm>
          <a:prstGeom prst="rect">
            <a:avLst/>
          </a:prstGeom>
          <a:noFill/>
        </p:spPr>
        <p:txBody>
          <a:bodyPr wrap="none" rtlCol="0">
            <a:spAutoFit/>
          </a:bodyPr>
          <a:lstStyle/>
          <a:p>
            <a:r>
              <a:rPr lang="en-US" dirty="0" smtClean="0"/>
              <a:t>saw</a:t>
            </a:r>
            <a:endParaRPr lang="en-US" dirty="0"/>
          </a:p>
        </p:txBody>
      </p:sp>
      <p:sp>
        <p:nvSpPr>
          <p:cNvPr id="72" name="TextBox 71"/>
          <p:cNvSpPr txBox="1"/>
          <p:nvPr/>
        </p:nvSpPr>
        <p:spPr>
          <a:xfrm>
            <a:off x="6673701" y="4191795"/>
            <a:ext cx="492443" cy="338554"/>
          </a:xfrm>
          <a:prstGeom prst="rect">
            <a:avLst/>
          </a:prstGeom>
          <a:noFill/>
        </p:spPr>
        <p:txBody>
          <a:bodyPr wrap="none" rtlCol="0">
            <a:spAutoFit/>
          </a:bodyPr>
          <a:lstStyle/>
          <a:p>
            <a:r>
              <a:rPr lang="en-US" dirty="0" smtClean="0"/>
              <a:t>the</a:t>
            </a:r>
            <a:endParaRPr lang="en-US" dirty="0"/>
          </a:p>
        </p:txBody>
      </p:sp>
      <p:sp>
        <p:nvSpPr>
          <p:cNvPr id="73" name="TextBox 72"/>
          <p:cNvSpPr txBox="1"/>
          <p:nvPr/>
        </p:nvSpPr>
        <p:spPr>
          <a:xfrm>
            <a:off x="7318544" y="4191795"/>
            <a:ext cx="606256" cy="338554"/>
          </a:xfrm>
          <a:prstGeom prst="rect">
            <a:avLst/>
          </a:prstGeom>
          <a:noFill/>
        </p:spPr>
        <p:txBody>
          <a:bodyPr wrap="none" rtlCol="0">
            <a:spAutoFit/>
          </a:bodyPr>
          <a:lstStyle/>
          <a:p>
            <a:r>
              <a:rPr lang="en-US" dirty="0" smtClean="0"/>
              <a:t>man</a:t>
            </a:r>
            <a:endParaRPr lang="en-US" dirty="0"/>
          </a:p>
        </p:txBody>
      </p:sp>
      <p:cxnSp>
        <p:nvCxnSpPr>
          <p:cNvPr id="75" name="Curved Connector 74"/>
          <p:cNvCxnSpPr>
            <a:stCxn id="71" idx="0"/>
            <a:endCxn id="70" idx="0"/>
          </p:cNvCxnSpPr>
          <p:nvPr/>
        </p:nvCxnSpPr>
        <p:spPr bwMode="auto">
          <a:xfrm rot="16200000" flipV="1">
            <a:off x="5862620" y="3748318"/>
            <a:ext cx="1588" cy="886954"/>
          </a:xfrm>
          <a:prstGeom prst="curvedConnector3">
            <a:avLst>
              <a:gd name="adj1" fmla="val 14395466"/>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Curved Connector 76"/>
          <p:cNvCxnSpPr>
            <a:stCxn id="73" idx="0"/>
            <a:endCxn id="71" idx="0"/>
          </p:cNvCxnSpPr>
          <p:nvPr/>
        </p:nvCxnSpPr>
        <p:spPr bwMode="auto">
          <a:xfrm rot="16200000" flipV="1">
            <a:off x="6963885" y="3534007"/>
            <a:ext cx="1588" cy="1315575"/>
          </a:xfrm>
          <a:prstGeom prst="curvedConnector3">
            <a:avLst>
              <a:gd name="adj1" fmla="val 37553412"/>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Curved Connector 79"/>
          <p:cNvCxnSpPr>
            <a:stCxn id="73" idx="0"/>
            <a:endCxn id="72" idx="0"/>
          </p:cNvCxnSpPr>
          <p:nvPr/>
        </p:nvCxnSpPr>
        <p:spPr bwMode="auto">
          <a:xfrm rot="16200000" flipV="1">
            <a:off x="7270798" y="3840920"/>
            <a:ext cx="1588" cy="701749"/>
          </a:xfrm>
          <a:prstGeom prst="curvedConnector3">
            <a:avLst>
              <a:gd name="adj1" fmla="val 14395466"/>
            </a:avLst>
          </a:prstGeom>
          <a:solidFill>
            <a:schemeClr val="accent1"/>
          </a:solidFill>
          <a:ln w="9525" cap="flat" cmpd="sng" algn="ctr">
            <a:solidFill>
              <a:schemeClr val="tx1"/>
            </a:solidFill>
            <a:prstDash val="solid"/>
            <a:round/>
            <a:headEnd type="none" w="med" len="med"/>
            <a:tailEnd type="none" w="med" len="med"/>
          </a:ln>
          <a:effectLst/>
        </p:spPr>
      </p:cxnSp>
      <p:sp>
        <p:nvSpPr>
          <p:cNvPr id="86" name="TextBox 85"/>
          <p:cNvSpPr txBox="1"/>
          <p:nvPr/>
        </p:nvSpPr>
        <p:spPr>
          <a:xfrm>
            <a:off x="6705600" y="3733800"/>
            <a:ext cx="492443" cy="338554"/>
          </a:xfrm>
          <a:prstGeom prst="rect">
            <a:avLst/>
          </a:prstGeom>
          <a:noFill/>
        </p:spPr>
        <p:txBody>
          <a:bodyPr wrap="none" rtlCol="0">
            <a:spAutoFit/>
          </a:bodyPr>
          <a:lstStyle/>
          <a:p>
            <a:r>
              <a:rPr lang="en-US" dirty="0" err="1" smtClean="0"/>
              <a:t>det</a:t>
            </a:r>
            <a:endParaRPr lang="en-US" dirty="0"/>
          </a:p>
        </p:txBody>
      </p:sp>
      <p:sp>
        <p:nvSpPr>
          <p:cNvPr id="87" name="TextBox 86"/>
          <p:cNvSpPr txBox="1"/>
          <p:nvPr/>
        </p:nvSpPr>
        <p:spPr>
          <a:xfrm>
            <a:off x="6781800" y="3276600"/>
            <a:ext cx="332142" cy="338554"/>
          </a:xfrm>
          <a:prstGeom prst="rect">
            <a:avLst/>
          </a:prstGeom>
          <a:noFill/>
        </p:spPr>
        <p:txBody>
          <a:bodyPr wrap="none" rtlCol="0">
            <a:spAutoFit/>
          </a:bodyPr>
          <a:lstStyle/>
          <a:p>
            <a:r>
              <a:rPr lang="en-US" dirty="0" smtClean="0"/>
              <a:t>N</a:t>
            </a:r>
            <a:endParaRPr lang="en-US" dirty="0"/>
          </a:p>
        </p:txBody>
      </p:sp>
      <p:sp>
        <p:nvSpPr>
          <p:cNvPr id="88" name="TextBox 87"/>
          <p:cNvSpPr txBox="1"/>
          <p:nvPr/>
        </p:nvSpPr>
        <p:spPr>
          <a:xfrm>
            <a:off x="5715000" y="3657600"/>
            <a:ext cx="332142" cy="338554"/>
          </a:xfrm>
          <a:prstGeom prst="rect">
            <a:avLst/>
          </a:prstGeom>
          <a:noFill/>
        </p:spPr>
        <p:txBody>
          <a:bodyPr wrap="none" rtlCol="0">
            <a:spAutoFit/>
          </a:bodyPr>
          <a:lstStyle/>
          <a:p>
            <a:r>
              <a:rPr lang="en-US" dirty="0" smtClean="0"/>
              <a:t>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a:t>
            </a:r>
            <a:endParaRPr lang="en-US" dirty="0"/>
          </a:p>
        </p:txBody>
      </p:sp>
      <p:sp>
        <p:nvSpPr>
          <p:cNvPr id="3" name="Content Placeholder 2"/>
          <p:cNvSpPr>
            <a:spLocks noGrp="1"/>
          </p:cNvSpPr>
          <p:nvPr>
            <p:ph idx="1"/>
          </p:nvPr>
        </p:nvSpPr>
        <p:spPr/>
        <p:txBody>
          <a:bodyPr/>
          <a:lstStyle/>
          <a:p>
            <a:r>
              <a:rPr lang="en-US" dirty="0" smtClean="0"/>
              <a:t>Different structures, same* meaning:</a:t>
            </a:r>
          </a:p>
          <a:p>
            <a:pPr lvl="1"/>
            <a:r>
              <a:rPr lang="en-US" dirty="0" smtClean="0"/>
              <a:t>I saw the man.</a:t>
            </a:r>
          </a:p>
          <a:p>
            <a:pPr lvl="1"/>
            <a:r>
              <a:rPr lang="en-US" dirty="0" smtClean="0"/>
              <a:t>The man was seen by me.</a:t>
            </a:r>
          </a:p>
          <a:p>
            <a:pPr lvl="1"/>
            <a:r>
              <a:rPr lang="en-US" dirty="0" smtClean="0"/>
              <a:t>The man was who I saw.</a:t>
            </a:r>
          </a:p>
          <a:p>
            <a:pPr lvl="1"/>
            <a:r>
              <a:rPr lang="en-US" dirty="0" smtClean="0"/>
              <a:t>…</a:t>
            </a:r>
          </a:p>
          <a:p>
            <a:r>
              <a:rPr lang="en-US" dirty="0" smtClean="0"/>
              <a:t>Semantic representations attempt to abstract “meaning”</a:t>
            </a:r>
          </a:p>
          <a:p>
            <a:pPr lvl="1"/>
            <a:r>
              <a:rPr lang="en-US" dirty="0" smtClean="0"/>
              <a:t>First-order predicate logic: </a:t>
            </a:r>
            <a:br>
              <a:rPr lang="en-US" dirty="0" smtClean="0"/>
            </a:br>
            <a:r>
              <a:rPr lang="en-US" dirty="0" smtClean="0">
                <a:sym typeface="Symbol"/>
              </a:rPr>
              <a:t> x, </a:t>
            </a:r>
            <a:r>
              <a:rPr lang="en-US" cap="small" dirty="0" smtClean="0">
                <a:sym typeface="Symbol"/>
              </a:rPr>
              <a:t>man</a:t>
            </a:r>
            <a:r>
              <a:rPr lang="en-US" dirty="0" smtClean="0">
                <a:sym typeface="Symbol"/>
              </a:rPr>
              <a:t>(x)  </a:t>
            </a:r>
            <a:r>
              <a:rPr lang="en-US" cap="small" dirty="0" smtClean="0">
                <a:sym typeface="Symbol"/>
              </a:rPr>
              <a:t>see</a:t>
            </a:r>
            <a:r>
              <a:rPr lang="en-US" dirty="0" smtClean="0">
                <a:sym typeface="Symbol"/>
              </a:rPr>
              <a:t>(x, I)  </a:t>
            </a:r>
            <a:r>
              <a:rPr lang="en-US" cap="small" dirty="0" smtClean="0">
                <a:sym typeface="Symbol"/>
              </a:rPr>
              <a:t>tense</a:t>
            </a:r>
            <a:r>
              <a:rPr lang="en-US" dirty="0" smtClean="0">
                <a:sym typeface="Symbol"/>
              </a:rPr>
              <a:t>(past)</a:t>
            </a:r>
          </a:p>
          <a:p>
            <a:pPr lvl="1"/>
            <a:r>
              <a:rPr lang="en-US" dirty="0" smtClean="0">
                <a:sym typeface="Symbol"/>
              </a:rPr>
              <a:t>Semantic frames and roles: </a:t>
            </a:r>
            <a:br>
              <a:rPr lang="en-US" dirty="0" smtClean="0">
                <a:sym typeface="Symbol"/>
              </a:rPr>
            </a:br>
            <a:r>
              <a:rPr lang="en-US" dirty="0" smtClean="0">
                <a:sym typeface="Symbol"/>
              </a:rPr>
              <a:t>(</a:t>
            </a:r>
            <a:r>
              <a:rPr lang="en-US" cap="small" dirty="0" smtClean="0">
                <a:sym typeface="Symbol"/>
              </a:rPr>
              <a:t>predicate</a:t>
            </a:r>
            <a:r>
              <a:rPr lang="en-US" dirty="0" smtClean="0">
                <a:sym typeface="Symbol"/>
              </a:rPr>
              <a:t> = see, </a:t>
            </a:r>
            <a:r>
              <a:rPr lang="en-US" cap="small" dirty="0" smtClean="0"/>
              <a:t>experiencer</a:t>
            </a:r>
            <a:r>
              <a:rPr lang="en-US" dirty="0" smtClean="0"/>
              <a:t> = I, </a:t>
            </a:r>
            <a:r>
              <a:rPr lang="en-US" cap="small" dirty="0" smtClean="0"/>
              <a:t>patient</a:t>
            </a:r>
            <a:r>
              <a:rPr lang="en-US" dirty="0" smtClean="0"/>
              <a:t> = man)</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More Complexities</a:t>
            </a:r>
            <a:endParaRPr lang="en-US" dirty="0"/>
          </a:p>
        </p:txBody>
      </p:sp>
      <p:sp>
        <p:nvSpPr>
          <p:cNvPr id="3" name="Content Placeholder 2"/>
          <p:cNvSpPr>
            <a:spLocks noGrp="1"/>
          </p:cNvSpPr>
          <p:nvPr>
            <p:ph idx="1"/>
          </p:nvPr>
        </p:nvSpPr>
        <p:spPr/>
        <p:txBody>
          <a:bodyPr/>
          <a:lstStyle/>
          <a:p>
            <a:r>
              <a:rPr lang="en-US" dirty="0" smtClean="0"/>
              <a:t>Scoping issues:</a:t>
            </a:r>
          </a:p>
          <a:p>
            <a:pPr lvl="1"/>
            <a:r>
              <a:rPr lang="en-US" dirty="0" smtClean="0"/>
              <a:t>Everyone on the island speaks two languages.</a:t>
            </a:r>
          </a:p>
          <a:p>
            <a:pPr lvl="1"/>
            <a:r>
              <a:rPr lang="en-US" dirty="0" smtClean="0"/>
              <a:t>Two languages are spoken by everyone on the island.</a:t>
            </a:r>
          </a:p>
          <a:p>
            <a:r>
              <a:rPr lang="en-US" dirty="0" smtClean="0"/>
              <a:t>Ultimately, what is meaning?</a:t>
            </a:r>
          </a:p>
          <a:p>
            <a:pPr lvl="1"/>
            <a:r>
              <a:rPr lang="en-US" dirty="0" smtClean="0"/>
              <a:t>Simply pushing the problem onto different sets of </a:t>
            </a:r>
            <a:r>
              <a:rPr lang="en-US" cap="small" dirty="0" smtClean="0"/>
              <a:t>symbols</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r>
              <a:rPr lang="en-US" smtClean="0"/>
              <a:t>Lexical Semantics</a:t>
            </a:r>
            <a:endParaRPr lang="en-US" dirty="0" smtClean="0"/>
          </a:p>
        </p:txBody>
      </p:sp>
      <p:sp>
        <p:nvSpPr>
          <p:cNvPr id="212995" name="Rectangle 1027"/>
          <p:cNvSpPr>
            <a:spLocks noGrp="1" noChangeArrowheads="1"/>
          </p:cNvSpPr>
          <p:nvPr>
            <p:ph type="body" idx="1"/>
          </p:nvPr>
        </p:nvSpPr>
        <p:spPr/>
        <p:txBody>
          <a:bodyPr/>
          <a:lstStyle/>
          <a:p>
            <a:r>
              <a:rPr lang="en-US" dirty="0" smtClean="0"/>
              <a:t>Any verb can add “able” to form an adjective.</a:t>
            </a:r>
          </a:p>
          <a:p>
            <a:pPr lvl="1"/>
            <a:r>
              <a:rPr lang="en-US" dirty="0" smtClean="0"/>
              <a:t>I taught the class. The class is teachable.</a:t>
            </a:r>
          </a:p>
          <a:p>
            <a:pPr lvl="1"/>
            <a:r>
              <a:rPr lang="en-US" dirty="0" smtClean="0"/>
              <a:t>I loved that bear. The bear is loveable.</a:t>
            </a:r>
          </a:p>
          <a:p>
            <a:pPr lvl="1"/>
            <a:r>
              <a:rPr lang="en-US" dirty="0" smtClean="0"/>
              <a:t>I rejected the idea. The idea is </a:t>
            </a:r>
            <a:r>
              <a:rPr lang="en-US" dirty="0" err="1" smtClean="0"/>
              <a:t>rejectable</a:t>
            </a:r>
            <a:r>
              <a:rPr lang="en-US" dirty="0" smtClean="0"/>
              <a:t>.</a:t>
            </a:r>
          </a:p>
          <a:p>
            <a:r>
              <a:rPr lang="en-US" dirty="0" smtClean="0"/>
              <a:t>Association of words with specific semantic forms</a:t>
            </a:r>
          </a:p>
          <a:p>
            <a:pPr lvl="1"/>
            <a:r>
              <a:rPr lang="en-US" dirty="0" smtClean="0"/>
              <a:t>John: noun, masculine, proper</a:t>
            </a:r>
          </a:p>
          <a:p>
            <a:pPr lvl="1"/>
            <a:r>
              <a:rPr lang="en-US" dirty="0" smtClean="0"/>
              <a:t>the boys: noun, masculine, plural, human</a:t>
            </a:r>
          </a:p>
          <a:p>
            <a:pPr lvl="1"/>
            <a:r>
              <a:rPr lang="en-US" dirty="0" smtClean="0"/>
              <a:t>load/smear verbs: specific restrictions on subjects and objects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Pragmatics and World Knowledge</a:t>
            </a:r>
            <a:endParaRPr lang="en-US" dirty="0" smtClean="0"/>
          </a:p>
        </p:txBody>
      </p:sp>
      <p:sp>
        <p:nvSpPr>
          <p:cNvPr id="214019" name="Rectangle 3"/>
          <p:cNvSpPr>
            <a:spLocks noGrp="1" noChangeArrowheads="1"/>
          </p:cNvSpPr>
          <p:nvPr>
            <p:ph idx="1"/>
          </p:nvPr>
        </p:nvSpPr>
        <p:spPr/>
        <p:txBody>
          <a:bodyPr/>
          <a:lstStyle/>
          <a:p>
            <a:r>
              <a:rPr lang="en-US" dirty="0" smtClean="0"/>
              <a:t>Interpretation of sentences requires context, world knowledge, speaker intention/goals, etc.</a:t>
            </a:r>
          </a:p>
          <a:p>
            <a:r>
              <a:rPr lang="en-US" dirty="0" smtClean="0"/>
              <a:t>Example 1:</a:t>
            </a:r>
          </a:p>
          <a:p>
            <a:pPr lvl="1"/>
            <a:r>
              <a:rPr lang="en-US" dirty="0" smtClean="0"/>
              <a:t>Could you turn in your assignments now? (command)</a:t>
            </a:r>
          </a:p>
          <a:p>
            <a:pPr lvl="1"/>
            <a:r>
              <a:rPr lang="en-US" dirty="0" smtClean="0"/>
              <a:t>Could you finish the assignment? (question, command)</a:t>
            </a:r>
          </a:p>
          <a:p>
            <a:r>
              <a:rPr lang="en-US" dirty="0" smtClean="0"/>
              <a:t>Example 2:</a:t>
            </a:r>
          </a:p>
          <a:p>
            <a:pPr lvl="1"/>
            <a:r>
              <a:rPr lang="en-US" dirty="0" smtClean="0"/>
              <a:t>I couldn’t decide how to catch the crook. Then I decided to spy on the crook with binoculars.</a:t>
            </a:r>
          </a:p>
          <a:p>
            <a:pPr lvl="1"/>
            <a:r>
              <a:rPr lang="en-US" dirty="0" smtClean="0"/>
              <a:t>To my surprise, I found out he had them too. Then I knew to just follow the crook with binoculars.</a:t>
            </a:r>
            <a:br>
              <a:rPr lang="en-US" dirty="0" smtClean="0"/>
            </a:br>
            <a:r>
              <a:rPr lang="en-US" dirty="0" smtClean="0"/>
              <a:t>[ the crook [with binoculars]] vs. [the crook] [with binoculars]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smtClean="0"/>
              <a:t>Discourse Analysis</a:t>
            </a:r>
          </a:p>
        </p:txBody>
      </p:sp>
      <p:sp>
        <p:nvSpPr>
          <p:cNvPr id="215043" name="Rectangle 1027"/>
          <p:cNvSpPr>
            <a:spLocks noGrp="1" noChangeArrowheads="1"/>
          </p:cNvSpPr>
          <p:nvPr>
            <p:ph type="body" idx="1"/>
          </p:nvPr>
        </p:nvSpPr>
        <p:spPr/>
        <p:txBody>
          <a:bodyPr/>
          <a:lstStyle/>
          <a:p>
            <a:r>
              <a:rPr lang="en-US" dirty="0" smtClean="0"/>
              <a:t>Discourse: how multiple sentences fit together</a:t>
            </a:r>
          </a:p>
          <a:p>
            <a:r>
              <a:rPr lang="en-US" dirty="0" smtClean="0"/>
              <a:t>Pronoun reference:</a:t>
            </a:r>
          </a:p>
          <a:p>
            <a:pPr lvl="1"/>
            <a:r>
              <a:rPr lang="en-US" dirty="0" smtClean="0"/>
              <a:t>The professor told the student to finish the exam. He was pretty aggravated at how long it was taking him to complete it. </a:t>
            </a:r>
          </a:p>
          <a:p>
            <a:r>
              <a:rPr lang="en-US" dirty="0" smtClean="0"/>
              <a:t>Multiple reference to same entity:</a:t>
            </a:r>
          </a:p>
          <a:p>
            <a:pPr lvl="1"/>
            <a:r>
              <a:rPr lang="en-US" dirty="0" smtClean="0"/>
              <a:t>George Bush, Clinton</a:t>
            </a:r>
          </a:p>
          <a:p>
            <a:r>
              <a:rPr lang="en-US" dirty="0" smtClean="0"/>
              <a:t>Inference and other relations between sentences:</a:t>
            </a:r>
          </a:p>
          <a:p>
            <a:pPr lvl="1"/>
            <a:r>
              <a:rPr lang="en-US" dirty="0" smtClean="0"/>
              <a:t>The bomb exploded in front of the hotel. The fountain was destroyed, but the lobby was largely intact.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NLP hard?</a:t>
            </a:r>
            <a:endParaRPr lang="en-US" dirty="0"/>
          </a:p>
        </p:txBody>
      </p:sp>
      <p:pic>
        <p:nvPicPr>
          <p:cNvPr id="4" name="Picture 3" descr="Sweet-Cute-Baby-Showing-Tongue-512X384-13.jpg"/>
          <p:cNvPicPr>
            <a:picLocks noChangeAspect="1"/>
          </p:cNvPicPr>
          <p:nvPr/>
        </p:nvPicPr>
        <p:blipFill>
          <a:blip r:embed="rId2" cstate="print"/>
          <a:stretch>
            <a:fillRect/>
          </a:stretch>
        </p:blipFill>
        <p:spPr>
          <a:xfrm>
            <a:off x="3581400" y="2057400"/>
            <a:ext cx="4876800" cy="3657600"/>
          </a:xfrm>
          <a:prstGeom prst="rect">
            <a:avLst/>
          </a:prstGeom>
        </p:spPr>
      </p:pic>
      <p:pic>
        <p:nvPicPr>
          <p:cNvPr id="5" name="Picture 4" descr="cavemen-734654.jpg"/>
          <p:cNvPicPr>
            <a:picLocks noChangeAspect="1"/>
          </p:cNvPicPr>
          <p:nvPr/>
        </p:nvPicPr>
        <p:blipFill>
          <a:blip r:embed="rId3" cstate="print"/>
          <a:stretch>
            <a:fillRect/>
          </a:stretch>
        </p:blipFill>
        <p:spPr>
          <a:xfrm>
            <a:off x="685800" y="2055000"/>
            <a:ext cx="2743200" cy="3657600"/>
          </a:xfrm>
          <a:prstGeom prst="rect">
            <a:avLst/>
          </a:prstGeom>
        </p:spPr>
      </p:pic>
      <p:sp>
        <p:nvSpPr>
          <p:cNvPr id="7" name="TextBox 6"/>
          <p:cNvSpPr txBox="1"/>
          <p:nvPr/>
        </p:nvSpPr>
        <p:spPr>
          <a:xfrm>
            <a:off x="304800" y="1443335"/>
            <a:ext cx="1656223" cy="461665"/>
          </a:xfrm>
          <a:prstGeom prst="rect">
            <a:avLst/>
          </a:prstGeom>
          <a:noFill/>
        </p:spPr>
        <p:txBody>
          <a:bodyPr wrap="none" rtlCol="0">
            <a:spAutoFit/>
          </a:bodyPr>
          <a:lstStyle/>
          <a:p>
            <a:r>
              <a:rPr lang="en-US" sz="2400" dirty="0" smtClean="0"/>
              <a:t>So easy…</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Ambiguity</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At the word level</a:t>
            </a:r>
            <a:endParaRPr lang="en-US" dirty="0" smtClean="0"/>
          </a:p>
        </p:txBody>
      </p:sp>
      <p:sp>
        <p:nvSpPr>
          <p:cNvPr id="44035" name="Rectangle 3"/>
          <p:cNvSpPr>
            <a:spLocks noGrp="1" noChangeArrowheads="1"/>
          </p:cNvSpPr>
          <p:nvPr>
            <p:ph type="body" idx="1"/>
          </p:nvPr>
        </p:nvSpPr>
        <p:spPr/>
        <p:txBody>
          <a:bodyPr/>
          <a:lstStyle/>
          <a:p>
            <a:r>
              <a:rPr lang="en-US" smtClean="0"/>
              <a:t>Part of speech</a:t>
            </a:r>
          </a:p>
          <a:p>
            <a:pPr lvl="1"/>
            <a:r>
              <a:rPr lang="en-US" smtClean="0"/>
              <a:t>[V  Duck]!</a:t>
            </a:r>
          </a:p>
          <a:p>
            <a:pPr lvl="1"/>
            <a:r>
              <a:rPr lang="en-US" smtClean="0"/>
              <a:t>[N Duck] is delicious for dinner.</a:t>
            </a:r>
          </a:p>
          <a:p>
            <a:r>
              <a:rPr lang="en-US" smtClean="0"/>
              <a:t>Word sense</a:t>
            </a:r>
          </a:p>
          <a:p>
            <a:pPr lvl="1"/>
            <a:r>
              <a:rPr lang="en-US" smtClean="0"/>
              <a:t>I went to the bank to deposit my check.</a:t>
            </a:r>
          </a:p>
          <a:p>
            <a:pPr lvl="1"/>
            <a:r>
              <a:rPr lang="en-US" smtClean="0"/>
              <a:t>I went to the bank to look out at the river.</a:t>
            </a:r>
          </a:p>
          <a:p>
            <a:pPr lvl="1"/>
            <a:r>
              <a:rPr lang="en-US" smtClean="0"/>
              <a:t>I went to the bank of windows and chose the one for “complaints”.</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At the syntactic level</a:t>
            </a:r>
            <a:endParaRPr lang="en-US" dirty="0" smtClean="0"/>
          </a:p>
        </p:txBody>
      </p:sp>
      <p:sp>
        <p:nvSpPr>
          <p:cNvPr id="44035" name="Rectangle 3"/>
          <p:cNvSpPr>
            <a:spLocks noGrp="1" noChangeArrowheads="1"/>
          </p:cNvSpPr>
          <p:nvPr>
            <p:ph type="body" idx="1"/>
          </p:nvPr>
        </p:nvSpPr>
        <p:spPr/>
        <p:txBody>
          <a:bodyPr/>
          <a:lstStyle/>
          <a:p>
            <a:r>
              <a:rPr lang="en-US" smtClean="0"/>
              <a:t>PP Attachment ambiguity</a:t>
            </a:r>
          </a:p>
          <a:p>
            <a:pPr lvl="1"/>
            <a:r>
              <a:rPr lang="en-US" smtClean="0"/>
              <a:t>I saw the man on the hill with the telescope</a:t>
            </a:r>
          </a:p>
          <a:p>
            <a:r>
              <a:rPr lang="en-US" smtClean="0"/>
              <a:t>Structural ambiguity</a:t>
            </a:r>
          </a:p>
          <a:p>
            <a:pPr lvl="1"/>
            <a:r>
              <a:rPr lang="en-US" smtClean="0"/>
              <a:t>I cooked her duck.</a:t>
            </a:r>
          </a:p>
          <a:p>
            <a:pPr lvl="1"/>
            <a:r>
              <a:rPr lang="en-US" smtClean="0"/>
              <a:t>Visiting relatives can be annoying.</a:t>
            </a:r>
          </a:p>
          <a:p>
            <a:pPr lvl="1"/>
            <a:r>
              <a:rPr lang="en-US" smtClean="0"/>
              <a:t>Time flies like an arrow.</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You (pre-requisites)</a:t>
            </a:r>
          </a:p>
        </p:txBody>
      </p:sp>
      <p:sp>
        <p:nvSpPr>
          <p:cNvPr id="19459" name="Content Placeholder 2"/>
          <p:cNvSpPr>
            <a:spLocks noGrp="1"/>
          </p:cNvSpPr>
          <p:nvPr>
            <p:ph idx="1"/>
          </p:nvPr>
        </p:nvSpPr>
        <p:spPr/>
        <p:txBody>
          <a:bodyPr/>
          <a:lstStyle/>
          <a:p>
            <a:r>
              <a:rPr lang="en-US" dirty="0" smtClean="0"/>
              <a:t>Must be interested in NLP</a:t>
            </a:r>
          </a:p>
          <a:p>
            <a:r>
              <a:rPr lang="en-US" dirty="0" smtClean="0"/>
              <a:t>Must have strong computational background</a:t>
            </a:r>
          </a:p>
          <a:p>
            <a:r>
              <a:rPr lang="en-US" dirty="0" smtClean="0"/>
              <a:t>Must be a competent programmer</a:t>
            </a:r>
          </a:p>
          <a:p>
            <a:r>
              <a:rPr lang="en-US" dirty="0" smtClean="0"/>
              <a:t>Do not need to have a background in linguistics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smtClean="0"/>
              <a:t>Difficult cases…</a:t>
            </a:r>
            <a:endParaRPr lang="en-US" dirty="0" smtClean="0"/>
          </a:p>
        </p:txBody>
      </p:sp>
      <p:sp>
        <p:nvSpPr>
          <p:cNvPr id="215043" name="Rectangle 1027"/>
          <p:cNvSpPr>
            <a:spLocks noGrp="1" noChangeArrowheads="1"/>
          </p:cNvSpPr>
          <p:nvPr>
            <p:ph type="body" idx="1"/>
          </p:nvPr>
        </p:nvSpPr>
        <p:spPr/>
        <p:txBody>
          <a:bodyPr/>
          <a:lstStyle/>
          <a:p>
            <a:r>
              <a:rPr lang="en-US" dirty="0" smtClean="0"/>
              <a:t>Requires world knowledge:</a:t>
            </a:r>
          </a:p>
          <a:p>
            <a:pPr lvl="1"/>
            <a:r>
              <a:rPr lang="en-US" dirty="0" smtClean="0"/>
              <a:t>The city council denied the demonstrators the permit because they advocated violence</a:t>
            </a:r>
          </a:p>
          <a:p>
            <a:pPr lvl="1"/>
            <a:r>
              <a:rPr lang="en-US" dirty="0" smtClean="0"/>
              <a:t>The city council denied the demonstrators the permit because they feared violence</a:t>
            </a:r>
          </a:p>
          <a:p>
            <a:r>
              <a:rPr lang="en-US" dirty="0" smtClean="0"/>
              <a:t>Requires context:</a:t>
            </a:r>
          </a:p>
          <a:p>
            <a:pPr lvl="1"/>
            <a:r>
              <a:rPr lang="en-US" dirty="0" smtClean="0"/>
              <a:t>John hit the man. He had stolen his bicycle.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how do humans cope?</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Okay, so how does NLP work?</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Practical Applications</a:t>
            </a:r>
          </a:p>
        </p:txBody>
      </p:sp>
      <p:sp>
        <p:nvSpPr>
          <p:cNvPr id="31747" name="Content Placeholder 2"/>
          <p:cNvSpPr>
            <a:spLocks noGrp="1"/>
          </p:cNvSpPr>
          <p:nvPr>
            <p:ph idx="1"/>
          </p:nvPr>
        </p:nvSpPr>
        <p:spPr/>
        <p:txBody>
          <a:bodyPr/>
          <a:lstStyle/>
          <a:p>
            <a:r>
              <a:rPr lang="en-US" dirty="0" smtClean="0"/>
              <a:t>Accurate; minimize errors (false positives/negatives)</a:t>
            </a:r>
          </a:p>
          <a:p>
            <a:r>
              <a:rPr lang="en-US" dirty="0" smtClean="0"/>
              <a:t>Maximize coverage</a:t>
            </a:r>
          </a:p>
          <a:p>
            <a:r>
              <a:rPr lang="en-US" dirty="0" smtClean="0"/>
              <a:t>Robust, degrades gracefully</a:t>
            </a:r>
          </a:p>
          <a:p>
            <a:r>
              <a:rPr lang="en-US" dirty="0" smtClean="0"/>
              <a:t>Fast, scalable</a:t>
            </a:r>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Approaches</a:t>
            </a:r>
            <a:endParaRPr lang="en-US" dirty="0"/>
          </a:p>
        </p:txBody>
      </p:sp>
      <p:sp>
        <p:nvSpPr>
          <p:cNvPr id="3" name="Content Placeholder 2"/>
          <p:cNvSpPr>
            <a:spLocks noGrp="1"/>
          </p:cNvSpPr>
          <p:nvPr>
            <p:ph idx="1"/>
          </p:nvPr>
        </p:nvSpPr>
        <p:spPr/>
        <p:txBody>
          <a:bodyPr/>
          <a:lstStyle/>
          <a:p>
            <a:r>
              <a:rPr lang="en-US" dirty="0" smtClean="0"/>
              <a:t>Prevalent through the 80’s</a:t>
            </a:r>
          </a:p>
          <a:p>
            <a:pPr lvl="1"/>
            <a:r>
              <a:rPr lang="en-US" dirty="0" smtClean="0"/>
              <a:t>Rationalism as the dominant approach</a:t>
            </a:r>
          </a:p>
          <a:p>
            <a:r>
              <a:rPr lang="en-US" dirty="0" smtClean="0"/>
              <a:t>Manually-encoded rules for various aspects of NLP</a:t>
            </a:r>
          </a:p>
          <a:p>
            <a:pPr lvl="1"/>
            <a:r>
              <a:rPr lang="en-US" dirty="0" smtClean="0"/>
              <a:t>E.g., swallow is a verb of ingestion, taking an animate subject and a physical object that is edible, …</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problem?</a:t>
            </a:r>
            <a:endParaRPr lang="en-US" dirty="0"/>
          </a:p>
        </p:txBody>
      </p:sp>
      <p:sp>
        <p:nvSpPr>
          <p:cNvPr id="5" name="Content Placeholder 2"/>
          <p:cNvSpPr>
            <a:spLocks noGrp="1"/>
          </p:cNvSpPr>
          <p:nvPr>
            <p:ph idx="1"/>
          </p:nvPr>
        </p:nvSpPr>
        <p:spPr/>
        <p:txBody>
          <a:bodyPr/>
          <a:lstStyle/>
          <a:p>
            <a:r>
              <a:rPr lang="en-US" dirty="0" smtClean="0"/>
              <a:t>Rule engineering is time-consuming and error-prone</a:t>
            </a:r>
          </a:p>
          <a:p>
            <a:pPr lvl="1"/>
            <a:r>
              <a:rPr lang="en-US" dirty="0" smtClean="0"/>
              <a:t>Natural language is full of exceptions</a:t>
            </a:r>
          </a:p>
          <a:p>
            <a:r>
              <a:rPr lang="en-US" dirty="0" smtClean="0"/>
              <a:t>Rule engineering requires knowledge</a:t>
            </a:r>
          </a:p>
          <a:p>
            <a:pPr lvl="1"/>
            <a:r>
              <a:rPr lang="en-US" dirty="0" smtClean="0"/>
              <a:t>Is this a bad thing?</a:t>
            </a:r>
          </a:p>
          <a:p>
            <a:r>
              <a:rPr lang="en-US" dirty="0" smtClean="0"/>
              <a:t>Rule engineering is expensive</a:t>
            </a:r>
          </a:p>
          <a:p>
            <a:pPr lvl="1"/>
            <a:r>
              <a:rPr lang="en-US" dirty="0" smtClean="0"/>
              <a:t>Experts cost a lot of money</a:t>
            </a:r>
          </a:p>
          <a:p>
            <a:r>
              <a:rPr lang="en-US" dirty="0" smtClean="0"/>
              <a:t>Coverage is limited</a:t>
            </a:r>
          </a:p>
          <a:p>
            <a:pPr lvl="1"/>
            <a:r>
              <a:rPr lang="en-US" dirty="0" smtClean="0"/>
              <a:t>Knowledge often limited to specific domains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problems…</a:t>
            </a:r>
            <a:endParaRPr lang="en-US" dirty="0"/>
          </a:p>
        </p:txBody>
      </p:sp>
      <p:sp>
        <p:nvSpPr>
          <p:cNvPr id="5" name="Content Placeholder 2"/>
          <p:cNvSpPr>
            <a:spLocks noGrp="1"/>
          </p:cNvSpPr>
          <p:nvPr>
            <p:ph idx="1"/>
          </p:nvPr>
        </p:nvSpPr>
        <p:spPr/>
        <p:txBody>
          <a:bodyPr/>
          <a:lstStyle/>
          <a:p>
            <a:r>
              <a:rPr lang="en-US" dirty="0" smtClean="0"/>
              <a:t>Systems became overly complex and difficult to debug</a:t>
            </a:r>
          </a:p>
          <a:p>
            <a:pPr lvl="1"/>
            <a:r>
              <a:rPr lang="en-US" dirty="0" smtClean="0"/>
              <a:t>Unexpected interaction between rules</a:t>
            </a:r>
          </a:p>
          <a:p>
            <a:r>
              <a:rPr lang="en-US" dirty="0" smtClean="0"/>
              <a:t>Systems were brittle</a:t>
            </a:r>
          </a:p>
          <a:p>
            <a:pPr lvl="1"/>
            <a:r>
              <a:rPr lang="en-US" dirty="0" smtClean="0"/>
              <a:t>Often broke on unexpected input (e.g., “The machine swallowed my change.” or “She swallowed my story.”)</a:t>
            </a:r>
          </a:p>
          <a:p>
            <a:r>
              <a:rPr lang="en-US" dirty="0" smtClean="0"/>
              <a:t>Systems were uninformed by prevalence of phenomena</a:t>
            </a:r>
          </a:p>
          <a:p>
            <a:pPr lvl="1"/>
            <a:r>
              <a:rPr lang="en-US" dirty="0" smtClean="0"/>
              <a:t>Why </a:t>
            </a:r>
            <a:r>
              <a:rPr lang="en-US" dirty="0" err="1" smtClean="0"/>
              <a:t>WordNet</a:t>
            </a:r>
            <a:r>
              <a:rPr lang="en-US" dirty="0" smtClean="0"/>
              <a:t> thinks congress is a donkey…</a:t>
            </a:r>
          </a:p>
        </p:txBody>
      </p:sp>
      <p:sp>
        <p:nvSpPr>
          <p:cNvPr id="6" name="TextBox 5"/>
          <p:cNvSpPr txBox="1"/>
          <p:nvPr/>
        </p:nvSpPr>
        <p:spPr>
          <a:xfrm>
            <a:off x="457200" y="5791200"/>
            <a:ext cx="8153400" cy="707886"/>
          </a:xfrm>
          <a:prstGeom prst="rect">
            <a:avLst/>
          </a:prstGeom>
          <a:noFill/>
        </p:spPr>
        <p:txBody>
          <a:bodyPr wrap="square" rtlCol="0">
            <a:spAutoFit/>
          </a:bodyPr>
          <a:lstStyle/>
          <a:p>
            <a:r>
              <a:rPr lang="en-US" sz="2000" dirty="0" smtClean="0"/>
              <a:t>Problem isn’t with rule-based approaches per se, it’s with manual knowledge engineering…</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alternative?</a:t>
            </a:r>
            <a:endParaRPr lang="en-US" dirty="0"/>
          </a:p>
        </p:txBody>
      </p:sp>
      <p:sp>
        <p:nvSpPr>
          <p:cNvPr id="3" name="Content Placeholder 2"/>
          <p:cNvSpPr>
            <a:spLocks noGrp="1"/>
          </p:cNvSpPr>
          <p:nvPr>
            <p:ph idx="1"/>
          </p:nvPr>
        </p:nvSpPr>
        <p:spPr/>
        <p:txBody>
          <a:bodyPr/>
          <a:lstStyle/>
          <a:p>
            <a:r>
              <a:rPr lang="en-US" dirty="0" smtClean="0"/>
              <a:t>Empirical approach: learn by observing language as it’s used, “in the wild”</a:t>
            </a:r>
          </a:p>
          <a:p>
            <a:r>
              <a:rPr lang="en-US" dirty="0" smtClean="0"/>
              <a:t>This approach goes by different names:</a:t>
            </a:r>
          </a:p>
          <a:p>
            <a:pPr lvl="1"/>
            <a:r>
              <a:rPr lang="en-US" dirty="0" smtClean="0"/>
              <a:t>Statistical NLP</a:t>
            </a:r>
          </a:p>
          <a:p>
            <a:pPr lvl="1"/>
            <a:r>
              <a:rPr lang="en-US" dirty="0" smtClean="0"/>
              <a:t>Data-driven NLP</a:t>
            </a:r>
          </a:p>
          <a:p>
            <a:pPr lvl="1"/>
            <a:r>
              <a:rPr lang="en-US" dirty="0" smtClean="0"/>
              <a:t>Empirical NLP</a:t>
            </a:r>
          </a:p>
          <a:p>
            <a:pPr lvl="1"/>
            <a:r>
              <a:rPr lang="en-US" dirty="0" smtClean="0"/>
              <a:t>Corpus linguistics</a:t>
            </a:r>
          </a:p>
          <a:p>
            <a:pPr lvl="1"/>
            <a:r>
              <a:rPr lang="en-US" dirty="0" smtClean="0"/>
              <a:t>…</a:t>
            </a:r>
          </a:p>
          <a:p>
            <a:r>
              <a:rPr lang="en-US" dirty="0" smtClean="0"/>
              <a:t>Central tool: statistics</a:t>
            </a:r>
          </a:p>
          <a:p>
            <a:pPr lvl="1"/>
            <a:r>
              <a:rPr lang="en-US" dirty="0" smtClean="0"/>
              <a:t>Fancy way of saying “counting things”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Generalize patterns as they exist in actual language use</a:t>
            </a:r>
          </a:p>
          <a:p>
            <a:r>
              <a:rPr lang="en-US" dirty="0" smtClean="0"/>
              <a:t>Little need for knowledge (just count!)</a:t>
            </a:r>
          </a:p>
          <a:p>
            <a:r>
              <a:rPr lang="en-US" dirty="0" smtClean="0"/>
              <a:t>Systems more robust and adaptable</a:t>
            </a:r>
          </a:p>
          <a:p>
            <a:r>
              <a:rPr lang="en-US" dirty="0" smtClean="0"/>
              <a:t>Systems degrade more gracefully</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corpus!</a:t>
            </a:r>
          </a:p>
        </p:txBody>
      </p:sp>
      <p:sp>
        <p:nvSpPr>
          <p:cNvPr id="35843" name="Content Placeholder 2"/>
          <p:cNvSpPr>
            <a:spLocks noGrp="1"/>
          </p:cNvSpPr>
          <p:nvPr>
            <p:ph idx="1"/>
          </p:nvPr>
        </p:nvSpPr>
        <p:spPr/>
        <p:txBody>
          <a:bodyPr/>
          <a:lstStyle/>
          <a:p>
            <a:r>
              <a:rPr lang="en-US" dirty="0" smtClean="0"/>
              <a:t>Corpus (pl. corpora): a collection of natural language text systematically gathered and organized in some manner</a:t>
            </a:r>
          </a:p>
          <a:p>
            <a:pPr lvl="1"/>
            <a:r>
              <a:rPr lang="en-US" dirty="0" smtClean="0"/>
              <a:t>Brown Corpus, Wall Street journal, </a:t>
            </a:r>
            <a:r>
              <a:rPr lang="en-US" dirty="0" err="1" smtClean="0"/>
              <a:t>SwitchBoard</a:t>
            </a:r>
            <a:r>
              <a:rPr lang="en-US" dirty="0" smtClean="0"/>
              <a:t>, …</a:t>
            </a:r>
          </a:p>
          <a:p>
            <a:r>
              <a:rPr lang="en-US" dirty="0" smtClean="0"/>
              <a:t>Can we learn how language works from corpora?</a:t>
            </a:r>
          </a:p>
          <a:p>
            <a:pPr lvl="1"/>
            <a:r>
              <a:rPr lang="en-US" dirty="0" smtClean="0"/>
              <a:t>Look for patterns in the corpus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Administrivia</a:t>
            </a:r>
          </a:p>
        </p:txBody>
      </p:sp>
      <p:sp>
        <p:nvSpPr>
          <p:cNvPr id="3" name="Content Placeholder 2"/>
          <p:cNvSpPr>
            <a:spLocks noGrp="1"/>
          </p:cNvSpPr>
          <p:nvPr>
            <p:ph idx="1"/>
          </p:nvPr>
        </p:nvSpPr>
        <p:spPr/>
        <p:txBody>
          <a:bodyPr/>
          <a:lstStyle/>
          <a:p>
            <a:r>
              <a:rPr lang="en-US" dirty="0" smtClean="0"/>
              <a:t>Text: </a:t>
            </a:r>
          </a:p>
          <a:p>
            <a:pPr lvl="1"/>
            <a:r>
              <a:rPr lang="en-US" dirty="0" smtClean="0">
                <a:solidFill>
                  <a:srgbClr val="FFFF00"/>
                </a:solidFill>
              </a:rPr>
              <a:t>Speech and Language Processing: An Introduction to Natural Language Processing, Speech Recognition, and Computational Linguistics</a:t>
            </a:r>
            <a:r>
              <a:rPr lang="en-US" dirty="0" smtClean="0"/>
              <a:t>, second edition, Daniel </a:t>
            </a:r>
            <a:r>
              <a:rPr lang="en-US" dirty="0" err="1" smtClean="0"/>
              <a:t>Jurafsky</a:t>
            </a:r>
            <a:r>
              <a:rPr lang="en-US" dirty="0" smtClean="0"/>
              <a:t> and James H. Martin (2008)</a:t>
            </a:r>
          </a:p>
          <a:p>
            <a:r>
              <a:rPr lang="en-US" dirty="0" smtClean="0"/>
              <a:t>Course webpage:</a:t>
            </a:r>
          </a:p>
          <a:p>
            <a:pPr lvl="1"/>
            <a:r>
              <a:rPr lang="en-US" dirty="0" smtClean="0"/>
              <a:t>http://www.umiacs.umd.edu/~jimmylin/CMSC723-2009-Fall/</a:t>
            </a:r>
          </a:p>
          <a:p>
            <a:r>
              <a:rPr lang="en-US" dirty="0" smtClean="0"/>
              <a:t>Class:  </a:t>
            </a:r>
          </a:p>
          <a:p>
            <a:pPr lvl="1"/>
            <a:r>
              <a:rPr lang="en-US" dirty="0" smtClean="0"/>
              <a:t>Wednesdays, 4 to 6:30pm (CSI 2107)</a:t>
            </a:r>
          </a:p>
          <a:p>
            <a:pPr lvl="1"/>
            <a:r>
              <a:rPr lang="en-US" dirty="0" smtClean="0"/>
              <a:t>Two blocks, 5-10 min break in between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a corpus</a:t>
            </a:r>
          </a:p>
        </p:txBody>
      </p:sp>
      <p:sp>
        <p:nvSpPr>
          <p:cNvPr id="36867" name="Content Placeholder 2"/>
          <p:cNvSpPr>
            <a:spLocks noGrp="1"/>
          </p:cNvSpPr>
          <p:nvPr>
            <p:ph idx="1"/>
          </p:nvPr>
        </p:nvSpPr>
        <p:spPr/>
        <p:txBody>
          <a:bodyPr/>
          <a:lstStyle/>
          <a:p>
            <a:r>
              <a:rPr lang="en-US" dirty="0" smtClean="0"/>
              <a:t>Size</a:t>
            </a:r>
          </a:p>
          <a:p>
            <a:r>
              <a:rPr lang="en-US" dirty="0" smtClean="0"/>
              <a:t>Balanced or domain-specific	</a:t>
            </a:r>
          </a:p>
          <a:p>
            <a:r>
              <a:rPr lang="en-US" dirty="0" smtClean="0"/>
              <a:t>Written or spoken </a:t>
            </a:r>
          </a:p>
          <a:p>
            <a:r>
              <a:rPr lang="en-US" dirty="0" smtClean="0"/>
              <a:t>Raw or annotated</a:t>
            </a:r>
          </a:p>
          <a:p>
            <a:r>
              <a:rPr lang="en-US" dirty="0" smtClean="0"/>
              <a:t>Free or pay</a:t>
            </a:r>
          </a:p>
          <a:p>
            <a:r>
              <a:rPr lang="en-US" dirty="0" smtClean="0"/>
              <a:t>Other special characteristics (e.g., </a:t>
            </a:r>
            <a:r>
              <a:rPr lang="en-US" dirty="0" err="1" smtClean="0"/>
              <a:t>bitext</a:t>
            </a:r>
            <a:r>
              <a:rPr lang="en-US"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our hands dirty…</a:t>
            </a:r>
          </a:p>
        </p:txBody>
      </p:sp>
      <p:pic>
        <p:nvPicPr>
          <p:cNvPr id="41988" name="Picture 5"/>
          <p:cNvPicPr>
            <a:picLocks noChangeAspect="1"/>
          </p:cNvPicPr>
          <p:nvPr/>
        </p:nvPicPr>
        <p:blipFill>
          <a:blip r:embed="rId2" cstate="print"/>
          <a:srcRect/>
          <a:stretch>
            <a:fillRect/>
          </a:stretch>
        </p:blipFill>
        <p:spPr bwMode="auto">
          <a:xfrm>
            <a:off x="5105400" y="4114800"/>
            <a:ext cx="3810000" cy="2530475"/>
          </a:xfrm>
          <a:prstGeom prst="rect">
            <a:avLst/>
          </a:prstGeom>
          <a:noFill/>
          <a:ln w="9525">
            <a:noFill/>
            <a:miter lim="800000"/>
            <a:headEnd/>
            <a:tailEnd/>
          </a:ln>
        </p:spPr>
      </p:pic>
      <p:sp>
        <p:nvSpPr>
          <p:cNvPr id="6" name="TextBox 5"/>
          <p:cNvSpPr txBox="1"/>
          <p:nvPr/>
        </p:nvSpPr>
        <p:spPr>
          <a:xfrm>
            <a:off x="0" y="3657600"/>
            <a:ext cx="9144000" cy="338554"/>
          </a:xfrm>
          <a:prstGeom prst="rect">
            <a:avLst/>
          </a:prstGeom>
          <a:noFill/>
        </p:spPr>
        <p:txBody>
          <a:bodyPr wrap="square" rtlCol="0">
            <a:spAutoFit/>
          </a:bodyPr>
          <a:lstStyle/>
          <a:p>
            <a:pPr algn="ctr"/>
            <a:r>
              <a:rPr lang="en-US" dirty="0" smtClean="0"/>
              <a:t>(Example of simple things that you can do with a corpus)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991600" cy="1028700"/>
          </a:xfrm>
        </p:spPr>
        <p:txBody>
          <a:bodyPr/>
          <a:lstStyle/>
          <a:p>
            <a:pPr algn="l"/>
            <a:r>
              <a:rPr lang="en-US" dirty="0" smtClean="0"/>
              <a:t> Lets pick up a book…</a:t>
            </a:r>
          </a:p>
        </p:txBody>
      </p:sp>
      <p:pic>
        <p:nvPicPr>
          <p:cNvPr id="43011" name="Picture 4"/>
          <p:cNvPicPr>
            <a:picLocks noChangeAspect="1"/>
          </p:cNvPicPr>
          <p:nvPr/>
        </p:nvPicPr>
        <p:blipFill>
          <a:blip r:embed="rId2" cstate="print"/>
          <a:srcRect/>
          <a:stretch>
            <a:fillRect/>
          </a:stretch>
        </p:blipFill>
        <p:spPr bwMode="auto">
          <a:xfrm>
            <a:off x="5791200" y="990600"/>
            <a:ext cx="3059112"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many words are there?</a:t>
            </a:r>
          </a:p>
        </p:txBody>
      </p:sp>
      <p:sp>
        <p:nvSpPr>
          <p:cNvPr id="48131" name="Content Placeholder 2"/>
          <p:cNvSpPr>
            <a:spLocks noGrp="1"/>
          </p:cNvSpPr>
          <p:nvPr>
            <p:ph idx="1"/>
          </p:nvPr>
        </p:nvSpPr>
        <p:spPr/>
        <p:txBody>
          <a:bodyPr/>
          <a:lstStyle/>
          <a:p>
            <a:r>
              <a:rPr lang="en-US" dirty="0" smtClean="0"/>
              <a:t>Size: ~0.5 MB</a:t>
            </a:r>
          </a:p>
          <a:p>
            <a:r>
              <a:rPr lang="en-US" dirty="0" smtClean="0"/>
              <a:t>Tokens: 71,370</a:t>
            </a:r>
          </a:p>
          <a:p>
            <a:r>
              <a:rPr lang="en-US" dirty="0" smtClean="0"/>
              <a:t>Types: 8,018</a:t>
            </a:r>
          </a:p>
          <a:p>
            <a:r>
              <a:rPr lang="en-US" dirty="0" smtClean="0"/>
              <a:t>Average frequency of a word: # tokens / # types = 8.9</a:t>
            </a:r>
          </a:p>
          <a:p>
            <a:pPr lvl="1"/>
            <a:r>
              <a:rPr lang="en-US" dirty="0" smtClean="0"/>
              <a:t>But averages lie….</a:t>
            </a:r>
          </a:p>
          <a:p>
            <a:pPr lvl="1"/>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most frequent words?</a:t>
            </a:r>
          </a:p>
        </p:txBody>
      </p:sp>
      <p:graphicFrame>
        <p:nvGraphicFramePr>
          <p:cNvPr id="6" name="Table 5"/>
          <p:cNvGraphicFramePr>
            <a:graphicFrameLocks noGrp="1"/>
          </p:cNvGraphicFramePr>
          <p:nvPr/>
        </p:nvGraphicFramePr>
        <p:xfrm>
          <a:off x="1219200" y="1905000"/>
          <a:ext cx="7010401" cy="3304690"/>
        </p:xfrm>
        <a:graphic>
          <a:graphicData uri="http://schemas.openxmlformats.org/drawingml/2006/table">
            <a:tbl>
              <a:tblPr firstRow="1" bandRow="1">
                <a:tableStyleId>{2D5ABB26-0587-4C30-8999-92F81FD0307C}</a:tableStyleId>
              </a:tblPr>
              <a:tblGrid>
                <a:gridCol w="1219200"/>
                <a:gridCol w="1143000"/>
                <a:gridCol w="4648201"/>
              </a:tblGrid>
              <a:tr h="365760">
                <a:tc>
                  <a:txBody>
                    <a:bodyPr/>
                    <a:lstStyle/>
                    <a:p>
                      <a:r>
                        <a:rPr lang="en-US" b="1" dirty="0" smtClean="0"/>
                        <a:t>Word</a:t>
                      </a:r>
                      <a:endParaRPr lang="en-US" b="1" dirty="0"/>
                    </a:p>
                  </a:txBody>
                  <a:tcPr/>
                </a:tc>
                <a:tc>
                  <a:txBody>
                    <a:bodyPr/>
                    <a:lstStyle/>
                    <a:p>
                      <a:r>
                        <a:rPr lang="en-US" b="1" dirty="0" smtClean="0"/>
                        <a:t>Freq.</a:t>
                      </a:r>
                      <a:endParaRPr lang="en-US" b="1" dirty="0"/>
                    </a:p>
                  </a:txBody>
                  <a:tcPr/>
                </a:tc>
                <a:tc>
                  <a:txBody>
                    <a:bodyPr/>
                    <a:lstStyle/>
                    <a:p>
                      <a:r>
                        <a:rPr lang="en-US" b="1" dirty="0" smtClean="0"/>
                        <a:t>Use</a:t>
                      </a:r>
                      <a:endParaRPr lang="en-US" b="1" dirty="0"/>
                    </a:p>
                  </a:txBody>
                  <a:tcPr/>
                </a:tc>
              </a:tr>
              <a:tr h="365760">
                <a:tc>
                  <a:txBody>
                    <a:bodyPr/>
                    <a:lstStyle/>
                    <a:p>
                      <a:r>
                        <a:rPr lang="en-US" dirty="0" smtClean="0"/>
                        <a:t>the</a:t>
                      </a:r>
                      <a:endParaRPr lang="en-US" dirty="0"/>
                    </a:p>
                  </a:txBody>
                  <a:tcPr/>
                </a:tc>
                <a:tc>
                  <a:txBody>
                    <a:bodyPr/>
                    <a:lstStyle/>
                    <a:p>
                      <a:r>
                        <a:rPr lang="en-US" dirty="0" smtClean="0"/>
                        <a:t>3332</a:t>
                      </a:r>
                      <a:endParaRPr lang="en-US" dirty="0"/>
                    </a:p>
                  </a:txBody>
                  <a:tcPr/>
                </a:tc>
                <a:tc>
                  <a:txBody>
                    <a:bodyPr/>
                    <a:lstStyle/>
                    <a:p>
                      <a:r>
                        <a:rPr lang="en-US" dirty="0" smtClean="0"/>
                        <a:t>determiner (article) </a:t>
                      </a:r>
                      <a:endParaRPr lang="en-US" dirty="0"/>
                    </a:p>
                  </a:txBody>
                  <a:tcPr/>
                </a:tc>
              </a:tr>
              <a:tr h="153547">
                <a:tc>
                  <a:txBody>
                    <a:bodyPr/>
                    <a:lstStyle/>
                    <a:p>
                      <a:r>
                        <a:rPr lang="en-US" dirty="0" smtClean="0"/>
                        <a:t>and</a:t>
                      </a:r>
                      <a:endParaRPr lang="en-US" dirty="0"/>
                    </a:p>
                  </a:txBody>
                  <a:tcPr/>
                </a:tc>
                <a:tc>
                  <a:txBody>
                    <a:bodyPr/>
                    <a:lstStyle/>
                    <a:p>
                      <a:r>
                        <a:rPr lang="en-US" dirty="0" smtClean="0"/>
                        <a:t>2972</a:t>
                      </a:r>
                      <a:endParaRPr lang="en-US" dirty="0"/>
                    </a:p>
                  </a:txBody>
                  <a:tcPr/>
                </a:tc>
                <a:tc>
                  <a:txBody>
                    <a:bodyPr/>
                    <a:lstStyle/>
                    <a:p>
                      <a:r>
                        <a:rPr lang="en-US" dirty="0" smtClean="0"/>
                        <a:t>conjunction</a:t>
                      </a:r>
                      <a:endParaRPr lang="en-US" dirty="0"/>
                    </a:p>
                  </a:txBody>
                  <a:tcPr/>
                </a:tc>
              </a:tr>
              <a:tr h="153547">
                <a:tc>
                  <a:txBody>
                    <a:bodyPr/>
                    <a:lstStyle/>
                    <a:p>
                      <a:r>
                        <a:rPr lang="en-US" dirty="0" smtClean="0"/>
                        <a:t>a</a:t>
                      </a:r>
                      <a:endParaRPr lang="en-US" dirty="0"/>
                    </a:p>
                  </a:txBody>
                  <a:tcPr/>
                </a:tc>
                <a:tc>
                  <a:txBody>
                    <a:bodyPr/>
                    <a:lstStyle/>
                    <a:p>
                      <a:r>
                        <a:rPr lang="en-US" dirty="0" smtClean="0"/>
                        <a:t>1775</a:t>
                      </a:r>
                      <a:endParaRPr lang="en-US" dirty="0"/>
                    </a:p>
                  </a:txBody>
                  <a:tcPr/>
                </a:tc>
                <a:tc>
                  <a:txBody>
                    <a:bodyPr/>
                    <a:lstStyle/>
                    <a:p>
                      <a:r>
                        <a:rPr lang="en-US" dirty="0" smtClean="0"/>
                        <a:t>determiner</a:t>
                      </a:r>
                      <a:endParaRPr lang="en-US" dirty="0"/>
                    </a:p>
                  </a:txBody>
                  <a:tcPr/>
                </a:tc>
              </a:tr>
              <a:tr h="378610">
                <a:tc>
                  <a:txBody>
                    <a:bodyPr/>
                    <a:lstStyle/>
                    <a:p>
                      <a:r>
                        <a:rPr lang="en-US" dirty="0" smtClean="0"/>
                        <a:t>to</a:t>
                      </a:r>
                      <a:endParaRPr lang="en-US" dirty="0"/>
                    </a:p>
                  </a:txBody>
                  <a:tcPr/>
                </a:tc>
                <a:tc>
                  <a:txBody>
                    <a:bodyPr/>
                    <a:lstStyle/>
                    <a:p>
                      <a:r>
                        <a:rPr lang="en-US" dirty="0" smtClean="0"/>
                        <a:t>1725</a:t>
                      </a:r>
                      <a:endParaRPr lang="en-US" dirty="0"/>
                    </a:p>
                  </a:txBody>
                  <a:tcPr/>
                </a:tc>
                <a:tc>
                  <a:txBody>
                    <a:bodyPr/>
                    <a:lstStyle/>
                    <a:p>
                      <a:r>
                        <a:rPr lang="en-US" dirty="0" smtClean="0"/>
                        <a:t>preposition, verbal </a:t>
                      </a:r>
                      <a:r>
                        <a:rPr lang="en-US" dirty="0" err="1" smtClean="0"/>
                        <a:t>inﬁnitive</a:t>
                      </a:r>
                      <a:r>
                        <a:rPr lang="en-US" dirty="0" smtClean="0"/>
                        <a:t> marker</a:t>
                      </a:r>
                      <a:endParaRPr lang="en-US" dirty="0"/>
                    </a:p>
                  </a:txBody>
                  <a:tcPr/>
                </a:tc>
              </a:tr>
              <a:tr h="153547">
                <a:tc>
                  <a:txBody>
                    <a:bodyPr/>
                    <a:lstStyle/>
                    <a:p>
                      <a:r>
                        <a:rPr lang="en-US" dirty="0" smtClean="0"/>
                        <a:t>of</a:t>
                      </a:r>
                      <a:endParaRPr lang="en-US" dirty="0"/>
                    </a:p>
                  </a:txBody>
                  <a:tcPr/>
                </a:tc>
                <a:tc>
                  <a:txBody>
                    <a:bodyPr/>
                    <a:lstStyle/>
                    <a:p>
                      <a:r>
                        <a:rPr lang="en-US" dirty="0" smtClean="0"/>
                        <a:t>1440</a:t>
                      </a:r>
                      <a:endParaRPr lang="en-US" dirty="0"/>
                    </a:p>
                  </a:txBody>
                  <a:tcPr/>
                </a:tc>
                <a:tc>
                  <a:txBody>
                    <a:bodyPr/>
                    <a:lstStyle/>
                    <a:p>
                      <a:r>
                        <a:rPr lang="en-US" dirty="0" smtClean="0"/>
                        <a:t>preposition</a:t>
                      </a:r>
                      <a:endParaRPr lang="en-US" dirty="0"/>
                    </a:p>
                  </a:txBody>
                  <a:tcPr/>
                </a:tc>
              </a:tr>
              <a:tr h="153547">
                <a:tc>
                  <a:txBody>
                    <a:bodyPr/>
                    <a:lstStyle/>
                    <a:p>
                      <a:r>
                        <a:rPr lang="en-US" dirty="0" smtClean="0"/>
                        <a:t>was</a:t>
                      </a:r>
                      <a:endParaRPr lang="en-US" dirty="0"/>
                    </a:p>
                  </a:txBody>
                  <a:tcPr/>
                </a:tc>
                <a:tc>
                  <a:txBody>
                    <a:bodyPr/>
                    <a:lstStyle/>
                    <a:p>
                      <a:r>
                        <a:rPr lang="en-US" dirty="0" smtClean="0"/>
                        <a:t>1161</a:t>
                      </a:r>
                      <a:endParaRPr lang="en-US" dirty="0"/>
                    </a:p>
                  </a:txBody>
                  <a:tcPr/>
                </a:tc>
                <a:tc>
                  <a:txBody>
                    <a:bodyPr/>
                    <a:lstStyle/>
                    <a:p>
                      <a:r>
                        <a:rPr lang="en-US" dirty="0" smtClean="0"/>
                        <a:t>auxiliary verb</a:t>
                      </a:r>
                      <a:endParaRPr lang="en-US" dirty="0"/>
                    </a:p>
                  </a:txBody>
                  <a:tcPr/>
                </a:tc>
              </a:tr>
              <a:tr h="265027">
                <a:tc>
                  <a:txBody>
                    <a:bodyPr/>
                    <a:lstStyle/>
                    <a:p>
                      <a:r>
                        <a:rPr lang="en-US" dirty="0" smtClean="0"/>
                        <a:t>it</a:t>
                      </a:r>
                      <a:endParaRPr lang="en-US" dirty="0"/>
                    </a:p>
                  </a:txBody>
                  <a:tcPr/>
                </a:tc>
                <a:tc>
                  <a:txBody>
                    <a:bodyPr/>
                    <a:lstStyle/>
                    <a:p>
                      <a:r>
                        <a:rPr lang="en-US" dirty="0" smtClean="0"/>
                        <a:t>1027</a:t>
                      </a:r>
                      <a:endParaRPr lang="en-US" dirty="0"/>
                    </a:p>
                  </a:txBody>
                  <a:tcPr/>
                </a:tc>
                <a:tc>
                  <a:txBody>
                    <a:bodyPr/>
                    <a:lstStyle/>
                    <a:p>
                      <a:r>
                        <a:rPr lang="en-US" dirty="0" smtClean="0"/>
                        <a:t>(personal/expletive) pronoun </a:t>
                      </a:r>
                      <a:endParaRPr lang="en-US" dirty="0"/>
                    </a:p>
                  </a:txBody>
                  <a:tcPr/>
                </a:tc>
              </a:tr>
              <a:tr h="153547">
                <a:tc>
                  <a:txBody>
                    <a:bodyPr/>
                    <a:lstStyle/>
                    <a:p>
                      <a:r>
                        <a:rPr lang="en-US" dirty="0" smtClean="0"/>
                        <a:t>in</a:t>
                      </a:r>
                      <a:endParaRPr lang="en-US" dirty="0"/>
                    </a:p>
                  </a:txBody>
                  <a:tcPr/>
                </a:tc>
                <a:tc>
                  <a:txBody>
                    <a:bodyPr/>
                    <a:lstStyle/>
                    <a:p>
                      <a:r>
                        <a:rPr lang="en-US" dirty="0" smtClean="0"/>
                        <a:t>906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preposition</a:t>
                      </a:r>
                      <a:endParaRPr lang="en-US" dirty="0"/>
                    </a:p>
                  </a:txBody>
                  <a:tcPr/>
                </a:tc>
              </a:tr>
            </a:tbl>
          </a:graphicData>
        </a:graphic>
      </p:graphicFrame>
      <p:sp>
        <p:nvSpPr>
          <p:cNvPr id="4" name="TextBox 3"/>
          <p:cNvSpPr txBox="1"/>
          <p:nvPr/>
        </p:nvSpPr>
        <p:spPr>
          <a:xfrm>
            <a:off x="0" y="6611779"/>
            <a:ext cx="1643399" cy="246221"/>
          </a:xfrm>
          <a:prstGeom prst="rect">
            <a:avLst/>
          </a:prstGeom>
          <a:noFill/>
        </p:spPr>
        <p:txBody>
          <a:bodyPr wrap="none" rtlCol="0">
            <a:spAutoFit/>
          </a:bodyPr>
          <a:lstStyle/>
          <a:p>
            <a:r>
              <a:rPr lang="en-US" sz="1000" b="0" dirty="0" smtClean="0"/>
              <a:t>from Manning and </a:t>
            </a:r>
            <a:r>
              <a:rPr lang="en-US" sz="1000" b="0" dirty="0" err="1" smtClean="0"/>
              <a:t>Shütze</a:t>
            </a:r>
            <a:endParaRPr lang="en-US" sz="1000" b="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distribution of frequencies?</a:t>
            </a:r>
          </a:p>
        </p:txBody>
      </p:sp>
      <p:graphicFrame>
        <p:nvGraphicFramePr>
          <p:cNvPr id="6" name="Table 5"/>
          <p:cNvGraphicFramePr>
            <a:graphicFrameLocks noGrp="1"/>
          </p:cNvGraphicFramePr>
          <p:nvPr/>
        </p:nvGraphicFramePr>
        <p:xfrm>
          <a:off x="2743200" y="1143000"/>
          <a:ext cx="3733800" cy="5133490"/>
        </p:xfrm>
        <a:graphic>
          <a:graphicData uri="http://schemas.openxmlformats.org/drawingml/2006/table">
            <a:tbl>
              <a:tblPr firstRow="1" bandRow="1">
                <a:tableStyleId>{2D5ABB26-0587-4C30-8999-92F81FD0307C}</a:tableStyleId>
              </a:tblPr>
              <a:tblGrid>
                <a:gridCol w="1447800"/>
                <a:gridCol w="2286000"/>
              </a:tblGrid>
              <a:tr h="365760">
                <a:tc>
                  <a:txBody>
                    <a:bodyPr/>
                    <a:lstStyle/>
                    <a:p>
                      <a:pPr algn="r"/>
                      <a:r>
                        <a:rPr lang="en-US" b="1" dirty="0" smtClean="0"/>
                        <a:t>Word Freq.</a:t>
                      </a:r>
                      <a:endParaRPr lang="en-US" b="1" dirty="0"/>
                    </a:p>
                  </a:txBody>
                  <a:tcPr/>
                </a:tc>
                <a:tc>
                  <a:txBody>
                    <a:bodyPr/>
                    <a:lstStyle/>
                    <a:p>
                      <a:r>
                        <a:rPr lang="en-US" b="1" dirty="0" smtClean="0"/>
                        <a:t>Freq.</a:t>
                      </a:r>
                      <a:r>
                        <a:rPr lang="en-US" b="1" baseline="0" dirty="0" smtClean="0"/>
                        <a:t> of Freq.</a:t>
                      </a:r>
                      <a:endParaRPr lang="en-US" b="1" dirty="0"/>
                    </a:p>
                  </a:txBody>
                  <a:tcPr/>
                </a:tc>
              </a:tr>
              <a:tr h="365760">
                <a:tc>
                  <a:txBody>
                    <a:bodyPr/>
                    <a:lstStyle/>
                    <a:p>
                      <a:pPr algn="r"/>
                      <a:r>
                        <a:rPr lang="en-US" dirty="0" smtClean="0"/>
                        <a:t>1</a:t>
                      </a:r>
                      <a:endParaRPr lang="en-US" dirty="0"/>
                    </a:p>
                  </a:txBody>
                  <a:tcPr/>
                </a:tc>
                <a:tc>
                  <a:txBody>
                    <a:bodyPr/>
                    <a:lstStyle/>
                    <a:p>
                      <a:r>
                        <a:rPr lang="en-US" dirty="0" smtClean="0"/>
                        <a:t>3993</a:t>
                      </a:r>
                      <a:endParaRPr lang="en-US" dirty="0"/>
                    </a:p>
                  </a:txBody>
                  <a:tcPr/>
                </a:tc>
              </a:tr>
              <a:tr h="153547">
                <a:tc>
                  <a:txBody>
                    <a:bodyPr/>
                    <a:lstStyle/>
                    <a:p>
                      <a:pPr algn="r"/>
                      <a:r>
                        <a:rPr lang="en-US" dirty="0" smtClean="0"/>
                        <a:t>2</a:t>
                      </a:r>
                      <a:endParaRPr lang="en-US" dirty="0"/>
                    </a:p>
                  </a:txBody>
                  <a:tcPr/>
                </a:tc>
                <a:tc>
                  <a:txBody>
                    <a:bodyPr/>
                    <a:lstStyle/>
                    <a:p>
                      <a:r>
                        <a:rPr lang="en-US" dirty="0" smtClean="0"/>
                        <a:t>1292</a:t>
                      </a:r>
                      <a:endParaRPr lang="en-US" dirty="0"/>
                    </a:p>
                  </a:txBody>
                  <a:tcPr/>
                </a:tc>
              </a:tr>
              <a:tr h="153547">
                <a:tc>
                  <a:txBody>
                    <a:bodyPr/>
                    <a:lstStyle/>
                    <a:p>
                      <a:pPr algn="r"/>
                      <a:r>
                        <a:rPr lang="en-US" dirty="0" smtClean="0"/>
                        <a:t>3</a:t>
                      </a:r>
                      <a:endParaRPr lang="en-US" dirty="0"/>
                    </a:p>
                  </a:txBody>
                  <a:tcPr/>
                </a:tc>
                <a:tc>
                  <a:txBody>
                    <a:bodyPr/>
                    <a:lstStyle/>
                    <a:p>
                      <a:r>
                        <a:rPr lang="en-US" dirty="0" smtClean="0"/>
                        <a:t>664</a:t>
                      </a:r>
                      <a:endParaRPr lang="en-US" dirty="0"/>
                    </a:p>
                  </a:txBody>
                  <a:tcPr/>
                </a:tc>
              </a:tr>
              <a:tr h="378610">
                <a:tc>
                  <a:txBody>
                    <a:bodyPr/>
                    <a:lstStyle/>
                    <a:p>
                      <a:pPr algn="r"/>
                      <a:r>
                        <a:rPr lang="en-US" dirty="0" smtClean="0"/>
                        <a:t>4</a:t>
                      </a:r>
                      <a:endParaRPr lang="en-US" dirty="0"/>
                    </a:p>
                  </a:txBody>
                  <a:tcPr/>
                </a:tc>
                <a:tc>
                  <a:txBody>
                    <a:bodyPr/>
                    <a:lstStyle/>
                    <a:p>
                      <a:r>
                        <a:rPr lang="en-US" dirty="0" smtClean="0"/>
                        <a:t>410</a:t>
                      </a:r>
                      <a:endParaRPr lang="en-US" dirty="0"/>
                    </a:p>
                  </a:txBody>
                  <a:tcPr/>
                </a:tc>
              </a:tr>
              <a:tr h="153547">
                <a:tc>
                  <a:txBody>
                    <a:bodyPr/>
                    <a:lstStyle/>
                    <a:p>
                      <a:pPr algn="r"/>
                      <a:r>
                        <a:rPr lang="en-US" dirty="0" smtClean="0"/>
                        <a:t>5</a:t>
                      </a:r>
                      <a:endParaRPr lang="en-US" dirty="0"/>
                    </a:p>
                  </a:txBody>
                  <a:tcPr/>
                </a:tc>
                <a:tc>
                  <a:txBody>
                    <a:bodyPr/>
                    <a:lstStyle/>
                    <a:p>
                      <a:r>
                        <a:rPr lang="en-US" dirty="0" smtClean="0"/>
                        <a:t>243</a:t>
                      </a:r>
                      <a:endParaRPr lang="en-US" dirty="0"/>
                    </a:p>
                  </a:txBody>
                  <a:tcPr/>
                </a:tc>
              </a:tr>
              <a:tr h="153547">
                <a:tc>
                  <a:txBody>
                    <a:bodyPr/>
                    <a:lstStyle/>
                    <a:p>
                      <a:pPr algn="r"/>
                      <a:r>
                        <a:rPr lang="en-US" dirty="0" smtClean="0"/>
                        <a:t>6</a:t>
                      </a:r>
                      <a:endParaRPr lang="en-US" dirty="0"/>
                    </a:p>
                  </a:txBody>
                  <a:tcPr/>
                </a:tc>
                <a:tc>
                  <a:txBody>
                    <a:bodyPr/>
                    <a:lstStyle/>
                    <a:p>
                      <a:r>
                        <a:rPr lang="en-US" dirty="0" smtClean="0"/>
                        <a:t>199</a:t>
                      </a:r>
                      <a:endParaRPr lang="en-US" dirty="0"/>
                    </a:p>
                  </a:txBody>
                  <a:tcPr/>
                </a:tc>
              </a:tr>
              <a:tr h="265027">
                <a:tc>
                  <a:txBody>
                    <a:bodyPr/>
                    <a:lstStyle/>
                    <a:p>
                      <a:pPr algn="r"/>
                      <a:r>
                        <a:rPr lang="en-US" dirty="0" smtClean="0"/>
                        <a:t>7</a:t>
                      </a:r>
                      <a:endParaRPr lang="en-US" dirty="0"/>
                    </a:p>
                  </a:txBody>
                  <a:tcPr/>
                </a:tc>
                <a:tc>
                  <a:txBody>
                    <a:bodyPr/>
                    <a:lstStyle/>
                    <a:p>
                      <a:r>
                        <a:rPr lang="en-US" dirty="0" smtClean="0"/>
                        <a:t>172</a:t>
                      </a:r>
                      <a:endParaRPr lang="en-US" dirty="0"/>
                    </a:p>
                  </a:txBody>
                  <a:tcPr/>
                </a:tc>
              </a:tr>
              <a:tr h="153547">
                <a:tc>
                  <a:txBody>
                    <a:bodyPr/>
                    <a:lstStyle/>
                    <a:p>
                      <a:pPr algn="r"/>
                      <a:r>
                        <a:rPr lang="en-US" dirty="0" smtClean="0"/>
                        <a:t>8</a:t>
                      </a:r>
                      <a:endParaRPr lang="en-US" dirty="0"/>
                    </a:p>
                  </a:txBody>
                  <a:tcPr/>
                </a:tc>
                <a:tc>
                  <a:txBody>
                    <a:bodyPr/>
                    <a:lstStyle/>
                    <a:p>
                      <a:r>
                        <a:rPr lang="en-US" dirty="0" smtClean="0"/>
                        <a:t>131</a:t>
                      </a:r>
                      <a:endParaRPr lang="en-US" dirty="0"/>
                    </a:p>
                  </a:txBody>
                  <a:tcPr/>
                </a:tc>
              </a:tr>
              <a:tr h="153547">
                <a:tc>
                  <a:txBody>
                    <a:bodyPr/>
                    <a:lstStyle/>
                    <a:p>
                      <a:pPr algn="r"/>
                      <a:r>
                        <a:rPr lang="en-US" dirty="0" smtClean="0"/>
                        <a:t>9</a:t>
                      </a:r>
                      <a:endParaRPr lang="en-US" dirty="0"/>
                    </a:p>
                  </a:txBody>
                  <a:tcPr/>
                </a:tc>
                <a:tc>
                  <a:txBody>
                    <a:bodyPr/>
                    <a:lstStyle/>
                    <a:p>
                      <a:r>
                        <a:rPr lang="en-US" dirty="0" smtClean="0"/>
                        <a:t>82</a:t>
                      </a:r>
                      <a:endParaRPr lang="en-US" dirty="0"/>
                    </a:p>
                  </a:txBody>
                  <a:tcPr/>
                </a:tc>
              </a:tr>
              <a:tr h="153547">
                <a:tc>
                  <a:txBody>
                    <a:bodyPr/>
                    <a:lstStyle/>
                    <a:p>
                      <a:pPr algn="r"/>
                      <a:r>
                        <a:rPr lang="en-US" dirty="0" smtClean="0"/>
                        <a:t>10</a:t>
                      </a:r>
                      <a:endParaRPr lang="en-US" dirty="0"/>
                    </a:p>
                  </a:txBody>
                  <a:tcPr/>
                </a:tc>
                <a:tc>
                  <a:txBody>
                    <a:bodyPr/>
                    <a:lstStyle/>
                    <a:p>
                      <a:r>
                        <a:rPr lang="en-US" dirty="0" smtClean="0"/>
                        <a:t>91</a:t>
                      </a:r>
                      <a:endParaRPr lang="en-US" dirty="0"/>
                    </a:p>
                  </a:txBody>
                  <a:tcPr/>
                </a:tc>
              </a:tr>
              <a:tr h="153547">
                <a:tc>
                  <a:txBody>
                    <a:bodyPr/>
                    <a:lstStyle/>
                    <a:p>
                      <a:pPr algn="r"/>
                      <a:r>
                        <a:rPr lang="en-US" dirty="0" smtClean="0"/>
                        <a:t>11-50</a:t>
                      </a:r>
                      <a:endParaRPr lang="en-US" dirty="0"/>
                    </a:p>
                  </a:txBody>
                  <a:tcPr/>
                </a:tc>
                <a:tc>
                  <a:txBody>
                    <a:bodyPr/>
                    <a:lstStyle/>
                    <a:p>
                      <a:r>
                        <a:rPr lang="en-US" dirty="0" smtClean="0"/>
                        <a:t>540</a:t>
                      </a:r>
                      <a:endParaRPr lang="en-US" dirty="0"/>
                    </a:p>
                  </a:txBody>
                  <a:tcPr/>
                </a:tc>
              </a:tr>
              <a:tr h="153547">
                <a:tc>
                  <a:txBody>
                    <a:bodyPr/>
                    <a:lstStyle/>
                    <a:p>
                      <a:pPr algn="r"/>
                      <a:r>
                        <a:rPr lang="en-US" dirty="0" smtClean="0"/>
                        <a:t>50-100</a:t>
                      </a:r>
                      <a:endParaRPr lang="en-US" dirty="0"/>
                    </a:p>
                  </a:txBody>
                  <a:tcPr/>
                </a:tc>
                <a:tc>
                  <a:txBody>
                    <a:bodyPr/>
                    <a:lstStyle/>
                    <a:p>
                      <a:r>
                        <a:rPr lang="en-US" dirty="0" smtClean="0"/>
                        <a:t>99</a:t>
                      </a:r>
                      <a:endParaRPr lang="en-US" dirty="0"/>
                    </a:p>
                  </a:txBody>
                  <a:tcPr/>
                </a:tc>
              </a:tr>
              <a:tr h="153547">
                <a:tc>
                  <a:txBody>
                    <a:bodyPr/>
                    <a:lstStyle/>
                    <a:p>
                      <a:pPr algn="r"/>
                      <a:r>
                        <a:rPr lang="en-US" dirty="0" smtClean="0"/>
                        <a:t>&gt; 100</a:t>
                      </a:r>
                      <a:endParaRPr lang="en-US" dirty="0"/>
                    </a:p>
                  </a:txBody>
                  <a:tcPr/>
                </a:tc>
                <a:tc>
                  <a:txBody>
                    <a:bodyPr/>
                    <a:lstStyle/>
                    <a:p>
                      <a:r>
                        <a:rPr lang="en-US" dirty="0" smtClean="0"/>
                        <a:t>102</a:t>
                      </a:r>
                      <a:endParaRPr lang="en-US" dirty="0"/>
                    </a:p>
                  </a:txBody>
                  <a:tcPr/>
                </a:tc>
              </a:tr>
            </a:tbl>
          </a:graphicData>
        </a:graphic>
      </p:graphicFrame>
      <p:sp>
        <p:nvSpPr>
          <p:cNvPr id="9" name="TextBox 8"/>
          <p:cNvSpPr txBox="1"/>
          <p:nvPr/>
        </p:nvSpPr>
        <p:spPr>
          <a:xfrm>
            <a:off x="0" y="6611779"/>
            <a:ext cx="1643399" cy="246221"/>
          </a:xfrm>
          <a:prstGeom prst="rect">
            <a:avLst/>
          </a:prstGeom>
          <a:noFill/>
        </p:spPr>
        <p:txBody>
          <a:bodyPr wrap="none" rtlCol="0">
            <a:spAutoFit/>
          </a:bodyPr>
          <a:lstStyle/>
          <a:p>
            <a:r>
              <a:rPr lang="en-US" sz="1000" b="0" dirty="0" smtClean="0"/>
              <a:t>from Manning and </a:t>
            </a:r>
            <a:r>
              <a:rPr lang="en-US" sz="1000" b="0" dirty="0" err="1" smtClean="0"/>
              <a:t>Shütze</a:t>
            </a:r>
            <a:endParaRPr lang="en-US" sz="1000" b="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p:txBody>
          <a:bodyPr/>
          <a:lstStyle/>
          <a:p>
            <a:r>
              <a:rPr lang="en-US" dirty="0" smtClean="0"/>
              <a:t>George Kingsley </a:t>
            </a:r>
            <a:r>
              <a:rPr lang="en-US" dirty="0" err="1" smtClean="0"/>
              <a:t>Zipf</a:t>
            </a:r>
            <a:r>
              <a:rPr lang="en-US" dirty="0" smtClean="0"/>
              <a:t> (1902-1950) observed the following relation between frequency and rank</a:t>
            </a:r>
          </a:p>
          <a:p>
            <a:endParaRPr lang="en-US" dirty="0" smtClean="0"/>
          </a:p>
          <a:p>
            <a:pPr lvl="1"/>
            <a:endParaRPr lang="en-US" dirty="0" smtClean="0"/>
          </a:p>
          <a:p>
            <a:pPr lvl="1"/>
            <a:endParaRPr lang="en-US" dirty="0" smtClean="0"/>
          </a:p>
          <a:p>
            <a:r>
              <a:rPr lang="en-US" dirty="0" smtClean="0"/>
              <a:t>Example: the 50th most common word should occur three times more often than the 150th most common word</a:t>
            </a:r>
          </a:p>
          <a:p>
            <a:r>
              <a:rPr lang="en-US" dirty="0" smtClean="0"/>
              <a:t>In other words:</a:t>
            </a:r>
          </a:p>
          <a:p>
            <a:pPr lvl="1"/>
            <a:r>
              <a:rPr lang="en-US" dirty="0" smtClean="0"/>
              <a:t>A few elements occur very frequently</a:t>
            </a:r>
          </a:p>
          <a:p>
            <a:pPr lvl="1"/>
            <a:r>
              <a:rPr lang="en-US" dirty="0" smtClean="0"/>
              <a:t>Many elements occur very infrequently</a:t>
            </a:r>
          </a:p>
          <a:p>
            <a:r>
              <a:rPr lang="en-US" dirty="0" err="1" smtClean="0"/>
              <a:t>Zipfian</a:t>
            </a:r>
            <a:r>
              <a:rPr lang="en-US" dirty="0" smtClean="0"/>
              <a:t> distributions are linear in log-log plots</a:t>
            </a:r>
          </a:p>
        </p:txBody>
      </p:sp>
      <p:sp>
        <p:nvSpPr>
          <p:cNvPr id="4101" name="Rectangle 8"/>
          <p:cNvSpPr>
            <a:spLocks noChangeArrowheads="1"/>
          </p:cNvSpPr>
          <p:nvPr/>
        </p:nvSpPr>
        <p:spPr bwMode="auto">
          <a:xfrm>
            <a:off x="1219200" y="1981200"/>
            <a:ext cx="6705600" cy="1143000"/>
          </a:xfrm>
          <a:prstGeom prst="rect">
            <a:avLst/>
          </a:prstGeom>
          <a:solidFill>
            <a:srgbClr val="FFFFCC"/>
          </a:solidFill>
          <a:ln w="9525" algn="ctr">
            <a:noFill/>
            <a:round/>
            <a:headEnd/>
            <a:tailEnd/>
          </a:ln>
        </p:spPr>
        <p:txBody>
          <a:bodyPr/>
          <a:lstStyle/>
          <a:p>
            <a:endParaRPr lang="en-US"/>
          </a:p>
        </p:txBody>
      </p:sp>
      <p:sp>
        <p:nvSpPr>
          <p:cNvPr id="4102" name="Rectangle 2"/>
          <p:cNvSpPr>
            <a:spLocks noGrp="1" noChangeArrowheads="1"/>
          </p:cNvSpPr>
          <p:nvPr>
            <p:ph type="title"/>
          </p:nvPr>
        </p:nvSpPr>
        <p:spPr/>
        <p:txBody>
          <a:bodyPr/>
          <a:lstStyle/>
          <a:p>
            <a:r>
              <a:rPr lang="en-US" dirty="0" err="1" smtClean="0"/>
              <a:t>Zipf’s</a:t>
            </a:r>
            <a:r>
              <a:rPr lang="en-US" dirty="0" smtClean="0"/>
              <a:t> Law</a:t>
            </a:r>
          </a:p>
        </p:txBody>
      </p:sp>
      <p:graphicFrame>
        <p:nvGraphicFramePr>
          <p:cNvPr id="4098" name="Object 2"/>
          <p:cNvGraphicFramePr>
            <a:graphicFrameLocks noChangeAspect="1"/>
          </p:cNvGraphicFramePr>
          <p:nvPr/>
        </p:nvGraphicFramePr>
        <p:xfrm>
          <a:off x="1371600" y="2141538"/>
          <a:ext cx="1708150" cy="666750"/>
        </p:xfrm>
        <a:graphic>
          <a:graphicData uri="http://schemas.openxmlformats.org/presentationml/2006/ole">
            <p:oleObj spid="_x0000_s1026" name="Equation" r:id="rId3" imgW="520560" imgH="203040" progId="Equation.3">
              <p:embed/>
            </p:oleObj>
          </a:graphicData>
        </a:graphic>
      </p:graphicFrame>
      <p:sp>
        <p:nvSpPr>
          <p:cNvPr id="4103" name="Text Box 6"/>
          <p:cNvSpPr txBox="1">
            <a:spLocks noChangeArrowheads="1"/>
          </p:cNvSpPr>
          <p:nvPr/>
        </p:nvSpPr>
        <p:spPr bwMode="auto">
          <a:xfrm>
            <a:off x="3581400" y="2293938"/>
            <a:ext cx="387350" cy="366712"/>
          </a:xfrm>
          <a:prstGeom prst="rect">
            <a:avLst/>
          </a:prstGeom>
          <a:noFill/>
          <a:ln w="9525">
            <a:noFill/>
            <a:miter lim="800000"/>
            <a:headEnd/>
            <a:tailEnd/>
          </a:ln>
        </p:spPr>
        <p:txBody>
          <a:bodyPr wrap="none">
            <a:spAutoFit/>
          </a:bodyPr>
          <a:lstStyle/>
          <a:p>
            <a:r>
              <a:rPr lang="en-US" sz="1800" b="0">
                <a:solidFill>
                  <a:schemeClr val="bg2"/>
                </a:solidFill>
              </a:rPr>
              <a:t>or</a:t>
            </a:r>
          </a:p>
        </p:txBody>
      </p:sp>
      <p:graphicFrame>
        <p:nvGraphicFramePr>
          <p:cNvPr id="4099" name="Object 3"/>
          <p:cNvGraphicFramePr>
            <a:graphicFrameLocks noChangeAspect="1"/>
          </p:cNvGraphicFramePr>
          <p:nvPr/>
        </p:nvGraphicFramePr>
        <p:xfrm>
          <a:off x="4352925" y="1828800"/>
          <a:ext cx="1333500" cy="1292225"/>
        </p:xfrm>
        <a:graphic>
          <a:graphicData uri="http://schemas.openxmlformats.org/presentationml/2006/ole">
            <p:oleObj spid="_x0000_s1027" name="Equation" r:id="rId4" imgW="406080" imgH="393480" progId="Equation.3">
              <p:embed/>
            </p:oleObj>
          </a:graphicData>
        </a:graphic>
      </p:graphicFrame>
      <p:sp>
        <p:nvSpPr>
          <p:cNvPr id="4104" name="Text Box 8"/>
          <p:cNvSpPr txBox="1">
            <a:spLocks noChangeArrowheads="1"/>
          </p:cNvSpPr>
          <p:nvPr/>
        </p:nvSpPr>
        <p:spPr bwMode="auto">
          <a:xfrm>
            <a:off x="6096000" y="2054225"/>
            <a:ext cx="1655763" cy="1006475"/>
          </a:xfrm>
          <a:prstGeom prst="rect">
            <a:avLst/>
          </a:prstGeom>
          <a:noFill/>
          <a:ln w="9525">
            <a:noFill/>
            <a:miter lim="800000"/>
            <a:headEnd/>
            <a:tailEnd/>
          </a:ln>
        </p:spPr>
        <p:txBody>
          <a:bodyPr wrap="none">
            <a:spAutoFit/>
          </a:bodyPr>
          <a:lstStyle/>
          <a:p>
            <a:r>
              <a:rPr lang="en-US" sz="2000" b="0" i="1">
                <a:solidFill>
                  <a:schemeClr val="bg2"/>
                </a:solidFill>
              </a:rPr>
              <a:t>f</a:t>
            </a:r>
            <a:r>
              <a:rPr lang="en-US" sz="2000" b="0">
                <a:solidFill>
                  <a:schemeClr val="bg2"/>
                </a:solidFill>
              </a:rPr>
              <a:t> = frequency</a:t>
            </a:r>
          </a:p>
          <a:p>
            <a:r>
              <a:rPr lang="en-US" sz="2000" b="0" i="1">
                <a:solidFill>
                  <a:schemeClr val="bg2"/>
                </a:solidFill>
              </a:rPr>
              <a:t>r</a:t>
            </a:r>
            <a:r>
              <a:rPr lang="en-US" sz="2000" b="0">
                <a:solidFill>
                  <a:schemeClr val="bg2"/>
                </a:solidFill>
              </a:rPr>
              <a:t> = rank</a:t>
            </a:r>
          </a:p>
          <a:p>
            <a:r>
              <a:rPr lang="en-US" sz="2000" b="0" i="1">
                <a:solidFill>
                  <a:schemeClr val="bg2"/>
                </a:solidFill>
              </a:rPr>
              <a:t>c</a:t>
            </a:r>
            <a:r>
              <a:rPr lang="en-US" sz="2000" b="0">
                <a:solidFill>
                  <a:schemeClr val="bg2"/>
                </a:solidFill>
              </a:rPr>
              <a:t> = constant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pic>
        <p:nvPicPr>
          <p:cNvPr id="4" name="Picture 3" descr="zipf-from-manning-schutze.png"/>
          <p:cNvPicPr>
            <a:picLocks noChangeAspect="1"/>
          </p:cNvPicPr>
          <p:nvPr/>
        </p:nvPicPr>
        <p:blipFill>
          <a:blip r:embed="rId2" cstate="print"/>
          <a:stretch>
            <a:fillRect/>
          </a:stretch>
        </p:blipFill>
        <p:spPr>
          <a:xfrm>
            <a:off x="1371600" y="1295400"/>
            <a:ext cx="6273800" cy="4457700"/>
          </a:xfrm>
          <a:prstGeom prst="rect">
            <a:avLst/>
          </a:prstGeom>
        </p:spPr>
      </p:pic>
      <p:sp>
        <p:nvSpPr>
          <p:cNvPr id="5" name="TextBox 4"/>
          <p:cNvSpPr txBox="1"/>
          <p:nvPr/>
        </p:nvSpPr>
        <p:spPr>
          <a:xfrm>
            <a:off x="2362200" y="5791200"/>
            <a:ext cx="4454874" cy="307777"/>
          </a:xfrm>
          <a:prstGeom prst="rect">
            <a:avLst/>
          </a:prstGeom>
          <a:noFill/>
        </p:spPr>
        <p:txBody>
          <a:bodyPr wrap="none" rtlCol="0">
            <a:spAutoFit/>
          </a:bodyPr>
          <a:lstStyle/>
          <a:p>
            <a:r>
              <a:rPr lang="en-US" sz="1400" dirty="0" smtClean="0">
                <a:solidFill>
                  <a:schemeClr val="bg1"/>
                </a:solidFill>
              </a:rPr>
              <a:t>Graph illustrating </a:t>
            </a:r>
            <a:r>
              <a:rPr lang="en-US" sz="1400" dirty="0" err="1" smtClean="0">
                <a:solidFill>
                  <a:schemeClr val="bg1"/>
                </a:solidFill>
              </a:rPr>
              <a:t>Zipf’s</a:t>
            </a:r>
            <a:r>
              <a:rPr lang="en-US" sz="1400" dirty="0" smtClean="0">
                <a:solidFill>
                  <a:schemeClr val="bg1"/>
                </a:solidFill>
              </a:rPr>
              <a:t> Law for the Brown corpus</a:t>
            </a:r>
            <a:endParaRPr lang="en-US" sz="1400" dirty="0">
              <a:solidFill>
                <a:schemeClr val="bg1"/>
              </a:solidFill>
            </a:endParaRPr>
          </a:p>
        </p:txBody>
      </p:sp>
      <p:sp>
        <p:nvSpPr>
          <p:cNvPr id="10" name="TextBox 9"/>
          <p:cNvSpPr txBox="1"/>
          <p:nvPr/>
        </p:nvSpPr>
        <p:spPr>
          <a:xfrm>
            <a:off x="0" y="6611779"/>
            <a:ext cx="1643399" cy="246221"/>
          </a:xfrm>
          <a:prstGeom prst="rect">
            <a:avLst/>
          </a:prstGeom>
          <a:noFill/>
        </p:spPr>
        <p:txBody>
          <a:bodyPr wrap="none" rtlCol="0">
            <a:spAutoFit/>
          </a:bodyPr>
          <a:lstStyle/>
          <a:p>
            <a:r>
              <a:rPr lang="en-US" sz="1000" b="0" dirty="0" smtClean="0">
                <a:solidFill>
                  <a:schemeClr val="bg1"/>
                </a:solidFill>
              </a:rPr>
              <a:t>from Manning and </a:t>
            </a:r>
            <a:r>
              <a:rPr lang="en-US" sz="1000" b="0" dirty="0" err="1" smtClean="0">
                <a:solidFill>
                  <a:schemeClr val="bg1"/>
                </a:solidFill>
              </a:rPr>
              <a:t>Shütze</a:t>
            </a:r>
            <a:endParaRPr lang="en-US" sz="1000" b="0" dirty="0">
              <a:solidFill>
                <a:schemeClr val="bg1"/>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Law Distributions: Population</a:t>
            </a:r>
            <a:endParaRPr lang="en-US" dirty="0"/>
          </a:p>
        </p:txBody>
      </p:sp>
      <p:pic>
        <p:nvPicPr>
          <p:cNvPr id="5" name="Picture 4" descr="power-law-population.png"/>
          <p:cNvPicPr>
            <a:picLocks noChangeAspect="1"/>
          </p:cNvPicPr>
          <p:nvPr/>
        </p:nvPicPr>
        <p:blipFill>
          <a:blip r:embed="rId2" cstate="print"/>
          <a:stretch>
            <a:fillRect/>
          </a:stretch>
        </p:blipFill>
        <p:spPr>
          <a:xfrm>
            <a:off x="627111" y="1855161"/>
            <a:ext cx="7831089" cy="3478839"/>
          </a:xfrm>
          <a:prstGeom prst="rect">
            <a:avLst/>
          </a:prstGeom>
        </p:spPr>
      </p:pic>
      <p:sp>
        <p:nvSpPr>
          <p:cNvPr id="6" name="TextBox 5"/>
          <p:cNvSpPr txBox="1"/>
          <p:nvPr/>
        </p:nvSpPr>
        <p:spPr>
          <a:xfrm>
            <a:off x="0" y="6457890"/>
            <a:ext cx="4313598" cy="400110"/>
          </a:xfrm>
          <a:prstGeom prst="rect">
            <a:avLst/>
          </a:prstGeom>
          <a:noFill/>
        </p:spPr>
        <p:txBody>
          <a:bodyPr wrap="square" rtlCol="0">
            <a:spAutoFit/>
          </a:bodyPr>
          <a:lstStyle/>
          <a:p>
            <a:r>
              <a:rPr lang="en-US" sz="1000" b="0" dirty="0" smtClean="0">
                <a:solidFill>
                  <a:schemeClr val="bg1"/>
                </a:solidFill>
              </a:rPr>
              <a:t>These and following figures from: Newman, M. E. J. (2005) “Power laws, Pareto distributions and </a:t>
            </a:r>
            <a:r>
              <a:rPr lang="en-US" sz="1000" b="0" dirty="0" err="1" smtClean="0">
                <a:solidFill>
                  <a:schemeClr val="bg1"/>
                </a:solidFill>
              </a:rPr>
              <a:t>Zipf's</a:t>
            </a:r>
            <a:r>
              <a:rPr lang="en-US" sz="1000" b="0" dirty="0" smtClean="0">
                <a:solidFill>
                  <a:schemeClr val="bg1"/>
                </a:solidFill>
              </a:rPr>
              <a:t> law.” Contemporary Physics 46:323–351.</a:t>
            </a:r>
            <a:endParaRPr lang="en-US" sz="1000" b="0" dirty="0">
              <a:solidFill>
                <a:schemeClr val="bg1"/>
              </a:solidFill>
            </a:endParaRPr>
          </a:p>
        </p:txBody>
      </p:sp>
      <p:sp>
        <p:nvSpPr>
          <p:cNvPr id="7" name="TextBox 6"/>
          <p:cNvSpPr txBox="1"/>
          <p:nvPr/>
        </p:nvSpPr>
        <p:spPr>
          <a:xfrm>
            <a:off x="1295400" y="5410200"/>
            <a:ext cx="7162800" cy="307777"/>
          </a:xfrm>
          <a:prstGeom prst="rect">
            <a:avLst/>
          </a:prstGeom>
          <a:noFill/>
        </p:spPr>
        <p:txBody>
          <a:bodyPr wrap="square" rtlCol="0">
            <a:spAutoFit/>
          </a:bodyPr>
          <a:lstStyle/>
          <a:p>
            <a:pPr algn="ctr"/>
            <a:r>
              <a:rPr lang="en-US" sz="1400" dirty="0" smtClean="0">
                <a:solidFill>
                  <a:schemeClr val="bg1"/>
                </a:solidFill>
                <a:latin typeface="+mn-lt"/>
              </a:rPr>
              <a:t>Distribution US cities with population greater than 10,000. Data from 2000 Census.</a:t>
            </a:r>
            <a:endParaRPr lang="en-US" sz="1400" dirty="0">
              <a:solidFill>
                <a:schemeClr val="bg1"/>
              </a:solidFill>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Law Distributions: Citations</a:t>
            </a:r>
            <a:endParaRPr lang="en-US" dirty="0"/>
          </a:p>
        </p:txBody>
      </p:sp>
      <p:pic>
        <p:nvPicPr>
          <p:cNvPr id="5" name="Picture 4" descr="power-law-citations.png"/>
          <p:cNvPicPr>
            <a:picLocks noChangeAspect="1"/>
          </p:cNvPicPr>
          <p:nvPr/>
        </p:nvPicPr>
        <p:blipFill>
          <a:blip r:embed="rId2" cstate="print"/>
          <a:stretch>
            <a:fillRect/>
          </a:stretch>
        </p:blipFill>
        <p:spPr>
          <a:xfrm>
            <a:off x="2194560" y="1143000"/>
            <a:ext cx="4679633" cy="4663440"/>
          </a:xfrm>
          <a:prstGeom prst="rect">
            <a:avLst/>
          </a:prstGeom>
        </p:spPr>
      </p:pic>
      <p:sp>
        <p:nvSpPr>
          <p:cNvPr id="6" name="TextBox 5"/>
          <p:cNvSpPr txBox="1"/>
          <p:nvPr/>
        </p:nvSpPr>
        <p:spPr>
          <a:xfrm>
            <a:off x="1845388" y="5877580"/>
            <a:ext cx="5546012" cy="523220"/>
          </a:xfrm>
          <a:prstGeom prst="rect">
            <a:avLst/>
          </a:prstGeom>
          <a:noFill/>
        </p:spPr>
        <p:txBody>
          <a:bodyPr wrap="square" rtlCol="0">
            <a:spAutoFit/>
          </a:bodyPr>
          <a:lstStyle/>
          <a:p>
            <a:pPr algn="ctr"/>
            <a:r>
              <a:rPr lang="en-US" sz="1400" dirty="0" smtClean="0">
                <a:solidFill>
                  <a:schemeClr val="bg1"/>
                </a:solidFill>
                <a:latin typeface="+mn-lt"/>
              </a:rPr>
              <a:t>Numbers of citations to scientific papers published in 1981, from time of publication until June 1997</a:t>
            </a:r>
            <a:endParaRPr lang="en-US" sz="1400" dirty="0">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Grade</a:t>
            </a:r>
          </a:p>
        </p:txBody>
      </p:sp>
      <p:sp>
        <p:nvSpPr>
          <p:cNvPr id="22531" name="Content Placeholder 2"/>
          <p:cNvSpPr>
            <a:spLocks noGrp="1"/>
          </p:cNvSpPr>
          <p:nvPr>
            <p:ph idx="1"/>
          </p:nvPr>
        </p:nvSpPr>
        <p:spPr/>
        <p:txBody>
          <a:bodyPr/>
          <a:lstStyle/>
          <a:p>
            <a:r>
              <a:rPr lang="en-US" dirty="0" smtClean="0"/>
              <a:t>Exams: 50%</a:t>
            </a:r>
          </a:p>
          <a:p>
            <a:r>
              <a:rPr lang="en-US" dirty="0" smtClean="0"/>
              <a:t>Class Assignments: 45%</a:t>
            </a:r>
          </a:p>
          <a:p>
            <a:pPr lvl="1"/>
            <a:r>
              <a:rPr lang="en-US" dirty="0" smtClean="0"/>
              <a:t>Assignment 1 “warm up”: 5%</a:t>
            </a:r>
          </a:p>
          <a:p>
            <a:pPr lvl="1"/>
            <a:r>
              <a:rPr lang="en-US" dirty="0" smtClean="0"/>
              <a:t>Assignments 2-5: 10% each</a:t>
            </a:r>
          </a:p>
          <a:p>
            <a:r>
              <a:rPr lang="en-US" dirty="0" smtClean="0"/>
              <a:t>Class participation: 5%</a:t>
            </a:r>
          </a:p>
          <a:p>
            <a:pPr lvl="1"/>
            <a:r>
              <a:rPr lang="en-US" dirty="0" smtClean="0"/>
              <a:t>Showing up for class, demonstrating preparedness, and contributing to class discussions</a:t>
            </a:r>
          </a:p>
          <a:p>
            <a:r>
              <a:rPr lang="en-US" dirty="0" smtClean="0"/>
              <a:t>Policy for late and incomplete work, etc.</a:t>
            </a:r>
          </a:p>
        </p:txBody>
      </p:sp>
      <p:pic>
        <p:nvPicPr>
          <p:cNvPr id="22532" name="Picture 3"/>
          <p:cNvPicPr>
            <a:picLocks noChangeAspect="1"/>
          </p:cNvPicPr>
          <p:nvPr/>
        </p:nvPicPr>
        <p:blipFill>
          <a:blip r:embed="rId3" cstate="print"/>
          <a:srcRect/>
          <a:stretch>
            <a:fillRect/>
          </a:stretch>
        </p:blipFill>
        <p:spPr bwMode="auto">
          <a:xfrm>
            <a:off x="6402388" y="285750"/>
            <a:ext cx="2532062"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Law Distributions: Web Hits</a:t>
            </a:r>
            <a:endParaRPr lang="en-US" dirty="0"/>
          </a:p>
        </p:txBody>
      </p:sp>
      <p:pic>
        <p:nvPicPr>
          <p:cNvPr id="3" name="Picture 2" descr="power-law-web-hits.png"/>
          <p:cNvPicPr>
            <a:picLocks noChangeAspect="1"/>
          </p:cNvPicPr>
          <p:nvPr/>
        </p:nvPicPr>
        <p:blipFill>
          <a:blip r:embed="rId2" cstate="print"/>
          <a:stretch>
            <a:fillRect/>
          </a:stretch>
        </p:blipFill>
        <p:spPr>
          <a:xfrm>
            <a:off x="2176272" y="1295400"/>
            <a:ext cx="4509611" cy="4388168"/>
          </a:xfrm>
          <a:prstGeom prst="rect">
            <a:avLst/>
          </a:prstGeom>
        </p:spPr>
      </p:pic>
      <p:sp>
        <p:nvSpPr>
          <p:cNvPr id="4" name="TextBox 3"/>
          <p:cNvSpPr txBox="1"/>
          <p:nvPr/>
        </p:nvSpPr>
        <p:spPr>
          <a:xfrm>
            <a:off x="778588" y="5791200"/>
            <a:ext cx="7832012" cy="307777"/>
          </a:xfrm>
          <a:prstGeom prst="rect">
            <a:avLst/>
          </a:prstGeom>
          <a:noFill/>
        </p:spPr>
        <p:txBody>
          <a:bodyPr wrap="square" rtlCol="0">
            <a:spAutoFit/>
          </a:bodyPr>
          <a:lstStyle/>
          <a:p>
            <a:pPr algn="ctr"/>
            <a:r>
              <a:rPr lang="en-US" sz="1400" dirty="0" smtClean="0">
                <a:solidFill>
                  <a:schemeClr val="bg1"/>
                </a:solidFill>
              </a:rPr>
              <a:t>Numbers of hits on web sites by 60,000 users of the AOL, 12/1/1997</a:t>
            </a:r>
            <a:endParaRPr lang="en-US" sz="1400" dirty="0">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Power Law Distributions!</a:t>
            </a:r>
            <a:endParaRPr lang="en-US" dirty="0"/>
          </a:p>
        </p:txBody>
      </p:sp>
      <p:pic>
        <p:nvPicPr>
          <p:cNvPr id="3" name="Picture 2" descr="power-law-all.png"/>
          <p:cNvPicPr>
            <a:picLocks noChangeAspect="1"/>
          </p:cNvPicPr>
          <p:nvPr/>
        </p:nvPicPr>
        <p:blipFill>
          <a:blip r:embed="rId2" cstate="print"/>
          <a:stretch>
            <a:fillRect/>
          </a:stretch>
        </p:blipFill>
        <p:spPr>
          <a:xfrm>
            <a:off x="2562140" y="1203396"/>
            <a:ext cx="3914860" cy="5197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else can we do by counting?</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Raw Bigram collocations</a:t>
            </a:r>
            <a:endParaRPr lang="en-US" dirty="0"/>
          </a:p>
        </p:txBody>
      </p:sp>
      <p:graphicFrame>
        <p:nvGraphicFramePr>
          <p:cNvPr id="4" name="Table 3"/>
          <p:cNvGraphicFramePr>
            <a:graphicFrameLocks noGrp="1"/>
          </p:cNvGraphicFramePr>
          <p:nvPr/>
        </p:nvGraphicFramePr>
        <p:xfrm>
          <a:off x="2362200" y="990600"/>
          <a:ext cx="3962400" cy="5364480"/>
        </p:xfrm>
        <a:graphic>
          <a:graphicData uri="http://schemas.openxmlformats.org/drawingml/2006/table">
            <a:tbl>
              <a:tblPr firstRow="1" bandRow="1">
                <a:tableStyleId>{2D5ABB26-0587-4C30-8999-92F81FD0307C}</a:tableStyleId>
              </a:tblPr>
              <a:tblGrid>
                <a:gridCol w="1600200"/>
                <a:gridCol w="1041400"/>
                <a:gridCol w="1320800"/>
              </a:tblGrid>
              <a:tr h="280353">
                <a:tc>
                  <a:txBody>
                    <a:bodyPr/>
                    <a:lstStyle/>
                    <a:p>
                      <a:pPr algn="r"/>
                      <a:r>
                        <a:rPr lang="en-US" sz="1600" b="1" dirty="0" smtClean="0"/>
                        <a:t>Frequency</a:t>
                      </a:r>
                      <a:endParaRPr lang="en-US" sz="1600" b="1" dirty="0"/>
                    </a:p>
                  </a:txBody>
                  <a:tcPr/>
                </a:tc>
                <a:tc>
                  <a:txBody>
                    <a:bodyPr/>
                    <a:lstStyle/>
                    <a:p>
                      <a:pPr algn="l"/>
                      <a:r>
                        <a:rPr lang="en-US" sz="1600" b="1" dirty="0" smtClean="0"/>
                        <a:t>Word 1</a:t>
                      </a:r>
                      <a:endParaRPr lang="en-US" sz="1600" b="1" dirty="0"/>
                    </a:p>
                  </a:txBody>
                  <a:tcPr/>
                </a:tc>
                <a:tc>
                  <a:txBody>
                    <a:bodyPr/>
                    <a:lstStyle/>
                    <a:p>
                      <a:pPr algn="l"/>
                      <a:r>
                        <a:rPr lang="en-US" sz="1600" b="1" dirty="0" smtClean="0"/>
                        <a:t>Word 2</a:t>
                      </a:r>
                      <a:endParaRPr lang="en-US" sz="1600" b="1" dirty="0"/>
                    </a:p>
                  </a:txBody>
                  <a:tcPr/>
                </a:tc>
              </a:tr>
              <a:tr h="280353">
                <a:tc>
                  <a:txBody>
                    <a:bodyPr/>
                    <a:lstStyle/>
                    <a:p>
                      <a:pPr algn="r"/>
                      <a:r>
                        <a:rPr lang="en-US" sz="1600" dirty="0" smtClean="0"/>
                        <a:t>80871</a:t>
                      </a:r>
                      <a:endParaRPr lang="en-US" sz="1600" dirty="0"/>
                    </a:p>
                  </a:txBody>
                  <a:tcPr/>
                </a:tc>
                <a:tc>
                  <a:txBody>
                    <a:bodyPr/>
                    <a:lstStyle/>
                    <a:p>
                      <a:pPr algn="l"/>
                      <a:r>
                        <a:rPr lang="en-US" sz="1600" dirty="0" smtClean="0"/>
                        <a:t>of</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58841</a:t>
                      </a:r>
                      <a:endParaRPr lang="en-US" sz="1600" dirty="0"/>
                    </a:p>
                  </a:txBody>
                  <a:tcPr/>
                </a:tc>
                <a:tc>
                  <a:txBody>
                    <a:bodyPr/>
                    <a:lstStyle/>
                    <a:p>
                      <a:pPr algn="l"/>
                      <a:r>
                        <a:rPr lang="en-US" sz="1600" dirty="0" smtClean="0"/>
                        <a:t>in</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26430</a:t>
                      </a:r>
                      <a:endParaRPr lang="en-US" sz="1600" dirty="0"/>
                    </a:p>
                  </a:txBody>
                  <a:tcPr/>
                </a:tc>
                <a:tc>
                  <a:txBody>
                    <a:bodyPr/>
                    <a:lstStyle/>
                    <a:p>
                      <a:pPr algn="l"/>
                      <a:r>
                        <a:rPr lang="en-US" sz="1600" dirty="0" smtClean="0"/>
                        <a:t>to</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21842</a:t>
                      </a:r>
                      <a:endParaRPr lang="en-US" sz="1600" dirty="0"/>
                    </a:p>
                  </a:txBody>
                  <a:tcPr/>
                </a:tc>
                <a:tc>
                  <a:txBody>
                    <a:bodyPr/>
                    <a:lstStyle/>
                    <a:p>
                      <a:pPr algn="l"/>
                      <a:r>
                        <a:rPr lang="en-US" sz="1600" dirty="0" smtClean="0"/>
                        <a:t>on</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21839</a:t>
                      </a:r>
                      <a:endParaRPr lang="en-US" sz="1600" dirty="0"/>
                    </a:p>
                  </a:txBody>
                  <a:tcPr/>
                </a:tc>
                <a:tc>
                  <a:txBody>
                    <a:bodyPr/>
                    <a:lstStyle/>
                    <a:p>
                      <a:pPr algn="l"/>
                      <a:r>
                        <a:rPr lang="en-US" sz="1600" dirty="0" smtClean="0"/>
                        <a:t>for</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18568</a:t>
                      </a:r>
                      <a:endParaRPr lang="en-US" sz="1600" dirty="0"/>
                    </a:p>
                  </a:txBody>
                  <a:tcPr/>
                </a:tc>
                <a:tc>
                  <a:txBody>
                    <a:bodyPr/>
                    <a:lstStyle/>
                    <a:p>
                      <a:pPr algn="l"/>
                      <a:r>
                        <a:rPr lang="en-US" sz="1600" dirty="0" smtClean="0"/>
                        <a:t>and</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16121</a:t>
                      </a:r>
                      <a:endParaRPr lang="en-US" sz="1600" dirty="0"/>
                    </a:p>
                  </a:txBody>
                  <a:tcPr/>
                </a:tc>
                <a:tc>
                  <a:txBody>
                    <a:bodyPr/>
                    <a:lstStyle/>
                    <a:p>
                      <a:pPr algn="l"/>
                      <a:r>
                        <a:rPr lang="en-US" sz="1600" dirty="0" smtClean="0"/>
                        <a:t>that</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15630</a:t>
                      </a:r>
                      <a:endParaRPr lang="en-US" sz="1600" dirty="0"/>
                    </a:p>
                  </a:txBody>
                  <a:tcPr/>
                </a:tc>
                <a:tc>
                  <a:txBody>
                    <a:bodyPr/>
                    <a:lstStyle/>
                    <a:p>
                      <a:pPr algn="l"/>
                      <a:r>
                        <a:rPr lang="en-US" sz="1600" dirty="0" smtClean="0"/>
                        <a:t>at</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15494</a:t>
                      </a:r>
                      <a:endParaRPr lang="en-US" sz="1600" dirty="0"/>
                    </a:p>
                  </a:txBody>
                  <a:tcPr/>
                </a:tc>
                <a:tc>
                  <a:txBody>
                    <a:bodyPr/>
                    <a:lstStyle/>
                    <a:p>
                      <a:pPr algn="l"/>
                      <a:r>
                        <a:rPr lang="en-US" sz="1600" dirty="0" smtClean="0"/>
                        <a:t>to</a:t>
                      </a:r>
                      <a:endParaRPr lang="en-US" sz="1600" dirty="0"/>
                    </a:p>
                  </a:txBody>
                  <a:tcPr/>
                </a:tc>
                <a:tc>
                  <a:txBody>
                    <a:bodyPr/>
                    <a:lstStyle/>
                    <a:p>
                      <a:pPr algn="l"/>
                      <a:r>
                        <a:rPr lang="en-US" sz="1600" dirty="0" smtClean="0"/>
                        <a:t>be</a:t>
                      </a:r>
                      <a:endParaRPr lang="en-US" sz="1600" dirty="0"/>
                    </a:p>
                  </a:txBody>
                  <a:tcPr/>
                </a:tc>
              </a:tr>
              <a:tr h="280353">
                <a:tc>
                  <a:txBody>
                    <a:bodyPr/>
                    <a:lstStyle/>
                    <a:p>
                      <a:pPr algn="r"/>
                      <a:r>
                        <a:rPr lang="en-US" sz="1600" dirty="0" smtClean="0"/>
                        <a:t>13899</a:t>
                      </a:r>
                      <a:endParaRPr lang="en-US" sz="1600" dirty="0"/>
                    </a:p>
                  </a:txBody>
                  <a:tcPr/>
                </a:tc>
                <a:tc>
                  <a:txBody>
                    <a:bodyPr/>
                    <a:lstStyle/>
                    <a:p>
                      <a:pPr algn="l"/>
                      <a:r>
                        <a:rPr lang="en-US" sz="1600" dirty="0" smtClean="0"/>
                        <a:t>in</a:t>
                      </a:r>
                      <a:endParaRPr lang="en-US" sz="1600" dirty="0"/>
                    </a:p>
                  </a:txBody>
                  <a:tcPr/>
                </a:tc>
                <a:tc>
                  <a:txBody>
                    <a:bodyPr/>
                    <a:lstStyle/>
                    <a:p>
                      <a:pPr algn="l"/>
                      <a:r>
                        <a:rPr lang="en-US" sz="1600" dirty="0" smtClean="0"/>
                        <a:t>a</a:t>
                      </a:r>
                      <a:endParaRPr lang="en-US" sz="1600" dirty="0"/>
                    </a:p>
                  </a:txBody>
                  <a:tcPr/>
                </a:tc>
              </a:tr>
              <a:tr h="280353">
                <a:tc>
                  <a:txBody>
                    <a:bodyPr/>
                    <a:lstStyle/>
                    <a:p>
                      <a:pPr algn="r"/>
                      <a:r>
                        <a:rPr lang="en-US" sz="1600" dirty="0" smtClean="0"/>
                        <a:t>13689</a:t>
                      </a:r>
                      <a:endParaRPr lang="en-US" sz="1600" dirty="0"/>
                    </a:p>
                  </a:txBody>
                  <a:tcPr/>
                </a:tc>
                <a:tc>
                  <a:txBody>
                    <a:bodyPr/>
                    <a:lstStyle/>
                    <a:p>
                      <a:pPr algn="l"/>
                      <a:r>
                        <a:rPr lang="en-US" sz="1600" dirty="0" smtClean="0"/>
                        <a:t>of </a:t>
                      </a:r>
                      <a:endParaRPr lang="en-US" sz="1600" dirty="0"/>
                    </a:p>
                  </a:txBody>
                  <a:tcPr/>
                </a:tc>
                <a:tc>
                  <a:txBody>
                    <a:bodyPr/>
                    <a:lstStyle/>
                    <a:p>
                      <a:pPr algn="l"/>
                      <a:r>
                        <a:rPr lang="en-US" sz="1600" dirty="0" smtClean="0"/>
                        <a:t>a</a:t>
                      </a:r>
                      <a:endParaRPr lang="en-US" sz="1600" dirty="0"/>
                    </a:p>
                  </a:txBody>
                  <a:tcPr/>
                </a:tc>
              </a:tr>
              <a:tr h="280353">
                <a:tc>
                  <a:txBody>
                    <a:bodyPr/>
                    <a:lstStyle/>
                    <a:p>
                      <a:pPr algn="r"/>
                      <a:r>
                        <a:rPr lang="en-US" sz="1600" dirty="0" smtClean="0"/>
                        <a:t>13361</a:t>
                      </a:r>
                      <a:endParaRPr lang="en-US" sz="1600" dirty="0"/>
                    </a:p>
                  </a:txBody>
                  <a:tcPr/>
                </a:tc>
                <a:tc>
                  <a:txBody>
                    <a:bodyPr/>
                    <a:lstStyle/>
                    <a:p>
                      <a:pPr algn="l"/>
                      <a:r>
                        <a:rPr lang="en-US" sz="1600" dirty="0" smtClean="0"/>
                        <a:t>by</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13183</a:t>
                      </a:r>
                      <a:endParaRPr lang="en-US" sz="1600" dirty="0"/>
                    </a:p>
                  </a:txBody>
                  <a:tcPr/>
                </a:tc>
                <a:tc>
                  <a:txBody>
                    <a:bodyPr/>
                    <a:lstStyle/>
                    <a:p>
                      <a:pPr algn="l"/>
                      <a:r>
                        <a:rPr lang="en-US" sz="1600" dirty="0" smtClean="0"/>
                        <a:t>with</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12622</a:t>
                      </a:r>
                      <a:endParaRPr lang="en-US" sz="1600" dirty="0"/>
                    </a:p>
                  </a:txBody>
                  <a:tcPr/>
                </a:tc>
                <a:tc>
                  <a:txBody>
                    <a:bodyPr/>
                    <a:lstStyle/>
                    <a:p>
                      <a:pPr algn="l"/>
                      <a:r>
                        <a:rPr lang="en-US" sz="1600" dirty="0" smtClean="0"/>
                        <a:t>from</a:t>
                      </a:r>
                      <a:endParaRPr lang="en-US" sz="1600" dirty="0"/>
                    </a:p>
                  </a:txBody>
                  <a:tcPr/>
                </a:tc>
                <a:tc>
                  <a:txBody>
                    <a:bodyPr/>
                    <a:lstStyle/>
                    <a:p>
                      <a:pPr algn="l"/>
                      <a:r>
                        <a:rPr lang="en-US" sz="1600" dirty="0" smtClean="0"/>
                        <a:t>the</a:t>
                      </a:r>
                      <a:endParaRPr lang="en-US" sz="1600" dirty="0"/>
                    </a:p>
                  </a:txBody>
                  <a:tcPr/>
                </a:tc>
              </a:tr>
              <a:tr h="280353">
                <a:tc>
                  <a:txBody>
                    <a:bodyPr/>
                    <a:lstStyle/>
                    <a:p>
                      <a:pPr algn="r"/>
                      <a:r>
                        <a:rPr lang="en-US" sz="1600" dirty="0" smtClean="0"/>
                        <a:t>11428</a:t>
                      </a:r>
                      <a:endParaRPr lang="en-US" sz="1600" dirty="0"/>
                    </a:p>
                  </a:txBody>
                  <a:tcPr/>
                </a:tc>
                <a:tc>
                  <a:txBody>
                    <a:bodyPr/>
                    <a:lstStyle/>
                    <a:p>
                      <a:pPr algn="l"/>
                      <a:r>
                        <a:rPr lang="en-US" sz="1600" dirty="0" smtClean="0"/>
                        <a:t>New</a:t>
                      </a:r>
                      <a:endParaRPr lang="en-US" sz="1600" dirty="0"/>
                    </a:p>
                  </a:txBody>
                  <a:tcPr/>
                </a:tc>
                <a:tc>
                  <a:txBody>
                    <a:bodyPr/>
                    <a:lstStyle/>
                    <a:p>
                      <a:pPr algn="l"/>
                      <a:r>
                        <a:rPr lang="en-US" sz="1600" dirty="0" smtClean="0"/>
                        <a:t>York</a:t>
                      </a:r>
                      <a:endParaRPr lang="en-US" sz="1600" dirty="0"/>
                    </a:p>
                  </a:txBody>
                  <a:tcPr/>
                </a:tc>
              </a:tr>
            </a:tbl>
          </a:graphicData>
        </a:graphic>
      </p:graphicFrame>
      <p:sp>
        <p:nvSpPr>
          <p:cNvPr id="5" name="TextBox 4"/>
          <p:cNvSpPr txBox="1"/>
          <p:nvPr/>
        </p:nvSpPr>
        <p:spPr>
          <a:xfrm>
            <a:off x="0" y="6611779"/>
            <a:ext cx="5006499" cy="246221"/>
          </a:xfrm>
          <a:prstGeom prst="rect">
            <a:avLst/>
          </a:prstGeom>
          <a:noFill/>
        </p:spPr>
        <p:txBody>
          <a:bodyPr wrap="none" rtlCol="0">
            <a:spAutoFit/>
          </a:bodyPr>
          <a:lstStyle/>
          <a:p>
            <a:r>
              <a:rPr lang="en-US" sz="1000" b="0" dirty="0" smtClean="0"/>
              <a:t>Most frequent bigrams collocations in the New York Times, from Manning and </a:t>
            </a:r>
            <a:r>
              <a:rPr lang="en-US" sz="1000" b="0" dirty="0" err="1" smtClean="0"/>
              <a:t>Shütze</a:t>
            </a:r>
            <a:endParaRPr lang="en-US" sz="1000" b="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Filtered Bigram Collocations</a:t>
            </a:r>
            <a:endParaRPr lang="en-US" dirty="0"/>
          </a:p>
        </p:txBody>
      </p:sp>
      <p:graphicFrame>
        <p:nvGraphicFramePr>
          <p:cNvPr id="4" name="Table 3"/>
          <p:cNvGraphicFramePr>
            <a:graphicFrameLocks noGrp="1"/>
          </p:cNvGraphicFramePr>
          <p:nvPr/>
        </p:nvGraphicFramePr>
        <p:xfrm>
          <a:off x="1981200" y="990600"/>
          <a:ext cx="5257800" cy="5364480"/>
        </p:xfrm>
        <a:graphic>
          <a:graphicData uri="http://schemas.openxmlformats.org/drawingml/2006/table">
            <a:tbl>
              <a:tblPr firstRow="1" bandRow="1">
                <a:tableStyleId>{2D5ABB26-0587-4C30-8999-92F81FD0307C}</a:tableStyleId>
              </a:tblPr>
              <a:tblGrid>
                <a:gridCol w="1592507"/>
                <a:gridCol w="1150693"/>
                <a:gridCol w="1200150"/>
                <a:gridCol w="1314450"/>
              </a:tblGrid>
              <a:tr h="280353">
                <a:tc>
                  <a:txBody>
                    <a:bodyPr/>
                    <a:lstStyle/>
                    <a:p>
                      <a:pPr algn="r"/>
                      <a:r>
                        <a:rPr lang="en-US" sz="1600" b="1" dirty="0" smtClean="0"/>
                        <a:t>Frequency</a:t>
                      </a:r>
                      <a:endParaRPr lang="en-US" sz="1600" b="1" dirty="0"/>
                    </a:p>
                  </a:txBody>
                  <a:tcPr/>
                </a:tc>
                <a:tc>
                  <a:txBody>
                    <a:bodyPr/>
                    <a:lstStyle/>
                    <a:p>
                      <a:pPr algn="l"/>
                      <a:r>
                        <a:rPr lang="en-US" sz="1600" b="1" dirty="0" smtClean="0"/>
                        <a:t>Word 1</a:t>
                      </a:r>
                      <a:endParaRPr lang="en-US" sz="1600" b="1" dirty="0"/>
                    </a:p>
                  </a:txBody>
                  <a:tcPr/>
                </a:tc>
                <a:tc>
                  <a:txBody>
                    <a:bodyPr/>
                    <a:lstStyle/>
                    <a:p>
                      <a:pPr algn="l"/>
                      <a:r>
                        <a:rPr lang="en-US" sz="1600" b="1" dirty="0" smtClean="0"/>
                        <a:t>Word 2</a:t>
                      </a:r>
                      <a:endParaRPr lang="en-US" sz="1600" b="1" dirty="0"/>
                    </a:p>
                  </a:txBody>
                  <a:tcPr/>
                </a:tc>
                <a:tc>
                  <a:txBody>
                    <a:bodyPr/>
                    <a:lstStyle/>
                    <a:p>
                      <a:pPr algn="l"/>
                      <a:r>
                        <a:rPr lang="en-US" sz="1600" b="1" dirty="0" smtClean="0"/>
                        <a:t>POS</a:t>
                      </a:r>
                      <a:endParaRPr lang="en-US" sz="1600" b="1" dirty="0"/>
                    </a:p>
                  </a:txBody>
                  <a:tcPr/>
                </a:tc>
              </a:tr>
              <a:tr h="280353">
                <a:tc>
                  <a:txBody>
                    <a:bodyPr/>
                    <a:lstStyle/>
                    <a:p>
                      <a:pPr algn="r"/>
                      <a:r>
                        <a:rPr lang="en-US" sz="1600" dirty="0" smtClean="0"/>
                        <a:t>11487</a:t>
                      </a:r>
                      <a:endParaRPr lang="en-US" sz="1600" dirty="0"/>
                    </a:p>
                  </a:txBody>
                  <a:tcPr/>
                </a:tc>
                <a:tc>
                  <a:txBody>
                    <a:bodyPr/>
                    <a:lstStyle/>
                    <a:p>
                      <a:pPr algn="l"/>
                      <a:r>
                        <a:rPr lang="en-US" sz="1600" dirty="0" smtClean="0"/>
                        <a:t>New</a:t>
                      </a:r>
                      <a:endParaRPr lang="en-US" sz="1600" dirty="0"/>
                    </a:p>
                  </a:txBody>
                  <a:tcPr/>
                </a:tc>
                <a:tc>
                  <a:txBody>
                    <a:bodyPr/>
                    <a:lstStyle/>
                    <a:p>
                      <a:pPr algn="l"/>
                      <a:r>
                        <a:rPr lang="en-US" sz="1600" dirty="0" smtClean="0"/>
                        <a:t>York</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7261</a:t>
                      </a:r>
                      <a:endParaRPr lang="en-US" sz="1600" dirty="0"/>
                    </a:p>
                  </a:txBody>
                  <a:tcPr/>
                </a:tc>
                <a:tc>
                  <a:txBody>
                    <a:bodyPr/>
                    <a:lstStyle/>
                    <a:p>
                      <a:pPr algn="l"/>
                      <a:r>
                        <a:rPr lang="en-US" sz="1600" dirty="0" smtClean="0"/>
                        <a:t>United</a:t>
                      </a:r>
                      <a:endParaRPr lang="en-US" sz="1600" dirty="0"/>
                    </a:p>
                  </a:txBody>
                  <a:tcPr/>
                </a:tc>
                <a:tc>
                  <a:txBody>
                    <a:bodyPr/>
                    <a:lstStyle/>
                    <a:p>
                      <a:pPr algn="l"/>
                      <a:r>
                        <a:rPr lang="en-US" sz="1600" dirty="0" smtClean="0"/>
                        <a:t>States</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5412</a:t>
                      </a:r>
                      <a:endParaRPr lang="en-US" sz="1600" dirty="0"/>
                    </a:p>
                  </a:txBody>
                  <a:tcPr/>
                </a:tc>
                <a:tc>
                  <a:txBody>
                    <a:bodyPr/>
                    <a:lstStyle/>
                    <a:p>
                      <a:pPr algn="l"/>
                      <a:r>
                        <a:rPr lang="en-US" sz="1600" dirty="0" smtClean="0"/>
                        <a:t>Los</a:t>
                      </a:r>
                      <a:endParaRPr lang="en-US" sz="1600" dirty="0"/>
                    </a:p>
                  </a:txBody>
                  <a:tcPr/>
                </a:tc>
                <a:tc>
                  <a:txBody>
                    <a:bodyPr/>
                    <a:lstStyle/>
                    <a:p>
                      <a:pPr algn="l"/>
                      <a:r>
                        <a:rPr lang="en-US" sz="1600" dirty="0" smtClean="0"/>
                        <a:t>Angeles</a:t>
                      </a:r>
                      <a:endParaRPr lang="en-US" sz="1600" dirty="0"/>
                    </a:p>
                  </a:txBody>
                  <a:tcPr/>
                </a:tc>
                <a:tc>
                  <a:txBody>
                    <a:bodyPr/>
                    <a:lstStyle/>
                    <a:p>
                      <a:pPr algn="l"/>
                      <a:r>
                        <a:rPr lang="en-US" sz="1600" dirty="0" smtClean="0"/>
                        <a:t>N </a:t>
                      </a:r>
                      <a:r>
                        <a:rPr lang="en-US" sz="1600" dirty="0" err="1" smtClean="0"/>
                        <a:t>N</a:t>
                      </a:r>
                      <a:endParaRPr lang="en-US" sz="1600" dirty="0"/>
                    </a:p>
                  </a:txBody>
                  <a:tcPr/>
                </a:tc>
              </a:tr>
              <a:tr h="280353">
                <a:tc>
                  <a:txBody>
                    <a:bodyPr/>
                    <a:lstStyle/>
                    <a:p>
                      <a:pPr algn="r"/>
                      <a:r>
                        <a:rPr lang="en-US" sz="1600" dirty="0" smtClean="0"/>
                        <a:t>3301</a:t>
                      </a:r>
                      <a:endParaRPr lang="en-US" sz="1600" dirty="0"/>
                    </a:p>
                  </a:txBody>
                  <a:tcPr/>
                </a:tc>
                <a:tc>
                  <a:txBody>
                    <a:bodyPr/>
                    <a:lstStyle/>
                    <a:p>
                      <a:pPr algn="l"/>
                      <a:r>
                        <a:rPr lang="en-US" sz="1600" dirty="0" smtClean="0"/>
                        <a:t>last</a:t>
                      </a:r>
                      <a:endParaRPr lang="en-US" sz="1600" dirty="0"/>
                    </a:p>
                  </a:txBody>
                  <a:tcPr/>
                </a:tc>
                <a:tc>
                  <a:txBody>
                    <a:bodyPr/>
                    <a:lstStyle/>
                    <a:p>
                      <a:pPr algn="l"/>
                      <a:r>
                        <a:rPr lang="en-US" sz="1600" dirty="0" smtClean="0"/>
                        <a:t>year</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3191</a:t>
                      </a:r>
                      <a:endParaRPr lang="en-US" sz="1600" dirty="0"/>
                    </a:p>
                  </a:txBody>
                  <a:tcPr/>
                </a:tc>
                <a:tc>
                  <a:txBody>
                    <a:bodyPr/>
                    <a:lstStyle/>
                    <a:p>
                      <a:pPr algn="l"/>
                      <a:r>
                        <a:rPr lang="en-US" sz="1600" dirty="0" smtClean="0"/>
                        <a:t>Saudi</a:t>
                      </a:r>
                      <a:endParaRPr lang="en-US" sz="1600" dirty="0"/>
                    </a:p>
                  </a:txBody>
                  <a:tcPr/>
                </a:tc>
                <a:tc>
                  <a:txBody>
                    <a:bodyPr/>
                    <a:lstStyle/>
                    <a:p>
                      <a:pPr algn="l"/>
                      <a:r>
                        <a:rPr lang="en-US" sz="1600" dirty="0" smtClean="0"/>
                        <a:t>Arabia</a:t>
                      </a:r>
                      <a:endParaRPr lang="en-US" sz="1600" dirty="0"/>
                    </a:p>
                  </a:txBody>
                  <a:tcPr/>
                </a:tc>
                <a:tc>
                  <a:txBody>
                    <a:bodyPr/>
                    <a:lstStyle/>
                    <a:p>
                      <a:pPr algn="l"/>
                      <a:r>
                        <a:rPr lang="en-US" sz="1600" dirty="0" smtClean="0"/>
                        <a:t>N N</a:t>
                      </a:r>
                      <a:endParaRPr lang="en-US" sz="1600" dirty="0"/>
                    </a:p>
                  </a:txBody>
                  <a:tcPr/>
                </a:tc>
              </a:tr>
              <a:tr h="280353">
                <a:tc>
                  <a:txBody>
                    <a:bodyPr/>
                    <a:lstStyle/>
                    <a:p>
                      <a:pPr algn="r"/>
                      <a:r>
                        <a:rPr lang="en-US" sz="1600" dirty="0" smtClean="0"/>
                        <a:t>2699</a:t>
                      </a:r>
                      <a:endParaRPr lang="en-US" sz="1600" dirty="0"/>
                    </a:p>
                  </a:txBody>
                  <a:tcPr/>
                </a:tc>
                <a:tc>
                  <a:txBody>
                    <a:bodyPr/>
                    <a:lstStyle/>
                    <a:p>
                      <a:pPr algn="l"/>
                      <a:r>
                        <a:rPr lang="en-US" sz="1600" dirty="0" smtClean="0"/>
                        <a:t>last</a:t>
                      </a:r>
                      <a:endParaRPr lang="en-US" sz="1600" dirty="0"/>
                    </a:p>
                  </a:txBody>
                  <a:tcPr/>
                </a:tc>
                <a:tc>
                  <a:txBody>
                    <a:bodyPr/>
                    <a:lstStyle/>
                    <a:p>
                      <a:pPr algn="l"/>
                      <a:r>
                        <a:rPr lang="en-US" sz="1600" dirty="0" smtClean="0"/>
                        <a:t>week</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2514</a:t>
                      </a:r>
                      <a:endParaRPr lang="en-US" sz="1600" dirty="0"/>
                    </a:p>
                  </a:txBody>
                  <a:tcPr/>
                </a:tc>
                <a:tc>
                  <a:txBody>
                    <a:bodyPr/>
                    <a:lstStyle/>
                    <a:p>
                      <a:pPr algn="l"/>
                      <a:r>
                        <a:rPr lang="en-US" sz="1600" dirty="0" smtClean="0"/>
                        <a:t>vice</a:t>
                      </a:r>
                      <a:endParaRPr lang="en-US" sz="1600" dirty="0"/>
                    </a:p>
                  </a:txBody>
                  <a:tcPr/>
                </a:tc>
                <a:tc>
                  <a:txBody>
                    <a:bodyPr/>
                    <a:lstStyle/>
                    <a:p>
                      <a:pPr algn="l"/>
                      <a:r>
                        <a:rPr lang="en-US" sz="1600" dirty="0" smtClean="0"/>
                        <a:t>president</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2378</a:t>
                      </a:r>
                      <a:endParaRPr lang="en-US" sz="1600" dirty="0"/>
                    </a:p>
                  </a:txBody>
                  <a:tcPr/>
                </a:tc>
                <a:tc>
                  <a:txBody>
                    <a:bodyPr/>
                    <a:lstStyle/>
                    <a:p>
                      <a:pPr algn="l"/>
                      <a:r>
                        <a:rPr lang="en-US" sz="1600" dirty="0" smtClean="0"/>
                        <a:t>Persian</a:t>
                      </a:r>
                      <a:endParaRPr lang="en-US" sz="1600" dirty="0"/>
                    </a:p>
                  </a:txBody>
                  <a:tcPr/>
                </a:tc>
                <a:tc>
                  <a:txBody>
                    <a:bodyPr/>
                    <a:lstStyle/>
                    <a:p>
                      <a:pPr algn="l"/>
                      <a:r>
                        <a:rPr lang="en-US" sz="1600" dirty="0" smtClean="0"/>
                        <a:t>Gulf</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2161</a:t>
                      </a:r>
                      <a:endParaRPr lang="en-US" sz="1600" dirty="0"/>
                    </a:p>
                  </a:txBody>
                  <a:tcPr/>
                </a:tc>
                <a:tc>
                  <a:txBody>
                    <a:bodyPr/>
                    <a:lstStyle/>
                    <a:p>
                      <a:pPr algn="l"/>
                      <a:r>
                        <a:rPr lang="en-US" sz="1600" dirty="0" smtClean="0"/>
                        <a:t>San</a:t>
                      </a:r>
                      <a:endParaRPr lang="en-US" sz="1600" dirty="0"/>
                    </a:p>
                  </a:txBody>
                  <a:tcPr/>
                </a:tc>
                <a:tc>
                  <a:txBody>
                    <a:bodyPr/>
                    <a:lstStyle/>
                    <a:p>
                      <a:pPr algn="l"/>
                      <a:r>
                        <a:rPr lang="en-US" sz="1600" dirty="0" smtClean="0"/>
                        <a:t>Francisco</a:t>
                      </a:r>
                      <a:endParaRPr lang="en-US" sz="1600" dirty="0"/>
                    </a:p>
                  </a:txBody>
                  <a:tcPr/>
                </a:tc>
                <a:tc>
                  <a:txBody>
                    <a:bodyPr/>
                    <a:lstStyle/>
                    <a:p>
                      <a:pPr algn="l"/>
                      <a:r>
                        <a:rPr lang="en-US" sz="1600" dirty="0" smtClean="0"/>
                        <a:t>N </a:t>
                      </a:r>
                      <a:r>
                        <a:rPr lang="en-US" sz="1600" dirty="0" err="1" smtClean="0"/>
                        <a:t>N</a:t>
                      </a:r>
                      <a:endParaRPr lang="en-US" sz="1600" dirty="0"/>
                    </a:p>
                  </a:txBody>
                  <a:tcPr/>
                </a:tc>
              </a:tr>
              <a:tr h="280353">
                <a:tc>
                  <a:txBody>
                    <a:bodyPr/>
                    <a:lstStyle/>
                    <a:p>
                      <a:pPr algn="r"/>
                      <a:r>
                        <a:rPr lang="en-US" sz="1600" dirty="0" smtClean="0"/>
                        <a:t>2106</a:t>
                      </a:r>
                      <a:endParaRPr lang="en-US" sz="1600" dirty="0"/>
                    </a:p>
                  </a:txBody>
                  <a:tcPr/>
                </a:tc>
                <a:tc>
                  <a:txBody>
                    <a:bodyPr/>
                    <a:lstStyle/>
                    <a:p>
                      <a:pPr algn="l"/>
                      <a:r>
                        <a:rPr lang="en-US" sz="1600" dirty="0" smtClean="0"/>
                        <a:t>President</a:t>
                      </a:r>
                      <a:endParaRPr lang="en-US" sz="1600" dirty="0"/>
                    </a:p>
                  </a:txBody>
                  <a:tcPr/>
                </a:tc>
                <a:tc>
                  <a:txBody>
                    <a:bodyPr/>
                    <a:lstStyle/>
                    <a:p>
                      <a:pPr algn="l"/>
                      <a:r>
                        <a:rPr lang="en-US" sz="1600" dirty="0" smtClean="0"/>
                        <a:t>Bush</a:t>
                      </a:r>
                      <a:endParaRPr lang="en-US" sz="1600" dirty="0"/>
                    </a:p>
                  </a:txBody>
                  <a:tcPr/>
                </a:tc>
                <a:tc>
                  <a:txBody>
                    <a:bodyPr/>
                    <a:lstStyle/>
                    <a:p>
                      <a:pPr algn="l"/>
                      <a:r>
                        <a:rPr lang="en-US" sz="1600" dirty="0" smtClean="0"/>
                        <a:t>N</a:t>
                      </a:r>
                      <a:r>
                        <a:rPr lang="en-US" sz="1600" baseline="0" dirty="0" smtClean="0"/>
                        <a:t> </a:t>
                      </a:r>
                      <a:r>
                        <a:rPr lang="en-US" sz="1600" baseline="0" dirty="0" err="1" smtClean="0"/>
                        <a:t>N</a:t>
                      </a:r>
                      <a:endParaRPr lang="en-US" sz="1600" dirty="0"/>
                    </a:p>
                  </a:txBody>
                  <a:tcPr/>
                </a:tc>
              </a:tr>
              <a:tr h="280353">
                <a:tc>
                  <a:txBody>
                    <a:bodyPr/>
                    <a:lstStyle/>
                    <a:p>
                      <a:pPr algn="r"/>
                      <a:r>
                        <a:rPr lang="en-US" sz="1600" dirty="0" smtClean="0"/>
                        <a:t>2001</a:t>
                      </a:r>
                      <a:endParaRPr lang="en-US" sz="1600" dirty="0"/>
                    </a:p>
                  </a:txBody>
                  <a:tcPr/>
                </a:tc>
                <a:tc>
                  <a:txBody>
                    <a:bodyPr/>
                    <a:lstStyle/>
                    <a:p>
                      <a:pPr algn="l"/>
                      <a:r>
                        <a:rPr lang="en-US" sz="1600" dirty="0" smtClean="0"/>
                        <a:t>Middle </a:t>
                      </a:r>
                      <a:endParaRPr lang="en-US" sz="1600" dirty="0"/>
                    </a:p>
                  </a:txBody>
                  <a:tcPr/>
                </a:tc>
                <a:tc>
                  <a:txBody>
                    <a:bodyPr/>
                    <a:lstStyle/>
                    <a:p>
                      <a:pPr algn="l"/>
                      <a:r>
                        <a:rPr lang="en-US" sz="1600" dirty="0" smtClean="0"/>
                        <a:t>East</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1942</a:t>
                      </a:r>
                      <a:endParaRPr lang="en-US" sz="1600" dirty="0"/>
                    </a:p>
                  </a:txBody>
                  <a:tcPr/>
                </a:tc>
                <a:tc>
                  <a:txBody>
                    <a:bodyPr/>
                    <a:lstStyle/>
                    <a:p>
                      <a:pPr algn="l"/>
                      <a:r>
                        <a:rPr lang="en-US" sz="1600" dirty="0" smtClean="0"/>
                        <a:t>Saddam</a:t>
                      </a:r>
                      <a:endParaRPr lang="en-US" sz="1600" dirty="0"/>
                    </a:p>
                  </a:txBody>
                  <a:tcPr/>
                </a:tc>
                <a:tc>
                  <a:txBody>
                    <a:bodyPr/>
                    <a:lstStyle/>
                    <a:p>
                      <a:pPr algn="l"/>
                      <a:r>
                        <a:rPr lang="en-US" sz="1600" dirty="0" smtClean="0"/>
                        <a:t>Hussein</a:t>
                      </a:r>
                      <a:endParaRPr lang="en-US" sz="1600" dirty="0"/>
                    </a:p>
                  </a:txBody>
                  <a:tcPr/>
                </a:tc>
                <a:tc>
                  <a:txBody>
                    <a:bodyPr/>
                    <a:lstStyle/>
                    <a:p>
                      <a:pPr algn="l"/>
                      <a:r>
                        <a:rPr lang="en-US" sz="1600" dirty="0" smtClean="0"/>
                        <a:t>N </a:t>
                      </a:r>
                      <a:r>
                        <a:rPr lang="en-US" sz="1600" dirty="0" err="1" smtClean="0"/>
                        <a:t>N</a:t>
                      </a:r>
                      <a:endParaRPr lang="en-US" sz="1600" dirty="0"/>
                    </a:p>
                  </a:txBody>
                  <a:tcPr/>
                </a:tc>
              </a:tr>
              <a:tr h="280353">
                <a:tc>
                  <a:txBody>
                    <a:bodyPr/>
                    <a:lstStyle/>
                    <a:p>
                      <a:pPr algn="r"/>
                      <a:r>
                        <a:rPr lang="en-US" sz="1600" dirty="0" smtClean="0"/>
                        <a:t>1867</a:t>
                      </a:r>
                      <a:endParaRPr lang="en-US" sz="1600" dirty="0"/>
                    </a:p>
                  </a:txBody>
                  <a:tcPr/>
                </a:tc>
                <a:tc>
                  <a:txBody>
                    <a:bodyPr/>
                    <a:lstStyle/>
                    <a:p>
                      <a:pPr algn="l"/>
                      <a:r>
                        <a:rPr lang="en-US" sz="1600" dirty="0" smtClean="0"/>
                        <a:t>Soviet</a:t>
                      </a:r>
                      <a:endParaRPr lang="en-US" sz="1600" dirty="0"/>
                    </a:p>
                  </a:txBody>
                  <a:tcPr/>
                </a:tc>
                <a:tc>
                  <a:txBody>
                    <a:bodyPr/>
                    <a:lstStyle/>
                    <a:p>
                      <a:pPr algn="l"/>
                      <a:r>
                        <a:rPr lang="en-US" sz="1600" dirty="0" smtClean="0"/>
                        <a:t>Union</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1850</a:t>
                      </a:r>
                      <a:endParaRPr lang="en-US" sz="1600" dirty="0"/>
                    </a:p>
                  </a:txBody>
                  <a:tcPr/>
                </a:tc>
                <a:tc>
                  <a:txBody>
                    <a:bodyPr/>
                    <a:lstStyle/>
                    <a:p>
                      <a:pPr algn="l"/>
                      <a:r>
                        <a:rPr lang="en-US" sz="1600" dirty="0" smtClean="0"/>
                        <a:t>White</a:t>
                      </a:r>
                      <a:endParaRPr lang="en-US" sz="1600" dirty="0"/>
                    </a:p>
                  </a:txBody>
                  <a:tcPr/>
                </a:tc>
                <a:tc>
                  <a:txBody>
                    <a:bodyPr/>
                    <a:lstStyle/>
                    <a:p>
                      <a:pPr algn="l"/>
                      <a:r>
                        <a:rPr lang="en-US" sz="1600" dirty="0" smtClean="0"/>
                        <a:t>House</a:t>
                      </a:r>
                      <a:endParaRPr lang="en-US" sz="1600" dirty="0"/>
                    </a:p>
                  </a:txBody>
                  <a:tcPr/>
                </a:tc>
                <a:tc>
                  <a:txBody>
                    <a:bodyPr/>
                    <a:lstStyle/>
                    <a:p>
                      <a:pPr algn="l"/>
                      <a:r>
                        <a:rPr lang="en-US" sz="1600" dirty="0" smtClean="0"/>
                        <a:t>A N</a:t>
                      </a:r>
                      <a:endParaRPr lang="en-US" sz="1600" dirty="0"/>
                    </a:p>
                  </a:txBody>
                  <a:tcPr/>
                </a:tc>
              </a:tr>
              <a:tr h="280353">
                <a:tc>
                  <a:txBody>
                    <a:bodyPr/>
                    <a:lstStyle/>
                    <a:p>
                      <a:pPr algn="r"/>
                      <a:r>
                        <a:rPr lang="en-US" sz="1600" dirty="0" smtClean="0"/>
                        <a:t>1633</a:t>
                      </a:r>
                      <a:endParaRPr lang="en-US" sz="1600" dirty="0"/>
                    </a:p>
                  </a:txBody>
                  <a:tcPr/>
                </a:tc>
                <a:tc>
                  <a:txBody>
                    <a:bodyPr/>
                    <a:lstStyle/>
                    <a:p>
                      <a:pPr algn="l"/>
                      <a:r>
                        <a:rPr lang="en-US" sz="1600" dirty="0" smtClean="0"/>
                        <a:t>United</a:t>
                      </a:r>
                      <a:endParaRPr lang="en-US" sz="1600" dirty="0"/>
                    </a:p>
                  </a:txBody>
                  <a:tcPr/>
                </a:tc>
                <a:tc>
                  <a:txBody>
                    <a:bodyPr/>
                    <a:lstStyle/>
                    <a:p>
                      <a:pPr algn="l"/>
                      <a:r>
                        <a:rPr lang="en-US" sz="1600" dirty="0" smtClean="0"/>
                        <a:t>Nations</a:t>
                      </a:r>
                      <a:endParaRPr lang="en-US" sz="1600" dirty="0"/>
                    </a:p>
                  </a:txBody>
                  <a:tcPr/>
                </a:tc>
                <a:tc>
                  <a:txBody>
                    <a:bodyPr/>
                    <a:lstStyle/>
                    <a:p>
                      <a:pPr algn="l"/>
                      <a:r>
                        <a:rPr lang="en-US" sz="1600" dirty="0" smtClean="0"/>
                        <a:t>A N</a:t>
                      </a:r>
                      <a:endParaRPr lang="en-US" sz="1600" dirty="0"/>
                    </a:p>
                  </a:txBody>
                  <a:tcPr/>
                </a:tc>
              </a:tr>
            </a:tbl>
          </a:graphicData>
        </a:graphic>
      </p:graphicFrame>
      <p:sp>
        <p:nvSpPr>
          <p:cNvPr id="5" name="TextBox 4"/>
          <p:cNvSpPr txBox="1"/>
          <p:nvPr/>
        </p:nvSpPr>
        <p:spPr>
          <a:xfrm>
            <a:off x="0" y="6611779"/>
            <a:ext cx="6436377" cy="246221"/>
          </a:xfrm>
          <a:prstGeom prst="rect">
            <a:avLst/>
          </a:prstGeom>
          <a:noFill/>
        </p:spPr>
        <p:txBody>
          <a:bodyPr wrap="none" rtlCol="0">
            <a:spAutoFit/>
          </a:bodyPr>
          <a:lstStyle/>
          <a:p>
            <a:r>
              <a:rPr lang="en-US" sz="1000" b="0" dirty="0" smtClean="0"/>
              <a:t>Most frequent bigrams collocations in the New York Times filtered by part of speech, from Manning and </a:t>
            </a:r>
            <a:r>
              <a:rPr lang="en-US" sz="1000" b="0" dirty="0" err="1" smtClean="0"/>
              <a:t>Shütze</a:t>
            </a:r>
            <a:endParaRPr lang="en-US" sz="1000" b="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Learning verb “frames”</a:t>
            </a:r>
            <a:endParaRPr lang="en-US" dirty="0"/>
          </a:p>
        </p:txBody>
      </p:sp>
      <p:pic>
        <p:nvPicPr>
          <p:cNvPr id="4" name="Picture 3" descr="manning_shutze_KWIC.png"/>
          <p:cNvPicPr>
            <a:picLocks noChangeAspect="1"/>
          </p:cNvPicPr>
          <p:nvPr/>
        </p:nvPicPr>
        <p:blipFill>
          <a:blip r:embed="rId2" cstate="print"/>
          <a:stretch>
            <a:fillRect/>
          </a:stretch>
        </p:blipFill>
        <p:spPr>
          <a:xfrm>
            <a:off x="166410" y="1138350"/>
            <a:ext cx="6539190" cy="2981324"/>
          </a:xfrm>
          <a:prstGeom prst="rect">
            <a:avLst/>
          </a:prstGeom>
        </p:spPr>
      </p:pic>
      <p:pic>
        <p:nvPicPr>
          <p:cNvPr id="5" name="Picture 4" descr="manning_shutze_frame.png"/>
          <p:cNvPicPr>
            <a:picLocks noChangeAspect="1"/>
          </p:cNvPicPr>
          <p:nvPr/>
        </p:nvPicPr>
        <p:blipFill>
          <a:blip r:embed="rId3" cstate="print"/>
          <a:stretch>
            <a:fillRect/>
          </a:stretch>
        </p:blipFill>
        <p:spPr>
          <a:xfrm>
            <a:off x="4724400" y="4262550"/>
            <a:ext cx="4229100" cy="2214450"/>
          </a:xfrm>
          <a:prstGeom prst="rect">
            <a:avLst/>
          </a:prstGeom>
        </p:spPr>
      </p:pic>
      <p:sp>
        <p:nvSpPr>
          <p:cNvPr id="6" name="TextBox 5"/>
          <p:cNvSpPr txBox="1"/>
          <p:nvPr/>
        </p:nvSpPr>
        <p:spPr>
          <a:xfrm>
            <a:off x="0" y="6611779"/>
            <a:ext cx="1643399" cy="246221"/>
          </a:xfrm>
          <a:prstGeom prst="rect">
            <a:avLst/>
          </a:prstGeom>
          <a:noFill/>
        </p:spPr>
        <p:txBody>
          <a:bodyPr wrap="none" rtlCol="0">
            <a:spAutoFit/>
          </a:bodyPr>
          <a:lstStyle/>
          <a:p>
            <a:r>
              <a:rPr lang="en-US" sz="1000" b="0" dirty="0" smtClean="0">
                <a:solidFill>
                  <a:schemeClr val="bg1"/>
                </a:solidFill>
              </a:rPr>
              <a:t>from Manning and </a:t>
            </a:r>
            <a:r>
              <a:rPr lang="en-US" sz="1000" b="0" dirty="0" err="1" smtClean="0">
                <a:solidFill>
                  <a:schemeClr val="bg1"/>
                </a:solidFill>
              </a:rPr>
              <a:t>Shütze</a:t>
            </a:r>
            <a:endParaRPr lang="en-US" sz="1000" b="0" dirty="0">
              <a:solidFill>
                <a:schemeClr val="bg1"/>
              </a:solidFill>
            </a:endParaRPr>
          </a:p>
        </p:txBody>
      </p:sp>
      <p:sp>
        <p:nvSpPr>
          <p:cNvPr id="7" name="Right Arrow 6"/>
          <p:cNvSpPr/>
          <p:nvPr/>
        </p:nvSpPr>
        <p:spPr bwMode="auto">
          <a:xfrm rot="1958549">
            <a:off x="3401992" y="4170739"/>
            <a:ext cx="1295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is this different?</a:t>
            </a:r>
            <a:endParaRPr lang="en-US" dirty="0"/>
          </a:p>
        </p:txBody>
      </p:sp>
      <p:sp>
        <p:nvSpPr>
          <p:cNvPr id="4" name="Content Placeholder 3"/>
          <p:cNvSpPr>
            <a:spLocks noGrp="1"/>
          </p:cNvSpPr>
          <p:nvPr>
            <p:ph idx="1"/>
          </p:nvPr>
        </p:nvSpPr>
        <p:spPr/>
        <p:txBody>
          <a:bodyPr/>
          <a:lstStyle/>
          <a:p>
            <a:r>
              <a:rPr lang="en-US" dirty="0" smtClean="0"/>
              <a:t>No need to think of examples, exceptions, etc.</a:t>
            </a:r>
          </a:p>
          <a:p>
            <a:r>
              <a:rPr lang="en-US" dirty="0" smtClean="0"/>
              <a:t>Generalizations are guided by prevalence of phenomena</a:t>
            </a:r>
          </a:p>
          <a:p>
            <a:r>
              <a:rPr lang="en-US" dirty="0" smtClean="0"/>
              <a:t>Resulting systems better capture real language use</a:t>
            </a:r>
          </a:p>
          <a:p>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Pillars of Statistical NLP</a:t>
            </a:r>
            <a:endParaRPr lang="en-US" dirty="0"/>
          </a:p>
        </p:txBody>
      </p:sp>
      <p:sp>
        <p:nvSpPr>
          <p:cNvPr id="3" name="Content Placeholder 2"/>
          <p:cNvSpPr>
            <a:spLocks noGrp="1"/>
          </p:cNvSpPr>
          <p:nvPr>
            <p:ph idx="1"/>
          </p:nvPr>
        </p:nvSpPr>
        <p:spPr/>
        <p:txBody>
          <a:bodyPr/>
          <a:lstStyle/>
          <a:p>
            <a:r>
              <a:rPr lang="en-US" dirty="0" smtClean="0"/>
              <a:t>Corpora</a:t>
            </a:r>
          </a:p>
          <a:p>
            <a:r>
              <a:rPr lang="en-US" dirty="0" smtClean="0"/>
              <a:t>Representations</a:t>
            </a:r>
          </a:p>
          <a:p>
            <a:r>
              <a:rPr lang="en-US" dirty="0" smtClean="0"/>
              <a:t>Models and algorithms</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Aye, but there’s the rub…</a:t>
            </a:r>
            <a:endParaRPr lang="en-US" dirty="0"/>
          </a:p>
        </p:txBody>
      </p:sp>
      <p:sp>
        <p:nvSpPr>
          <p:cNvPr id="4" name="Content Placeholder 3"/>
          <p:cNvSpPr>
            <a:spLocks noGrp="1"/>
          </p:cNvSpPr>
          <p:nvPr>
            <p:ph idx="1"/>
          </p:nvPr>
        </p:nvSpPr>
        <p:spPr/>
        <p:txBody>
          <a:bodyPr/>
          <a:lstStyle/>
          <a:p>
            <a:r>
              <a:rPr lang="en-US" dirty="0" smtClean="0"/>
              <a:t>What if there’s no corpus available for your application?</a:t>
            </a:r>
          </a:p>
          <a:p>
            <a:r>
              <a:rPr lang="en-US" dirty="0" smtClean="0"/>
              <a:t>What if the necessary annotations are not present?</a:t>
            </a:r>
          </a:p>
          <a:p>
            <a:r>
              <a:rPr lang="en-US" dirty="0" smtClean="0"/>
              <a:t>What if your system is applied to text different from the text on which it’s trained?</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Different “layers” of NLP: morphology, syntax, semantics</a:t>
            </a:r>
          </a:p>
          <a:p>
            <a:r>
              <a:rPr lang="en-US" dirty="0" smtClean="0"/>
              <a:t>Ambiguity makes NLP difficult</a:t>
            </a:r>
          </a:p>
          <a:p>
            <a:r>
              <a:rPr lang="en-US" dirty="0" smtClean="0"/>
              <a:t>Rationalist vs. Empiricist approaches</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Out-of-Class Support</a:t>
            </a:r>
          </a:p>
        </p:txBody>
      </p:sp>
      <p:sp>
        <p:nvSpPr>
          <p:cNvPr id="24579" name="Content Placeholder 2"/>
          <p:cNvSpPr>
            <a:spLocks noGrp="1"/>
          </p:cNvSpPr>
          <p:nvPr>
            <p:ph idx="1"/>
          </p:nvPr>
        </p:nvSpPr>
        <p:spPr/>
        <p:txBody>
          <a:bodyPr/>
          <a:lstStyle/>
          <a:p>
            <a:r>
              <a:rPr lang="en-US" dirty="0" smtClean="0"/>
              <a:t>Office hours: by appointment</a:t>
            </a:r>
          </a:p>
          <a:p>
            <a:r>
              <a:rPr lang="en-US" dirty="0" smtClean="0"/>
              <a:t>Course mailing list: </a:t>
            </a:r>
            <a:br>
              <a:rPr lang="en-US" dirty="0" smtClean="0"/>
            </a:br>
            <a:r>
              <a:rPr lang="en-US" dirty="0" smtClean="0"/>
              <a:t>umd-cmsc723-fall-2009@googlegroups.com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get started!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Computational Linguistics?</a:t>
            </a:r>
          </a:p>
        </p:txBody>
      </p:sp>
      <p:sp>
        <p:nvSpPr>
          <p:cNvPr id="27651" name="Content Placeholder 2"/>
          <p:cNvSpPr>
            <a:spLocks noGrp="1"/>
          </p:cNvSpPr>
          <p:nvPr>
            <p:ph idx="1"/>
          </p:nvPr>
        </p:nvSpPr>
        <p:spPr/>
        <p:txBody>
          <a:bodyPr/>
          <a:lstStyle/>
          <a:p>
            <a:r>
              <a:rPr lang="en-US" dirty="0" smtClean="0"/>
              <a:t>Study of computer processing of natural languages</a:t>
            </a:r>
          </a:p>
          <a:p>
            <a:r>
              <a:rPr lang="en-US" dirty="0" smtClean="0"/>
              <a:t>Interdisciplinary field</a:t>
            </a:r>
          </a:p>
          <a:p>
            <a:pPr lvl="1"/>
            <a:r>
              <a:rPr lang="en-US" dirty="0" smtClean="0"/>
              <a:t>Roots in linguistics and computer science (specifically, AI)</a:t>
            </a:r>
          </a:p>
          <a:p>
            <a:pPr lvl="1"/>
            <a:r>
              <a:rPr lang="en-US" dirty="0" smtClean="0"/>
              <a:t>Influenced by electrical engineering, cognitive science, psychology, and other fields</a:t>
            </a:r>
          </a:p>
          <a:p>
            <a:pPr lvl="1"/>
            <a:r>
              <a:rPr lang="en-US" dirty="0" smtClean="0"/>
              <a:t>Dominated today by machine learning and statistics</a:t>
            </a:r>
          </a:p>
          <a:p>
            <a:r>
              <a:rPr lang="en-US" dirty="0" smtClean="0"/>
              <a:t>Goes by various names</a:t>
            </a:r>
          </a:p>
          <a:p>
            <a:pPr lvl="1"/>
            <a:r>
              <a:rPr lang="en-US" dirty="0" smtClean="0"/>
              <a:t>Computational linguistics</a:t>
            </a:r>
          </a:p>
          <a:p>
            <a:pPr lvl="1"/>
            <a:r>
              <a:rPr lang="en-US" dirty="0" smtClean="0"/>
              <a:t>Natural language processing</a:t>
            </a:r>
          </a:p>
          <a:p>
            <a:pPr lvl="1"/>
            <a:r>
              <a:rPr lang="en-US" dirty="0" smtClean="0"/>
              <a:t>Speech/language/text processing</a:t>
            </a:r>
          </a:p>
          <a:p>
            <a:pPr lvl="1"/>
            <a:r>
              <a:rPr lang="en-US" dirty="0" smtClean="0"/>
              <a:t>Human language technology/technologies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NLP fit in CS?</a:t>
            </a:r>
            <a:endParaRPr lang="en-US" dirty="0"/>
          </a:p>
        </p:txBody>
      </p:sp>
      <p:sp>
        <p:nvSpPr>
          <p:cNvPr id="5" name="Rounded Rectangle 4"/>
          <p:cNvSpPr/>
          <p:nvPr/>
        </p:nvSpPr>
        <p:spPr bwMode="auto">
          <a:xfrm>
            <a:off x="3048000" y="1524000"/>
            <a:ext cx="2667000" cy="6096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bg2"/>
                </a:solidFill>
                <a:effectLst/>
                <a:latin typeface="Arial" charset="0"/>
              </a:rPr>
              <a:t>Computer Science</a:t>
            </a:r>
          </a:p>
        </p:txBody>
      </p:sp>
      <p:sp>
        <p:nvSpPr>
          <p:cNvPr id="6" name="Rounded Rectangle 5"/>
          <p:cNvSpPr/>
          <p:nvPr/>
        </p:nvSpPr>
        <p:spPr bwMode="auto">
          <a:xfrm>
            <a:off x="1676400" y="2819400"/>
            <a:ext cx="17526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Algorithms, Theory</a:t>
            </a:r>
          </a:p>
        </p:txBody>
      </p:sp>
      <p:sp>
        <p:nvSpPr>
          <p:cNvPr id="7" name="Rounded Rectangle 6"/>
          <p:cNvSpPr/>
          <p:nvPr/>
        </p:nvSpPr>
        <p:spPr bwMode="auto">
          <a:xfrm>
            <a:off x="3505200" y="2819400"/>
            <a:ext cx="17526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Programming Languages</a:t>
            </a:r>
          </a:p>
        </p:txBody>
      </p:sp>
      <p:sp>
        <p:nvSpPr>
          <p:cNvPr id="8" name="Rounded Rectangle 7"/>
          <p:cNvSpPr/>
          <p:nvPr/>
        </p:nvSpPr>
        <p:spPr bwMode="auto">
          <a:xfrm>
            <a:off x="5334000" y="2819400"/>
            <a:ext cx="17526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Systems, Networks</a:t>
            </a:r>
          </a:p>
        </p:txBody>
      </p:sp>
      <p:sp>
        <p:nvSpPr>
          <p:cNvPr id="9" name="Rounded Rectangle 8"/>
          <p:cNvSpPr/>
          <p:nvPr/>
        </p:nvSpPr>
        <p:spPr bwMode="auto">
          <a:xfrm>
            <a:off x="3505200" y="3429000"/>
            <a:ext cx="17526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Artificial</a:t>
            </a:r>
            <a:r>
              <a:rPr kumimoji="0" lang="en-US" sz="1400" i="0" u="none" strike="noStrike" cap="none" normalizeH="0" dirty="0" smtClean="0">
                <a:ln>
                  <a:noFill/>
                </a:ln>
                <a:solidFill>
                  <a:schemeClr val="bg2"/>
                </a:solidFill>
                <a:effectLst/>
                <a:latin typeface="Arial" charset="0"/>
              </a:rPr>
              <a:t> Intelligence</a:t>
            </a:r>
            <a:endParaRPr kumimoji="0" lang="en-US" sz="1400" i="0" u="none" strike="noStrike" cap="none" normalizeH="0" baseline="0" dirty="0" smtClean="0">
              <a:ln>
                <a:noFill/>
              </a:ln>
              <a:solidFill>
                <a:schemeClr val="bg2"/>
              </a:solidFill>
              <a:effectLst/>
              <a:latin typeface="Arial" charset="0"/>
            </a:endParaRPr>
          </a:p>
        </p:txBody>
      </p:sp>
      <p:sp>
        <p:nvSpPr>
          <p:cNvPr id="10" name="Rounded Rectangle 9"/>
          <p:cNvSpPr/>
          <p:nvPr/>
        </p:nvSpPr>
        <p:spPr bwMode="auto">
          <a:xfrm>
            <a:off x="5334000" y="3429000"/>
            <a:ext cx="17526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Databases</a:t>
            </a:r>
          </a:p>
        </p:txBody>
      </p:sp>
      <p:sp>
        <p:nvSpPr>
          <p:cNvPr id="12" name="Rounded Rectangle 11"/>
          <p:cNvSpPr/>
          <p:nvPr/>
        </p:nvSpPr>
        <p:spPr bwMode="auto">
          <a:xfrm>
            <a:off x="1676400" y="3429000"/>
            <a:ext cx="1752600" cy="533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Human-Computer</a:t>
            </a:r>
            <a:r>
              <a:rPr lang="en-US" sz="1400" dirty="0" smtClean="0">
                <a:solidFill>
                  <a:schemeClr val="bg2"/>
                </a:solidFill>
                <a:latin typeface="Arial" charset="0"/>
              </a:rPr>
              <a:t> Interaction</a:t>
            </a:r>
          </a:p>
        </p:txBody>
      </p:sp>
      <p:cxnSp>
        <p:nvCxnSpPr>
          <p:cNvPr id="14" name="Straight Connector 13"/>
          <p:cNvCxnSpPr/>
          <p:nvPr/>
        </p:nvCxnSpPr>
        <p:spPr bwMode="auto">
          <a:xfrm rot="10800000" flipV="1">
            <a:off x="1828800" y="2133600"/>
            <a:ext cx="1143000" cy="6096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0800000" flipH="1" flipV="1">
            <a:off x="5791200" y="2133600"/>
            <a:ext cx="1143000" cy="6096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10800000" flipV="1">
            <a:off x="2438400" y="4038600"/>
            <a:ext cx="1143000" cy="6096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10800000" flipH="1" flipV="1">
            <a:off x="5181601" y="4038600"/>
            <a:ext cx="1143000" cy="60960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2133600" y="4724400"/>
            <a:ext cx="1447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Machine</a:t>
            </a:r>
            <a:r>
              <a:rPr kumimoji="0" lang="en-US" sz="1400" i="0" u="none" strike="noStrike" cap="none" normalizeH="0" dirty="0" smtClean="0">
                <a:ln>
                  <a:noFill/>
                </a:ln>
                <a:solidFill>
                  <a:schemeClr val="bg2"/>
                </a:solidFill>
                <a:effectLst/>
                <a:latin typeface="Arial" charset="0"/>
              </a:rPr>
              <a:t> Learning</a:t>
            </a:r>
            <a:endParaRPr kumimoji="0" lang="en-US" sz="1400" i="0" u="none" strike="noStrike" cap="none" normalizeH="0" baseline="0" dirty="0" smtClean="0">
              <a:ln>
                <a:noFill/>
              </a:ln>
              <a:solidFill>
                <a:schemeClr val="bg2"/>
              </a:solidFill>
              <a:effectLst/>
              <a:latin typeface="Arial" charset="0"/>
            </a:endParaRPr>
          </a:p>
        </p:txBody>
      </p:sp>
      <p:sp>
        <p:nvSpPr>
          <p:cNvPr id="19" name="Rounded Rectangle 18"/>
          <p:cNvSpPr/>
          <p:nvPr/>
        </p:nvSpPr>
        <p:spPr bwMode="auto">
          <a:xfrm>
            <a:off x="3657600" y="4724400"/>
            <a:ext cx="1447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NLP</a:t>
            </a:r>
          </a:p>
        </p:txBody>
      </p:sp>
      <p:sp>
        <p:nvSpPr>
          <p:cNvPr id="20" name="Rounded Rectangle 19"/>
          <p:cNvSpPr/>
          <p:nvPr/>
        </p:nvSpPr>
        <p:spPr bwMode="auto">
          <a:xfrm>
            <a:off x="5181600" y="4724400"/>
            <a:ext cx="1447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Arial" charset="0"/>
              </a:rPr>
              <a:t>Robotics</a:t>
            </a:r>
          </a:p>
        </p:txBody>
      </p:sp>
      <p:sp>
        <p:nvSpPr>
          <p:cNvPr id="21" name="TextBox 20"/>
          <p:cNvSpPr txBox="1"/>
          <p:nvPr/>
        </p:nvSpPr>
        <p:spPr>
          <a:xfrm>
            <a:off x="7162800" y="3048000"/>
            <a:ext cx="492443" cy="461665"/>
          </a:xfrm>
          <a:prstGeom prst="rect">
            <a:avLst/>
          </a:prstGeom>
          <a:noFill/>
        </p:spPr>
        <p:txBody>
          <a:bodyPr wrap="none" rtlCol="0">
            <a:spAutoFit/>
          </a:bodyPr>
          <a:lstStyle/>
          <a:p>
            <a:r>
              <a:rPr lang="en-US" sz="2400" dirty="0" smtClean="0"/>
              <a:t>…</a:t>
            </a:r>
            <a:endParaRPr lang="en-US" sz="2400" dirty="0"/>
          </a:p>
        </p:txBody>
      </p:sp>
      <p:sp>
        <p:nvSpPr>
          <p:cNvPr id="22" name="TextBox 21"/>
          <p:cNvSpPr txBox="1"/>
          <p:nvPr/>
        </p:nvSpPr>
        <p:spPr>
          <a:xfrm>
            <a:off x="6705600" y="4719935"/>
            <a:ext cx="492443" cy="461665"/>
          </a:xfrm>
          <a:prstGeom prst="rect">
            <a:avLst/>
          </a:prstGeom>
          <a:noFill/>
        </p:spPr>
        <p:txBody>
          <a:bodyPr wrap="none" rtlCol="0">
            <a:spAutoFit/>
          </a:bodyPr>
          <a:lstStyle/>
          <a:p>
            <a:r>
              <a:rPr lang="en-US" sz="2400" dirty="0" smtClean="0"/>
              <a:t>…</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8" grpId="0" animBg="1"/>
      <p:bldP spid="19" grpId="0" animBg="1"/>
      <p:bldP spid="20" grpId="0" animBg="1"/>
      <p:bldP spid="21" grpId="0"/>
      <p:bldP spid="22"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25552</TotalTime>
  <Words>2918</Words>
  <Application>Microsoft Office PowerPoint</Application>
  <PresentationFormat>On-screen Show (4:3)</PresentationFormat>
  <Paragraphs>545</Paragraphs>
  <Slides>59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Default Design</vt:lpstr>
      <vt:lpstr>Equation</vt:lpstr>
      <vt:lpstr>Slide 1</vt:lpstr>
      <vt:lpstr>About Me</vt:lpstr>
      <vt:lpstr>About You (pre-requisites)</vt:lpstr>
      <vt:lpstr>Administrivia</vt:lpstr>
      <vt:lpstr>Course Grade</vt:lpstr>
      <vt:lpstr>Out-of-Class Support</vt:lpstr>
      <vt:lpstr>Let’s get started!</vt:lpstr>
      <vt:lpstr>What is Computational Linguistics?</vt:lpstr>
      <vt:lpstr>Where does NLP fit in CS?</vt:lpstr>
      <vt:lpstr>Science vs. Engineering</vt:lpstr>
      <vt:lpstr>Rationalism vs. Empiricism</vt:lpstr>
      <vt:lpstr>Success Stories</vt:lpstr>
      <vt:lpstr>NLP “Layers”</vt:lpstr>
      <vt:lpstr>Speech Recognition</vt:lpstr>
      <vt:lpstr>Optical Character Recognition</vt:lpstr>
      <vt:lpstr>What’s a word?</vt:lpstr>
      <vt:lpstr>Morphological Analysis</vt:lpstr>
      <vt:lpstr>Complex Morphology</vt:lpstr>
      <vt:lpstr>What’s a phrase?</vt:lpstr>
      <vt:lpstr>Syntactic Analysis</vt:lpstr>
      <vt:lpstr>Semantics</vt:lpstr>
      <vt:lpstr>Semantics: More Complexities</vt:lpstr>
      <vt:lpstr>Lexical Semantics</vt:lpstr>
      <vt:lpstr>Pragmatics and World Knowledge</vt:lpstr>
      <vt:lpstr>Discourse Analysis</vt:lpstr>
      <vt:lpstr>Why is NLP hard?</vt:lpstr>
      <vt:lpstr>Ambiguity</vt:lpstr>
      <vt:lpstr>At the word level</vt:lpstr>
      <vt:lpstr>At the syntactic level</vt:lpstr>
      <vt:lpstr>Difficult cases…</vt:lpstr>
      <vt:lpstr>So how do humans cope?</vt:lpstr>
      <vt:lpstr>Okay, so how does NLP work?</vt:lpstr>
      <vt:lpstr>Goals for Practical Applications</vt:lpstr>
      <vt:lpstr>Rule-Based Approaches</vt:lpstr>
      <vt:lpstr>What’s the problem?</vt:lpstr>
      <vt:lpstr>More problems…</vt:lpstr>
      <vt:lpstr>The alternative?</vt:lpstr>
      <vt:lpstr>Advantages</vt:lpstr>
      <vt:lpstr>It’s all about the corpus!</vt:lpstr>
      <vt:lpstr>Features of a corpus</vt:lpstr>
      <vt:lpstr>Getting our hands dirty…</vt:lpstr>
      <vt:lpstr> Lets pick up a book…</vt:lpstr>
      <vt:lpstr>How many words are there?</vt:lpstr>
      <vt:lpstr>What are the most frequent words?</vt:lpstr>
      <vt:lpstr>And the distribution of frequencies?</vt:lpstr>
      <vt:lpstr>Zipf’s Law</vt:lpstr>
      <vt:lpstr>Zipf’s Law</vt:lpstr>
      <vt:lpstr>Power Law Distributions: Population</vt:lpstr>
      <vt:lpstr>Power Law Distributions: Citations</vt:lpstr>
      <vt:lpstr>Power Law Distributions: Web Hits</vt:lpstr>
      <vt:lpstr>More Power Law Distributions!</vt:lpstr>
      <vt:lpstr>What else can we do by counting?</vt:lpstr>
      <vt:lpstr>Raw Bigram collocations</vt:lpstr>
      <vt:lpstr>Filtered Bigram Collocations</vt:lpstr>
      <vt:lpstr>Learning verb “frames”</vt:lpstr>
      <vt:lpstr>How is this different?</vt:lpstr>
      <vt:lpstr>Three Pillars of Statistical NLP</vt:lpstr>
      <vt:lpstr>Aye, but there’s the rub…</vt:lpstr>
      <vt:lpstr>Key Points</vt:lpstr>
    </vt:vector>
  </TitlesOfParts>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723: Computational Linguistics I</dc:title>
  <dc:creator>Jimmy Lin</dc:creator>
  <cp:lastModifiedBy>Jimmy Lin</cp:lastModifiedBy>
  <cp:revision>4430</cp:revision>
  <dcterms:created xsi:type="dcterms:W3CDTF">2009-04-21T05:05:25Z</dcterms:created>
  <dcterms:modified xsi:type="dcterms:W3CDTF">2009-09-21T17:45:34Z</dcterms:modified>
</cp:coreProperties>
</file>