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Default Extension="vml" ContentType="application/vnd.openxmlformats-officedocument.vmlDrawing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97" r:id="rId4"/>
    <p:sldId id="364" r:id="rId5"/>
    <p:sldId id="340" r:id="rId6"/>
    <p:sldId id="341" r:id="rId7"/>
    <p:sldId id="300" r:id="rId8"/>
    <p:sldId id="342" r:id="rId9"/>
    <p:sldId id="343" r:id="rId10"/>
    <p:sldId id="301" r:id="rId11"/>
    <p:sldId id="324" r:id="rId12"/>
    <p:sldId id="303" r:id="rId13"/>
    <p:sldId id="344" r:id="rId14"/>
    <p:sldId id="345" r:id="rId15"/>
    <p:sldId id="308" r:id="rId16"/>
    <p:sldId id="328" r:id="rId17"/>
    <p:sldId id="330" r:id="rId18"/>
    <p:sldId id="336" r:id="rId19"/>
    <p:sldId id="333" r:id="rId20"/>
    <p:sldId id="335" r:id="rId21"/>
    <p:sldId id="325" r:id="rId22"/>
    <p:sldId id="326" r:id="rId23"/>
    <p:sldId id="327" r:id="rId24"/>
    <p:sldId id="314" r:id="rId25"/>
    <p:sldId id="337" r:id="rId26"/>
    <p:sldId id="346" r:id="rId27"/>
    <p:sldId id="350" r:id="rId28"/>
    <p:sldId id="349" r:id="rId29"/>
    <p:sldId id="351" r:id="rId30"/>
    <p:sldId id="348" r:id="rId31"/>
    <p:sldId id="315" r:id="rId32"/>
    <p:sldId id="367" r:id="rId33"/>
    <p:sldId id="368" r:id="rId34"/>
    <p:sldId id="347" r:id="rId35"/>
    <p:sldId id="317" r:id="rId36"/>
    <p:sldId id="318" r:id="rId37"/>
    <p:sldId id="320" r:id="rId38"/>
    <p:sldId id="321" r:id="rId39"/>
    <p:sldId id="322" r:id="rId40"/>
    <p:sldId id="323" r:id="rId41"/>
    <p:sldId id="366" r:id="rId42"/>
    <p:sldId id="365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2" r:id="rId53"/>
    <p:sldId id="361" r:id="rId54"/>
    <p:sldId id="363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87" d="100"/>
          <a:sy n="87" d="100"/>
        </p:scale>
        <p:origin x="-6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7DA39-492A-4C49-90F0-F381F75384E0}" type="slidenum">
              <a:rPr lang="en-US"/>
              <a:pPr/>
              <a:t>2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FCC460-6735-4909-924F-5C8B83AEA9E9}" type="slidenum">
              <a:rPr lang="en-US"/>
              <a:pPr/>
              <a:t>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01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5360" y="4560571"/>
            <a:ext cx="5364480" cy="433054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6.jpe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Word Sense Disambiguation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November 11,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47" y="6477000"/>
            <a:ext cx="5218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dirty="0" smtClean="0">
                <a:solidFill>
                  <a:schemeClr val="bg1"/>
                </a:solidFill>
              </a:rPr>
              <a:t>Material drawn from slides by </a:t>
            </a:r>
            <a:r>
              <a:rPr lang="en-US" sz="1400" b="0" dirty="0" err="1" smtClean="0">
                <a:solidFill>
                  <a:schemeClr val="bg1"/>
                </a:solidFill>
              </a:rPr>
              <a:t>Saif</a:t>
            </a:r>
            <a:r>
              <a:rPr lang="en-US" sz="1400" b="0" dirty="0" smtClean="0">
                <a:solidFill>
                  <a:schemeClr val="bg1"/>
                </a:solidFill>
              </a:rPr>
              <a:t> Mohammad and Bonnie Dorr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</a:t>
            </a:r>
          </a:p>
          <a:p>
            <a:pPr lvl="1"/>
            <a:r>
              <a:rPr lang="en-US" dirty="0" smtClean="0"/>
              <a:t>Measure accuracy of sense selection </a:t>
            </a:r>
            <a:r>
              <a:rPr lang="en-US" dirty="0" err="1" smtClean="0"/>
              <a:t>wrt</a:t>
            </a:r>
            <a:r>
              <a:rPr lang="en-US" dirty="0" smtClean="0"/>
              <a:t> ground truth</a:t>
            </a:r>
          </a:p>
          <a:p>
            <a:r>
              <a:rPr lang="en-US" dirty="0" smtClean="0"/>
              <a:t>Extrinsic</a:t>
            </a:r>
          </a:p>
          <a:p>
            <a:pPr lvl="1"/>
            <a:r>
              <a:rPr lang="en-US" dirty="0" smtClean="0"/>
              <a:t>Integrate WSD as part of a bigger end-to-end system, e.g., machine translation or information retrieval</a:t>
            </a:r>
          </a:p>
          <a:p>
            <a:pPr lvl="1"/>
            <a:r>
              <a:rPr lang="en-US" dirty="0" smtClean="0"/>
              <a:t>Compare </a:t>
            </a:r>
            <a:r>
              <a:rPr lang="en-US" dirty="0" smtClean="0">
                <a:sym typeface="Symbol"/>
              </a:rPr>
              <a:t>WSD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+ Upper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Baseline: most frequent sense</a:t>
            </a:r>
          </a:p>
          <a:p>
            <a:pPr lvl="1"/>
            <a:r>
              <a:rPr lang="en-US" dirty="0" smtClean="0"/>
              <a:t>Equivalent to “take first sense” in </a:t>
            </a:r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 smtClean="0"/>
              <a:t>Does surprisingly well!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Upper bound:</a:t>
            </a:r>
          </a:p>
          <a:p>
            <a:pPr lvl="1"/>
            <a:r>
              <a:rPr lang="en-US" dirty="0" smtClean="0"/>
              <a:t>Fine-grained </a:t>
            </a:r>
            <a:r>
              <a:rPr lang="en-US" dirty="0" err="1" smtClean="0"/>
              <a:t>WordNet</a:t>
            </a:r>
            <a:r>
              <a:rPr lang="en-US" dirty="0" smtClean="0"/>
              <a:t> sense: 75-80% human agreement</a:t>
            </a:r>
          </a:p>
          <a:p>
            <a:pPr lvl="1"/>
            <a:r>
              <a:rPr lang="en-US" dirty="0" smtClean="0"/>
              <a:t>Coarser-grained inventories: 90% human agreement possible</a:t>
            </a:r>
          </a:p>
          <a:p>
            <a:r>
              <a:rPr lang="en-US" dirty="0" smtClean="0"/>
              <a:t>What does this mean?</a:t>
            </a:r>
            <a:endParaRPr lang="en-US" dirty="0"/>
          </a:p>
        </p:txBody>
      </p:sp>
      <p:pic>
        <p:nvPicPr>
          <p:cNvPr id="4" name="Picture 1028" descr="un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43163"/>
            <a:ext cx="7315200" cy="14430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86400" y="2209800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62% accuracy in this case!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2667000"/>
            <a:ext cx="609600" cy="990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use of manually created knowledge sources</a:t>
            </a:r>
          </a:p>
          <a:p>
            <a:pPr lvl="1"/>
            <a:r>
              <a:rPr lang="en-US" dirty="0" smtClean="0"/>
              <a:t>Knowledge-lean</a:t>
            </a:r>
          </a:p>
          <a:p>
            <a:pPr lvl="1"/>
            <a:r>
              <a:rPr lang="en-US" dirty="0" smtClean="0"/>
              <a:t>Knowledge-rich</a:t>
            </a:r>
          </a:p>
          <a:p>
            <a:r>
              <a:rPr lang="en-US" dirty="0" smtClean="0"/>
              <a:t>Depending on use of labeled data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Semi- or minimally 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Lesk’s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 note word overlap between context and dictionary entries</a:t>
            </a:r>
          </a:p>
          <a:p>
            <a:pPr lvl="1"/>
            <a:r>
              <a:rPr lang="en-US" dirty="0" smtClean="0"/>
              <a:t>Unsupervised, but knowledge rich</a:t>
            </a:r>
            <a:endParaRPr lang="en-US" dirty="0"/>
          </a:p>
        </p:txBody>
      </p:sp>
      <p:pic>
        <p:nvPicPr>
          <p:cNvPr id="4" name="Picture 1028" descr="un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99131"/>
            <a:ext cx="7315200" cy="17129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2590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The </a:t>
            </a:r>
            <a:r>
              <a:rPr lang="en-US" sz="1800" dirty="0" smtClean="0">
                <a:solidFill>
                  <a:schemeClr val="bg1"/>
                </a:solidFill>
              </a:rPr>
              <a:t>bank</a:t>
            </a:r>
            <a:r>
              <a:rPr lang="en-US" sz="1800" b="0" dirty="0" smtClean="0">
                <a:solidFill>
                  <a:schemeClr val="bg1"/>
                </a:solidFill>
              </a:rPr>
              <a:t> can guarantee deposits will eventually cover future tuition costs because it invests in adjustable-rate mortgage securities.  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69433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WordNet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2627531"/>
            <a:ext cx="9906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43600" y="3999131"/>
            <a:ext cx="7620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81600" y="2932331"/>
            <a:ext cx="11430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315200" y="4456331"/>
            <a:ext cx="8382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Lesk’s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implementation:</a:t>
            </a:r>
          </a:p>
          <a:p>
            <a:pPr lvl="1"/>
            <a:r>
              <a:rPr lang="en-US" dirty="0" smtClean="0"/>
              <a:t>Count overlapping content words between glosses and context</a:t>
            </a:r>
          </a:p>
          <a:p>
            <a:r>
              <a:rPr lang="en-US" dirty="0" smtClean="0"/>
              <a:t>Lots of variants:</a:t>
            </a:r>
          </a:p>
          <a:p>
            <a:pPr lvl="1"/>
            <a:r>
              <a:rPr lang="en-US" dirty="0" smtClean="0"/>
              <a:t>Include the examples in dictionary definitions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hypernyms</a:t>
            </a:r>
            <a:r>
              <a:rPr lang="en-US" dirty="0" smtClean="0"/>
              <a:t> and hyponyms</a:t>
            </a:r>
          </a:p>
          <a:p>
            <a:pPr lvl="1"/>
            <a:r>
              <a:rPr lang="en-US" dirty="0" smtClean="0"/>
              <a:t>Give more weight to larger overlaps (e.g., bigrams)</a:t>
            </a:r>
          </a:p>
          <a:p>
            <a:pPr lvl="1"/>
            <a:r>
              <a:rPr lang="en-US" dirty="0" smtClean="0"/>
              <a:t>Give extra weight to infrequent words (e.g., </a:t>
            </a:r>
            <a:r>
              <a:rPr lang="en-US" i="1" dirty="0" err="1" smtClean="0"/>
              <a:t>idf</a:t>
            </a:r>
            <a:r>
              <a:rPr lang="en-US" dirty="0" smtClean="0"/>
              <a:t> weighting)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Works reasonably well!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WSD: NLP meets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 as a supervised classification task</a:t>
            </a:r>
          </a:p>
          <a:p>
            <a:pPr lvl="1"/>
            <a:r>
              <a:rPr lang="en-US" dirty="0" smtClean="0"/>
              <a:t>Train a separate classifier for each word</a:t>
            </a:r>
          </a:p>
          <a:p>
            <a:r>
              <a:rPr lang="en-US" dirty="0" smtClean="0"/>
              <a:t>Three components of a machine learning problem:</a:t>
            </a:r>
          </a:p>
          <a:p>
            <a:pPr lvl="1"/>
            <a:r>
              <a:rPr lang="en-US" dirty="0" smtClean="0"/>
              <a:t>Training data (corpora)</a:t>
            </a:r>
          </a:p>
          <a:p>
            <a:pPr lvl="1"/>
            <a:r>
              <a:rPr lang="en-US" dirty="0" smtClean="0"/>
              <a:t>Representations (features)</a:t>
            </a:r>
          </a:p>
          <a:p>
            <a:pPr lvl="1"/>
            <a:r>
              <a:rPr lang="en-US" dirty="0" smtClean="0"/>
              <a:t>Learning method (algorithm, model)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Classification</a:t>
            </a:r>
            <a:endParaRPr lang="en-US" dirty="0"/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auto">
          <a:xfrm>
            <a:off x="1035050" y="22860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1111250" y="23622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auto">
          <a:xfrm>
            <a:off x="1187450" y="2438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 noChangeArrowheads="1"/>
          </p:cNvSpPr>
          <p:nvPr/>
        </p:nvSpPr>
        <p:spPr bwMode="auto">
          <a:xfrm>
            <a:off x="1263650" y="25146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1797050" y="22860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873250" y="23622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1949450" y="2438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AutoShape 11"/>
          <p:cNvSpPr>
            <a:spLocks noChangeArrowheads="1"/>
          </p:cNvSpPr>
          <p:nvPr/>
        </p:nvSpPr>
        <p:spPr bwMode="auto">
          <a:xfrm>
            <a:off x="2025650" y="25146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AutoShape 12"/>
          <p:cNvSpPr>
            <a:spLocks noChangeArrowheads="1"/>
          </p:cNvSpPr>
          <p:nvPr/>
        </p:nvSpPr>
        <p:spPr bwMode="auto">
          <a:xfrm>
            <a:off x="2559050" y="22860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AutoShape 13"/>
          <p:cNvSpPr>
            <a:spLocks noChangeArrowheads="1"/>
          </p:cNvSpPr>
          <p:nvPr/>
        </p:nvSpPr>
        <p:spPr bwMode="auto">
          <a:xfrm>
            <a:off x="2635250" y="23622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2711450" y="2438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AutoShape 15"/>
          <p:cNvSpPr>
            <a:spLocks noChangeArrowheads="1"/>
          </p:cNvSpPr>
          <p:nvPr/>
        </p:nvSpPr>
        <p:spPr bwMode="auto">
          <a:xfrm>
            <a:off x="2787650" y="25146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AutoShape 16"/>
          <p:cNvSpPr>
            <a:spLocks noChangeArrowheads="1"/>
          </p:cNvSpPr>
          <p:nvPr/>
        </p:nvSpPr>
        <p:spPr bwMode="auto">
          <a:xfrm>
            <a:off x="3321050" y="22860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AutoShape 17"/>
          <p:cNvSpPr>
            <a:spLocks noChangeArrowheads="1"/>
          </p:cNvSpPr>
          <p:nvPr/>
        </p:nvSpPr>
        <p:spPr bwMode="auto">
          <a:xfrm>
            <a:off x="3397250" y="23622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AutoShape 18"/>
          <p:cNvSpPr>
            <a:spLocks noChangeArrowheads="1"/>
          </p:cNvSpPr>
          <p:nvPr/>
        </p:nvSpPr>
        <p:spPr bwMode="auto">
          <a:xfrm>
            <a:off x="3473450" y="2438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AutoShape 19"/>
          <p:cNvSpPr>
            <a:spLocks noChangeArrowheads="1"/>
          </p:cNvSpPr>
          <p:nvPr/>
        </p:nvSpPr>
        <p:spPr bwMode="auto">
          <a:xfrm>
            <a:off x="3549650" y="25146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993775" y="3048000"/>
            <a:ext cx="650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1755775" y="3048000"/>
            <a:ext cx="650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2517775" y="3048000"/>
            <a:ext cx="650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3279775" y="3048000"/>
            <a:ext cx="650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>
            <a:off x="5073650" y="1524000"/>
            <a:ext cx="0" cy="4267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3930650" y="4953000"/>
            <a:ext cx="2286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Classifier</a:t>
            </a:r>
          </a:p>
        </p:txBody>
      </p:sp>
      <p:sp>
        <p:nvSpPr>
          <p:cNvPr id="73" name="AutoShape 27"/>
          <p:cNvSpPr>
            <a:spLocks/>
          </p:cNvSpPr>
          <p:nvPr/>
        </p:nvSpPr>
        <p:spPr bwMode="auto">
          <a:xfrm rot="5400000">
            <a:off x="2444750" y="20955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V="1">
            <a:off x="2559050" y="4191000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1416050" y="5029200"/>
            <a:ext cx="2308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supervised machine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learning algorithm</a:t>
            </a: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3473450" y="52578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AutoShape 31"/>
          <p:cNvSpPr>
            <a:spLocks noChangeArrowheads="1"/>
          </p:cNvSpPr>
          <p:nvPr/>
        </p:nvSpPr>
        <p:spPr bwMode="auto">
          <a:xfrm>
            <a:off x="5530850" y="2422525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203825" y="2362200"/>
            <a:ext cx="2308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unlabeled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document</a:t>
            </a:r>
          </a:p>
        </p:txBody>
      </p: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6861175" y="4419600"/>
            <a:ext cx="758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?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6861175" y="4876800"/>
            <a:ext cx="758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2</a:t>
            </a: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?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6861175" y="5334000"/>
            <a:ext cx="758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3</a:t>
            </a: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?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6861175" y="5791200"/>
            <a:ext cx="758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label</a:t>
            </a:r>
            <a:r>
              <a:rPr kumimoji="0" lang="en-US" sz="14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4</a:t>
            </a: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?</a:t>
            </a:r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 flipV="1">
            <a:off x="6292850" y="4648200"/>
            <a:ext cx="533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V="1">
            <a:off x="6292850" y="5029200"/>
            <a:ext cx="533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>
            <a:off x="6292850" y="5486400"/>
            <a:ext cx="533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>
            <a:off x="6292850" y="5334000"/>
            <a:ext cx="533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5683250" y="29718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5149850" y="1382713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Testing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3811588" y="13716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Training</a:t>
            </a: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1658620" y="1905000"/>
            <a:ext cx="1313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training data</a:t>
            </a: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4006850" y="4038600"/>
            <a:ext cx="2133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Representation Function</a:t>
            </a:r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2559050" y="4419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50"/>
          <p:cNvSpPr>
            <a:spLocks noChangeShapeType="1"/>
          </p:cNvSpPr>
          <p:nvPr/>
        </p:nvSpPr>
        <p:spPr bwMode="auto">
          <a:xfrm>
            <a:off x="5683250" y="4648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52"/>
          <p:cNvSpPr>
            <a:spLocks noChangeShapeType="1"/>
          </p:cNvSpPr>
          <p:nvPr/>
        </p:nvSpPr>
        <p:spPr bwMode="auto">
          <a:xfrm flipV="1">
            <a:off x="2559050" y="3810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53"/>
          <p:cNvSpPr>
            <a:spLocks noChangeShapeType="1"/>
          </p:cNvSpPr>
          <p:nvPr/>
        </p:nvSpPr>
        <p:spPr bwMode="auto">
          <a:xfrm flipV="1">
            <a:off x="2559050" y="4419600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not mingle training data with test data</a:t>
            </a:r>
          </a:p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not mingle training data with test data</a:t>
            </a:r>
          </a:p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not mingle training data with test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062770">
            <a:off x="990600" y="4191000"/>
            <a:ext cx="711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But what do you do if you need more test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features</a:t>
            </a:r>
          </a:p>
          <a:p>
            <a:pPr lvl="1"/>
            <a:r>
              <a:rPr lang="en-US" dirty="0" smtClean="0"/>
              <a:t>POS and surface form of the word itself</a:t>
            </a:r>
          </a:p>
          <a:p>
            <a:pPr lvl="1"/>
            <a:r>
              <a:rPr lang="en-US" dirty="0" smtClean="0"/>
              <a:t>Surrounding words and POS tag</a:t>
            </a:r>
          </a:p>
          <a:p>
            <a:pPr lvl="1"/>
            <a:r>
              <a:rPr lang="en-US" dirty="0" smtClean="0"/>
              <a:t>Positional information of surrounding words and POS tags</a:t>
            </a:r>
          </a:p>
          <a:p>
            <a:pPr lvl="1"/>
            <a:r>
              <a:rPr lang="en-US" dirty="0" smtClean="0"/>
              <a:t>Same as above, but with </a:t>
            </a:r>
            <a:r>
              <a:rPr lang="en-US" i="1" dirty="0" smtClean="0"/>
              <a:t>n</a:t>
            </a:r>
            <a:r>
              <a:rPr lang="en-US" dirty="0" smtClean="0"/>
              <a:t>-grams</a:t>
            </a:r>
          </a:p>
          <a:p>
            <a:pPr lvl="1"/>
            <a:r>
              <a:rPr lang="en-US" dirty="0" smtClean="0"/>
              <a:t>Grammatical information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Richness of the features?</a:t>
            </a:r>
          </a:p>
          <a:p>
            <a:pPr lvl="1"/>
            <a:r>
              <a:rPr lang="en-US" dirty="0" smtClean="0"/>
              <a:t>Richer features = ML algorithm does less of the work</a:t>
            </a:r>
          </a:p>
          <a:p>
            <a:pPr lvl="1"/>
            <a:r>
              <a:rPr lang="en-US" dirty="0" smtClean="0"/>
              <a:t>More impoverished features = ML algorithm does more of the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Classifiers</a:t>
            </a:r>
            <a:endParaRPr lang="en-US"/>
          </a:p>
        </p:txBody>
      </p:sp>
      <p:sp>
        <p:nvSpPr>
          <p:cNvPr id="220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we cast the WSD problem as supervised classification, many learning techniques are possible: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(the thing to try first)</a:t>
            </a:r>
          </a:p>
          <a:p>
            <a:pPr lvl="1"/>
            <a:r>
              <a:rPr lang="en-US" dirty="0" smtClean="0"/>
              <a:t>Decision lists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err="1" smtClean="0"/>
              <a:t>MaxEnt</a:t>
            </a:r>
            <a:endParaRPr lang="en-US" dirty="0" smtClean="0"/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Nearest neighbor methods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Progression of the Course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Words</a:t>
            </a:r>
          </a:p>
          <a:p>
            <a:pPr lvl="1"/>
            <a:r>
              <a:rPr lang="en-US" smtClean="0"/>
              <a:t>Finite-state morphology</a:t>
            </a:r>
          </a:p>
          <a:p>
            <a:pPr lvl="1"/>
            <a:r>
              <a:rPr lang="en-US" smtClean="0"/>
              <a:t>Part-of-speech tagging (TBL + HMM)</a:t>
            </a:r>
          </a:p>
          <a:p>
            <a:r>
              <a:rPr lang="en-US" smtClean="0"/>
              <a:t>Structure</a:t>
            </a:r>
          </a:p>
          <a:p>
            <a:pPr lvl="1"/>
            <a:r>
              <a:rPr lang="en-US" smtClean="0"/>
              <a:t>CFGs + parsing (CKY, Earley)</a:t>
            </a:r>
          </a:p>
          <a:p>
            <a:pPr lvl="1"/>
            <a:r>
              <a:rPr lang="en-US" smtClean="0"/>
              <a:t>N-gram language models</a:t>
            </a:r>
          </a:p>
          <a:p>
            <a:r>
              <a:rPr lang="en-US" smtClean="0"/>
              <a:t>Meaning!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Tradeoffs</a:t>
            </a:r>
            <a:endParaRPr lang="en-US" dirty="0"/>
          </a:p>
        </p:txBody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classifier should I use?</a:t>
            </a:r>
          </a:p>
          <a:p>
            <a:r>
              <a:rPr lang="en-US" dirty="0" smtClean="0"/>
              <a:t>It depends:</a:t>
            </a:r>
          </a:p>
          <a:p>
            <a:pPr lvl="1"/>
            <a:r>
              <a:rPr lang="en-US" dirty="0" smtClean="0"/>
              <a:t>Number of features</a:t>
            </a:r>
          </a:p>
          <a:p>
            <a:pPr lvl="1"/>
            <a:r>
              <a:rPr lang="en-US" dirty="0" smtClean="0"/>
              <a:t>Types of features</a:t>
            </a:r>
          </a:p>
          <a:p>
            <a:pPr lvl="1"/>
            <a:r>
              <a:rPr lang="en-US" dirty="0" smtClean="0"/>
              <a:t>Number of possible values for a feature</a:t>
            </a:r>
          </a:p>
          <a:p>
            <a:pPr lvl="1"/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General advice:</a:t>
            </a:r>
          </a:p>
          <a:p>
            <a:pPr lvl="1"/>
            <a:r>
              <a:rPr lang="en-US" dirty="0" smtClean="0"/>
              <a:t>Start with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Use decision trees/lists if you want to understand what the classifier is doing</a:t>
            </a:r>
          </a:p>
          <a:p>
            <a:pPr lvl="1"/>
            <a:r>
              <a:rPr lang="en-US" dirty="0" smtClean="0"/>
              <a:t>SVMs often give state of the art performance</a:t>
            </a:r>
          </a:p>
          <a:p>
            <a:pPr lvl="1"/>
            <a:r>
              <a:rPr lang="en-US" dirty="0" err="1" smtClean="0"/>
              <a:t>MaxEnt</a:t>
            </a:r>
            <a:r>
              <a:rPr lang="en-US" dirty="0" smtClean="0"/>
              <a:t> methods also work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sense that is most probable given the context</a:t>
            </a:r>
          </a:p>
          <a:p>
            <a:pPr lvl="1"/>
            <a:r>
              <a:rPr lang="en-US" dirty="0" smtClean="0"/>
              <a:t>Context represented by feature vector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Bayes</a:t>
            </a:r>
            <a:r>
              <a:rPr lang="en-US" dirty="0" smtClean="0"/>
              <a:t>’ Theorem: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Problem: data </a:t>
            </a:r>
            <a:r>
              <a:rPr lang="en-US" dirty="0" err="1" smtClean="0"/>
              <a:t>sparsity</a:t>
            </a:r>
            <a:r>
              <a:rPr lang="en-US" dirty="0" smtClean="0"/>
              <a:t>!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95400" y="1981200"/>
          <a:ext cx="2211387" cy="661988"/>
        </p:xfrm>
        <a:graphic>
          <a:graphicData uri="http://schemas.openxmlformats.org/presentationml/2006/ole">
            <p:oleObj spid="_x0000_s2050" name="Equation" r:id="rId3" imgW="1104840" imgH="33012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244600" y="3048000"/>
          <a:ext cx="2998788" cy="942975"/>
        </p:xfrm>
        <a:graphic>
          <a:graphicData uri="http://schemas.openxmlformats.org/presentationml/2006/ole">
            <p:oleObj spid="_x0000_s2052" name="Equation" r:id="rId4" imgW="1498320" imgH="469800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>
            <a:off x="3124200" y="3809999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865615" y="3581400"/>
            <a:ext cx="3297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ignore this term… why?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“Naïve”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vectors are too sparse to estimate directly: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So… assume features are conditionally independent given the word sense</a:t>
            </a:r>
          </a:p>
          <a:p>
            <a:pPr lvl="1"/>
            <a:r>
              <a:rPr lang="en-US" dirty="0" smtClean="0"/>
              <a:t>This is naïve because?</a:t>
            </a:r>
          </a:p>
          <a:p>
            <a:r>
              <a:rPr lang="en-US" dirty="0" smtClean="0"/>
              <a:t>Putting everything together:</a:t>
            </a:r>
          </a:p>
          <a:p>
            <a:pPr lvl="1"/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00138" y="1752600"/>
          <a:ext cx="941387" cy="484188"/>
        </p:xfrm>
        <a:graphic>
          <a:graphicData uri="http://schemas.openxmlformats.org/presentationml/2006/ole">
            <p:oleObj spid="_x0000_s3074" name="Equation" r:id="rId3" imgW="469800" imgH="2412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078037" y="1600200"/>
          <a:ext cx="1731963" cy="917575"/>
        </p:xfrm>
        <a:graphic>
          <a:graphicData uri="http://schemas.openxmlformats.org/presentationml/2006/ole">
            <p:oleObj spid="_x0000_s3075" name="Equation" r:id="rId4" imgW="863280" imgH="4572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28713" y="4264025"/>
          <a:ext cx="3481387" cy="917575"/>
        </p:xfrm>
        <a:graphic>
          <a:graphicData uri="http://schemas.openxmlformats.org/presentationml/2006/ole">
            <p:oleObj spid="_x0000_s3076" name="Equation" r:id="rId5" imgW="17398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the probability distributions?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Maximum-Likelihood Estimates (MLE):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else do we need to do?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128713" y="1600200"/>
          <a:ext cx="3481387" cy="917575"/>
        </p:xfrm>
        <a:graphic>
          <a:graphicData uri="http://schemas.openxmlformats.org/presentationml/2006/ole">
            <p:oleObj spid="_x0000_s4098" name="Equation" r:id="rId3" imgW="1739880" imgH="4572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76400" y="3324225"/>
          <a:ext cx="2617788" cy="942975"/>
        </p:xfrm>
        <a:graphic>
          <a:graphicData uri="http://schemas.openxmlformats.org/presentationml/2006/ole">
            <p:oleObj spid="_x0000_s4099" name="Equation" r:id="rId4" imgW="1307880" imgH="4698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08100" y="4289425"/>
          <a:ext cx="2898775" cy="892175"/>
        </p:xfrm>
        <a:graphic>
          <a:graphicData uri="http://schemas.openxmlformats.org/presentationml/2006/ole">
            <p:oleObj spid="_x0000_s4100" name="Equation" r:id="rId5" imgW="14475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6248400"/>
            <a:ext cx="432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Well, how well does it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6954" y="62484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(later…)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Ordered list of tests (</a:t>
            </a:r>
            <a:r>
              <a:rPr lang="en-US" dirty="0" smtClean="0"/>
              <a:t>equivalent to “case” statement)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Example decision list, discriminating between bass (fish) and bass (music)</a:t>
            </a:r>
            <a:r>
              <a:rPr lang="en-US" baseline="30000" dirty="0" smtClean="0"/>
              <a:t> </a:t>
            </a:r>
            <a:r>
              <a:rPr lang="en-US" dirty="0" smtClean="0"/>
              <a:t>: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Dlis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614357"/>
            <a:ext cx="3352800" cy="3786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algorithm:</a:t>
            </a:r>
          </a:p>
          <a:p>
            <a:pPr lvl="1"/>
            <a:r>
              <a:rPr lang="en-US" dirty="0" smtClean="0"/>
              <a:t>Compute how discriminative each feature is: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Create ordered list of tests from these values</a:t>
            </a:r>
          </a:p>
          <a:p>
            <a:r>
              <a:rPr lang="en-US" dirty="0" smtClean="0"/>
              <a:t>Limitation?</a:t>
            </a:r>
          </a:p>
          <a:p>
            <a:r>
              <a:rPr lang="en-US" dirty="0" smtClean="0"/>
              <a:t>How do you build </a:t>
            </a:r>
            <a:r>
              <a:rPr lang="en-US" i="1" dirty="0" smtClean="0"/>
              <a:t>n</a:t>
            </a:r>
            <a:r>
              <a:rPr lang="en-US" dirty="0" smtClean="0"/>
              <a:t>-way classifiers from binary classifiers?</a:t>
            </a:r>
          </a:p>
          <a:p>
            <a:pPr lvl="1"/>
            <a:r>
              <a:rPr lang="en-US" dirty="0" smtClean="0"/>
              <a:t>One vs. rest (sequential vs. parallel)</a:t>
            </a:r>
          </a:p>
          <a:p>
            <a:pPr lvl="1">
              <a:tabLst>
                <a:tab pos="3371850" algn="l"/>
              </a:tabLst>
            </a:pPr>
            <a:r>
              <a:rPr lang="en-US" dirty="0" smtClean="0"/>
              <a:t>Another learning problem</a:t>
            </a:r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68500" y="1981200"/>
          <a:ext cx="2033588" cy="1019175"/>
        </p:xfrm>
        <a:graphic>
          <a:graphicData uri="http://schemas.openxmlformats.org/presentationml/2006/ole">
            <p:oleObj spid="_x0000_s5122" name="Equation" r:id="rId3" imgW="1015920" imgH="50796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6600" y="6248400"/>
            <a:ext cx="432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Well, how well does it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6954" y="62484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(later…)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 list, imagine a tree…</a:t>
            </a:r>
            <a:endParaRPr lang="en-US" dirty="0"/>
          </a:p>
        </p:txBody>
      </p:sp>
      <p:pic>
        <p:nvPicPr>
          <p:cNvPr id="4" name="Picture 3" descr="Dlis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752600"/>
            <a:ext cx="3352800" cy="37864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572000" y="1752600"/>
            <a:ext cx="16002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fish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in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sym typeface="Symbol"/>
              </a:rPr>
              <a:t>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sym typeface="Symbol"/>
              </a:rPr>
              <a:t>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sym typeface="Symbol"/>
              </a:rPr>
              <a:t> words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86400" y="2743200"/>
            <a:ext cx="16002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striped bass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400800" y="3733800"/>
            <a:ext cx="16002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0" i="1" dirty="0" smtClean="0">
                <a:solidFill>
                  <a:schemeClr val="bg1"/>
                </a:solidFill>
                <a:latin typeface="Arial" charset="0"/>
              </a:rPr>
              <a:t>guitar</a:t>
            </a:r>
            <a:r>
              <a:rPr lang="en-US" sz="1800" b="0" dirty="0" smtClean="0">
                <a:solidFill>
                  <a:schemeClr val="bg1"/>
                </a:solidFill>
                <a:latin typeface="Arial" charset="0"/>
              </a:rPr>
              <a:t> in </a:t>
            </a:r>
            <a:br>
              <a:rPr lang="en-US" sz="1800" b="0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1800" b="0" dirty="0" smtClean="0">
                <a:solidFill>
                  <a:schemeClr val="bg1"/>
                </a:solidFill>
                <a:latin typeface="Arial" charset="0"/>
                <a:sym typeface="Symbol"/>
              </a:rPr>
              <a:t></a:t>
            </a:r>
            <a:r>
              <a:rPr lang="en-US" sz="1800" b="0" i="1" dirty="0" smtClean="0">
                <a:solidFill>
                  <a:schemeClr val="bg1"/>
                </a:solidFill>
                <a:latin typeface="Arial" charset="0"/>
                <a:sym typeface="Symbol"/>
              </a:rPr>
              <a:t>k</a:t>
            </a:r>
            <a:r>
              <a:rPr lang="en-US" sz="1800" b="0" dirty="0" smtClean="0">
                <a:solidFill>
                  <a:schemeClr val="bg1"/>
                </a:solidFill>
                <a:latin typeface="Arial" charset="0"/>
                <a:sym typeface="Symbol"/>
              </a:rPr>
              <a:t> words</a:t>
            </a:r>
            <a:endParaRPr lang="en-US" sz="1800" b="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MUSIC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495800" y="27432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FISH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410200" y="3733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FISH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5086349" y="2571751"/>
            <a:ext cx="228602" cy="1143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6000749" y="3562351"/>
            <a:ext cx="228602" cy="1143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6915148" y="4552949"/>
            <a:ext cx="228602" cy="1143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7315200" y="4724400"/>
            <a:ext cx="16002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bg1"/>
                </a:solidFill>
                <a:latin typeface="Arial" charset="0"/>
              </a:rPr>
              <a:t>…</a:t>
            </a:r>
            <a:endParaRPr lang="en-US" sz="1800" dirty="0" smtClean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5543550" y="2571751"/>
            <a:ext cx="228602" cy="1143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6457950" y="3562351"/>
            <a:ext cx="228602" cy="1143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7372349" y="4552949"/>
            <a:ext cx="228602" cy="1143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722294" y="24384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200" y="24384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6694" y="34290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34290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1094" y="44196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44196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23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instance (= list of feature values)</a:t>
            </a:r>
          </a:p>
          <a:p>
            <a:pPr lvl="1"/>
            <a:r>
              <a:rPr lang="en-US" dirty="0" smtClean="0"/>
              <a:t>Start at the root</a:t>
            </a:r>
          </a:p>
          <a:p>
            <a:pPr lvl="1"/>
            <a:r>
              <a:rPr lang="en-US" dirty="0" smtClean="0"/>
              <a:t>At each interior node, check feature value</a:t>
            </a:r>
          </a:p>
          <a:p>
            <a:pPr lvl="1"/>
            <a:r>
              <a:rPr lang="en-US" dirty="0" smtClean="0"/>
              <a:t>Follow corresponding branch based on the test</a:t>
            </a:r>
          </a:p>
          <a:p>
            <a:pPr lvl="1"/>
            <a:r>
              <a:rPr lang="en-US" dirty="0" smtClean="0"/>
              <a:t>When a leaf node is reached, return its category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7" y="6477000"/>
            <a:ext cx="4382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dirty="0" smtClean="0">
                <a:solidFill>
                  <a:schemeClr val="bg1"/>
                </a:solidFill>
              </a:rPr>
              <a:t>Decision tree material drawn from slides by Ed </a:t>
            </a:r>
            <a:r>
              <a:rPr lang="en-US" sz="1400" b="0" dirty="0" err="1" smtClean="0">
                <a:solidFill>
                  <a:schemeClr val="bg1"/>
                </a:solidFill>
              </a:rPr>
              <a:t>Loper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build tree top down, recursively partitioning the training data at each step</a:t>
            </a:r>
          </a:p>
          <a:p>
            <a:pPr lvl="1"/>
            <a:r>
              <a:rPr lang="en-US" dirty="0" smtClean="0"/>
              <a:t>At each node, try to split the training data on a feature (could be binary or otherwise)</a:t>
            </a:r>
          </a:p>
          <a:p>
            <a:r>
              <a:rPr lang="en-US" dirty="0" smtClean="0"/>
              <a:t>What features should we split on?</a:t>
            </a:r>
          </a:p>
          <a:p>
            <a:pPr lvl="1"/>
            <a:r>
              <a:rPr lang="en-US" dirty="0" smtClean="0"/>
              <a:t>Small decision tree desired</a:t>
            </a:r>
          </a:p>
          <a:p>
            <a:pPr lvl="1"/>
            <a:r>
              <a:rPr lang="en-US" dirty="0" smtClean="0"/>
              <a:t>Pick the feature that gives the most information about the category</a:t>
            </a:r>
          </a:p>
          <a:p>
            <a:r>
              <a:rPr lang="en-US" dirty="0" smtClean="0"/>
              <a:t>Example: 20 questions</a:t>
            </a:r>
          </a:p>
          <a:p>
            <a:pPr lvl="1"/>
            <a:r>
              <a:rPr lang="en-US" dirty="0" smtClean="0"/>
              <a:t>I’m thinking of a number from 1 to 1,000</a:t>
            </a:r>
          </a:p>
          <a:p>
            <a:pPr lvl="1"/>
            <a:r>
              <a:rPr lang="en-US" dirty="0" smtClean="0"/>
              <a:t>You can ask any yes no question</a:t>
            </a:r>
          </a:p>
          <a:p>
            <a:pPr lvl="1"/>
            <a:r>
              <a:rPr lang="en-US" dirty="0" smtClean="0"/>
              <a:t>What question would you ask?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Splits via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of a set of events </a:t>
            </a:r>
            <a:r>
              <a:rPr lang="en-US" i="1" dirty="0" smtClean="0"/>
              <a:t>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P(c)</a:t>
            </a:r>
            <a:r>
              <a:rPr lang="en-US" dirty="0" smtClean="0"/>
              <a:t> is the probability that an event in </a:t>
            </a:r>
            <a:r>
              <a:rPr lang="en-US" i="1" dirty="0" smtClean="0"/>
              <a:t>E</a:t>
            </a:r>
            <a:r>
              <a:rPr lang="en-US" dirty="0" smtClean="0"/>
              <a:t> has category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How much information does a feature give us about the category (sense)?</a:t>
            </a:r>
          </a:p>
          <a:p>
            <a:pPr lvl="1"/>
            <a:r>
              <a:rPr lang="en-US" i="1" dirty="0" smtClean="0"/>
              <a:t>H(E)</a:t>
            </a:r>
            <a:r>
              <a:rPr lang="en-US" dirty="0" smtClean="0"/>
              <a:t> = entropy of event set </a:t>
            </a:r>
            <a:r>
              <a:rPr lang="en-US" i="1" dirty="0" smtClean="0"/>
              <a:t>E</a:t>
            </a:r>
          </a:p>
          <a:p>
            <a:pPr lvl="1"/>
            <a:r>
              <a:rPr lang="en-US" i="1" dirty="0" smtClean="0"/>
              <a:t>H(</a:t>
            </a:r>
            <a:r>
              <a:rPr lang="en-US" i="1" dirty="0" err="1" smtClean="0"/>
              <a:t>E|f</a:t>
            </a:r>
            <a:r>
              <a:rPr lang="en-US" i="1" dirty="0" smtClean="0"/>
              <a:t>)</a:t>
            </a:r>
            <a:r>
              <a:rPr lang="en-US" dirty="0" smtClean="0"/>
              <a:t> = expected entropy of event set </a:t>
            </a:r>
            <a:r>
              <a:rPr lang="en-US" i="1" dirty="0" smtClean="0"/>
              <a:t>E</a:t>
            </a:r>
            <a:r>
              <a:rPr lang="en-US" dirty="0" smtClean="0"/>
              <a:t> once we know the value of feature </a:t>
            </a:r>
            <a:r>
              <a:rPr lang="en-US" i="1" dirty="0" smtClean="0"/>
              <a:t>f</a:t>
            </a:r>
          </a:p>
          <a:p>
            <a:pPr lvl="1"/>
            <a:r>
              <a:rPr lang="en-US" dirty="0" smtClean="0"/>
              <a:t>Information Gain: </a:t>
            </a:r>
            <a:r>
              <a:rPr lang="en-US" i="1" dirty="0" smtClean="0"/>
              <a:t>G(E, f)</a:t>
            </a:r>
            <a:r>
              <a:rPr lang="en-US" dirty="0" smtClean="0"/>
              <a:t> = </a:t>
            </a:r>
            <a:r>
              <a:rPr lang="en-US" i="1" dirty="0" smtClean="0"/>
              <a:t>H(E) – H(</a:t>
            </a:r>
            <a:r>
              <a:rPr lang="en-US" i="1" dirty="0" err="1" smtClean="0"/>
              <a:t>E|f</a:t>
            </a:r>
            <a:r>
              <a:rPr lang="en-US" i="1" dirty="0" smtClean="0"/>
              <a:t>)</a:t>
            </a:r>
            <a:r>
              <a:rPr lang="en-US" dirty="0" smtClean="0"/>
              <a:t> = amount of new information provided by feature </a:t>
            </a:r>
            <a:r>
              <a:rPr lang="en-US" i="1" dirty="0" smtClean="0"/>
              <a:t>f</a:t>
            </a:r>
          </a:p>
          <a:p>
            <a:r>
              <a:rPr lang="en-US" dirty="0" smtClean="0"/>
              <a:t>Split on feature that maximizes information gain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066800" y="1600200"/>
          <a:ext cx="3355975" cy="688975"/>
        </p:xfrm>
        <a:graphic>
          <a:graphicData uri="http://schemas.openxmlformats.org/presentationml/2006/ole">
            <p:oleObj spid="_x0000_s36866" name="Equation" r:id="rId3" imgW="1676160" imgH="34272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6248400"/>
            <a:ext cx="432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Well, how well does it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6954" y="62484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(later…)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sense disambiguation</a:t>
            </a:r>
          </a:p>
          <a:p>
            <a:r>
              <a:rPr lang="en-US" dirty="0" smtClean="0"/>
              <a:t>Beyond lexical semantics</a:t>
            </a:r>
          </a:p>
          <a:p>
            <a:pPr lvl="1"/>
            <a:r>
              <a:rPr lang="en-US" dirty="0" smtClean="0"/>
              <a:t>Semantic attachments to syntax</a:t>
            </a:r>
          </a:p>
          <a:p>
            <a:pPr lvl="1"/>
            <a:r>
              <a:rPr lang="en-US" dirty="0" smtClean="0"/>
              <a:t>Shallow semantics: </a:t>
            </a:r>
            <a:r>
              <a:rPr lang="en-US" dirty="0" err="1" smtClean="0"/>
              <a:t>PropBank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provides a reasonable baseline: ~70%</a:t>
            </a:r>
          </a:p>
          <a:p>
            <a:pPr lvl="1"/>
            <a:r>
              <a:rPr lang="en-US" dirty="0" smtClean="0"/>
              <a:t>Decision lists and decision trees slightly lower</a:t>
            </a:r>
          </a:p>
          <a:p>
            <a:pPr lvl="1"/>
            <a:r>
              <a:rPr lang="en-US" dirty="0" smtClean="0"/>
              <a:t>State of the art is slightly higher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Accuracy depends on actual word, sense inventory, amount of training data, number of features, etc.</a:t>
            </a:r>
          </a:p>
          <a:p>
            <a:pPr lvl="1"/>
            <a:r>
              <a:rPr lang="en-US" dirty="0" smtClean="0"/>
              <a:t>Remember caveat about baseline and upper bound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Minimally Supervised WSD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annotations are expensive!</a:t>
            </a:r>
          </a:p>
          <a:p>
            <a:r>
              <a:rPr lang="en-US" dirty="0" smtClean="0"/>
              <a:t>“Bootstrapping” or co-training (</a:t>
            </a:r>
            <a:r>
              <a:rPr lang="en-US" dirty="0" err="1" smtClean="0"/>
              <a:t>Yarowsky</a:t>
            </a:r>
            <a:r>
              <a:rPr lang="en-US" dirty="0" smtClean="0"/>
              <a:t> 1995)</a:t>
            </a:r>
          </a:p>
          <a:p>
            <a:pPr lvl="1"/>
            <a:r>
              <a:rPr lang="en-US" dirty="0" smtClean="0"/>
              <a:t>Start with (small) seed, learn decision list</a:t>
            </a:r>
          </a:p>
          <a:p>
            <a:pPr lvl="1"/>
            <a:r>
              <a:rPr lang="en-US" dirty="0" smtClean="0"/>
              <a:t>Use decision list to label rest of corpus</a:t>
            </a:r>
          </a:p>
          <a:p>
            <a:pPr lvl="1"/>
            <a:r>
              <a:rPr lang="en-US" dirty="0" smtClean="0"/>
              <a:t>Retain “confident” labels, treat as annotated data to learn new decision list</a:t>
            </a:r>
          </a:p>
          <a:p>
            <a:pPr lvl="1"/>
            <a:r>
              <a:rPr lang="en-US" dirty="0" smtClean="0"/>
              <a:t>Repeat…</a:t>
            </a:r>
          </a:p>
          <a:p>
            <a:r>
              <a:rPr lang="en-US" dirty="0" smtClean="0"/>
              <a:t>Heuristics (derived from observation):</a:t>
            </a:r>
          </a:p>
          <a:p>
            <a:pPr lvl="1"/>
            <a:r>
              <a:rPr lang="en-US" dirty="0" smtClean="0"/>
              <a:t>One sense per discourse</a:t>
            </a:r>
          </a:p>
          <a:p>
            <a:pPr lvl="1"/>
            <a:r>
              <a:rPr lang="en-US" dirty="0" smtClean="0"/>
              <a:t>One sense per collocation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Sense </a:t>
            </a:r>
            <a:r>
              <a:rPr lang="en-US" dirty="0" smtClean="0"/>
              <a:t>per </a:t>
            </a:r>
            <a:r>
              <a:rPr lang="en-US" dirty="0" smtClean="0"/>
              <a:t>Discourse</a:t>
            </a:r>
            <a:endParaRPr lang="en-US" dirty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word tends to preserve its meaning across all its occurrences in a  given discourse</a:t>
            </a:r>
          </a:p>
          <a:p>
            <a:r>
              <a:rPr lang="en-US" dirty="0" smtClean="0"/>
              <a:t>Evaluation: </a:t>
            </a:r>
          </a:p>
          <a:p>
            <a:pPr lvl="1"/>
            <a:r>
              <a:rPr lang="en-US" dirty="0" smtClean="0"/>
              <a:t>8 words with two-way ambiguity, e.g. plant, crane, etc.</a:t>
            </a:r>
          </a:p>
          <a:p>
            <a:pPr lvl="1"/>
            <a:r>
              <a:rPr lang="en-US" dirty="0" smtClean="0"/>
              <a:t>98% of the two-word occurrences in the same discourse carry the same meaning</a:t>
            </a:r>
          </a:p>
          <a:p>
            <a:r>
              <a:rPr lang="en-US" dirty="0" smtClean="0"/>
              <a:t>The grain of salt: accuracy depends on granularity</a:t>
            </a:r>
          </a:p>
          <a:p>
            <a:pPr lvl="1"/>
            <a:r>
              <a:rPr lang="en-US" dirty="0" smtClean="0"/>
              <a:t>Performance of “one sense per discourse” measured on </a:t>
            </a:r>
            <a:r>
              <a:rPr lang="en-US" dirty="0" err="1" smtClean="0"/>
              <a:t>SemCor</a:t>
            </a:r>
            <a:r>
              <a:rPr lang="en-US" dirty="0" smtClean="0"/>
              <a:t> is approximately 70%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47" y="6477000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dirty="0" smtClean="0">
                <a:solidFill>
                  <a:schemeClr val="bg1"/>
                </a:solidFill>
              </a:rPr>
              <a:t>Slide by </a:t>
            </a:r>
            <a:r>
              <a:rPr lang="en-US" sz="1400" b="0" dirty="0" err="1" smtClean="0">
                <a:solidFill>
                  <a:schemeClr val="bg1"/>
                </a:solidFill>
              </a:rPr>
              <a:t>Mihalcea</a:t>
            </a:r>
            <a:r>
              <a:rPr lang="en-US" sz="1400" b="0" dirty="0" smtClean="0">
                <a:solidFill>
                  <a:schemeClr val="bg1"/>
                </a:solidFill>
              </a:rPr>
              <a:t> and Pedersen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Sense per Collocation</a:t>
            </a: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word tends to </a:t>
            </a:r>
            <a:r>
              <a:rPr lang="en-US" dirty="0" smtClean="0"/>
              <a:t>preserve </a:t>
            </a:r>
            <a:r>
              <a:rPr lang="en-US" dirty="0" smtClean="0"/>
              <a:t>its meaning when used in the same collocation</a:t>
            </a:r>
          </a:p>
          <a:p>
            <a:pPr lvl="1"/>
            <a:r>
              <a:rPr lang="en-US" dirty="0" smtClean="0"/>
              <a:t>Strong for adjacent collocations</a:t>
            </a:r>
          </a:p>
          <a:p>
            <a:pPr lvl="1"/>
            <a:r>
              <a:rPr lang="en-US" dirty="0" smtClean="0"/>
              <a:t>Weaker as the distance between words increases</a:t>
            </a:r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97% precision on words with two-way ambiguity</a:t>
            </a:r>
          </a:p>
          <a:p>
            <a:r>
              <a:rPr lang="en-US" dirty="0" smtClean="0"/>
              <a:t>Again, accuracy depends on granularity:</a:t>
            </a:r>
          </a:p>
          <a:p>
            <a:pPr lvl="1"/>
            <a:r>
              <a:rPr lang="en-US" dirty="0" smtClean="0"/>
              <a:t>70% precision on </a:t>
            </a:r>
            <a:r>
              <a:rPr lang="en-US" dirty="0" err="1" smtClean="0"/>
              <a:t>SemCor</a:t>
            </a:r>
            <a:r>
              <a:rPr lang="en-US" dirty="0" smtClean="0"/>
              <a:t> words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47" y="6477000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dirty="0" smtClean="0">
                <a:solidFill>
                  <a:schemeClr val="bg1"/>
                </a:solidFill>
              </a:rPr>
              <a:t>Slide by </a:t>
            </a:r>
            <a:r>
              <a:rPr lang="en-US" sz="1400" b="0" dirty="0" err="1" smtClean="0">
                <a:solidFill>
                  <a:schemeClr val="bg1"/>
                </a:solidFill>
              </a:rPr>
              <a:t>Mihalcea</a:t>
            </a:r>
            <a:r>
              <a:rPr lang="en-US" sz="1400" b="0" dirty="0" smtClean="0">
                <a:solidFill>
                  <a:schemeClr val="bg1"/>
                </a:solidFill>
              </a:rPr>
              <a:t> and Pedersen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Yarowsky’s</a:t>
            </a:r>
            <a:r>
              <a:rPr lang="en-US" dirty="0" smtClean="0"/>
              <a:t> Method: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Disambiguating plant (industrial sense) vs. plant (living thing sense)</a:t>
            </a:r>
          </a:p>
          <a:p>
            <a:r>
              <a:rPr lang="en-US" dirty="0" smtClean="0"/>
              <a:t>Think of seed features for each sense</a:t>
            </a:r>
          </a:p>
          <a:p>
            <a:pPr lvl="1"/>
            <a:r>
              <a:rPr lang="en-US" sz="2400" dirty="0" smtClean="0"/>
              <a:t>Industrial sense: co-occurring with “manufacturing”</a:t>
            </a:r>
          </a:p>
          <a:p>
            <a:pPr lvl="1"/>
            <a:r>
              <a:rPr lang="en-US" sz="2400" dirty="0" smtClean="0"/>
              <a:t>Living thing sense: co-occurring with “life”</a:t>
            </a:r>
          </a:p>
          <a:p>
            <a:r>
              <a:rPr lang="en-US" dirty="0" smtClean="0"/>
              <a:t>Use “one sense per collocation” to build initial decision list classifier</a:t>
            </a:r>
          </a:p>
          <a:p>
            <a:r>
              <a:rPr lang="en-US" dirty="0" smtClean="0"/>
              <a:t>Treat results as annotated data, train new decision list classifier, iterate…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tTrainData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723900"/>
            <a:ext cx="8547100" cy="54483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3886200" y="2468880"/>
            <a:ext cx="8382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239000" y="3657600"/>
            <a:ext cx="8382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52800" y="2770632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52800" y="2468880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20000" y="2468880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620000" y="3048000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0000" y="4251960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03520" y="4526280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apshot 2008-11-04 19-01-29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57200"/>
            <a:ext cx="57023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trai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57200"/>
            <a:ext cx="5705856" cy="592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trai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57200"/>
            <a:ext cx="5705856" cy="5933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Yarowsky’s</a:t>
            </a:r>
            <a:r>
              <a:rPr lang="en-US" dirty="0" smtClean="0"/>
              <a:t> Method: Stopping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when: </a:t>
            </a:r>
          </a:p>
          <a:p>
            <a:pPr lvl="1"/>
            <a:r>
              <a:rPr lang="en-US" dirty="0" smtClean="0"/>
              <a:t>Error on training data is less than a threshold</a:t>
            </a:r>
          </a:p>
          <a:p>
            <a:pPr lvl="1"/>
            <a:r>
              <a:rPr lang="en-US" dirty="0" smtClean="0"/>
              <a:t>No more training data is covered</a:t>
            </a:r>
          </a:p>
          <a:p>
            <a:r>
              <a:rPr lang="en-US" dirty="0" smtClean="0"/>
              <a:t>Use final decision list for WSD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Word Sense Disambiguation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Yarowsky’s Method: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 </a:t>
            </a:r>
          </a:p>
          <a:p>
            <a:pPr lvl="1"/>
            <a:r>
              <a:rPr lang="en-US" dirty="0" smtClean="0"/>
              <a:t>Accuracy is about as good as a supervised algorithm</a:t>
            </a:r>
          </a:p>
          <a:p>
            <a:pPr lvl="1"/>
            <a:r>
              <a:rPr lang="en-US" dirty="0" smtClean="0"/>
              <a:t>Bootstrapping: far less manual effort</a:t>
            </a:r>
          </a:p>
          <a:p>
            <a:r>
              <a:rPr lang="en-US" dirty="0" smtClean="0"/>
              <a:t>Disadvantages: </a:t>
            </a:r>
          </a:p>
          <a:p>
            <a:pPr lvl="1"/>
            <a:r>
              <a:rPr lang="en-US" dirty="0" smtClean="0"/>
              <a:t>Seeds may be tricky to construct</a:t>
            </a:r>
          </a:p>
          <a:p>
            <a:pPr lvl="1"/>
            <a:r>
              <a:rPr lang="en-US" dirty="0" smtClean="0"/>
              <a:t>Works only for coarse-grained sense distinctions</a:t>
            </a:r>
          </a:p>
          <a:p>
            <a:pPr lvl="1"/>
            <a:r>
              <a:rPr lang="en-US" dirty="0" smtClean="0"/>
              <a:t>Snowballing error with co-training</a:t>
            </a:r>
          </a:p>
          <a:p>
            <a:r>
              <a:rPr lang="en-US" dirty="0" smtClean="0"/>
              <a:t>Recent extension: now apply this to the web!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 with Parallel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annotations are expensive!</a:t>
            </a:r>
          </a:p>
          <a:p>
            <a:r>
              <a:rPr lang="en-US" dirty="0" smtClean="0"/>
              <a:t>What’s the “proper” sense inventory?</a:t>
            </a:r>
          </a:p>
          <a:p>
            <a:pPr lvl="1"/>
            <a:r>
              <a:rPr lang="en-US" dirty="0" smtClean="0"/>
              <a:t>How fine or coarse grained?</a:t>
            </a:r>
          </a:p>
          <a:p>
            <a:pPr lvl="1"/>
            <a:r>
              <a:rPr lang="en-US" dirty="0" smtClean="0"/>
              <a:t>Application specific?</a:t>
            </a:r>
          </a:p>
          <a:p>
            <a:r>
              <a:rPr lang="en-US" dirty="0" smtClean="0"/>
              <a:t>Observation: multiple senses translate to different words in other languages!</a:t>
            </a:r>
          </a:p>
          <a:p>
            <a:pPr lvl="1"/>
            <a:r>
              <a:rPr lang="en-US" dirty="0" smtClean="0"/>
              <a:t>A “bill” in English may be a “</a:t>
            </a:r>
            <a:r>
              <a:rPr lang="en-US" dirty="0" err="1" smtClean="0"/>
              <a:t>pico</a:t>
            </a:r>
            <a:r>
              <a:rPr lang="en-US" dirty="0" smtClean="0"/>
              <a:t>” (bird jaw) in or a “</a:t>
            </a:r>
            <a:r>
              <a:rPr lang="en-US" dirty="0" err="1" smtClean="0"/>
              <a:t>cuenta</a:t>
            </a:r>
            <a:r>
              <a:rPr lang="en-US" dirty="0" smtClean="0"/>
              <a:t>” (invoice) in Spanish</a:t>
            </a:r>
          </a:p>
          <a:p>
            <a:pPr lvl="1"/>
            <a:r>
              <a:rPr lang="en-US" dirty="0" smtClean="0"/>
              <a:t>Use the foreign language as the sense inventory!</a:t>
            </a:r>
          </a:p>
          <a:p>
            <a:pPr lvl="1"/>
            <a:r>
              <a:rPr lang="en-US" dirty="0" smtClean="0"/>
              <a:t>Added bonus: annotations for free! (Byproduct of word-alignment process in machine translation)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Beyond Lexical Semantics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Syntax-Semantics Pipeline</a:t>
            </a:r>
            <a:endParaRPr lang="en-US" dirty="0"/>
          </a:p>
        </p:txBody>
      </p:sp>
      <p:pic>
        <p:nvPicPr>
          <p:cNvPr id="4" name="fig 18.1.jpg" descr="fig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14513"/>
            <a:ext cx="8610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52400" y="1676400"/>
            <a:ext cx="87630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5105400"/>
            <a:ext cx="87630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flipH="1" flipV="1">
            <a:off x="228600" y="1752600"/>
            <a:ext cx="76200" cy="350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 flipV="1">
            <a:off x="8763000" y="1752600"/>
            <a:ext cx="76200" cy="350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51054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Example: FOPL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</a:t>
            </a:r>
            <a:r>
              <a:rPr lang="en-US" dirty="0" smtClean="0">
                <a:sym typeface="Symbol"/>
              </a:rPr>
              <a:t>-expressions with lexical items</a:t>
            </a:r>
          </a:p>
          <a:p>
            <a:pPr lvl="1"/>
            <a:r>
              <a:rPr lang="en-US" dirty="0" smtClean="0">
                <a:sym typeface="Symbol"/>
              </a:rPr>
              <a:t>At branching node, apply semantics of one child to another (based on </a:t>
            </a:r>
            <a:r>
              <a:rPr lang="en-US" dirty="0" err="1" smtClean="0">
                <a:sym typeface="Symbol"/>
              </a:rPr>
              <a:t>synctatic</a:t>
            </a:r>
            <a:r>
              <a:rPr lang="en-US" dirty="0" smtClean="0">
                <a:sym typeface="Symbol"/>
              </a:rPr>
              <a:t> rule)</a:t>
            </a:r>
          </a:p>
          <a:p>
            <a:r>
              <a:rPr lang="en-US" dirty="0" smtClean="0">
                <a:sym typeface="Symbol"/>
              </a:rPr>
              <a:t>Refresher in -calculus…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Syntactic Rules</a:t>
            </a:r>
            <a:endParaRPr lang="en-US" dirty="0"/>
          </a:p>
        </p:txBody>
      </p:sp>
      <p:pic>
        <p:nvPicPr>
          <p:cNvPr id="4" name="fig 18.4.jpg" descr="fig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10600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3886200" y="1295400"/>
            <a:ext cx="5105400" cy="5257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Analysis: Example</a:t>
            </a:r>
            <a:endParaRPr lang="en-US" dirty="0"/>
          </a:p>
        </p:txBody>
      </p:sp>
      <p:pic>
        <p:nvPicPr>
          <p:cNvPr id="4" name="fig 18.3.jpg" descr="fig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31913"/>
            <a:ext cx="8610600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66800" y="4127500"/>
          <a:ext cx="2517775" cy="357188"/>
        </p:xfrm>
        <a:graphic>
          <a:graphicData uri="http://schemas.openxmlformats.org/presentationml/2006/ole">
            <p:oleObj spid="_x0000_s37890" name="Equation" r:id="rId4" imgW="1257120" imgH="17748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768725" y="4114800"/>
          <a:ext cx="3127375" cy="407988"/>
        </p:xfrm>
        <a:graphic>
          <a:graphicData uri="http://schemas.openxmlformats.org/presentationml/2006/ole">
            <p:oleObj spid="_x0000_s37891" name="Equation" r:id="rId5" imgW="156204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643062" y="4848225"/>
          <a:ext cx="5214938" cy="409575"/>
        </p:xfrm>
        <a:graphic>
          <a:graphicData uri="http://schemas.openxmlformats.org/presentationml/2006/ole">
            <p:oleObj spid="_x0000_s37892" name="Equation" r:id="rId6" imgW="2603160" imgH="20304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088356" y="5305425"/>
          <a:ext cx="4324350" cy="409575"/>
        </p:xfrm>
        <a:graphic>
          <a:graphicData uri="http://schemas.openxmlformats.org/presentationml/2006/ole">
            <p:oleObj spid="_x0000_s37893" name="Equation" r:id="rId7" imgW="2158920" imgH="2030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417763" y="5762625"/>
          <a:ext cx="3662362" cy="409575"/>
        </p:xfrm>
        <a:graphic>
          <a:graphicData uri="http://schemas.openxmlformats.org/presentationml/2006/ole">
            <p:oleObj spid="_x0000_s37894" name="Equation" r:id="rId8" imgW="1828800" imgH="20304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52400" y="3733800"/>
            <a:ext cx="87630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1143000"/>
            <a:ext cx="87630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H="1">
            <a:off x="228600" y="1295400"/>
            <a:ext cx="76200" cy="2514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8763000" y="1295400"/>
            <a:ext cx="76200" cy="2514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86000" y="22860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4114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Oh, there are many…</a:t>
            </a:r>
          </a:p>
          <a:p>
            <a:r>
              <a:rPr lang="en-US" dirty="0" smtClean="0"/>
              <a:t>Classic problem: quantifier scoping</a:t>
            </a:r>
          </a:p>
          <a:p>
            <a:pPr lvl="1"/>
            <a:r>
              <a:rPr lang="en-US" dirty="0" smtClean="0"/>
              <a:t>Every restaurant has a menu</a:t>
            </a:r>
          </a:p>
          <a:p>
            <a:r>
              <a:rPr lang="en-US" dirty="0" smtClean="0"/>
              <a:t>Issues with this style of semantic analysis?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in NLP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characterized as “shallow semantics”</a:t>
            </a:r>
          </a:p>
          <a:p>
            <a:r>
              <a:rPr lang="en-US" dirty="0" smtClean="0"/>
              <a:t>Verbs denote events</a:t>
            </a:r>
          </a:p>
          <a:p>
            <a:pPr lvl="1"/>
            <a:r>
              <a:rPr lang="en-US" dirty="0" smtClean="0"/>
              <a:t>Represent as “frames”</a:t>
            </a:r>
          </a:p>
          <a:p>
            <a:r>
              <a:rPr lang="en-US" dirty="0" smtClean="0"/>
              <a:t>Nouns (in general) participate in events</a:t>
            </a:r>
          </a:p>
          <a:p>
            <a:pPr lvl="1"/>
            <a:r>
              <a:rPr lang="en-US" dirty="0" smtClean="0"/>
              <a:t>Types of event participants = “slots” or “roles”</a:t>
            </a:r>
          </a:p>
          <a:p>
            <a:pPr lvl="1"/>
            <a:r>
              <a:rPr lang="en-US" dirty="0" smtClean="0"/>
              <a:t>Event participants themselves = “slot fillers”</a:t>
            </a:r>
          </a:p>
          <a:p>
            <a:pPr lvl="1"/>
            <a:r>
              <a:rPr lang="en-US" dirty="0" smtClean="0"/>
              <a:t>Depending on the linguistic theory, roles may have special names: agent, theme, etc.</a:t>
            </a:r>
          </a:p>
          <a:p>
            <a:r>
              <a:rPr lang="en-US" dirty="0" smtClean="0"/>
              <a:t>Semantic analysis: semantic role labeling</a:t>
            </a:r>
          </a:p>
          <a:p>
            <a:pPr lvl="1"/>
            <a:r>
              <a:rPr lang="en-US" dirty="0" smtClean="0"/>
              <a:t>Automatically identify the event type (i.e., frame)</a:t>
            </a:r>
          </a:p>
          <a:p>
            <a:pPr lvl="1"/>
            <a:r>
              <a:rPr lang="en-US" dirty="0" smtClean="0"/>
              <a:t>Automatically identify event participants and the role that each plays (i.e., label the semantic role)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 in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POS-annotated corpora</a:t>
            </a:r>
          </a:p>
          <a:p>
            <a:r>
              <a:rPr lang="en-US" dirty="0" smtClean="0"/>
              <a:t>Tree-annotated corpora: Penn Treebank</a:t>
            </a:r>
          </a:p>
          <a:p>
            <a:r>
              <a:rPr lang="en-US" dirty="0" smtClean="0"/>
              <a:t>Role-annotated corpora: Proposition Bank (</a:t>
            </a:r>
            <a:r>
              <a:rPr lang="en-US" dirty="0" err="1" smtClean="0"/>
              <a:t>PropBank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Word Sense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315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800" dirty="0" smtClean="0">
                <a:solidFill>
                  <a:schemeClr val="bg1"/>
                </a:solidFill>
              </a:rPr>
              <a:t>Noun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{pipe, tobacco pipe} (a tube with a small bowl at one end; used for smoking tobacco) 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{pipe, </a:t>
            </a:r>
            <a:r>
              <a:rPr lang="en-US" sz="1800" b="0" dirty="0" err="1" smtClean="0">
                <a:solidFill>
                  <a:schemeClr val="bg1"/>
                </a:solidFill>
              </a:rPr>
              <a:t>pipage</a:t>
            </a:r>
            <a:r>
              <a:rPr lang="en-US" sz="1800" b="0" dirty="0" smtClean="0">
                <a:solidFill>
                  <a:schemeClr val="bg1"/>
                </a:solidFill>
              </a:rPr>
              <a:t>, piping} (a long tube made of metal or plastic that is used to carry water or oil or gas etc.) 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{pipe, tube} (a hollow cylindrical shape) 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{pipe} (a tubular wind instrument) 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{organ pipe, pipe, </a:t>
            </a:r>
            <a:r>
              <a:rPr lang="en-US" sz="1800" b="0" dirty="0" err="1" smtClean="0">
                <a:solidFill>
                  <a:schemeClr val="bg1"/>
                </a:solidFill>
              </a:rPr>
              <a:t>pipework</a:t>
            </a:r>
            <a:r>
              <a:rPr lang="en-US" sz="1800" b="0" dirty="0" smtClean="0">
                <a:solidFill>
                  <a:schemeClr val="bg1"/>
                </a:solidFill>
              </a:rPr>
              <a:t>} (the flues and stops on a pipe organ) </a:t>
            </a:r>
          </a:p>
          <a:p>
            <a:pPr marL="457200" indent="-457200"/>
            <a:endParaRPr lang="en-US" sz="1800" b="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1800" dirty="0" smtClean="0">
                <a:solidFill>
                  <a:schemeClr val="bg1"/>
                </a:solidFill>
              </a:rPr>
              <a:t>Verb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{shriek, shrill, pipe up, pipe} (utter a shrill cry) 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{pipe} (transport by pipeline) “pipe oil, water, and gas into the desert”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{pipe} (play on a pipe) “pipe a tune”</a:t>
            </a:r>
          </a:p>
          <a:p>
            <a:pPr marL="457200" indent="-457200"/>
            <a:r>
              <a:rPr lang="en-US" sz="1800" b="0" dirty="0" smtClean="0">
                <a:solidFill>
                  <a:schemeClr val="bg1"/>
                </a:solidFill>
              </a:rPr>
              <a:t>{pipe} (trim with piping) “pipe the skirt”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214" y="1143000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From </a:t>
            </a:r>
            <a:r>
              <a:rPr lang="en-US" sz="2000" dirty="0" err="1" smtClean="0">
                <a:solidFill>
                  <a:schemeClr val="bg1"/>
                </a:solidFill>
              </a:rPr>
              <a:t>WordNet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: Two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agree.01</a:t>
            </a:r>
          </a:p>
          <a:p>
            <a:pPr lvl="1"/>
            <a:r>
              <a:rPr lang="en-US" dirty="0" smtClean="0"/>
              <a:t>Arg0: </a:t>
            </a:r>
            <a:r>
              <a:rPr lang="en-US" dirty="0" err="1" smtClean="0"/>
              <a:t>Agreer</a:t>
            </a:r>
            <a:endParaRPr lang="en-US" dirty="0" smtClean="0"/>
          </a:p>
          <a:p>
            <a:pPr lvl="1"/>
            <a:r>
              <a:rPr lang="en-US" dirty="0" smtClean="0"/>
              <a:t>Arg1: Proposition</a:t>
            </a:r>
          </a:p>
          <a:p>
            <a:pPr lvl="1"/>
            <a:r>
              <a:rPr lang="en-US" dirty="0" smtClean="0"/>
              <a:t>Arg2: Other entity agreeing</a:t>
            </a:r>
          </a:p>
          <a:p>
            <a:pPr lvl="1"/>
            <a:r>
              <a:rPr lang="en-US" dirty="0" smtClean="0"/>
              <a:t>Example: [</a:t>
            </a:r>
            <a:r>
              <a:rPr lang="en-US" baseline="-25000" dirty="0" smtClean="0"/>
              <a:t>Arg0</a:t>
            </a:r>
            <a:r>
              <a:rPr lang="en-US" dirty="0" smtClean="0"/>
              <a:t> John] </a:t>
            </a:r>
            <a:r>
              <a:rPr lang="en-US" i="1" dirty="0" smtClean="0"/>
              <a:t>agrees</a:t>
            </a:r>
            <a:r>
              <a:rPr lang="en-US" dirty="0" smtClean="0"/>
              <a:t> [</a:t>
            </a:r>
            <a:r>
              <a:rPr lang="en-US" baseline="-25000" dirty="0" smtClean="0"/>
              <a:t>Arg2</a:t>
            </a:r>
            <a:r>
              <a:rPr lang="en-US" dirty="0" smtClean="0"/>
              <a:t> with Mary] [</a:t>
            </a:r>
            <a:r>
              <a:rPr lang="en-US" baseline="-25000" dirty="0" smtClean="0"/>
              <a:t>Arg1</a:t>
            </a:r>
            <a:r>
              <a:rPr lang="en-US" dirty="0" smtClean="0"/>
              <a:t> on everything]</a:t>
            </a:r>
          </a:p>
          <a:p>
            <a:r>
              <a:rPr lang="en-US" dirty="0" smtClean="0"/>
              <a:t>fall.01</a:t>
            </a:r>
          </a:p>
          <a:p>
            <a:pPr lvl="1"/>
            <a:r>
              <a:rPr lang="en-US" dirty="0" smtClean="0"/>
              <a:t>Arg1: Logical subject, patient, thing falling</a:t>
            </a:r>
          </a:p>
          <a:p>
            <a:pPr lvl="1"/>
            <a:r>
              <a:rPr lang="en-US" dirty="0" smtClean="0"/>
              <a:t>Arg2: Extent, amount fallen</a:t>
            </a:r>
          </a:p>
          <a:p>
            <a:pPr lvl="1"/>
            <a:r>
              <a:rPr lang="en-US" dirty="0" smtClean="0"/>
              <a:t>Arg3: Start point</a:t>
            </a:r>
          </a:p>
          <a:p>
            <a:pPr lvl="1"/>
            <a:r>
              <a:rPr lang="en-US" dirty="0" smtClean="0"/>
              <a:t>Arg4: End point</a:t>
            </a:r>
          </a:p>
          <a:p>
            <a:pPr lvl="1"/>
            <a:r>
              <a:rPr lang="en-US" dirty="0" smtClean="0"/>
              <a:t>Example: [</a:t>
            </a:r>
            <a:r>
              <a:rPr lang="en-US" baseline="-25000" dirty="0" smtClean="0"/>
              <a:t>Arg1</a:t>
            </a:r>
            <a:r>
              <a:rPr lang="en-US" dirty="0" smtClean="0"/>
              <a:t> Sales] fell [</a:t>
            </a:r>
            <a:r>
              <a:rPr lang="en-US" baseline="-25000" dirty="0" smtClean="0"/>
              <a:t>Arg4</a:t>
            </a:r>
            <a:r>
              <a:rPr lang="en-US" dirty="0" smtClean="0"/>
              <a:t> to $251.2 million] [</a:t>
            </a:r>
            <a:r>
              <a:rPr lang="en-US" baseline="-25000" dirty="0" smtClean="0"/>
              <a:t>Arg3</a:t>
            </a:r>
            <a:r>
              <a:rPr lang="en-US" dirty="0" smtClean="0"/>
              <a:t> from $278.7 million]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answer: supervised machine learning</a:t>
            </a:r>
          </a:p>
          <a:p>
            <a:r>
              <a:rPr lang="en-US" dirty="0" smtClean="0"/>
              <a:t>One approach: classification of each tree constituent</a:t>
            </a:r>
          </a:p>
          <a:p>
            <a:pPr lvl="1"/>
            <a:r>
              <a:rPr lang="en-US" dirty="0" smtClean="0"/>
              <a:t>Features can be words, phrase type, linear position, tree position, etc.</a:t>
            </a:r>
          </a:p>
          <a:p>
            <a:pPr lvl="1"/>
            <a:r>
              <a:rPr lang="en-US" dirty="0" smtClean="0"/>
              <a:t>Apply standard machine learning algorithms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sense disambiguation</a:t>
            </a:r>
          </a:p>
          <a:p>
            <a:r>
              <a:rPr lang="en-US" dirty="0" smtClean="0"/>
              <a:t>Beyond lexical semantics</a:t>
            </a:r>
          </a:p>
          <a:p>
            <a:pPr lvl="1"/>
            <a:r>
              <a:rPr lang="en-US" dirty="0" smtClean="0"/>
              <a:t>Semantic attachments to syntax</a:t>
            </a:r>
          </a:p>
          <a:p>
            <a:pPr lvl="1"/>
            <a:r>
              <a:rPr lang="en-US" dirty="0" smtClean="0"/>
              <a:t>Shallow semantics: </a:t>
            </a:r>
            <a:r>
              <a:rPr lang="en-US" dirty="0" err="1" smtClean="0"/>
              <a:t>PropBank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Picture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676400"/>
            <a:ext cx="1676400" cy="403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Phonology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40858" y="1676400"/>
            <a:ext cx="1676400" cy="403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Morphology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817258" y="1676400"/>
            <a:ext cx="1676400" cy="403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Syntax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93658" y="1676400"/>
            <a:ext cx="1676400" cy="403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Semantics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170058" y="1676400"/>
            <a:ext cx="1676400" cy="403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Reasoning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1500" y="22860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Speech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Recognition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55158" y="22860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Morphological Analysis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31558" y="22860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Parsing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7958" y="22860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Semantic Analysis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84358" y="32766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Reasoning,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Planning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71500" y="42672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Speech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Synthesis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255158" y="42672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Morphological Realization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931558" y="42672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Syntactic Realization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607958" y="4267200"/>
            <a:ext cx="1447801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Utterance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Planning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 bwMode="auto">
          <a:xfrm>
            <a:off x="2019301" y="2590800"/>
            <a:ext cx="23585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 bwMode="auto">
          <a:xfrm>
            <a:off x="3702959" y="2590800"/>
            <a:ext cx="2285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>
            <a:off x="5379359" y="2590800"/>
            <a:ext cx="2285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17" idx="3"/>
          </p:cNvCxnSpPr>
          <p:nvPr/>
        </p:nvCxnSpPr>
        <p:spPr bwMode="auto">
          <a:xfrm rot="10800000">
            <a:off x="5379360" y="4572000"/>
            <a:ext cx="2285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6" idx="3"/>
          </p:cNvCxnSpPr>
          <p:nvPr/>
        </p:nvCxnSpPr>
        <p:spPr bwMode="auto">
          <a:xfrm rot="10800000">
            <a:off x="3702960" y="4572000"/>
            <a:ext cx="2285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5" idx="3"/>
          </p:cNvCxnSpPr>
          <p:nvPr/>
        </p:nvCxnSpPr>
        <p:spPr bwMode="auto">
          <a:xfrm rot="10800000">
            <a:off x="2019302" y="4572000"/>
            <a:ext cx="23585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46"/>
          <p:cNvCxnSpPr>
            <a:stCxn id="13" idx="3"/>
            <a:endCxn id="14" idx="0"/>
          </p:cNvCxnSpPr>
          <p:nvPr/>
        </p:nvCxnSpPr>
        <p:spPr bwMode="auto">
          <a:xfrm>
            <a:off x="7055759" y="2590800"/>
            <a:ext cx="952500" cy="685800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46"/>
          <p:cNvCxnSpPr>
            <a:stCxn id="14" idx="2"/>
            <a:endCxn id="18" idx="3"/>
          </p:cNvCxnSpPr>
          <p:nvPr/>
        </p:nvCxnSpPr>
        <p:spPr bwMode="auto">
          <a:xfrm rot="5400000">
            <a:off x="7189109" y="3752850"/>
            <a:ext cx="685800" cy="952500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 Stretch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week: MapReduce and large-data processing</a:t>
            </a:r>
          </a:p>
          <a:p>
            <a:r>
              <a:rPr lang="en-US" dirty="0" smtClean="0"/>
              <a:t>No classes Thanksgiving week!</a:t>
            </a:r>
          </a:p>
          <a:p>
            <a:r>
              <a:rPr lang="en-US" dirty="0" smtClean="0"/>
              <a:t>December: two guest lectures by Ken Church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automatically select the correct sense of a word</a:t>
            </a:r>
          </a:p>
          <a:p>
            <a:pPr lvl="1"/>
            <a:r>
              <a:rPr lang="en-US" dirty="0" smtClean="0"/>
              <a:t>Lexical sample</a:t>
            </a:r>
          </a:p>
          <a:p>
            <a:pPr lvl="1"/>
            <a:r>
              <a:rPr lang="en-US" dirty="0" smtClean="0"/>
              <a:t>All-words</a:t>
            </a:r>
          </a:p>
          <a:p>
            <a:r>
              <a:rPr lang="en-US" dirty="0" smtClean="0"/>
              <a:t>Theoretically useful for many applications:</a:t>
            </a:r>
          </a:p>
          <a:p>
            <a:pPr lvl="1"/>
            <a:r>
              <a:rPr lang="en-US" dirty="0" smtClean="0"/>
              <a:t>Semantic similarity (remember from last time?)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Solution in search of a problem? Why?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big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words in English have only one sense</a:t>
            </a:r>
          </a:p>
          <a:p>
            <a:pPr lvl="1"/>
            <a:r>
              <a:rPr lang="en-US" dirty="0" smtClean="0"/>
              <a:t>62% in Longman’s Dictionary of Contemporary English</a:t>
            </a:r>
          </a:p>
          <a:p>
            <a:pPr lvl="1"/>
            <a:r>
              <a:rPr lang="en-US" dirty="0" smtClean="0"/>
              <a:t>79% in </a:t>
            </a:r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But the others tend to have several senses</a:t>
            </a:r>
          </a:p>
          <a:p>
            <a:pPr lvl="1"/>
            <a:r>
              <a:rPr lang="en-US" dirty="0" smtClean="0"/>
              <a:t>Average of 3.83 in LDOCE</a:t>
            </a:r>
          </a:p>
          <a:p>
            <a:pPr lvl="1"/>
            <a:r>
              <a:rPr lang="en-US" dirty="0" smtClean="0"/>
              <a:t>Average of 2.96 in </a:t>
            </a:r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Ambiguous words are more frequently used</a:t>
            </a:r>
          </a:p>
          <a:p>
            <a:pPr lvl="1"/>
            <a:r>
              <a:rPr lang="en-US" dirty="0" smtClean="0"/>
              <a:t>In the British National Corpus, 84% of instances have more than one sense</a:t>
            </a:r>
          </a:p>
          <a:p>
            <a:r>
              <a:rPr lang="en-US" dirty="0" smtClean="0"/>
              <a:t>Some senses are more frequent than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sense inventory do we use?</a:t>
            </a:r>
          </a:p>
          <a:p>
            <a:r>
              <a:rPr lang="en-US" dirty="0" smtClean="0"/>
              <a:t>Issues there?</a:t>
            </a:r>
          </a:p>
          <a:p>
            <a:r>
              <a:rPr lang="en-US" dirty="0" smtClean="0"/>
              <a:t>Application specificity?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sample</a:t>
            </a:r>
          </a:p>
          <a:p>
            <a:pPr lvl="1"/>
            <a:r>
              <a:rPr lang="en-US" i="1" dirty="0" smtClean="0"/>
              <a:t>line-hard-serve</a:t>
            </a:r>
            <a:r>
              <a:rPr lang="en-US" dirty="0" smtClean="0"/>
              <a:t> corpus (4k sense-tagged examples)</a:t>
            </a:r>
          </a:p>
          <a:p>
            <a:pPr lvl="1"/>
            <a:r>
              <a:rPr lang="en-US" i="1" dirty="0" smtClean="0"/>
              <a:t>interest corpus</a:t>
            </a:r>
            <a:r>
              <a:rPr lang="en-US" dirty="0" smtClean="0"/>
              <a:t> (2,369 sense-tagged examples)</a:t>
            </a:r>
          </a:p>
          <a:p>
            <a:pPr lvl="1"/>
            <a:r>
              <a:rPr lang="en-US" dirty="0" smtClean="0"/>
              <a:t>… </a:t>
            </a:r>
          </a:p>
          <a:p>
            <a:r>
              <a:rPr lang="en-US" dirty="0" smtClean="0"/>
              <a:t>All-words</a:t>
            </a:r>
          </a:p>
          <a:p>
            <a:pPr lvl="1"/>
            <a:r>
              <a:rPr lang="en-US" dirty="0" err="1" smtClean="0"/>
              <a:t>SemCor</a:t>
            </a:r>
            <a:r>
              <a:rPr lang="en-US" dirty="0" smtClean="0"/>
              <a:t> (234k words, subset of Brown Corpus)</a:t>
            </a:r>
          </a:p>
          <a:p>
            <a:pPr lvl="1"/>
            <a:r>
              <a:rPr lang="en-US" dirty="0" smtClean="0"/>
              <a:t>Senseval-3 (2081 tagged content words from 5k total words)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Observations about the size?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32021</TotalTime>
  <Words>2229</Words>
  <Application>Microsoft Office PowerPoint</Application>
  <PresentationFormat>On-screen Show (4:3)</PresentationFormat>
  <Paragraphs>403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Default Design</vt:lpstr>
      <vt:lpstr>Equation</vt:lpstr>
      <vt:lpstr>Slide 1</vt:lpstr>
      <vt:lpstr>Progression of the Course</vt:lpstr>
      <vt:lpstr>Today’s Agenda</vt:lpstr>
      <vt:lpstr>Word Sense Disambiguation</vt:lpstr>
      <vt:lpstr>Recap: Word Sense</vt:lpstr>
      <vt:lpstr>Word Sense Disambiguation</vt:lpstr>
      <vt:lpstr>How big is the problem?</vt:lpstr>
      <vt:lpstr>Ground Truth</vt:lpstr>
      <vt:lpstr>Corpora</vt:lpstr>
      <vt:lpstr>Evaluation</vt:lpstr>
      <vt:lpstr>Baseline + Upper Bound</vt:lpstr>
      <vt:lpstr>WSD Approaches</vt:lpstr>
      <vt:lpstr>Lesk’s Algorithm</vt:lpstr>
      <vt:lpstr>Lesk’s Algorithm</vt:lpstr>
      <vt:lpstr>Supervised WSD: NLP meets ML</vt:lpstr>
      <vt:lpstr>Supervised Classification</vt:lpstr>
      <vt:lpstr>Three Laws of Machine Learning</vt:lpstr>
      <vt:lpstr>Features</vt:lpstr>
      <vt:lpstr>Classifiers</vt:lpstr>
      <vt:lpstr>Classifiers Tradeoffs</vt:lpstr>
      <vt:lpstr>Naïve Bayes</vt:lpstr>
      <vt:lpstr>The “Naïve” Part</vt:lpstr>
      <vt:lpstr>Naïve Bayes: Training</vt:lpstr>
      <vt:lpstr>Decision List</vt:lpstr>
      <vt:lpstr>Building Decision Lists</vt:lpstr>
      <vt:lpstr>Decision Trees</vt:lpstr>
      <vt:lpstr>Using Decision Trees</vt:lpstr>
      <vt:lpstr>Building Decision Trees</vt:lpstr>
      <vt:lpstr>Evaluating Splits via Entropy</vt:lpstr>
      <vt:lpstr>WSD Accuracy</vt:lpstr>
      <vt:lpstr>Minimally Supervised WSD</vt:lpstr>
      <vt:lpstr>One Sense per Discourse</vt:lpstr>
      <vt:lpstr>One Sense per Collocation</vt:lpstr>
      <vt:lpstr>Yarowsky’s Method: Example</vt:lpstr>
      <vt:lpstr>Slide 35</vt:lpstr>
      <vt:lpstr>Slide 36</vt:lpstr>
      <vt:lpstr>Slide 37</vt:lpstr>
      <vt:lpstr>Slide 38</vt:lpstr>
      <vt:lpstr>Yarowsky’s Method: Stopping</vt:lpstr>
      <vt:lpstr>Yarowsky’s Method: Discussion</vt:lpstr>
      <vt:lpstr>WSD with Parallel Text</vt:lpstr>
      <vt:lpstr>Beyond Lexical Semantics</vt:lpstr>
      <vt:lpstr>Syntax-Semantics Pipeline</vt:lpstr>
      <vt:lpstr>Semantic Attachments</vt:lpstr>
      <vt:lpstr>Augmenting Syntactic Rules</vt:lpstr>
      <vt:lpstr>Semantic Analysis: Example</vt:lpstr>
      <vt:lpstr>Complexities</vt:lpstr>
      <vt:lpstr>Semantics in NLP Today</vt:lpstr>
      <vt:lpstr>What works in NLP?</vt:lpstr>
      <vt:lpstr>PropBank: Two Examples</vt:lpstr>
      <vt:lpstr>How do we do it?</vt:lpstr>
      <vt:lpstr>Recap of Today’s Topics</vt:lpstr>
      <vt:lpstr>The Complete Picture</vt:lpstr>
      <vt:lpstr>The Home Stretch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6490</cp:revision>
  <dcterms:created xsi:type="dcterms:W3CDTF">2009-04-21T05:05:25Z</dcterms:created>
  <dcterms:modified xsi:type="dcterms:W3CDTF">2009-12-19T07:25:33Z</dcterms:modified>
</cp:coreProperties>
</file>