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99" r:id="rId7"/>
    <p:sldId id="262" r:id="rId8"/>
    <p:sldId id="263" r:id="rId9"/>
    <p:sldId id="264" r:id="rId10"/>
    <p:sldId id="265" r:id="rId11"/>
    <p:sldId id="266" r:id="rId12"/>
    <p:sldId id="267" r:id="rId13"/>
    <p:sldId id="30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01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16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133" d="100"/>
          <a:sy n="133" d="100"/>
        </p:scale>
        <p:origin x="-7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7DA39-492A-4C49-90F0-F381F75384E0}" type="slidenum">
              <a:rPr lang="en-US"/>
              <a:pPr/>
              <a:t>2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FA896-A6C6-4076-96D9-79B6C86F13A7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7DA39-492A-4C49-90F0-F381F75384E0}" type="slidenum">
              <a:rPr lang="en-US"/>
              <a:pPr/>
              <a:t>60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17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19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91E87BC-B75B-420F-98DE-C19EACD1DA0D}" type="slidenum">
              <a:rPr lang="en-GB" smtClean="0"/>
              <a:pPr defTabSz="963613"/>
              <a:t>27</a:t>
            </a:fld>
            <a:endParaRPr lang="en-GB" smtClean="0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CB03AEF-385D-486F-8443-582D3770FCA0}" type="slidenum">
              <a:rPr lang="en-GB" smtClean="0"/>
              <a:pPr defTabSz="963613"/>
              <a:t>28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A63F802-E59E-4480-AB12-5A0E8FB09767}" type="slidenum">
              <a:rPr lang="en-GB" smtClean="0"/>
              <a:pPr defTabSz="963613"/>
              <a:t>29</a:t>
            </a:fld>
            <a:endParaRPr lang="en-GB" smtClean="0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79A913F-144C-4EC5-868B-DC0A768C4373}" type="slidenum">
              <a:rPr lang="en-GB" smtClean="0"/>
              <a:pPr defTabSz="963613"/>
              <a:t>30</a:t>
            </a:fld>
            <a:endParaRPr lang="en-GB" smtClean="0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6238-69A2-4C08-A0DD-06C9656FDBA2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09DD8-12CA-451E-AFEA-CDC9129138C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err="1" smtClean="0">
                <a:solidFill>
                  <a:schemeClr val="bg1"/>
                </a:solidFill>
                <a:latin typeface="Arial Black" pitchFamily="34" charset="0"/>
              </a:rPr>
              <a:t>MapReduce</a:t>
            </a:r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 and Data Intensive NLP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 and </a:t>
            </a:r>
            <a:r>
              <a:rPr lang="en-US" sz="1800" kern="0" dirty="0" err="1" smtClean="0">
                <a:solidFill>
                  <a:schemeClr val="bg1"/>
                </a:solidFill>
              </a:rPr>
              <a:t>Nitin</a:t>
            </a:r>
            <a:r>
              <a:rPr lang="en-US" sz="1800" kern="0" dirty="0" smtClean="0">
                <a:solidFill>
                  <a:schemeClr val="bg1"/>
                </a:solidFill>
              </a:rPr>
              <a:t> </a:t>
            </a:r>
            <a:r>
              <a:rPr lang="en-US" sz="1800" kern="0" dirty="0" err="1" smtClean="0">
                <a:solidFill>
                  <a:schemeClr val="bg1"/>
                </a:solidFill>
              </a:rPr>
              <a:t>Madnani</a:t>
            </a:r>
            <a:endParaRPr lang="en-US" sz="180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November 18,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80311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MIT Open Courseware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MIT Open Courseware</a:t>
            </a:r>
          </a:p>
        </p:txBody>
      </p:sp>
      <p:pic>
        <p:nvPicPr>
          <p:cNvPr id="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502448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1950248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3413524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4861324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Multiply 27"/>
          <p:cNvSpPr/>
          <p:nvPr/>
        </p:nvSpPr>
        <p:spPr bwMode="auto">
          <a:xfrm>
            <a:off x="1219200" y="0"/>
            <a:ext cx="6629400" cy="6629400"/>
          </a:xfrm>
          <a:prstGeom prst="mathMultiply">
            <a:avLst>
              <a:gd name="adj1" fmla="val 1239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2008-02-16-Harpers-cloud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0" y="6611938"/>
            <a:ext cx="1836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Harper’s (Feb, 2008)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MapReduce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Large-Data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over a large number of records</a:t>
            </a:r>
          </a:p>
          <a:p>
            <a:r>
              <a:rPr lang="en-US" dirty="0" smtClean="0"/>
              <a:t>Extract something of interest from each</a:t>
            </a:r>
          </a:p>
          <a:p>
            <a:r>
              <a:rPr lang="en-US" dirty="0" smtClean="0"/>
              <a:t>Shuffle and sort intermediate results</a:t>
            </a:r>
          </a:p>
          <a:p>
            <a:r>
              <a:rPr lang="en-US" dirty="0" smtClean="0"/>
              <a:t>Aggregate intermediate results</a:t>
            </a:r>
          </a:p>
          <a:p>
            <a:r>
              <a:rPr lang="en-US" dirty="0" smtClean="0"/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Key idea: </a:t>
            </a:r>
            <a:r>
              <a:rPr lang="en-US" sz="2400" dirty="0" smtClean="0">
                <a:solidFill>
                  <a:srgbClr val="FF0000"/>
                </a:solidFill>
              </a:rPr>
              <a:t>provide a functional </a:t>
            </a:r>
            <a:r>
              <a:rPr lang="en-US" sz="2400" dirty="0">
                <a:solidFill>
                  <a:srgbClr val="FF0000"/>
                </a:solidFill>
              </a:rPr>
              <a:t>abstraction </a:t>
            </a:r>
            <a:r>
              <a:rPr lang="en-US" sz="2400" dirty="0" smtClean="0">
                <a:solidFill>
                  <a:srgbClr val="FF0000"/>
                </a:solidFill>
              </a:rPr>
              <a:t>for these </a:t>
            </a:r>
            <a:r>
              <a:rPr lang="en-US" sz="2400" dirty="0">
                <a:solidFill>
                  <a:srgbClr val="FF0000"/>
                </a:solidFill>
              </a:rPr>
              <a:t>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201613" y="15462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Map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4384675" y="2757488"/>
            <a:ext cx="1484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Reduce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(Dean </a:t>
            </a:r>
            <a:r>
              <a:rPr lang="en-US" sz="1000" b="0" dirty="0">
                <a:solidFill>
                  <a:schemeClr val="bg1"/>
                </a:solidFill>
              </a:rPr>
              <a:t>and 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, OSDI </a:t>
            </a:r>
            <a:r>
              <a:rPr lang="en-US" sz="1000" b="0" dirty="0">
                <a:solidFill>
                  <a:schemeClr val="bg1"/>
                </a:solidFill>
              </a:rPr>
              <a:t>2004)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rot="5400000" flipH="1" flipV="1">
            <a:off x="2930178" y="4668600"/>
            <a:ext cx="516523" cy="509479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rot="5400000">
            <a:off x="3407529" y="4305300"/>
            <a:ext cx="3810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 rot="5400000">
            <a:off x="3424406" y="5007977"/>
            <a:ext cx="3472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rot="5400000" flipH="1" flipV="1">
            <a:off x="3605243" y="4657864"/>
            <a:ext cx="516523" cy="53095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rot="5400000">
            <a:off x="4093329" y="4305300"/>
            <a:ext cx="3810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 rot="5400000">
            <a:off x="4110206" y="5007977"/>
            <a:ext cx="3472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rot="5400000" flipH="1" flipV="1">
            <a:off x="4291043" y="4657864"/>
            <a:ext cx="516523" cy="53095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rot="5400000">
            <a:off x="4779129" y="4305300"/>
            <a:ext cx="3810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 rot="5400000">
            <a:off x="4796006" y="5007977"/>
            <a:ext cx="3472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rot="5400000" flipH="1" flipV="1">
            <a:off x="4976843" y="4657864"/>
            <a:ext cx="516523" cy="53095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rot="5400000">
            <a:off x="5464929" y="4305300"/>
            <a:ext cx="3810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 rot="5400000">
            <a:off x="5481806" y="5007977"/>
            <a:ext cx="3472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rot="5400000" flipH="1" flipV="1">
            <a:off x="5662643" y="4657864"/>
            <a:ext cx="516523" cy="53095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rot="5400000">
            <a:off x="6150729" y="4305300"/>
            <a:ext cx="3810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 rot="5400000">
            <a:off x="6167606" y="5007977"/>
            <a:ext cx="3472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 rot="5400000">
            <a:off x="3462506" y="2840623"/>
            <a:ext cx="2710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rot="5400000">
            <a:off x="3464679" y="3448050"/>
            <a:ext cx="2667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 rot="5400000">
            <a:off x="4148306" y="2840623"/>
            <a:ext cx="2710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rot="5400000">
            <a:off x="4150479" y="3448050"/>
            <a:ext cx="2667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 rot="5400000">
            <a:off x="4834106" y="2840623"/>
            <a:ext cx="2710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rot="5400000">
            <a:off x="4836279" y="3448050"/>
            <a:ext cx="2667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 rot="5400000">
            <a:off x="5519906" y="2840623"/>
            <a:ext cx="2710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rot="5400000">
            <a:off x="5522079" y="3448050"/>
            <a:ext cx="2667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 rot="5400000">
            <a:off x="6205706" y="2840623"/>
            <a:ext cx="271046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rot="5400000">
            <a:off x="6207879" y="3448050"/>
            <a:ext cx="266700" cy="158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Fold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14687" cy="276225"/>
            <a:chOff x="3033713" y="1219200"/>
            <a:chExt cx="3214687" cy="276225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86000" y="3200400"/>
            <a:ext cx="996950" cy="276225"/>
            <a:chOff x="2286000" y="3200400"/>
            <a:chExt cx="996950" cy="276225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81400" y="3200400"/>
            <a:ext cx="996950" cy="276225"/>
            <a:chOff x="3581400" y="3200400"/>
            <a:chExt cx="996950" cy="276225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798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76800" y="3200400"/>
            <a:ext cx="990600" cy="276225"/>
            <a:chOff x="4876800" y="3200400"/>
            <a:chExt cx="990600" cy="276225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225"/>
            <a:chOff x="6248400" y="3200400"/>
            <a:chExt cx="990600" cy="276225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0400" y="3838575"/>
            <a:ext cx="803275" cy="276225"/>
            <a:chOff x="3200400" y="3838575"/>
            <a:chExt cx="803275" cy="276225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04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67400" y="3838575"/>
            <a:ext cx="1260475" cy="276225"/>
            <a:chOff x="5867400" y="3838575"/>
            <a:chExt cx="1260475" cy="276225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6740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47688" cy="276225"/>
            <a:chOff x="3048000" y="5667375"/>
            <a:chExt cx="547688" cy="276225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47687" cy="276225"/>
            <a:chOff x="4405313" y="5667375"/>
            <a:chExt cx="547687" cy="276225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47688" cy="276225"/>
            <a:chOff x="5715000" y="5667375"/>
            <a:chExt cx="547688" cy="276225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67400" y="4448175"/>
            <a:ext cx="1260475" cy="276225"/>
            <a:chOff x="5867400" y="4448175"/>
            <a:chExt cx="1260475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5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6" name="TextBox 221"/>
            <p:cNvSpPr txBox="1">
              <a:spLocks noChangeArrowheads="1"/>
            </p:cNvSpPr>
            <p:nvPr/>
          </p:nvSpPr>
          <p:spPr bwMode="auto">
            <a:xfrm>
              <a:off x="6858196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Pillars of Statistical NLP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and models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Data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Everything happens on top of a distributed FS (later)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Map(String </a:t>
            </a:r>
            <a:r>
              <a:rPr lang="en-US" sz="1800" dirty="0" err="1" smtClean="0">
                <a:solidFill>
                  <a:schemeClr val="bg1"/>
                </a:solidFill>
              </a:rPr>
              <a:t>docid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</a:rPr>
              <a:t>String </a:t>
            </a:r>
            <a:r>
              <a:rPr lang="en-US" sz="1800" dirty="0" smtClean="0">
                <a:solidFill>
                  <a:schemeClr val="bg1"/>
                </a:solidFill>
              </a:rPr>
              <a:t>text):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0" i="1" dirty="0" smtClean="0">
                <a:solidFill>
                  <a:schemeClr val="bg1"/>
                </a:solidFill>
              </a:rPr>
              <a:t>     </a:t>
            </a:r>
            <a:r>
              <a:rPr lang="en-US" sz="1800" b="0" dirty="0" smtClean="0">
                <a:solidFill>
                  <a:schemeClr val="bg1"/>
                </a:solidFill>
              </a:rPr>
              <a:t>for each word w in text:</a:t>
            </a:r>
          </a:p>
          <a:p>
            <a:r>
              <a:rPr lang="en-US" sz="1800" b="0" dirty="0" smtClean="0">
                <a:solidFill>
                  <a:schemeClr val="bg1"/>
                </a:solidFill>
              </a:rPr>
              <a:t>          Emit(w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smtClean="0">
                <a:solidFill>
                  <a:schemeClr val="bg1"/>
                </a:solidFill>
              </a:rPr>
              <a:t>1);</a:t>
            </a:r>
            <a:endParaRPr lang="en-US" sz="1800" b="0" dirty="0">
              <a:solidFill>
                <a:schemeClr val="bg1"/>
              </a:solidFill>
            </a:endParaRP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Reduce(String </a:t>
            </a:r>
            <a:r>
              <a:rPr lang="en-US" sz="1800" dirty="0" smtClean="0">
                <a:solidFill>
                  <a:schemeClr val="bg1"/>
                </a:solidFill>
              </a:rPr>
              <a:t>term, </a:t>
            </a:r>
            <a:r>
              <a:rPr lang="en-US" sz="1800" dirty="0" err="1" smtClean="0">
                <a:solidFill>
                  <a:schemeClr val="bg1"/>
                </a:solidFill>
              </a:rPr>
              <a:t>Iterator</a:t>
            </a:r>
            <a:r>
              <a:rPr lang="en-US" sz="1800" dirty="0" smtClean="0">
                <a:solidFill>
                  <a:schemeClr val="bg1"/>
                </a:solidFill>
              </a:rPr>
              <a:t>&lt;</a:t>
            </a:r>
            <a:r>
              <a:rPr lang="en-US" sz="1800" dirty="0" err="1" smtClean="0">
                <a:solidFill>
                  <a:schemeClr val="bg1"/>
                </a:solidFill>
              </a:rPr>
              <a:t>Int</a:t>
            </a:r>
            <a:r>
              <a:rPr lang="en-US" sz="1800" dirty="0" smtClean="0">
                <a:solidFill>
                  <a:schemeClr val="bg1"/>
                </a:solidFill>
              </a:rPr>
              <a:t>&gt; values):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0" i="1" dirty="0">
                <a:solidFill>
                  <a:schemeClr val="bg1"/>
                </a:solidFill>
              </a:rPr>
              <a:t>     </a:t>
            </a:r>
            <a:r>
              <a:rPr lang="en-US" sz="1800" b="0" dirty="0" err="1" smtClean="0">
                <a:solidFill>
                  <a:schemeClr val="bg1"/>
                </a:solidFill>
              </a:rPr>
              <a:t>int</a:t>
            </a:r>
            <a:r>
              <a:rPr lang="en-US" sz="1800" b="0" dirty="0" smtClean="0">
                <a:solidFill>
                  <a:schemeClr val="bg1"/>
                </a:solidFill>
              </a:rPr>
              <a:t> sum </a:t>
            </a:r>
            <a:r>
              <a:rPr lang="en-US" sz="1800" b="0" dirty="0">
                <a:solidFill>
                  <a:schemeClr val="bg1"/>
                </a:solidFill>
              </a:rPr>
              <a:t>= 0;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 for each v in </a:t>
            </a:r>
            <a:r>
              <a:rPr lang="en-US" sz="1800" b="0" dirty="0" smtClean="0">
                <a:solidFill>
                  <a:schemeClr val="bg1"/>
                </a:solidFill>
              </a:rPr>
              <a:t>values</a:t>
            </a:r>
            <a:r>
              <a:rPr lang="en-US" sz="1800" b="0" dirty="0">
                <a:solidFill>
                  <a:schemeClr val="bg1"/>
                </a:solidFill>
              </a:rPr>
              <a:t>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      </a:t>
            </a:r>
            <a:r>
              <a:rPr lang="en-US" sz="1800" b="0" dirty="0" smtClean="0">
                <a:solidFill>
                  <a:schemeClr val="bg1"/>
                </a:solidFill>
              </a:rPr>
              <a:t>sum </a:t>
            </a:r>
            <a:r>
              <a:rPr lang="en-US" sz="1800" b="0" dirty="0">
                <a:solidFill>
                  <a:schemeClr val="bg1"/>
                </a:solidFill>
              </a:rPr>
              <a:t>+= </a:t>
            </a:r>
            <a:r>
              <a:rPr lang="en-US" sz="1800" b="0" dirty="0" smtClean="0">
                <a:solidFill>
                  <a:schemeClr val="bg1"/>
                </a:solidFill>
              </a:rPr>
              <a:t>v;</a:t>
            </a:r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          </a:t>
            </a:r>
            <a:r>
              <a:rPr lang="en-US" sz="1800" b="0" dirty="0" smtClean="0">
                <a:solidFill>
                  <a:schemeClr val="bg1"/>
                </a:solidFill>
              </a:rPr>
              <a:t>Emit(term, value);</a:t>
            </a:r>
            <a:endParaRPr lang="en-US" sz="1800" b="0" dirty="0">
              <a:solidFill>
                <a:schemeClr val="bg1"/>
              </a:solidFill>
            </a:endParaRPr>
          </a:p>
          <a:p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can refer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model</a:t>
            </a:r>
          </a:p>
          <a:p>
            <a:r>
              <a:rPr lang="en-US" dirty="0" smtClean="0"/>
              <a:t>The execution framework (aka “runtime”)</a:t>
            </a:r>
          </a:p>
          <a:p>
            <a:r>
              <a:rPr lang="en-US" dirty="0" smtClean="0"/>
              <a:t>The specific implementation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Usage is usually clear from context!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has a proprietary implementation in C++</a:t>
            </a:r>
          </a:p>
          <a:p>
            <a:pPr lvl="1"/>
            <a:r>
              <a:rPr lang="en-US" dirty="0" smtClean="0"/>
              <a:t>Bindings in Java, Python</a:t>
            </a:r>
          </a:p>
          <a:p>
            <a:r>
              <a:rPr lang="en-US" dirty="0" smtClean="0"/>
              <a:t>Hadoop is an open-source implementation in Java</a:t>
            </a:r>
          </a:p>
          <a:p>
            <a:pPr lvl="1"/>
            <a:r>
              <a:rPr lang="en-US" dirty="0" smtClean="0"/>
              <a:t>Project led by Yahoo, used in production</a:t>
            </a:r>
          </a:p>
          <a:p>
            <a:pPr lvl="1"/>
            <a:r>
              <a:rPr lang="en-US" dirty="0" smtClean="0"/>
              <a:t>Rapidly expanding software ecosystem</a:t>
            </a:r>
          </a:p>
          <a:p>
            <a:r>
              <a:rPr lang="en-US" dirty="0" smtClean="0"/>
              <a:t>Lots of custom research implementations</a:t>
            </a:r>
          </a:p>
          <a:p>
            <a:pPr lvl="1"/>
            <a:r>
              <a:rPr lang="en-US" dirty="0" smtClean="0"/>
              <a:t>For GPUs, cell processors, etc.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5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Master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24338" y="1217613"/>
            <a:ext cx="771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1"/>
                </a:solidFill>
              </a:rPr>
              <a:t>User</a:t>
            </a:r>
            <a:br>
              <a:rPr lang="en-US" sz="1200" b="0">
                <a:solidFill>
                  <a:schemeClr val="bg1"/>
                </a:solidFill>
              </a:rPr>
            </a:br>
            <a:r>
              <a:rPr lang="en-US" sz="1200" b="0">
                <a:solidFill>
                  <a:schemeClr val="bg1"/>
                </a:solidFill>
              </a:rPr>
              <a:t>Program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sz="1200" b="0" dirty="0">
                <a:solidFill>
                  <a:schemeClr val="bg1"/>
                </a:solidFill>
              </a:rPr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sz="1200" b="0">
                <a:solidFill>
                  <a:schemeClr val="bg1"/>
                </a:solidFill>
              </a:rPr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68500" y="3362325"/>
            <a:ext cx="668338" cy="309563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68500" y="4129088"/>
            <a:ext cx="668338" cy="585787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4" name="Straight Arrow Connector 117"/>
          <p:cNvCxnSpPr>
            <a:cxnSpLocks noChangeShapeType="1"/>
            <a:stCxn id="28696" idx="3"/>
            <a:endCxn id="28684" idx="7"/>
          </p:cNvCxnSpPr>
          <p:nvPr/>
        </p:nvCxnSpPr>
        <p:spPr bwMode="auto">
          <a:xfrm rot="5400000">
            <a:off x="3057525" y="1836738"/>
            <a:ext cx="1374775" cy="102870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6" name="Straight Arrow Connector 123"/>
          <p:cNvCxnSpPr>
            <a:cxnSpLocks noChangeShapeType="1"/>
            <a:stCxn id="28696" idx="5"/>
            <a:endCxn id="28690" idx="0"/>
          </p:cNvCxnSpPr>
          <p:nvPr/>
        </p:nvCxnSpPr>
        <p:spPr bwMode="auto">
          <a:xfrm rot="16200000" flipH="1">
            <a:off x="4702175" y="1922463"/>
            <a:ext cx="1766888" cy="1249362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29" name="TextBox 136"/>
          <p:cNvSpPr txBox="1">
            <a:spLocks noChangeArrowheads="1"/>
          </p:cNvSpPr>
          <p:nvPr/>
        </p:nvSpPr>
        <p:spPr bwMode="auto">
          <a:xfrm>
            <a:off x="3486150" y="1795463"/>
            <a:ext cx="6286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fork</a:t>
            </a:r>
          </a:p>
        </p:txBody>
      </p: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324350" y="1752600"/>
            <a:ext cx="6286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(1) fork</a:t>
            </a:r>
          </a:p>
        </p:txBody>
      </p:sp>
      <p:sp>
        <p:nvSpPr>
          <p:cNvPr id="28731" name="TextBox 138"/>
          <p:cNvSpPr txBox="1">
            <a:spLocks noChangeArrowheads="1"/>
          </p:cNvSpPr>
          <p:nvPr/>
        </p:nvSpPr>
        <p:spPr bwMode="auto">
          <a:xfrm>
            <a:off x="5162550" y="1795463"/>
            <a:ext cx="6286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(1) fork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581400" y="2633663"/>
            <a:ext cx="111601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(2) assign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648200" y="2786063"/>
            <a:ext cx="12731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(2) assign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419600" y="35814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71600" y="5267325"/>
            <a:ext cx="620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17788" y="5267325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754438" y="5267325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Intermediate files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34075" y="5267325"/>
            <a:ext cx="831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Reduce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15200" y="5267325"/>
            <a:ext cx="769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Redrawn from </a:t>
            </a:r>
            <a:r>
              <a:rPr lang="en-US" sz="1000" b="0" dirty="0" smtClean="0">
                <a:solidFill>
                  <a:schemeClr val="bg1"/>
                </a:solidFill>
              </a:rPr>
              <a:t>(Dean </a:t>
            </a:r>
            <a:r>
              <a:rPr lang="en-US" sz="1000" b="0" dirty="0">
                <a:solidFill>
                  <a:schemeClr val="bg1"/>
                </a:solidFill>
              </a:rPr>
              <a:t>and 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, OSDI </a:t>
            </a:r>
            <a:r>
              <a:rPr lang="en-US" sz="1000" b="0" dirty="0">
                <a:solidFill>
                  <a:schemeClr val="bg1"/>
                </a:solidFill>
              </a:rPr>
              <a:t>2004)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get data to the workers?</a:t>
            </a:r>
          </a:p>
        </p:txBody>
      </p:sp>
      <p:pic>
        <p:nvPicPr>
          <p:cNvPr id="31747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3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1404938" y="3929063"/>
            <a:ext cx="175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 Nodes</a:t>
            </a:r>
          </a:p>
        </p:txBody>
      </p:sp>
      <p:pic>
        <p:nvPicPr>
          <p:cNvPr id="31752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1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3733800" y="2362200"/>
            <a:ext cx="1371600" cy="7239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3733800" y="3352800"/>
            <a:ext cx="1219200" cy="6096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148263" y="1295400"/>
            <a:ext cx="719137" cy="1828800"/>
            <a:chOff x="5105400" y="4114800"/>
            <a:chExt cx="719138" cy="1828800"/>
          </a:xfrm>
        </p:grpSpPr>
        <p:pic>
          <p:nvPicPr>
            <p:cNvPr id="3177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495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2" name="TextBox 7"/>
            <p:cNvSpPr txBox="1">
              <a:spLocks noChangeArrowheads="1"/>
            </p:cNvSpPr>
            <p:nvPr/>
          </p:nvSpPr>
          <p:spPr bwMode="auto">
            <a:xfrm>
              <a:off x="5175326" y="4114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5400" y="3200400"/>
            <a:ext cx="3657600" cy="3124200"/>
            <a:chOff x="5105400" y="3200400"/>
            <a:chExt cx="3657600" cy="3124200"/>
          </a:xfrm>
        </p:grpSpPr>
        <p:pic>
          <p:nvPicPr>
            <p:cNvPr id="3176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3810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7062" y="4876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43862" y="38862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29462" y="32004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38862" y="3429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765" name="Straight Arrow Connector 25"/>
            <p:cNvCxnSpPr>
              <a:cxnSpLocks noChangeShapeType="1"/>
            </p:cNvCxnSpPr>
            <p:nvPr/>
          </p:nvCxnSpPr>
          <p:spPr bwMode="auto">
            <a:xfrm>
              <a:off x="5791200" y="4686300"/>
              <a:ext cx="1143000" cy="6477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6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5867400" y="4267200"/>
              <a:ext cx="3048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7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896100" y="4457700"/>
              <a:ext cx="6096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8" name="Straight Arrow Connector 34"/>
            <p:cNvCxnSpPr>
              <a:cxnSpLocks noChangeShapeType="1"/>
            </p:cNvCxnSpPr>
            <p:nvPr/>
          </p:nvCxnSpPr>
          <p:spPr bwMode="auto">
            <a:xfrm>
              <a:off x="5824538" y="4533900"/>
              <a:ext cx="2219324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9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7772400" y="4953000"/>
              <a:ext cx="457200" cy="3810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7"/>
            <p:cNvSpPr txBox="1">
              <a:spLocks noChangeArrowheads="1"/>
            </p:cNvSpPr>
            <p:nvPr/>
          </p:nvSpPr>
          <p:spPr bwMode="auto">
            <a:xfrm>
              <a:off x="5181600" y="3395246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SAN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9600" y="5572125"/>
            <a:ext cx="4584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What’s the problem here?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move data to workers… move workers to the data!</a:t>
            </a:r>
          </a:p>
          <a:p>
            <a:pPr lvl="1"/>
            <a:r>
              <a:rPr lang="en-US" dirty="0" smtClean="0"/>
              <a:t>Store data on the local disks of nodes in the cluster</a:t>
            </a:r>
          </a:p>
          <a:p>
            <a:pPr lvl="1"/>
            <a:r>
              <a:rPr lang="en-US" dirty="0" smtClean="0"/>
              <a:t>Start up the workers on the node that has the data local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Not enough RAM to hold all the data in memory</a:t>
            </a:r>
          </a:p>
          <a:p>
            <a:pPr lvl="1"/>
            <a:r>
              <a:rPr lang="en-US" dirty="0" smtClean="0"/>
              <a:t>Disk access is slow, but disk throughput is reasonable</a:t>
            </a:r>
          </a:p>
          <a:p>
            <a:r>
              <a:rPr lang="en-US" dirty="0" smtClean="0"/>
              <a:t>A distributed file system is the answer</a:t>
            </a:r>
          </a:p>
          <a:p>
            <a:pPr lvl="1"/>
            <a:r>
              <a:rPr lang="en-US" dirty="0" smtClean="0"/>
              <a:t>GFS (Google File System)</a:t>
            </a:r>
          </a:p>
          <a:p>
            <a:pPr lvl="1"/>
            <a:r>
              <a:rPr lang="en-US" dirty="0" smtClean="0"/>
              <a:t>HDFS for Hadoop (= GFS clone)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Assumptions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Commodity hardware over “exotic” hardware</a:t>
            </a:r>
          </a:p>
          <a:p>
            <a:pPr lvl="1"/>
            <a:r>
              <a:rPr lang="en-GB" dirty="0" smtClean="0"/>
              <a:t>Scale out, not up</a:t>
            </a:r>
          </a:p>
          <a:p>
            <a:r>
              <a:rPr lang="en-GB" dirty="0" smtClean="0"/>
              <a:t>High component failure rates</a:t>
            </a:r>
          </a:p>
          <a:p>
            <a:pPr lvl="1"/>
            <a:r>
              <a:rPr lang="en-GB" dirty="0" smtClean="0"/>
              <a:t>Inexpensive commodity components fail all the time</a:t>
            </a:r>
          </a:p>
          <a:p>
            <a:r>
              <a:rPr lang="en-GB" dirty="0" smtClean="0"/>
              <a:t>“Modest” number of huge files</a:t>
            </a:r>
          </a:p>
          <a:p>
            <a:r>
              <a:rPr lang="en-GB" dirty="0" smtClean="0"/>
              <a:t>Files are write-once, mostly appended to</a:t>
            </a:r>
          </a:p>
          <a:p>
            <a:pPr lvl="1"/>
            <a:r>
              <a:rPr lang="en-GB" dirty="0" smtClean="0"/>
              <a:t>Perhaps concurrently</a:t>
            </a:r>
          </a:p>
          <a:p>
            <a:r>
              <a:rPr lang="en-GB" dirty="0" smtClean="0"/>
              <a:t>Large streaming reads over random access</a:t>
            </a:r>
          </a:p>
          <a:p>
            <a:r>
              <a:rPr lang="en-GB" dirty="0" smtClean="0"/>
              <a:t>High sustained throughput over low latency</a:t>
            </a:r>
          </a:p>
        </p:txBody>
      </p:sp>
      <p:sp>
        <p:nvSpPr>
          <p:cNvPr id="33796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GFS slides adapted from material by </a:t>
            </a:r>
            <a:r>
              <a:rPr lang="da-DK" sz="1000" b="0" dirty="0" smtClean="0">
                <a:solidFill>
                  <a:schemeClr val="bg1"/>
                </a:solidFill>
              </a:rPr>
              <a:t>(Ghemawat et al., SOSP 2003)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Design Decisions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Files stored as chunks</a:t>
            </a:r>
          </a:p>
          <a:p>
            <a:pPr lvl="1"/>
            <a:r>
              <a:rPr lang="en-GB" dirty="0" smtClean="0"/>
              <a:t>Fixed size (64MB)</a:t>
            </a:r>
          </a:p>
          <a:p>
            <a:r>
              <a:rPr lang="en-GB" dirty="0" smtClean="0"/>
              <a:t>Reliability through replication</a:t>
            </a:r>
          </a:p>
          <a:p>
            <a:pPr lvl="1"/>
            <a:r>
              <a:rPr lang="en-GB" dirty="0" smtClean="0"/>
              <a:t>Each chunk replicated across 3+ </a:t>
            </a:r>
            <a:r>
              <a:rPr lang="en-GB" dirty="0" err="1" smtClean="0"/>
              <a:t>chunkservers</a:t>
            </a:r>
            <a:endParaRPr lang="en-GB" dirty="0" smtClean="0"/>
          </a:p>
          <a:p>
            <a:r>
              <a:rPr lang="en-GB" dirty="0" smtClean="0"/>
              <a:t>Single master to coordinate access, keep metadata</a:t>
            </a:r>
          </a:p>
          <a:p>
            <a:pPr lvl="1"/>
            <a:r>
              <a:rPr lang="en-GB" dirty="0" smtClean="0"/>
              <a:t>Simple centralized management</a:t>
            </a:r>
          </a:p>
          <a:p>
            <a:r>
              <a:rPr lang="en-GB" dirty="0" smtClean="0"/>
              <a:t>No data caching</a:t>
            </a:r>
          </a:p>
          <a:p>
            <a:pPr lvl="1"/>
            <a:r>
              <a:rPr lang="en-GB" dirty="0" smtClean="0"/>
              <a:t>Little benefit due to large datasets, streaming reads</a:t>
            </a:r>
          </a:p>
          <a:p>
            <a:r>
              <a:rPr lang="en-GB" dirty="0" smtClean="0"/>
              <a:t>Simplify the API</a:t>
            </a:r>
          </a:p>
          <a:p>
            <a:pPr lvl="1"/>
            <a:r>
              <a:rPr lang="en-GB" dirty="0" smtClean="0"/>
              <a:t>Push some of the issues onto the client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5877580"/>
            <a:ext cx="6646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HDFS = GFS clone (same basic ideas)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0" y="6611938"/>
            <a:ext cx="27414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Adapted </a:t>
            </a:r>
            <a:r>
              <a:rPr lang="en-US" sz="1000" b="0" dirty="0">
                <a:solidFill>
                  <a:schemeClr val="bg1"/>
                </a:solidFill>
              </a:rPr>
              <a:t>from </a:t>
            </a:r>
            <a:r>
              <a:rPr lang="en-US" sz="1000" b="0" dirty="0" smtClean="0">
                <a:solidFill>
                  <a:schemeClr val="bg1"/>
                </a:solidFill>
              </a:rPr>
              <a:t>(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 </a:t>
            </a:r>
            <a:r>
              <a:rPr lang="en-US" sz="1000" b="0" dirty="0">
                <a:solidFill>
                  <a:schemeClr val="bg1"/>
                </a:solidFill>
              </a:rPr>
              <a:t>et </a:t>
            </a:r>
            <a:r>
              <a:rPr lang="en-US" sz="1000" b="0" dirty="0" smtClean="0">
                <a:solidFill>
                  <a:schemeClr val="bg1"/>
                </a:solidFill>
              </a:rPr>
              <a:t>al., SOSP </a:t>
            </a:r>
            <a:r>
              <a:rPr lang="en-US" sz="1000" b="0" dirty="0">
                <a:solidFill>
                  <a:schemeClr val="bg1"/>
                </a:solidFill>
              </a:rPr>
              <a:t>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1188720" y="213360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2286000" y="25146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2286000" y="26670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2653514" y="2286000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(file name, 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block id)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2501114" y="2667000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(block id, block location)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4686300" y="3581400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instructions </a:t>
            </a:r>
            <a:r>
              <a:rPr lang="en-US" sz="1100" b="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datanode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5589589" y="3962400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datanode state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1981200" y="4343400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2362200" y="4081463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(block id, </a:t>
            </a:r>
            <a:r>
              <a:rPr lang="en-US" sz="1100" b="0" dirty="0">
                <a:latin typeface="Arial" pitchFamily="34" charset="0"/>
                <a:cs typeface="Arial" pitchFamily="34" charset="0"/>
              </a:rPr>
              <a:t>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181894" y="3542506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1524000" y="274320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2362200" y="4495800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block data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343400" y="182880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343400" y="182880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4343400" y="3581400"/>
            <a:ext cx="1676400" cy="1707596"/>
            <a:chOff x="1828800" y="4572000"/>
            <a:chExt cx="1676400" cy="1707596"/>
          </a:xfrm>
        </p:grpSpPr>
        <p:grpSp>
          <p:nvGrpSpPr>
            <p:cNvPr id="128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6477000" y="3581400"/>
            <a:ext cx="1676400" cy="1707596"/>
            <a:chOff x="1828800" y="4572000"/>
            <a:chExt cx="1676400" cy="1707596"/>
          </a:xfrm>
        </p:grpSpPr>
        <p:grpSp>
          <p:nvGrpSpPr>
            <p:cNvPr id="142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4648200" y="235902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 namespace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6276975" y="216217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/bar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4949826" y="2640012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5362576" y="2625725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5295900" y="32385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5181600" y="312420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5241925" y="27559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5032375" y="2979738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6400800" y="24384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5141913" y="2865438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5686425" y="230028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188720" y="213360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1188720" y="243840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Client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6400800" y="26670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6400800" y="28956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6400800" y="31242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fact of the real world</a:t>
            </a:r>
          </a:p>
          <a:p>
            <a:r>
              <a:rPr lang="en-US" dirty="0" smtClean="0"/>
              <a:t>Systems improve with more data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Master’s Responsibilities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Metadata storage</a:t>
            </a:r>
          </a:p>
          <a:p>
            <a:r>
              <a:rPr lang="en-GB" dirty="0" smtClean="0"/>
              <a:t>Namespace management/locking</a:t>
            </a:r>
          </a:p>
          <a:p>
            <a:r>
              <a:rPr lang="en-GB" dirty="0" smtClean="0"/>
              <a:t>Periodic communication with the </a:t>
            </a:r>
            <a:r>
              <a:rPr lang="en-GB" dirty="0" err="1" smtClean="0"/>
              <a:t>datanodes</a:t>
            </a:r>
            <a:endParaRPr lang="en-GB" dirty="0" smtClean="0"/>
          </a:p>
          <a:p>
            <a:r>
              <a:rPr lang="en-GB" dirty="0" smtClean="0"/>
              <a:t>Chunk creation, re-replication, rebalancing</a:t>
            </a:r>
          </a:p>
          <a:p>
            <a:r>
              <a:rPr lang="en-GB" dirty="0" smtClean="0"/>
              <a:t>Garbage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MapReduce</a:t>
            </a:r>
            <a:r>
              <a:rPr lang="en-US" dirty="0" smtClean="0">
                <a:solidFill>
                  <a:srgbClr val="0070C0"/>
                </a:solidFill>
              </a:rPr>
              <a:t> Algorithm Design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Dependencies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Remember: Mappers run in isolation</a:t>
            </a:r>
          </a:p>
          <a:p>
            <a:pPr lvl="1"/>
            <a:r>
              <a:rPr lang="en-US" smtClean="0"/>
              <a:t>You have no idea in what order the mappers run</a:t>
            </a:r>
          </a:p>
          <a:p>
            <a:pPr lvl="1"/>
            <a:r>
              <a:rPr lang="en-US" smtClean="0"/>
              <a:t>You have no idea on what node the mappers run</a:t>
            </a:r>
          </a:p>
          <a:p>
            <a:pPr lvl="1"/>
            <a:r>
              <a:rPr lang="en-US" smtClean="0"/>
              <a:t>You have no idea when each mapper finishes</a:t>
            </a:r>
          </a:p>
          <a:p>
            <a:r>
              <a:rPr lang="en-US" smtClean="0"/>
              <a:t>Tools for synchronization:</a:t>
            </a:r>
          </a:p>
          <a:p>
            <a:pPr lvl="1"/>
            <a:r>
              <a:rPr lang="en-US" smtClean="0"/>
              <a:t>Ability to hold state in reducer across multiple key-value pairs</a:t>
            </a:r>
          </a:p>
          <a:p>
            <a:pPr lvl="1"/>
            <a:r>
              <a:rPr lang="en-US" smtClean="0"/>
              <a:t>Sorting function for keys</a:t>
            </a:r>
          </a:p>
          <a:p>
            <a:pPr lvl="1"/>
            <a:r>
              <a:rPr lang="en-US" smtClean="0"/>
              <a:t>Partitioner</a:t>
            </a:r>
          </a:p>
          <a:p>
            <a:pPr lvl="1"/>
            <a:r>
              <a:rPr lang="en-US" smtClean="0"/>
              <a:t>Cleverly-constructed data structures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Slides in this section adapted from work reported in (Lin, EMNLP 2008)</a:t>
            </a:r>
            <a:endParaRPr lang="da-DK" sz="1000" b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990600" y="5029200"/>
            <a:ext cx="7156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mapper takes a sentence:</a:t>
            </a:r>
          </a:p>
          <a:p>
            <a:pPr lvl="1"/>
            <a:r>
              <a:rPr lang="en-US" smtClean="0"/>
              <a:t>Generate all co-occurring term pairs</a:t>
            </a:r>
          </a:p>
          <a:p>
            <a:pPr lvl="1"/>
            <a:r>
              <a:rPr lang="en-US" smtClean="0"/>
              <a:t>For all pairs, emit (a, b) → count</a:t>
            </a:r>
          </a:p>
          <a:p>
            <a:r>
              <a:rPr lang="en-US" smtClean="0"/>
              <a:t>Reducers sums up counts associated with these pairs</a:t>
            </a:r>
          </a:p>
          <a:p>
            <a:r>
              <a:rPr lang="en-US" smtClean="0"/>
              <a:t>Use combiners!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Easy to implement, easy to understand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Lots of pairs to sort and shuffle around (upper bound?)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mapper</a:t>
            </a:r>
            <a:r>
              <a:rPr lang="en-US" dirty="0" smtClean="0"/>
              <a:t>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(a, b) → 1 </a:t>
            </a:r>
          </a:p>
          <a:p>
            <a:r>
              <a:rPr lang="en-US" sz="1800" b="0">
                <a:solidFill>
                  <a:schemeClr val="bg1"/>
                </a:solidFill>
              </a:rPr>
              <a:t>(a, c) → 2 </a:t>
            </a:r>
          </a:p>
          <a:p>
            <a:r>
              <a:rPr lang="en-US" sz="1800" b="0">
                <a:solidFill>
                  <a:schemeClr val="bg1"/>
                </a:solidFill>
              </a:rPr>
              <a:t>(a, d) → 5 </a:t>
            </a:r>
          </a:p>
          <a:p>
            <a:r>
              <a:rPr lang="en-US" sz="1800" b="0">
                <a:solidFill>
                  <a:schemeClr val="bg1"/>
                </a:solidFill>
              </a:rPr>
              <a:t>(a, e) → 3 </a:t>
            </a:r>
          </a:p>
          <a:p>
            <a:r>
              <a:rPr lang="en-US" sz="1800" b="0">
                <a:solidFill>
                  <a:schemeClr val="bg1"/>
                </a:solidFill>
              </a:rPr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Far less sorting and shuffling of key-value pairs</a:t>
            </a:r>
          </a:p>
          <a:p>
            <a:pPr lvl="1"/>
            <a:r>
              <a:rPr lang="en-US" smtClean="0"/>
              <a:t>Can make better use of combiners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More difficult to implement</a:t>
            </a:r>
          </a:p>
          <a:p>
            <a:pPr lvl="1"/>
            <a:r>
              <a:rPr lang="en-US" smtClean="0"/>
              <a:t>Underlying object is more heavyweight</a:t>
            </a:r>
          </a:p>
          <a:p>
            <a:pPr lvl="1"/>
            <a:r>
              <a:rPr lang="en-US" smtClean="0"/>
              <a:t>Fundamental limitation in terms of size of event 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efficienc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55638"/>
            <a:ext cx="86868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Cluster size:</a:t>
            </a:r>
            <a:r>
              <a:rPr lang="en-US" sz="1000" b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>
                <a:solidFill>
                  <a:schemeClr val="bg2"/>
                </a:solidFill>
              </a:rPr>
              <a:t>Data Source:</a:t>
            </a:r>
            <a:r>
              <a:rPr lang="en-US" sz="1000" b="0">
                <a:solidFill>
                  <a:schemeClr val="bg2"/>
                </a:solidFill>
              </a:rPr>
              <a:t> Associated Press Worldstream (APW) of the English Gigaword Corpus (v3), which contains 2.27 million documents (1.8 GB compressed, 5.7 GB uncompressed)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much data?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processes 20 PB a day (2008)</a:t>
            </a:r>
          </a:p>
          <a:p>
            <a:r>
              <a:rPr lang="en-US" dirty="0" smtClean="0"/>
              <a:t>Wayback Machine has 3 PB + 100 TB/month (3/2009)</a:t>
            </a:r>
          </a:p>
          <a:p>
            <a:r>
              <a:rPr lang="en-US" dirty="0" smtClean="0"/>
              <a:t>Facebook has 2.5 PB of user data + 15 TB/day (4/2009) </a:t>
            </a:r>
          </a:p>
          <a:p>
            <a:r>
              <a:rPr lang="en-US" dirty="0" smtClean="0"/>
              <a:t>eBay has 6.5 PB of user data + 50 TB/day (5/2009)</a:t>
            </a:r>
          </a:p>
          <a:p>
            <a:r>
              <a:rPr lang="en-US" dirty="0" smtClean="0"/>
              <a:t>CERN’s LHC will generate 15 PB a year (??)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196" name="Picture 5" descr="bill_gates_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324350"/>
            <a:ext cx="31400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4"/>
          <p:cNvSpPr>
            <a:spLocks noChangeArrowheads="1"/>
          </p:cNvSpPr>
          <p:nvPr/>
        </p:nvSpPr>
        <p:spPr bwMode="auto">
          <a:xfrm>
            <a:off x="4038600" y="4095750"/>
            <a:ext cx="2362200" cy="990600"/>
          </a:xfrm>
          <a:prstGeom prst="wedgeRoundRectCallout">
            <a:avLst>
              <a:gd name="adj1" fmla="val -76861"/>
              <a:gd name="adj2" fmla="val 5597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640K</a:t>
            </a: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ought to be enough for anybody.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conditional probabilities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1905000"/>
          <a:ext cx="4716463" cy="990600"/>
        </p:xfrm>
        <a:graphic>
          <a:graphicData uri="http://schemas.openxmlformats.org/presentationml/2006/ole">
            <p:oleObj spid="_x0000_s1026" name="Equation" r:id="rId3" imgW="2539800" imgH="533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Easy!</a:t>
            </a:r>
          </a:p>
          <a:p>
            <a:pPr lvl="1"/>
            <a:r>
              <a:rPr lang="en-US" smtClean="0"/>
              <a:t>One pass to compute (a, *)</a:t>
            </a:r>
          </a:p>
          <a:p>
            <a:pPr lvl="1"/>
            <a:r>
              <a:rPr lang="en-US" smtClean="0"/>
              <a:t>Another pass to directly compute P(B|A)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a →  {b</a:t>
            </a:r>
            <a:r>
              <a:rPr lang="en-US" sz="2000" b="0" baseline="-25000" dirty="0">
                <a:solidFill>
                  <a:schemeClr val="bg1"/>
                </a:solidFill>
              </a:rPr>
              <a:t>1</a:t>
            </a:r>
            <a:r>
              <a:rPr lang="en-US" sz="2000" b="0" dirty="0">
                <a:solidFill>
                  <a:schemeClr val="bg1"/>
                </a:solidFill>
              </a:rPr>
              <a:t>:3, b</a:t>
            </a:r>
            <a:r>
              <a:rPr lang="en-US" sz="2000" b="0" baseline="-25000" dirty="0">
                <a:solidFill>
                  <a:schemeClr val="bg1"/>
                </a:solidFill>
              </a:rPr>
              <a:t>2</a:t>
            </a:r>
            <a:r>
              <a:rPr lang="en-US" sz="2000" b="0" dirty="0">
                <a:solidFill>
                  <a:schemeClr val="bg1"/>
                </a:solidFill>
              </a:rPr>
              <a:t> :12, b</a:t>
            </a:r>
            <a:r>
              <a:rPr lang="en-US" sz="2000" b="0" baseline="-25000" dirty="0">
                <a:solidFill>
                  <a:schemeClr val="bg1"/>
                </a:solidFill>
              </a:rPr>
              <a:t>3</a:t>
            </a:r>
            <a:r>
              <a:rPr lang="en-US" sz="2000" b="0" dirty="0">
                <a:solidFill>
                  <a:schemeClr val="bg1"/>
                </a:solidFill>
              </a:rPr>
              <a:t> :7, b</a:t>
            </a:r>
            <a:r>
              <a:rPr lang="en-US" sz="2000" b="0" baseline="-25000" dirty="0">
                <a:solidFill>
                  <a:schemeClr val="bg1"/>
                </a:solidFill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 :1, …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/ 32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/ 32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holds this value 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in Hadoop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turn synchronization into an ordering problem</a:t>
            </a:r>
          </a:p>
          <a:p>
            <a:pPr lvl="1"/>
            <a:r>
              <a:rPr lang="en-US" dirty="0" smtClean="0"/>
              <a:t>Sort keys into correct order of computation</a:t>
            </a:r>
          </a:p>
          <a:p>
            <a:pPr lvl="1"/>
            <a:r>
              <a:rPr lang="en-US" dirty="0" smtClean="0"/>
              <a:t>Partition key space so that each reducer gets the appropriate set of partial results</a:t>
            </a:r>
          </a:p>
          <a:p>
            <a:pPr lvl="1"/>
            <a:r>
              <a:rPr lang="en-US" dirty="0" smtClean="0"/>
              <a:t>Hold state in reducer across multiple key-value pairs to perform computation</a:t>
            </a:r>
          </a:p>
          <a:p>
            <a:pPr lvl="1"/>
            <a:r>
              <a:rPr lang="en-US" dirty="0" smtClean="0"/>
              <a:t>Illustrated by the “pairs” approach</a:t>
            </a:r>
          </a:p>
          <a:p>
            <a:r>
              <a:rPr lang="en-US" dirty="0" smtClean="0"/>
              <a:t>Approach 2: construct data structures that “bring the pieces together”</a:t>
            </a:r>
          </a:p>
          <a:p>
            <a:pPr lvl="1"/>
            <a:r>
              <a:rPr lang="en-US" dirty="0" smtClean="0"/>
              <a:t>Each reducer receives all the data it needs to complete the computation</a:t>
            </a:r>
          </a:p>
          <a:p>
            <a:pPr lvl="1"/>
            <a:r>
              <a:rPr lang="en-US" dirty="0" smtClean="0"/>
              <a:t>Illustrated by the “stripes” approach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key-value pairs</a:t>
            </a:r>
          </a:p>
          <a:p>
            <a:pPr lvl="1"/>
            <a:r>
              <a:rPr lang="en-US" dirty="0" smtClean="0"/>
              <a:t>Object creation overhead</a:t>
            </a:r>
          </a:p>
          <a:p>
            <a:pPr lvl="1"/>
            <a:r>
              <a:rPr lang="en-US" dirty="0" smtClean="0"/>
              <a:t>Time for sorting and shuffling pairs across the network</a:t>
            </a:r>
          </a:p>
          <a:p>
            <a:r>
              <a:rPr lang="en-US" dirty="0" smtClean="0"/>
              <a:t>Size of each key-value pair</a:t>
            </a:r>
          </a:p>
          <a:p>
            <a:pPr lvl="1"/>
            <a:r>
              <a:rPr lang="en-US" dirty="0" smtClean="0"/>
              <a:t>De/serialization overhead</a:t>
            </a:r>
          </a:p>
          <a:p>
            <a:r>
              <a:rPr lang="en-US" dirty="0" smtClean="0"/>
              <a:t>Combiners make a big difference!</a:t>
            </a:r>
          </a:p>
          <a:p>
            <a:pPr lvl="1"/>
            <a:r>
              <a:rPr lang="en-US" dirty="0" smtClean="0"/>
              <a:t>RAM vs. disk vs. network</a:t>
            </a:r>
          </a:p>
          <a:p>
            <a:pPr lvl="1"/>
            <a:r>
              <a:rPr lang="en-US" dirty="0" smtClean="0"/>
              <a:t>Arrange data to maximize opportunities to aggregate partial results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Case Study: LMs with MR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Language Modeling Recap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343400"/>
          </a:xfrm>
        </p:spPr>
        <p:txBody>
          <a:bodyPr>
            <a:normAutofit lnSpcReduction="10000"/>
          </a:bodyPr>
          <a:lstStyle/>
          <a:p>
            <a:pPr marL="342848" indent="-342848">
              <a:defRPr/>
            </a:pPr>
            <a:r>
              <a:rPr lang="en-US" b="1" dirty="0" smtClean="0">
                <a:ea typeface="+mn-ea"/>
                <a:cs typeface="+mn-cs"/>
              </a:rPr>
              <a:t>Interpolation</a:t>
            </a:r>
            <a:r>
              <a:rPr lang="en-US" dirty="0" smtClean="0">
                <a:ea typeface="+mn-ea"/>
                <a:cs typeface="+mn-cs"/>
              </a:rPr>
              <a:t>: Consult </a:t>
            </a:r>
            <a:r>
              <a:rPr lang="en-US" i="1" u="sng" dirty="0" smtClean="0">
                <a:ea typeface="+mn-ea"/>
                <a:cs typeface="+mn-cs"/>
              </a:rPr>
              <a:t>all</a:t>
            </a:r>
            <a:r>
              <a:rPr lang="en-US" dirty="0" smtClean="0">
                <a:ea typeface="+mn-ea"/>
                <a:cs typeface="+mn-cs"/>
              </a:rPr>
              <a:t> models at the same time to compute an interpolated probability estimate.</a:t>
            </a:r>
          </a:p>
          <a:p>
            <a:pPr marL="342848" indent="-342848">
              <a:defRPr/>
            </a:pPr>
            <a:r>
              <a:rPr lang="en-US" b="1" dirty="0" smtClean="0">
                <a:ea typeface="+mn-ea"/>
                <a:cs typeface="+mn-cs"/>
              </a:rPr>
              <a:t>Backoff</a:t>
            </a:r>
            <a:r>
              <a:rPr lang="en-US" dirty="0" smtClean="0">
                <a:ea typeface="+mn-ea"/>
                <a:cs typeface="+mn-cs"/>
              </a:rPr>
              <a:t>: Consult the highest order model first and backoff to lower order model </a:t>
            </a:r>
            <a:r>
              <a:rPr lang="en-US" i="1" u="sng" dirty="0" smtClean="0">
                <a:ea typeface="+mn-ea"/>
                <a:cs typeface="+mn-cs"/>
              </a:rPr>
              <a:t>only if</a:t>
            </a:r>
            <a:r>
              <a:rPr lang="en-US" dirty="0" smtClean="0">
                <a:ea typeface="+mn-ea"/>
                <a:cs typeface="+mn-cs"/>
              </a:rPr>
              <a:t> there are no higher order counts. </a:t>
            </a:r>
          </a:p>
          <a:p>
            <a:pPr marL="342848" indent="-342848">
              <a:defRPr/>
            </a:pPr>
            <a:r>
              <a:rPr lang="en-US" b="1" dirty="0" smtClean="0">
                <a:ea typeface="+mn-ea"/>
                <a:cs typeface="+mn-cs"/>
              </a:rPr>
              <a:t>Interpolated Kneser Ney</a:t>
            </a:r>
            <a:r>
              <a:rPr lang="en-US" dirty="0" smtClean="0">
                <a:ea typeface="+mn-ea"/>
                <a:cs typeface="+mn-cs"/>
              </a:rPr>
              <a:t> (state-of-the-art)</a:t>
            </a:r>
          </a:p>
          <a:p>
            <a:pPr marL="742836" lvl="1" indent="-285707">
              <a:defRPr/>
            </a:pPr>
            <a:r>
              <a:rPr lang="en-US" dirty="0" smtClean="0"/>
              <a:t>Use absolute discounting to save some probability mass for lower order models.</a:t>
            </a:r>
          </a:p>
          <a:p>
            <a:pPr marL="742836" lvl="1" indent="-285707">
              <a:defRPr/>
            </a:pPr>
            <a:r>
              <a:rPr lang="en-US" dirty="0" smtClean="0"/>
              <a:t>Use a novel form of lower order models (count </a:t>
            </a:r>
            <a:r>
              <a:rPr lang="en-US" i="1" dirty="0" smtClean="0"/>
              <a:t>unique </a:t>
            </a:r>
            <a:r>
              <a:rPr lang="en-US" dirty="0" smtClean="0"/>
              <a:t>single word contexts instead of occurrences)</a:t>
            </a:r>
          </a:p>
          <a:p>
            <a:pPr marL="742836" lvl="1" indent="-285707">
              <a:defRPr/>
            </a:pPr>
            <a:r>
              <a:rPr lang="en-US" dirty="0" smtClean="0"/>
              <a:t>Combine models into a true probability model using interpolation</a:t>
            </a:r>
          </a:p>
        </p:txBody>
      </p:sp>
      <p:pic>
        <p:nvPicPr>
          <p:cNvPr id="10244" name="Picture 13" descr="latex-image-1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8001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Questions for today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2209800"/>
            <a:ext cx="8564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</a:rPr>
              <a:t>Can we efficiently train an IKN LM with terabytes of data?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33700" y="3500438"/>
            <a:ext cx="3314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</a:rPr>
              <a:t>Does it really matter?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Using MapReduce to Train IKN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0: Count words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0.5: Assign IDs to words [vocabulary generation]</a:t>
            </a:r>
            <a:br>
              <a:rPr lang="en-US" dirty="0" smtClean="0">
                <a:ea typeface="ＭＳ Ｐゴシック" charset="-128"/>
              </a:rPr>
            </a:br>
            <a:r>
              <a:rPr lang="en-US" sz="1800" dirty="0" smtClean="0">
                <a:ea typeface="ＭＳ Ｐゴシック" charset="-128"/>
              </a:rPr>
              <a:t>(more frequent → smaller IDs)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1: Compute </a:t>
            </a:r>
            <a:r>
              <a:rPr lang="en-US" i="1" dirty="0" smtClean="0">
                <a:ea typeface="ＭＳ Ｐゴシック" charset="-128"/>
              </a:rPr>
              <a:t>n</a:t>
            </a:r>
            <a:r>
              <a:rPr lang="en-US" dirty="0" smtClean="0">
                <a:ea typeface="ＭＳ Ｐゴシック" charset="-128"/>
              </a:rPr>
              <a:t>-gram counts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2: Compute lower order context counts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3: Compute unsmoothed probabilities and interpolation weights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4: Compute interpolated probabilities [MR]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00400" y="6400800"/>
            <a:ext cx="2106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</a:rPr>
              <a:t>[MR] = MapReduce </a:t>
            </a:r>
            <a:r>
              <a:rPr lang="en-US" sz="1400" dirty="0" smtClean="0">
                <a:solidFill>
                  <a:schemeClr val="bg1"/>
                </a:solidFill>
              </a:rPr>
              <a:t>job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0 &amp; 0.5</a:t>
            </a:r>
          </a:p>
        </p:txBody>
      </p:sp>
      <p:pic>
        <p:nvPicPr>
          <p:cNvPr id="14339" name="Content Placeholder 5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0217" r="-30217"/>
          <a:stretch>
            <a:fillRect/>
          </a:stretch>
        </p:blipFill>
        <p:spPr/>
      </p:pic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410200" y="6172200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0.5</a:t>
            </a:r>
          </a:p>
        </p:txBody>
      </p:sp>
      <p:sp>
        <p:nvSpPr>
          <p:cNvPr id="14341" name="TextBox 17"/>
          <p:cNvSpPr txBox="1">
            <a:spLocks noChangeArrowheads="1"/>
          </p:cNvSpPr>
          <p:nvPr/>
        </p:nvSpPr>
        <p:spPr bwMode="auto">
          <a:xfrm>
            <a:off x="1219200" y="4005263"/>
            <a:ext cx="80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like more data!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506538"/>
            <a:ext cx="5181600" cy="5199062"/>
            <a:chOff x="864" y="1257"/>
            <a:chExt cx="3264" cy="3275"/>
          </a:xfrm>
        </p:grpSpPr>
        <p:pic>
          <p:nvPicPr>
            <p:cNvPr id="12298" name="Picture 4" descr="BankoBrillDataGrap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257"/>
              <a:ext cx="2928" cy="274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9" name="Text Box 6"/>
            <p:cNvSpPr txBox="1">
              <a:spLocks noChangeArrowheads="1"/>
            </p:cNvSpPr>
            <p:nvPr/>
          </p:nvSpPr>
          <p:spPr bwMode="auto">
            <a:xfrm>
              <a:off x="864" y="4377"/>
              <a:ext cx="1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/>
                <a:t>(Banko and Brill, ACL 2001)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0" y="1905000"/>
            <a:ext cx="8705850" cy="4953000"/>
            <a:chOff x="0" y="1508"/>
            <a:chExt cx="5484" cy="3120"/>
          </a:xfrm>
        </p:grpSpPr>
        <p:pic>
          <p:nvPicPr>
            <p:cNvPr id="12296" name="Picture 5" descr="MT-LM-siz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1508"/>
              <a:ext cx="3324" cy="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0" y="4473"/>
              <a:ext cx="1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/>
                <a:t>(Brants et al., EMNLP 2007)</a:t>
              </a:r>
              <a:endParaRPr lang="en-US" sz="1800" b="0"/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7620000" y="4800600"/>
            <a:ext cx="1143000" cy="9144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83820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s/knowledge/data/g;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8111" y="5867400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do we get here if we’re not Google?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1-4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9600" y="1165225"/>
          <a:ext cx="8305800" cy="4288155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  <a:gridCol w="1447800"/>
                <a:gridCol w="2057400"/>
                <a:gridCol w="1905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Document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_Step 3 Output_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 (history)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 a”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(P’(“a b c”), λ(“a b”))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Partitioning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P’(“a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49" name="TextBox 10"/>
          <p:cNvSpPr txBox="1">
            <a:spLocks noChangeArrowheads="1"/>
          </p:cNvSpPr>
          <p:nvPr/>
        </p:nvSpPr>
        <p:spPr bwMode="auto">
          <a:xfrm>
            <a:off x="2308225" y="5486400"/>
            <a:ext cx="892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Count 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n-grams</a:t>
            </a:r>
          </a:p>
        </p:txBody>
      </p:sp>
      <p:sp>
        <p:nvSpPr>
          <p:cNvPr id="15450" name="TextBox 11"/>
          <p:cNvSpPr txBox="1">
            <a:spLocks noChangeArrowheads="1"/>
          </p:cNvSpPr>
          <p:nvPr/>
        </p:nvSpPr>
        <p:spPr bwMode="auto">
          <a:xfrm>
            <a:off x="1905000" y="6319838"/>
            <a:ext cx="5697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0">
                <a:solidFill>
                  <a:schemeClr val="bg1"/>
                </a:solidFill>
              </a:rPr>
              <a:t>All output keys are always the </a:t>
            </a:r>
            <a:r>
              <a:rPr lang="en-US" sz="1200" b="0" i="1">
                <a:solidFill>
                  <a:schemeClr val="bg1"/>
                </a:solidFill>
              </a:rPr>
              <a:t>same </a:t>
            </a:r>
            <a:r>
              <a:rPr lang="en-US" sz="1200" b="0">
                <a:solidFill>
                  <a:schemeClr val="bg1"/>
                </a:solidFill>
              </a:rPr>
              <a:t>as the intermediate keys</a:t>
            </a:r>
          </a:p>
          <a:p>
            <a:pPr algn="ctr" eaLnBrk="0" hangingPunct="0"/>
            <a:r>
              <a:rPr lang="en-US" sz="1200" b="0">
                <a:solidFill>
                  <a:schemeClr val="bg1"/>
                </a:solidFill>
              </a:rPr>
              <a:t>I only show trigrams here but the steps operate on bigrams and unigrams as well</a:t>
            </a:r>
          </a:p>
        </p:txBody>
      </p:sp>
      <p:sp>
        <p:nvSpPr>
          <p:cNvPr id="15451" name="TextBox 12"/>
          <p:cNvSpPr txBox="1">
            <a:spLocks noChangeArrowheads="1"/>
          </p:cNvSpPr>
          <p:nvPr/>
        </p:nvSpPr>
        <p:spPr bwMode="auto">
          <a:xfrm>
            <a:off x="3724275" y="5495925"/>
            <a:ext cx="923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Count 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contexts</a:t>
            </a:r>
          </a:p>
        </p:txBody>
      </p:sp>
      <p:sp>
        <p:nvSpPr>
          <p:cNvPr id="15452" name="TextBox 13"/>
          <p:cNvSpPr txBox="1">
            <a:spLocks noChangeArrowheads="1"/>
          </p:cNvSpPr>
          <p:nvPr/>
        </p:nvSpPr>
        <p:spPr bwMode="auto">
          <a:xfrm>
            <a:off x="4806950" y="5495925"/>
            <a:ext cx="243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Compute unsmoothed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probs AND interp. weights</a:t>
            </a:r>
          </a:p>
        </p:txBody>
      </p:sp>
      <p:sp>
        <p:nvSpPr>
          <p:cNvPr id="15453" name="TextBox 14"/>
          <p:cNvSpPr txBox="1">
            <a:spLocks noChangeArrowheads="1"/>
          </p:cNvSpPr>
          <p:nvPr/>
        </p:nvSpPr>
        <p:spPr bwMode="auto">
          <a:xfrm>
            <a:off x="7405688" y="5495925"/>
            <a:ext cx="1281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Compute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Interp. probs</a:t>
            </a:r>
          </a:p>
        </p:txBody>
      </p:sp>
      <p:sp>
        <p:nvSpPr>
          <p:cNvPr id="15454" name="TextBox 9"/>
          <p:cNvSpPr txBox="1">
            <a:spLocks noChangeArrowheads="1"/>
          </p:cNvSpPr>
          <p:nvPr/>
        </p:nvSpPr>
        <p:spPr bwMode="auto">
          <a:xfrm rot="5400000" flipH="1" flipV="1">
            <a:off x="-228600" y="1812925"/>
            <a:ext cx="12319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Mapper Input</a:t>
            </a:r>
          </a:p>
        </p:txBody>
      </p:sp>
      <p:sp>
        <p:nvSpPr>
          <p:cNvPr id="15455" name="TextBox 10"/>
          <p:cNvSpPr txBox="1">
            <a:spLocks noChangeArrowheads="1"/>
          </p:cNvSpPr>
          <p:nvPr/>
        </p:nvSpPr>
        <p:spPr bwMode="auto">
          <a:xfrm rot="5400000" flipH="1" flipV="1">
            <a:off x="-344487" y="3167062"/>
            <a:ext cx="1416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Mapper Output</a:t>
            </a:r>
          </a:p>
          <a:p>
            <a:pPr algn="ctr"/>
            <a:r>
              <a:rPr lang="en-US" sz="1300">
                <a:solidFill>
                  <a:schemeClr val="bg1"/>
                </a:solidFill>
              </a:rPr>
              <a:t>Reducer Input</a:t>
            </a:r>
          </a:p>
        </p:txBody>
      </p:sp>
      <p:sp>
        <p:nvSpPr>
          <p:cNvPr id="15456" name="TextBox 11"/>
          <p:cNvSpPr txBox="1">
            <a:spLocks/>
          </p:cNvSpPr>
          <p:nvPr/>
        </p:nvSpPr>
        <p:spPr bwMode="auto">
          <a:xfrm rot="5400000" flipH="1" flipV="1">
            <a:off x="-62706" y="4966494"/>
            <a:ext cx="8524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Reducer </a:t>
            </a:r>
          </a:p>
          <a:p>
            <a:pPr algn="ctr"/>
            <a:r>
              <a:rPr lang="en-US" sz="130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1-4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9600" y="1165225"/>
          <a:ext cx="8305800" cy="4288155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  <a:gridCol w="1447800"/>
                <a:gridCol w="2057400"/>
                <a:gridCol w="1905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Key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Value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Document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_Step 3 Output_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Key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 (history)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 a”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Value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(P’(“a b c”), λ(“a b”))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Partitioning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 Value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P’(“a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3" name="TextBox 10"/>
          <p:cNvSpPr txBox="1">
            <a:spLocks noChangeArrowheads="1"/>
          </p:cNvSpPr>
          <p:nvPr/>
        </p:nvSpPr>
        <p:spPr bwMode="auto">
          <a:xfrm>
            <a:off x="2308225" y="5486400"/>
            <a:ext cx="892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2">
                    <a:lumMod val="85000"/>
                  </a:schemeClr>
                </a:solidFill>
                <a:cs typeface="ＭＳ Ｐゴシック" charset="-128"/>
              </a:rPr>
              <a:t>Count </a:t>
            </a:r>
          </a:p>
          <a:p>
            <a:pPr algn="ctr" eaLnBrk="0" hangingPunct="0">
              <a:defRPr/>
            </a:pPr>
            <a:r>
              <a:rPr lang="en-US" sz="1400" dirty="0">
                <a:solidFill>
                  <a:schemeClr val="tx2">
                    <a:lumMod val="85000"/>
                  </a:schemeClr>
                </a:solidFill>
                <a:cs typeface="ＭＳ Ｐゴシック" charset="-128"/>
              </a:rPr>
              <a:t>n-grams</a:t>
            </a:r>
          </a:p>
        </p:txBody>
      </p:sp>
      <p:sp>
        <p:nvSpPr>
          <p:cNvPr id="16456" name="TextBox 11"/>
          <p:cNvSpPr txBox="1">
            <a:spLocks noChangeArrowheads="1"/>
          </p:cNvSpPr>
          <p:nvPr/>
        </p:nvSpPr>
        <p:spPr bwMode="auto">
          <a:xfrm>
            <a:off x="1905000" y="6319838"/>
            <a:ext cx="5697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0">
                <a:solidFill>
                  <a:srgbClr val="A6A6A6"/>
                </a:solidFill>
              </a:rPr>
              <a:t>All output keys are always the </a:t>
            </a:r>
            <a:r>
              <a:rPr lang="en-US" sz="1200" b="0" i="1">
                <a:solidFill>
                  <a:srgbClr val="A6A6A6"/>
                </a:solidFill>
              </a:rPr>
              <a:t>same </a:t>
            </a:r>
            <a:r>
              <a:rPr lang="en-US" sz="1200" b="0">
                <a:solidFill>
                  <a:srgbClr val="A6A6A6"/>
                </a:solidFill>
              </a:rPr>
              <a:t>as the intermediate keys</a:t>
            </a:r>
          </a:p>
          <a:p>
            <a:pPr algn="ctr" eaLnBrk="0" hangingPunct="0"/>
            <a:r>
              <a:rPr lang="en-US" sz="1200" b="0">
                <a:solidFill>
                  <a:srgbClr val="A6A6A6"/>
                </a:solidFill>
              </a:rPr>
              <a:t>I only show trigrams here but the steps operate on bigrams and unigrams as well</a:t>
            </a:r>
          </a:p>
        </p:txBody>
      </p:sp>
      <p:sp>
        <p:nvSpPr>
          <p:cNvPr id="16457" name="TextBox 12"/>
          <p:cNvSpPr txBox="1">
            <a:spLocks noChangeArrowheads="1"/>
          </p:cNvSpPr>
          <p:nvPr/>
        </p:nvSpPr>
        <p:spPr bwMode="auto">
          <a:xfrm>
            <a:off x="3724275" y="5495925"/>
            <a:ext cx="923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Count </a:t>
            </a:r>
          </a:p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contexts</a:t>
            </a:r>
          </a:p>
        </p:txBody>
      </p:sp>
      <p:sp>
        <p:nvSpPr>
          <p:cNvPr id="16458" name="TextBox 13"/>
          <p:cNvSpPr txBox="1">
            <a:spLocks noChangeArrowheads="1"/>
          </p:cNvSpPr>
          <p:nvPr/>
        </p:nvSpPr>
        <p:spPr bwMode="auto">
          <a:xfrm>
            <a:off x="4806950" y="5495925"/>
            <a:ext cx="243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Compute unsmoothed</a:t>
            </a:r>
            <a:br>
              <a:rPr lang="en-US" sz="1400">
                <a:solidFill>
                  <a:srgbClr val="D9D9D9"/>
                </a:solidFill>
              </a:rPr>
            </a:br>
            <a:r>
              <a:rPr lang="en-US" sz="1400">
                <a:solidFill>
                  <a:srgbClr val="D9D9D9"/>
                </a:solidFill>
              </a:rPr>
              <a:t>probs AND interp. weights</a:t>
            </a:r>
          </a:p>
        </p:txBody>
      </p:sp>
      <p:sp>
        <p:nvSpPr>
          <p:cNvPr id="16459" name="TextBox 14"/>
          <p:cNvSpPr txBox="1">
            <a:spLocks noChangeArrowheads="1"/>
          </p:cNvSpPr>
          <p:nvPr/>
        </p:nvSpPr>
        <p:spPr bwMode="auto">
          <a:xfrm>
            <a:off x="7405688" y="5495925"/>
            <a:ext cx="1281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Compute</a:t>
            </a:r>
          </a:p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Interp. probs</a:t>
            </a:r>
          </a:p>
        </p:txBody>
      </p:sp>
      <p:sp>
        <p:nvSpPr>
          <p:cNvPr id="16460" name="TextBox 9"/>
          <p:cNvSpPr txBox="1">
            <a:spLocks noChangeArrowheads="1"/>
          </p:cNvSpPr>
          <p:nvPr/>
        </p:nvSpPr>
        <p:spPr bwMode="auto">
          <a:xfrm rot="5400000" flipH="1" flipV="1">
            <a:off x="-228600" y="1812925"/>
            <a:ext cx="12319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>
                <a:solidFill>
                  <a:srgbClr val="D9D9D9"/>
                </a:solidFill>
              </a:rPr>
              <a:t>Mapper Input</a:t>
            </a:r>
          </a:p>
        </p:txBody>
      </p:sp>
      <p:sp>
        <p:nvSpPr>
          <p:cNvPr id="16461" name="TextBox 10"/>
          <p:cNvSpPr txBox="1">
            <a:spLocks noChangeArrowheads="1"/>
          </p:cNvSpPr>
          <p:nvPr/>
        </p:nvSpPr>
        <p:spPr bwMode="auto">
          <a:xfrm rot="5400000" flipH="1" flipV="1">
            <a:off x="-344487" y="3167062"/>
            <a:ext cx="1416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rgbClr val="D9D9D9"/>
                </a:solidFill>
              </a:rPr>
              <a:t>Mapper Output</a:t>
            </a:r>
          </a:p>
          <a:p>
            <a:pPr algn="ctr"/>
            <a:r>
              <a:rPr lang="en-US" sz="1300">
                <a:solidFill>
                  <a:srgbClr val="D9D9D9"/>
                </a:solidFill>
              </a:rPr>
              <a:t>Reducer Input</a:t>
            </a:r>
          </a:p>
        </p:txBody>
      </p:sp>
      <p:sp>
        <p:nvSpPr>
          <p:cNvPr id="16462" name="TextBox 11"/>
          <p:cNvSpPr txBox="1">
            <a:spLocks/>
          </p:cNvSpPr>
          <p:nvPr/>
        </p:nvSpPr>
        <p:spPr bwMode="auto">
          <a:xfrm rot="5400000" flipH="1" flipV="1">
            <a:off x="-62706" y="4966494"/>
            <a:ext cx="8524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rgbClr val="D9D9D9"/>
                </a:solidFill>
              </a:rPr>
              <a:t>Reducer </a:t>
            </a:r>
          </a:p>
          <a:p>
            <a:pPr algn="ctr"/>
            <a:r>
              <a:rPr lang="en-US" sz="1300">
                <a:solidFill>
                  <a:srgbClr val="D9D9D9"/>
                </a:solidFill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3600" y="2492375"/>
            <a:ext cx="5334000" cy="2308225"/>
          </a:xfrm>
          <a:prstGeom prst="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Details are not important!</a:t>
            </a:r>
          </a:p>
          <a:p>
            <a:pPr algn="ctr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cs typeface="ＭＳ Ｐゴシック" charset="-128"/>
            </a:endParaRP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5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MR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jobs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to train IKN (expensive)!</a:t>
            </a:r>
          </a:p>
          <a:p>
            <a:pPr marL="342900" indent="-342900" algn="ctr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cs typeface="ＭＳ Ｐゴシック" charset="-128"/>
            </a:endParaRP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IKN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LMs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 are big! </a:t>
            </a: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(interpolation weights are context dependent)</a:t>
            </a:r>
          </a:p>
          <a:p>
            <a:pPr marL="342900" indent="-342900" algn="ctr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cs typeface="ＭＳ Ｐゴシック" charset="-128"/>
            </a:endParaRP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Can we do something that has better</a:t>
            </a: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behavior at scale in terms of time and space?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try something stupid!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</a:t>
            </a:r>
            <a:r>
              <a:rPr lang="en-US" dirty="0" err="1" smtClean="0"/>
              <a:t>backoff</a:t>
            </a:r>
            <a:r>
              <a:rPr lang="en-US" dirty="0" smtClean="0"/>
              <a:t> as much as possible!</a:t>
            </a:r>
          </a:p>
          <a:p>
            <a:r>
              <a:rPr lang="en-US" dirty="0" smtClean="0"/>
              <a:t>Forget about trying to make the LM be a true probability distribution!</a:t>
            </a:r>
          </a:p>
          <a:p>
            <a:r>
              <a:rPr lang="en-US" dirty="0" smtClean="0"/>
              <a:t>Don’t do any discounting of higher order models!</a:t>
            </a:r>
          </a:p>
          <a:p>
            <a:r>
              <a:rPr lang="en-US" dirty="0" smtClean="0"/>
              <a:t>Have a single </a:t>
            </a:r>
            <a:r>
              <a:rPr lang="en-US" dirty="0" err="1" smtClean="0"/>
              <a:t>backoff</a:t>
            </a:r>
            <a:r>
              <a:rPr lang="en-US" dirty="0" smtClean="0"/>
              <a:t> weight independent of context!</a:t>
            </a:r>
            <a:br>
              <a:rPr lang="en-US" dirty="0" smtClean="0"/>
            </a:br>
            <a:r>
              <a:rPr lang="en-US" dirty="0" smtClean="0"/>
              <a:t>[α(•) = α]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2" name="TextBox 12"/>
          <p:cNvSpPr txBox="1">
            <a:spLocks noChangeArrowheads="1"/>
          </p:cNvSpPr>
          <p:nvPr/>
        </p:nvSpPr>
        <p:spPr bwMode="auto">
          <a:xfrm>
            <a:off x="3352800" y="6305550"/>
            <a:ext cx="284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“Stupid Backoff (SB)”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66800" y="4076700"/>
            <a:ext cx="6997700" cy="2171700"/>
            <a:chOff x="1066800" y="3886200"/>
            <a:chExt cx="6997700" cy="2171700"/>
          </a:xfrm>
        </p:grpSpPr>
        <p:pic>
          <p:nvPicPr>
            <p:cNvPr id="17414" name="Picture 7" descr="latex-image-1.pd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5600" y="4864100"/>
              <a:ext cx="3289300" cy="31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10" descr="latex-image-1.pd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5410200"/>
              <a:ext cx="60833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6" name="Picture 14" descr="latex-image-1.pd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800" y="3886200"/>
              <a:ext cx="61722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Using MapReduce to Train SB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0: Count words [MR]</a:t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0.5: Assign IDs to words [vocabulary generation]</a:t>
            </a:r>
            <a:br>
              <a:rPr lang="en-US" dirty="0" smtClean="0">
                <a:ea typeface="ＭＳ Ｐゴシック" charset="-128"/>
              </a:rPr>
            </a:br>
            <a:r>
              <a:rPr lang="en-US" sz="1800" dirty="0" smtClean="0">
                <a:ea typeface="ＭＳ Ｐゴシック" charset="-128"/>
              </a:rPr>
              <a:t>(more frequent → smaller IDs)</a:t>
            </a:r>
            <a:br>
              <a:rPr lang="en-US" sz="1800" dirty="0" smtClean="0">
                <a:ea typeface="ＭＳ Ｐゴシック" charset="-128"/>
              </a:rPr>
            </a:br>
            <a:endParaRPr lang="en-US" sz="1800" dirty="0" smtClean="0">
              <a:ea typeface="ＭＳ Ｐゴシック" charset="-128"/>
            </a:endParaRP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1: Compute </a:t>
            </a:r>
            <a:r>
              <a:rPr lang="en-US" i="1" dirty="0" smtClean="0">
                <a:ea typeface="ＭＳ Ｐゴシック" charset="-128"/>
              </a:rPr>
              <a:t>n</a:t>
            </a:r>
            <a:r>
              <a:rPr lang="en-US" dirty="0" smtClean="0">
                <a:ea typeface="ＭＳ Ｐゴシック" charset="-128"/>
              </a:rPr>
              <a:t>-gram counts [MR]</a:t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2: Generate final LM “scores” [MR]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3200400" y="6400800"/>
            <a:ext cx="2106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</a:rPr>
              <a:t>[MR] = MapReduce </a:t>
            </a:r>
            <a:r>
              <a:rPr lang="en-US" sz="1400" dirty="0" smtClean="0">
                <a:solidFill>
                  <a:schemeClr val="bg1"/>
                </a:solidFill>
              </a:rPr>
              <a:t>job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0 &amp; 0.5</a:t>
            </a:r>
          </a:p>
        </p:txBody>
      </p:sp>
      <p:pic>
        <p:nvPicPr>
          <p:cNvPr id="20483" name="Content Placeholder 5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0217" r="-30217"/>
          <a:stretch>
            <a:fillRect/>
          </a:stretch>
        </p:blipFill>
        <p:spPr/>
      </p:pic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5410200" y="6172200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0.5</a:t>
            </a:r>
          </a:p>
        </p:txBody>
      </p:sp>
      <p:sp>
        <p:nvSpPr>
          <p:cNvPr id="20485" name="TextBox 17"/>
          <p:cNvSpPr txBox="1">
            <a:spLocks noChangeArrowheads="1"/>
          </p:cNvSpPr>
          <p:nvPr/>
        </p:nvSpPr>
        <p:spPr bwMode="auto">
          <a:xfrm>
            <a:off x="1219200" y="4005263"/>
            <a:ext cx="80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1 &amp; 2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7696200" cy="4263390"/>
        </p:xfrm>
        <a:graphic>
          <a:graphicData uri="http://schemas.openxmlformats.org/drawingml/2006/table">
            <a:tbl>
              <a:tblPr/>
              <a:tblGrid>
                <a:gridCol w="1371600"/>
                <a:gridCol w="3124200"/>
                <a:gridCol w="3200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Document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Partitioning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first two words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last two words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S(“a b c”) [write to disk]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565" name="TextBox 10"/>
          <p:cNvSpPr txBox="1">
            <a:spLocks noChangeArrowheads="1"/>
          </p:cNvSpPr>
          <p:nvPr/>
        </p:nvSpPr>
        <p:spPr bwMode="auto">
          <a:xfrm>
            <a:off x="3449638" y="5486400"/>
            <a:ext cx="893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Count 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n-grams</a:t>
            </a:r>
          </a:p>
        </p:txBody>
      </p:sp>
      <p:sp>
        <p:nvSpPr>
          <p:cNvPr id="21566" name="TextBox 14"/>
          <p:cNvSpPr txBox="1">
            <a:spLocks noChangeArrowheads="1"/>
          </p:cNvSpPr>
          <p:nvPr/>
        </p:nvSpPr>
        <p:spPr bwMode="auto">
          <a:xfrm>
            <a:off x="6470650" y="5486400"/>
            <a:ext cx="107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Compute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LM scores</a:t>
            </a:r>
          </a:p>
        </p:txBody>
      </p:sp>
      <p:sp>
        <p:nvSpPr>
          <p:cNvPr id="21567" name="TextBox 9"/>
          <p:cNvSpPr txBox="1">
            <a:spLocks noChangeArrowheads="1"/>
          </p:cNvSpPr>
          <p:nvPr/>
        </p:nvSpPr>
        <p:spPr bwMode="auto">
          <a:xfrm>
            <a:off x="228600" y="6229350"/>
            <a:ext cx="8593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The clever partitioning in Step 2 is the key to efficient use at runtime!</a:t>
            </a:r>
          </a:p>
        </p:txBody>
      </p:sp>
      <p:sp>
        <p:nvSpPr>
          <p:cNvPr id="21568" name="TextBox 6"/>
          <p:cNvSpPr txBox="1">
            <a:spLocks noChangeArrowheads="1"/>
          </p:cNvSpPr>
          <p:nvPr/>
        </p:nvSpPr>
        <p:spPr bwMode="auto">
          <a:xfrm rot="5400000" flipH="1" flipV="1">
            <a:off x="-76200" y="1676400"/>
            <a:ext cx="12319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Mapper Input</a:t>
            </a:r>
          </a:p>
        </p:txBody>
      </p:sp>
      <p:sp>
        <p:nvSpPr>
          <p:cNvPr id="21569" name="TextBox 7"/>
          <p:cNvSpPr txBox="1">
            <a:spLocks noChangeArrowheads="1"/>
          </p:cNvSpPr>
          <p:nvPr/>
        </p:nvSpPr>
        <p:spPr bwMode="auto">
          <a:xfrm rot="5400000" flipH="1" flipV="1">
            <a:off x="-192087" y="3052762"/>
            <a:ext cx="1416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Mapper Output</a:t>
            </a:r>
          </a:p>
          <a:p>
            <a:pPr algn="ctr"/>
            <a:r>
              <a:rPr lang="en-US" sz="1300">
                <a:solidFill>
                  <a:schemeClr val="bg1"/>
                </a:solidFill>
              </a:rPr>
              <a:t>Reducer Input</a:t>
            </a:r>
          </a:p>
        </p:txBody>
      </p:sp>
      <p:sp>
        <p:nvSpPr>
          <p:cNvPr id="21570" name="TextBox 9"/>
          <p:cNvSpPr txBox="1">
            <a:spLocks/>
          </p:cNvSpPr>
          <p:nvPr/>
        </p:nvSpPr>
        <p:spPr bwMode="auto">
          <a:xfrm rot="5400000" flipH="1" flipV="1">
            <a:off x="89694" y="4904581"/>
            <a:ext cx="85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Reducer </a:t>
            </a:r>
          </a:p>
          <a:p>
            <a:pPr algn="ctr"/>
            <a:r>
              <a:rPr lang="en-US" sz="130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Which one wins?</a:t>
            </a:r>
          </a:p>
        </p:txBody>
      </p:sp>
      <p:pic>
        <p:nvPicPr>
          <p:cNvPr id="23555" name="Content Placeholder 3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8749" r="-8749"/>
          <a:stretch>
            <a:fillRect/>
          </a:stretch>
        </p:blipFill>
        <p:spPr>
          <a:xfrm>
            <a:off x="1219200" y="1600200"/>
            <a:ext cx="6816725" cy="4114800"/>
          </a:xfr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0" y="3352800"/>
            <a:ext cx="5257800" cy="10668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Which one wins?</a:t>
            </a:r>
          </a:p>
        </p:txBody>
      </p:sp>
      <p:pic>
        <p:nvPicPr>
          <p:cNvPr id="24579" name="Content Placeholder 3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8276" r="-8276"/>
          <a:stretch>
            <a:fillRect/>
          </a:stretch>
        </p:blipFill>
        <p:spPr>
          <a:xfrm>
            <a:off x="1524000" y="1143000"/>
            <a:ext cx="6059488" cy="3657600"/>
          </a:xfrm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1524000" y="5181600"/>
            <a:ext cx="611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Can’t compute perplexity for SB. Why?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Why do we care about 5-gram coverage for a test set?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Which one wins?</a:t>
            </a:r>
          </a:p>
        </p:txBody>
      </p:sp>
      <p:pic>
        <p:nvPicPr>
          <p:cNvPr id="25603" name="Content Placeholder 3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9232" r="-9232"/>
          <a:stretch>
            <a:fillRect/>
          </a:stretch>
        </p:blipFill>
        <p:spPr>
          <a:xfrm>
            <a:off x="1328738" y="1293813"/>
            <a:ext cx="6062662" cy="3659187"/>
          </a:xfrm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300288" y="5324475"/>
            <a:ext cx="455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BLEU is a measure of MT performance.</a:t>
            </a:r>
          </a:p>
          <a:p>
            <a:pPr algn="ctr" eaLnBrk="0" hangingPunct="0"/>
            <a:endParaRPr lang="en-US" sz="180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Not as stupid as you thought, huh?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562600" y="2438400"/>
            <a:ext cx="3267075" cy="1143000"/>
            <a:chOff x="5562600" y="2438400"/>
            <a:chExt cx="3266871" cy="1143000"/>
          </a:xfrm>
        </p:grpSpPr>
        <p:cxnSp>
          <p:nvCxnSpPr>
            <p:cNvPr id="25606" name="Straight Arrow Connector 6"/>
            <p:cNvCxnSpPr>
              <a:cxnSpLocks noChangeShapeType="1"/>
            </p:cNvCxnSpPr>
            <p:nvPr/>
          </p:nvCxnSpPr>
          <p:spPr bwMode="auto">
            <a:xfrm rot="10800000">
              <a:off x="5562600" y="2438400"/>
              <a:ext cx="1752600" cy="762000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5607" name="TextBox 9"/>
            <p:cNvSpPr txBox="1">
              <a:spLocks noChangeArrowheads="1"/>
            </p:cNvSpPr>
            <p:nvPr/>
          </p:nvSpPr>
          <p:spPr bwMode="auto">
            <a:xfrm>
              <a:off x="6934200" y="3242846"/>
              <a:ext cx="18952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SB overtakes IKN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away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MapReduce paradigm and infrastructure make it simple to scale algorithms to web scale data</a:t>
            </a:r>
          </a:p>
          <a:p>
            <a:r>
              <a:rPr lang="en-US" dirty="0" smtClean="0"/>
              <a:t>At Terabyte scale, efficiency becomes really important!</a:t>
            </a:r>
          </a:p>
          <a:p>
            <a:r>
              <a:rPr lang="en-US" dirty="0" smtClean="0"/>
              <a:t>When you have a lot of data, a more scalable technique (in terms of speed and memory consumption) can do better than the state-of-the-art even if it’s stupider!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4508500"/>
            <a:ext cx="8229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“The difference between genius and stupidity is that genius has its limits.”</a:t>
            </a:r>
          </a:p>
          <a:p>
            <a:r>
              <a:rPr lang="en-US">
                <a:solidFill>
                  <a:schemeClr val="bg1"/>
                </a:solidFill>
              </a:rPr>
              <a:t>					 		- Oscar Wilde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“The dumb shall inherit the cluster”</a:t>
            </a:r>
          </a:p>
          <a:p>
            <a:r>
              <a:rPr lang="en-US">
                <a:solidFill>
                  <a:schemeClr val="bg1"/>
                </a:solidFill>
              </a:rPr>
              <a:t>			- Nitin Madnani 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do we scale up?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Beginning…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and models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Data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 dirty="0">
                <a:solidFill>
                  <a:schemeClr val="bg2"/>
                </a:solidFill>
              </a:rPr>
              <a:t>r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 dirty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00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a bit more complex…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05388" y="1709738"/>
            <a:ext cx="1476375" cy="1630362"/>
            <a:chOff x="2667000" y="1524000"/>
            <a:chExt cx="2032346" cy="2243288"/>
          </a:xfrm>
        </p:grpSpPr>
        <p:cxnSp>
          <p:nvCxnSpPr>
            <p:cNvPr id="16472" name="Straight Arrow Connector 4"/>
            <p:cNvCxnSpPr>
              <a:cxnSpLocks noChangeShapeType="1"/>
            </p:cNvCxnSpPr>
            <p:nvPr/>
          </p:nvCxnSpPr>
          <p:spPr bwMode="auto">
            <a:xfrm rot="5400000">
              <a:off x="2134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3" name="TextBox 9"/>
            <p:cNvSpPr txBox="1">
              <a:spLocks noChangeArrowheads="1"/>
            </p:cNvSpPr>
            <p:nvPr/>
          </p:nvSpPr>
          <p:spPr bwMode="auto">
            <a:xfrm>
              <a:off x="2682875" y="1524000"/>
              <a:ext cx="20164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Message Passing</a:t>
              </a:r>
            </a:p>
          </p:txBody>
        </p:sp>
        <p:sp>
          <p:nvSpPr>
            <p:cNvPr id="16474" name="TextBox 10"/>
            <p:cNvSpPr txBox="1">
              <a:spLocks noChangeArrowheads="1"/>
            </p:cNvSpPr>
            <p:nvPr/>
          </p:nvSpPr>
          <p:spPr bwMode="auto">
            <a:xfrm>
              <a:off x="2667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6475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2515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6" name="TextBox 12"/>
            <p:cNvSpPr txBox="1">
              <a:spLocks noChangeArrowheads="1"/>
            </p:cNvSpPr>
            <p:nvPr/>
          </p:nvSpPr>
          <p:spPr bwMode="auto">
            <a:xfrm>
              <a:off x="3048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477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2896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8" name="TextBox 14"/>
            <p:cNvSpPr txBox="1">
              <a:spLocks noChangeArrowheads="1"/>
            </p:cNvSpPr>
            <p:nvPr/>
          </p:nvSpPr>
          <p:spPr bwMode="auto">
            <a:xfrm>
              <a:off x="3429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6479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3277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80" name="TextBox 16"/>
            <p:cNvSpPr txBox="1">
              <a:spLocks noChangeArrowheads="1"/>
            </p:cNvSpPr>
            <p:nvPr/>
          </p:nvSpPr>
          <p:spPr bwMode="auto">
            <a:xfrm>
              <a:off x="3810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6481" name="Straight Arrow Connector 17"/>
            <p:cNvCxnSpPr>
              <a:cxnSpLocks noChangeShapeType="1"/>
            </p:cNvCxnSpPr>
            <p:nvPr/>
          </p:nvCxnSpPr>
          <p:spPr bwMode="auto">
            <a:xfrm rot="5400000">
              <a:off x="3658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82" name="TextBox 18"/>
            <p:cNvSpPr txBox="1">
              <a:spLocks noChangeArrowheads="1"/>
            </p:cNvSpPr>
            <p:nvPr/>
          </p:nvSpPr>
          <p:spPr bwMode="auto">
            <a:xfrm>
              <a:off x="41910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6483" name="Straight Arrow Connector 43"/>
            <p:cNvCxnSpPr>
              <a:cxnSpLocks noChangeShapeType="1"/>
            </p:cNvCxnSpPr>
            <p:nvPr/>
          </p:nvCxnSpPr>
          <p:spPr bwMode="auto">
            <a:xfrm>
              <a:off x="2835275" y="1981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84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3216275" y="2057400"/>
              <a:ext cx="1143000" cy="2286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85" name="Straight Arrow Connector 58"/>
            <p:cNvCxnSpPr>
              <a:cxnSpLocks noChangeShapeType="1"/>
            </p:cNvCxnSpPr>
            <p:nvPr/>
          </p:nvCxnSpPr>
          <p:spPr bwMode="auto">
            <a:xfrm>
              <a:off x="3597275" y="2362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86" name="Straight Arrow Connector 59"/>
            <p:cNvCxnSpPr>
              <a:cxnSpLocks noChangeShapeType="1"/>
            </p:cNvCxnSpPr>
            <p:nvPr/>
          </p:nvCxnSpPr>
          <p:spPr bwMode="auto">
            <a:xfrm flipH="1">
              <a:off x="3978275" y="25908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87" name="Straight Arrow Connector 60"/>
            <p:cNvCxnSpPr>
              <a:cxnSpLocks noChangeShapeType="1"/>
            </p:cNvCxnSpPr>
            <p:nvPr/>
          </p:nvCxnSpPr>
          <p:spPr bwMode="auto">
            <a:xfrm rot="10800000" flipV="1">
              <a:off x="3597275" y="2819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88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438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89" name="Straight Arrow Connector 63"/>
            <p:cNvCxnSpPr>
              <a:cxnSpLocks noChangeShapeType="1"/>
            </p:cNvCxnSpPr>
            <p:nvPr/>
          </p:nvCxnSpPr>
          <p:spPr bwMode="auto">
            <a:xfrm flipH="1">
              <a:off x="2835275" y="26670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90" name="Straight Arrow Connector 64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9718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529388" y="1709738"/>
            <a:ext cx="2005012" cy="1630362"/>
            <a:chOff x="5181600" y="1524000"/>
            <a:chExt cx="2759075" cy="2243288"/>
          </a:xfrm>
        </p:grpSpPr>
        <p:cxnSp>
          <p:nvCxnSpPr>
            <p:cNvPr id="1645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4648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4" name="TextBox 31"/>
            <p:cNvSpPr txBox="1">
              <a:spLocks noChangeArrowheads="1"/>
            </p:cNvSpPr>
            <p:nvPr/>
          </p:nvSpPr>
          <p:spPr bwMode="auto">
            <a:xfrm>
              <a:off x="5273675" y="1524000"/>
              <a:ext cx="1840014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Shared Memory</a:t>
              </a:r>
            </a:p>
          </p:txBody>
        </p:sp>
        <p:sp>
          <p:nvSpPr>
            <p:cNvPr id="16455" name="TextBox 32"/>
            <p:cNvSpPr txBox="1">
              <a:spLocks noChangeArrowheads="1"/>
            </p:cNvSpPr>
            <p:nvPr/>
          </p:nvSpPr>
          <p:spPr bwMode="auto">
            <a:xfrm>
              <a:off x="5181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6456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5029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7" name="TextBox 34"/>
            <p:cNvSpPr txBox="1">
              <a:spLocks noChangeArrowheads="1"/>
            </p:cNvSpPr>
            <p:nvPr/>
          </p:nvSpPr>
          <p:spPr bwMode="auto">
            <a:xfrm>
              <a:off x="5562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458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5410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9" name="TextBox 36"/>
            <p:cNvSpPr txBox="1">
              <a:spLocks noChangeArrowheads="1"/>
            </p:cNvSpPr>
            <p:nvPr/>
          </p:nvSpPr>
          <p:spPr bwMode="auto">
            <a:xfrm>
              <a:off x="59436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6460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791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61" name="TextBox 38"/>
            <p:cNvSpPr txBox="1">
              <a:spLocks noChangeArrowheads="1"/>
            </p:cNvSpPr>
            <p:nvPr/>
          </p:nvSpPr>
          <p:spPr bwMode="auto">
            <a:xfrm>
              <a:off x="6324599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6462" name="Straight Arrow Connector 39"/>
            <p:cNvCxnSpPr>
              <a:cxnSpLocks noChangeShapeType="1"/>
            </p:cNvCxnSpPr>
            <p:nvPr/>
          </p:nvCxnSpPr>
          <p:spPr bwMode="auto">
            <a:xfrm rot="5400000">
              <a:off x="6172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63" name="TextBox 40"/>
            <p:cNvSpPr txBox="1">
              <a:spLocks noChangeArrowheads="1"/>
            </p:cNvSpPr>
            <p:nvPr/>
          </p:nvSpPr>
          <p:spPr bwMode="auto">
            <a:xfrm>
              <a:off x="6705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64" name="Rectangle 41"/>
            <p:cNvSpPr>
              <a:spLocks noChangeArrowheads="1"/>
            </p:cNvSpPr>
            <p:nvPr/>
          </p:nvSpPr>
          <p:spPr bwMode="auto">
            <a:xfrm>
              <a:off x="7331075" y="1905000"/>
              <a:ext cx="609600" cy="1524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6465" name="Straight Arrow Connector 65"/>
            <p:cNvCxnSpPr>
              <a:cxnSpLocks noChangeShapeType="1"/>
            </p:cNvCxnSpPr>
            <p:nvPr/>
          </p:nvCxnSpPr>
          <p:spPr bwMode="auto">
            <a:xfrm>
              <a:off x="5349875" y="21336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66" name="Straight Arrow Connector 67"/>
            <p:cNvCxnSpPr>
              <a:cxnSpLocks noChangeShapeType="1"/>
            </p:cNvCxnSpPr>
            <p:nvPr/>
          </p:nvCxnSpPr>
          <p:spPr bwMode="auto">
            <a:xfrm>
              <a:off x="6111875" y="2286000"/>
              <a:ext cx="1219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7" name="Straight Arrow Connector 69"/>
            <p:cNvCxnSpPr>
              <a:cxnSpLocks noChangeShapeType="1"/>
            </p:cNvCxnSpPr>
            <p:nvPr/>
          </p:nvCxnSpPr>
          <p:spPr bwMode="auto">
            <a:xfrm rot="10800000">
              <a:off x="5730875" y="2438400"/>
              <a:ext cx="1600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68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6492875" y="2667000"/>
              <a:ext cx="838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69" name="Straight Arrow Connector 74"/>
            <p:cNvCxnSpPr>
              <a:cxnSpLocks noChangeShapeType="1"/>
            </p:cNvCxnSpPr>
            <p:nvPr/>
          </p:nvCxnSpPr>
          <p:spPr bwMode="auto">
            <a:xfrm rot="10800000" flipH="1">
              <a:off x="6492875" y="2817813"/>
              <a:ext cx="838200" cy="158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70" name="Straight Arrow Connector 76"/>
            <p:cNvCxnSpPr>
              <a:cxnSpLocks noChangeShapeType="1"/>
            </p:cNvCxnSpPr>
            <p:nvPr/>
          </p:nvCxnSpPr>
          <p:spPr bwMode="auto">
            <a:xfrm flipH="1">
              <a:off x="5349875" y="29718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71" name="TextBox 77"/>
            <p:cNvSpPr txBox="1">
              <a:spLocks noChangeArrowheads="1"/>
            </p:cNvSpPr>
            <p:nvPr/>
          </p:nvSpPr>
          <p:spPr bwMode="auto">
            <a:xfrm rot="-5400000">
              <a:off x="6856413" y="2476425"/>
              <a:ext cx="152400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Memory</a:t>
              </a: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724400" y="1371600"/>
            <a:ext cx="3186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Different programming models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495800" y="3733800"/>
            <a:ext cx="3516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Different programming constructs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99000" y="3997325"/>
            <a:ext cx="3965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mutexes, conditional variables, barriers, …</a:t>
            </a:r>
          </a:p>
          <a:p>
            <a:r>
              <a:rPr lang="en-US" sz="1200" b="0">
                <a:solidFill>
                  <a:schemeClr val="bg1"/>
                </a:solidFill>
              </a:rPr>
              <a:t>masters/slaves, producers/consumers, work queues, …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9600" y="1225550"/>
            <a:ext cx="2155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Fundamental issues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62000" y="1487488"/>
            <a:ext cx="3429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scheduling, data distribution, synchronization, inter-process communication, robustness, fault tolerance, …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752600" y="4343400"/>
            <a:ext cx="2054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Common problems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905000" y="4605338"/>
            <a:ext cx="4259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livelock, deadlock, data starvation, priority inversion…</a:t>
            </a:r>
          </a:p>
          <a:p>
            <a:r>
              <a:rPr lang="en-US" sz="1200" b="0">
                <a:solidFill>
                  <a:schemeClr val="bg1"/>
                </a:solidFill>
              </a:rPr>
              <a:t>dining philosophers, sleeping barbers, cigarette smokers, …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9600" y="3206750"/>
            <a:ext cx="2146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Architectural issues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62000" y="3468688"/>
            <a:ext cx="281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Flynn’s taxonomy (SIMD, MIMD, etc.),</a:t>
            </a:r>
            <a:br>
              <a:rPr lang="en-US" sz="1200" b="0">
                <a:solidFill>
                  <a:schemeClr val="bg1"/>
                </a:solidFill>
              </a:rPr>
            </a:br>
            <a:r>
              <a:rPr lang="en-US" sz="1200" b="0">
                <a:solidFill>
                  <a:schemeClr val="bg1"/>
                </a:solidFill>
              </a:rPr>
              <a:t>network typology, bisection bandwidth</a:t>
            </a:r>
            <a:br>
              <a:rPr lang="en-US" sz="1200" b="0">
                <a:solidFill>
                  <a:schemeClr val="bg1"/>
                </a:solidFill>
              </a:rPr>
            </a:br>
            <a:r>
              <a:rPr lang="en-US" sz="1200" b="0">
                <a:solidFill>
                  <a:schemeClr val="bg1"/>
                </a:solidFill>
              </a:rPr>
              <a:t>UMA vs. NUMA, cache coherence </a:t>
            </a:r>
          </a:p>
        </p:txBody>
      </p:sp>
      <p:sp>
        <p:nvSpPr>
          <p:cNvPr id="236" name="TextBox 235"/>
          <p:cNvSpPr txBox="1">
            <a:spLocks noChangeArrowheads="1"/>
          </p:cNvSpPr>
          <p:nvPr/>
        </p:nvSpPr>
        <p:spPr bwMode="auto">
          <a:xfrm>
            <a:off x="1143000" y="5486400"/>
            <a:ext cx="716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reality: programmer shoulders the burden of managing concurrency…</a:t>
            </a:r>
          </a:p>
        </p:txBody>
      </p:sp>
      <p:grpSp>
        <p:nvGrpSpPr>
          <p:cNvPr id="4" name="Group 162"/>
          <p:cNvGrpSpPr/>
          <p:nvPr/>
        </p:nvGrpSpPr>
        <p:grpSpPr>
          <a:xfrm>
            <a:off x="2590800" y="2209800"/>
            <a:ext cx="1828800" cy="1295400"/>
            <a:chOff x="1524000" y="1752600"/>
            <a:chExt cx="5638800" cy="3848101"/>
          </a:xfrm>
        </p:grpSpPr>
        <p:cxnSp>
          <p:nvCxnSpPr>
            <p:cNvPr id="164" name="Straight Arrow Connector 163"/>
            <p:cNvCxnSpPr>
              <a:cxnSpLocks noChangeShapeType="1"/>
              <a:stCxn id="166" idx="3"/>
            </p:cNvCxnSpPr>
            <p:nvPr/>
          </p:nvCxnSpPr>
          <p:spPr bwMode="auto">
            <a:xfrm>
              <a:off x="5029200" y="3429000"/>
              <a:ext cx="2133600" cy="1588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ShapeType="1"/>
              <a:endCxn id="166" idx="1"/>
            </p:cNvCxnSpPr>
            <p:nvPr/>
          </p:nvCxnSpPr>
          <p:spPr bwMode="auto">
            <a:xfrm>
              <a:off x="1524000" y="3429000"/>
              <a:ext cx="2590800" cy="1588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>
              <a:spLocks noChangeArrowheads="1"/>
            </p:cNvSpPr>
            <p:nvPr/>
          </p:nvSpPr>
          <p:spPr bwMode="auto">
            <a:xfrm>
              <a:off x="4114800" y="1752600"/>
              <a:ext cx="914400" cy="3352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00" b="0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3622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cxnSp>
          <p:nvCxnSpPr>
            <p:cNvPr id="168" name="Straight Arrow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4324351" y="5351463"/>
              <a:ext cx="495300" cy="317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 16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0" name="Rectangle 17"/>
            <p:cNvSpPr>
              <a:spLocks noChangeArrowheads="1"/>
            </p:cNvSpPr>
            <p:nvPr/>
          </p:nvSpPr>
          <p:spPr bwMode="auto">
            <a:xfrm>
              <a:off x="28956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1" name="Rectangle 19"/>
            <p:cNvSpPr>
              <a:spLocks noChangeArrowheads="1"/>
            </p:cNvSpPr>
            <p:nvPr/>
          </p:nvSpPr>
          <p:spPr bwMode="auto">
            <a:xfrm>
              <a:off x="52578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2" name="Rectangle 20"/>
            <p:cNvSpPr>
              <a:spLocks noChangeArrowheads="1"/>
            </p:cNvSpPr>
            <p:nvPr/>
          </p:nvSpPr>
          <p:spPr bwMode="auto">
            <a:xfrm>
              <a:off x="57912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3" name="Rectangle 21"/>
            <p:cNvSpPr>
              <a:spLocks noChangeArrowheads="1"/>
            </p:cNvSpPr>
            <p:nvPr/>
          </p:nvSpPr>
          <p:spPr bwMode="auto">
            <a:xfrm>
              <a:off x="63246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4" name="Rectangle 23"/>
            <p:cNvSpPr>
              <a:spLocks noChangeArrowheads="1"/>
            </p:cNvSpPr>
            <p:nvPr/>
          </p:nvSpPr>
          <p:spPr bwMode="auto">
            <a:xfrm>
              <a:off x="23622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5" name="Rectangle 24"/>
            <p:cNvSpPr>
              <a:spLocks noChangeArrowheads="1"/>
            </p:cNvSpPr>
            <p:nvPr/>
          </p:nvSpPr>
          <p:spPr bwMode="auto">
            <a:xfrm>
              <a:off x="23622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6" name="Rectangle 25"/>
            <p:cNvSpPr>
              <a:spLocks noChangeArrowheads="1"/>
            </p:cNvSpPr>
            <p:nvPr/>
          </p:nvSpPr>
          <p:spPr bwMode="auto">
            <a:xfrm>
              <a:off x="23622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7" name="Rectangle 26"/>
            <p:cNvSpPr>
              <a:spLocks noChangeArrowheads="1"/>
            </p:cNvSpPr>
            <p:nvPr/>
          </p:nvSpPr>
          <p:spPr bwMode="auto">
            <a:xfrm>
              <a:off x="23622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8" name="Rectangle 27"/>
            <p:cNvSpPr>
              <a:spLocks noChangeArrowheads="1"/>
            </p:cNvSpPr>
            <p:nvPr/>
          </p:nvSpPr>
          <p:spPr bwMode="auto">
            <a:xfrm>
              <a:off x="23622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9" name="Rectangle 28"/>
            <p:cNvSpPr>
              <a:spLocks noChangeArrowheads="1"/>
            </p:cNvSpPr>
            <p:nvPr/>
          </p:nvSpPr>
          <p:spPr bwMode="auto">
            <a:xfrm>
              <a:off x="23622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0" name="Rectangle 29"/>
            <p:cNvSpPr>
              <a:spLocks noChangeArrowheads="1"/>
            </p:cNvSpPr>
            <p:nvPr/>
          </p:nvSpPr>
          <p:spPr bwMode="auto">
            <a:xfrm>
              <a:off x="28956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1" name="Rectangle 30"/>
            <p:cNvSpPr>
              <a:spLocks noChangeArrowheads="1"/>
            </p:cNvSpPr>
            <p:nvPr/>
          </p:nvSpPr>
          <p:spPr bwMode="auto">
            <a:xfrm>
              <a:off x="28956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2" name="Rectangle 31"/>
            <p:cNvSpPr>
              <a:spLocks noChangeArrowheads="1"/>
            </p:cNvSpPr>
            <p:nvPr/>
          </p:nvSpPr>
          <p:spPr bwMode="auto">
            <a:xfrm>
              <a:off x="28956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3" name="Rectangle 32"/>
            <p:cNvSpPr>
              <a:spLocks noChangeArrowheads="1"/>
            </p:cNvSpPr>
            <p:nvPr/>
          </p:nvSpPr>
          <p:spPr bwMode="auto">
            <a:xfrm>
              <a:off x="28956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4" name="Rectangle 33"/>
            <p:cNvSpPr>
              <a:spLocks noChangeArrowheads="1"/>
            </p:cNvSpPr>
            <p:nvPr/>
          </p:nvSpPr>
          <p:spPr bwMode="auto">
            <a:xfrm>
              <a:off x="28956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5" name="Rectangle 34"/>
            <p:cNvSpPr>
              <a:spLocks noChangeArrowheads="1"/>
            </p:cNvSpPr>
            <p:nvPr/>
          </p:nvSpPr>
          <p:spPr bwMode="auto">
            <a:xfrm>
              <a:off x="28956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6" name="Rectangle 35"/>
            <p:cNvSpPr>
              <a:spLocks noChangeArrowheads="1"/>
            </p:cNvSpPr>
            <p:nvPr/>
          </p:nvSpPr>
          <p:spPr bwMode="auto">
            <a:xfrm>
              <a:off x="34290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7" name="Rectangle 36"/>
            <p:cNvSpPr>
              <a:spLocks noChangeArrowheads="1"/>
            </p:cNvSpPr>
            <p:nvPr/>
          </p:nvSpPr>
          <p:spPr bwMode="auto">
            <a:xfrm>
              <a:off x="34290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8" name="Rectangle 37"/>
            <p:cNvSpPr>
              <a:spLocks noChangeArrowheads="1"/>
            </p:cNvSpPr>
            <p:nvPr/>
          </p:nvSpPr>
          <p:spPr bwMode="auto">
            <a:xfrm>
              <a:off x="34290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9" name="Rectangle 38"/>
            <p:cNvSpPr>
              <a:spLocks noChangeArrowheads="1"/>
            </p:cNvSpPr>
            <p:nvPr/>
          </p:nvSpPr>
          <p:spPr bwMode="auto">
            <a:xfrm>
              <a:off x="34290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0" name="Rectangle 39"/>
            <p:cNvSpPr>
              <a:spLocks noChangeArrowheads="1"/>
            </p:cNvSpPr>
            <p:nvPr/>
          </p:nvSpPr>
          <p:spPr bwMode="auto">
            <a:xfrm>
              <a:off x="34290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1" name="Rectangle 40"/>
            <p:cNvSpPr>
              <a:spLocks noChangeArrowheads="1"/>
            </p:cNvSpPr>
            <p:nvPr/>
          </p:nvSpPr>
          <p:spPr bwMode="auto">
            <a:xfrm>
              <a:off x="34290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2" name="Rectangle 41"/>
            <p:cNvSpPr>
              <a:spLocks noChangeArrowheads="1"/>
            </p:cNvSpPr>
            <p:nvPr/>
          </p:nvSpPr>
          <p:spPr bwMode="auto">
            <a:xfrm>
              <a:off x="52578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3" name="Rectangle 42"/>
            <p:cNvSpPr>
              <a:spLocks noChangeArrowheads="1"/>
            </p:cNvSpPr>
            <p:nvPr/>
          </p:nvSpPr>
          <p:spPr bwMode="auto">
            <a:xfrm>
              <a:off x="52578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4" name="Rectangle 43"/>
            <p:cNvSpPr>
              <a:spLocks noChangeArrowheads="1"/>
            </p:cNvSpPr>
            <p:nvPr/>
          </p:nvSpPr>
          <p:spPr bwMode="auto">
            <a:xfrm>
              <a:off x="52578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5" name="Rectangle 44"/>
            <p:cNvSpPr>
              <a:spLocks noChangeArrowheads="1"/>
            </p:cNvSpPr>
            <p:nvPr/>
          </p:nvSpPr>
          <p:spPr bwMode="auto">
            <a:xfrm>
              <a:off x="52578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6" name="Rectangle 45"/>
            <p:cNvSpPr>
              <a:spLocks noChangeArrowheads="1"/>
            </p:cNvSpPr>
            <p:nvPr/>
          </p:nvSpPr>
          <p:spPr bwMode="auto">
            <a:xfrm>
              <a:off x="52578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7" name="Rectangle 46"/>
            <p:cNvSpPr>
              <a:spLocks noChangeArrowheads="1"/>
            </p:cNvSpPr>
            <p:nvPr/>
          </p:nvSpPr>
          <p:spPr bwMode="auto">
            <a:xfrm>
              <a:off x="52578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8" name="Rectangle 47"/>
            <p:cNvSpPr>
              <a:spLocks noChangeArrowheads="1"/>
            </p:cNvSpPr>
            <p:nvPr/>
          </p:nvSpPr>
          <p:spPr bwMode="auto">
            <a:xfrm>
              <a:off x="57912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9" name="Rectangle 48"/>
            <p:cNvSpPr>
              <a:spLocks noChangeArrowheads="1"/>
            </p:cNvSpPr>
            <p:nvPr/>
          </p:nvSpPr>
          <p:spPr bwMode="auto">
            <a:xfrm>
              <a:off x="57912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0" name="Rectangle 49"/>
            <p:cNvSpPr>
              <a:spLocks noChangeArrowheads="1"/>
            </p:cNvSpPr>
            <p:nvPr/>
          </p:nvSpPr>
          <p:spPr bwMode="auto">
            <a:xfrm>
              <a:off x="57912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1" name="Rectangle 50"/>
            <p:cNvSpPr>
              <a:spLocks noChangeArrowheads="1"/>
            </p:cNvSpPr>
            <p:nvPr/>
          </p:nvSpPr>
          <p:spPr bwMode="auto">
            <a:xfrm>
              <a:off x="57912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2" name="Rectangle 51"/>
            <p:cNvSpPr>
              <a:spLocks noChangeArrowheads="1"/>
            </p:cNvSpPr>
            <p:nvPr/>
          </p:nvSpPr>
          <p:spPr bwMode="auto">
            <a:xfrm>
              <a:off x="57912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3" name="Rectangle 52"/>
            <p:cNvSpPr>
              <a:spLocks noChangeArrowheads="1"/>
            </p:cNvSpPr>
            <p:nvPr/>
          </p:nvSpPr>
          <p:spPr bwMode="auto">
            <a:xfrm>
              <a:off x="57912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4" name="Rectangle 53"/>
            <p:cNvSpPr>
              <a:spLocks noChangeArrowheads="1"/>
            </p:cNvSpPr>
            <p:nvPr/>
          </p:nvSpPr>
          <p:spPr bwMode="auto">
            <a:xfrm>
              <a:off x="63246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5" name="Rectangle 54"/>
            <p:cNvSpPr>
              <a:spLocks noChangeArrowheads="1"/>
            </p:cNvSpPr>
            <p:nvPr/>
          </p:nvSpPr>
          <p:spPr bwMode="auto">
            <a:xfrm>
              <a:off x="63246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6" name="Rectangle 55"/>
            <p:cNvSpPr>
              <a:spLocks noChangeArrowheads="1"/>
            </p:cNvSpPr>
            <p:nvPr/>
          </p:nvSpPr>
          <p:spPr bwMode="auto">
            <a:xfrm>
              <a:off x="63246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7" name="Rectangle 56"/>
            <p:cNvSpPr>
              <a:spLocks noChangeArrowheads="1"/>
            </p:cNvSpPr>
            <p:nvPr/>
          </p:nvSpPr>
          <p:spPr bwMode="auto">
            <a:xfrm>
              <a:off x="63246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8" name="Rectangle 57"/>
            <p:cNvSpPr>
              <a:spLocks noChangeArrowheads="1"/>
            </p:cNvSpPr>
            <p:nvPr/>
          </p:nvSpPr>
          <p:spPr bwMode="auto">
            <a:xfrm>
              <a:off x="63246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9" name="Rectangle 58"/>
            <p:cNvSpPr>
              <a:spLocks noChangeArrowheads="1"/>
            </p:cNvSpPr>
            <p:nvPr/>
          </p:nvSpPr>
          <p:spPr bwMode="auto">
            <a:xfrm>
              <a:off x="63246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0" name="Rectangle 65"/>
            <p:cNvSpPr>
              <a:spLocks noChangeArrowheads="1"/>
            </p:cNvSpPr>
            <p:nvPr/>
          </p:nvSpPr>
          <p:spPr bwMode="auto">
            <a:xfrm>
              <a:off x="43434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1" name="Rectangle 66"/>
            <p:cNvSpPr>
              <a:spLocks noChangeArrowheads="1"/>
            </p:cNvSpPr>
            <p:nvPr/>
          </p:nvSpPr>
          <p:spPr bwMode="auto">
            <a:xfrm>
              <a:off x="43434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2" name="Rectangle 67"/>
            <p:cNvSpPr>
              <a:spLocks noChangeArrowheads="1"/>
            </p:cNvSpPr>
            <p:nvPr/>
          </p:nvSpPr>
          <p:spPr bwMode="auto">
            <a:xfrm>
              <a:off x="43434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3" name="Rectangle 68"/>
            <p:cNvSpPr>
              <a:spLocks noChangeArrowheads="1"/>
            </p:cNvSpPr>
            <p:nvPr/>
          </p:nvSpPr>
          <p:spPr bwMode="auto">
            <a:xfrm>
              <a:off x="43434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43434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43434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6" name="Rectangle 77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2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deadlo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000" b="0"/>
              <a:t>Source: Ricardo Guimarães Herrmann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32113</TotalTime>
  <Words>2928</Words>
  <Application>Microsoft Office PowerPoint</Application>
  <PresentationFormat>On-screen Show (4:3)</PresentationFormat>
  <Paragraphs>710</Paragraphs>
  <Slides>60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Default Design</vt:lpstr>
      <vt:lpstr>Equation</vt:lpstr>
      <vt:lpstr>Slide 1</vt:lpstr>
      <vt:lpstr>Three Pillars of Statistical NLP</vt:lpstr>
      <vt:lpstr>Why big data?</vt:lpstr>
      <vt:lpstr>How much data?</vt:lpstr>
      <vt:lpstr>No data like more data!</vt:lpstr>
      <vt:lpstr>How do we scale up?</vt:lpstr>
      <vt:lpstr>Divide and Conquer</vt:lpstr>
      <vt:lpstr>It’s a bit more complex…</vt:lpstr>
      <vt:lpstr>Slide 9</vt:lpstr>
      <vt:lpstr>Slide 10</vt:lpstr>
      <vt:lpstr>Slide 11</vt:lpstr>
      <vt:lpstr>Slide 12</vt:lpstr>
      <vt:lpstr>MapReduce</vt:lpstr>
      <vt:lpstr>Typical Large-Data Problem</vt:lpstr>
      <vt:lpstr>Roots in Functional Programming</vt:lpstr>
      <vt:lpstr>MapReduce</vt:lpstr>
      <vt:lpstr>Slide 17</vt:lpstr>
      <vt:lpstr>MapReduce</vt:lpstr>
      <vt:lpstr>Slide 19</vt:lpstr>
      <vt:lpstr>MapReduce “Runtime”</vt:lpstr>
      <vt:lpstr>“Hello World”: Word Count</vt:lpstr>
      <vt:lpstr>MapReduce can refer to…</vt:lpstr>
      <vt:lpstr>MapReduce Implementations</vt:lpstr>
      <vt:lpstr>Slide 24</vt:lpstr>
      <vt:lpstr>How do we get data to the workers?</vt:lpstr>
      <vt:lpstr>Distributed File System</vt:lpstr>
      <vt:lpstr>GFS: Assumptions</vt:lpstr>
      <vt:lpstr>GFS: Design Decisions</vt:lpstr>
      <vt:lpstr>HDFS Architecture</vt:lpstr>
      <vt:lpstr>Master’s Responsibilities</vt:lpstr>
      <vt:lpstr>MapReduce Algorithm Design</vt:lpstr>
      <vt:lpstr>Managing Dependencies</vt:lpstr>
      <vt:lpstr>Motivating Example</vt:lpstr>
      <vt:lpstr>MapReduce: Large Counting Problems</vt:lpstr>
      <vt:lpstr>First Try: “Pairs”</vt:lpstr>
      <vt:lpstr>“Pairs” Analysis</vt:lpstr>
      <vt:lpstr>Another Try: “Stripes”</vt:lpstr>
      <vt:lpstr>“Stripes” Analysis</vt:lpstr>
      <vt:lpstr>Slide 39</vt:lpstr>
      <vt:lpstr>Conditional Probabilities</vt:lpstr>
      <vt:lpstr>P(B|A): “Stripes” </vt:lpstr>
      <vt:lpstr>P(B|A): “Pairs” </vt:lpstr>
      <vt:lpstr>Synchronization in Hadoop</vt:lpstr>
      <vt:lpstr>Issues and Tradeoffs</vt:lpstr>
      <vt:lpstr>Case Study: LMs with MR</vt:lpstr>
      <vt:lpstr>Language Modeling Recap</vt:lpstr>
      <vt:lpstr>Questions for today</vt:lpstr>
      <vt:lpstr>Using MapReduce to Train IKN</vt:lpstr>
      <vt:lpstr>Steps 0 &amp; 0.5</vt:lpstr>
      <vt:lpstr>Steps 1-4</vt:lpstr>
      <vt:lpstr>Steps 1-4</vt:lpstr>
      <vt:lpstr>Let’s try something stupid!</vt:lpstr>
      <vt:lpstr>Using MapReduce to Train SB</vt:lpstr>
      <vt:lpstr>Steps 0 &amp; 0.5</vt:lpstr>
      <vt:lpstr>Steps 1 &amp; 2</vt:lpstr>
      <vt:lpstr>Which one wins?</vt:lpstr>
      <vt:lpstr>Which one wins?</vt:lpstr>
      <vt:lpstr>Which one wins?</vt:lpstr>
      <vt:lpstr>Take away</vt:lpstr>
      <vt:lpstr>Back to the Beginning…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6521</cp:revision>
  <dcterms:created xsi:type="dcterms:W3CDTF">2009-04-21T05:05:25Z</dcterms:created>
  <dcterms:modified xsi:type="dcterms:W3CDTF">2009-11-18T13:10:06Z</dcterms:modified>
</cp:coreProperties>
</file>