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328" r:id="rId3"/>
    <p:sldId id="329" r:id="rId4"/>
    <p:sldId id="339" r:id="rId5"/>
    <p:sldId id="341" r:id="rId6"/>
    <p:sldId id="342" r:id="rId7"/>
    <p:sldId id="340" r:id="rId8"/>
    <p:sldId id="330" r:id="rId9"/>
    <p:sldId id="327" r:id="rId10"/>
    <p:sldId id="331" r:id="rId11"/>
    <p:sldId id="332" r:id="rId12"/>
    <p:sldId id="337" r:id="rId13"/>
    <p:sldId id="333" r:id="rId14"/>
    <p:sldId id="334" r:id="rId15"/>
    <p:sldId id="336" r:id="rId16"/>
    <p:sldId id="264" r:id="rId17"/>
    <p:sldId id="267" r:id="rId18"/>
    <p:sldId id="343" r:id="rId19"/>
    <p:sldId id="268" r:id="rId20"/>
    <p:sldId id="269" r:id="rId21"/>
    <p:sldId id="272" r:id="rId22"/>
    <p:sldId id="273" r:id="rId23"/>
    <p:sldId id="345" r:id="rId24"/>
    <p:sldId id="338" r:id="rId25"/>
    <p:sldId id="344" r:id="rId26"/>
    <p:sldId id="276" r:id="rId27"/>
    <p:sldId id="348" r:id="rId28"/>
    <p:sldId id="346" r:id="rId29"/>
    <p:sldId id="349" r:id="rId30"/>
    <p:sldId id="347" r:id="rId31"/>
    <p:sldId id="281" r:id="rId32"/>
    <p:sldId id="282" r:id="rId33"/>
    <p:sldId id="350" r:id="rId34"/>
    <p:sldId id="285" r:id="rId35"/>
    <p:sldId id="286" r:id="rId36"/>
    <p:sldId id="289" r:id="rId37"/>
    <p:sldId id="287" r:id="rId38"/>
    <p:sldId id="288" r:id="rId39"/>
    <p:sldId id="290" r:id="rId40"/>
    <p:sldId id="291" r:id="rId41"/>
    <p:sldId id="292" r:id="rId42"/>
    <p:sldId id="353" r:id="rId43"/>
    <p:sldId id="351" r:id="rId44"/>
    <p:sldId id="352" r:id="rId45"/>
    <p:sldId id="298" r:id="rId46"/>
    <p:sldId id="299" r:id="rId47"/>
    <p:sldId id="300" r:id="rId48"/>
    <p:sldId id="301" r:id="rId49"/>
    <p:sldId id="355" r:id="rId50"/>
    <p:sldId id="356" r:id="rId51"/>
    <p:sldId id="357" r:id="rId52"/>
    <p:sldId id="358" r:id="rId53"/>
    <p:sldId id="361" r:id="rId54"/>
    <p:sldId id="304" r:id="rId55"/>
    <p:sldId id="359" r:id="rId56"/>
    <p:sldId id="360" r:id="rId57"/>
    <p:sldId id="306" r:id="rId58"/>
    <p:sldId id="308" r:id="rId59"/>
    <p:sldId id="309" r:id="rId60"/>
    <p:sldId id="362" r:id="rId61"/>
    <p:sldId id="363" r:id="rId62"/>
    <p:sldId id="364" r:id="rId63"/>
    <p:sldId id="365" r:id="rId64"/>
    <p:sldId id="368" r:id="rId65"/>
    <p:sldId id="367" r:id="rId66"/>
    <p:sldId id="366" r:id="rId67"/>
    <p:sldId id="369" r:id="rId6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9" autoAdjust="0"/>
    <p:restoredTop sz="86492" autoAdjust="0"/>
  </p:normalViewPr>
  <p:slideViewPr>
    <p:cSldViewPr>
      <p:cViewPr varScale="1">
        <p:scale>
          <a:sx n="101" d="100"/>
          <a:sy n="101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526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D09DA-3061-C24C-902B-B840C73AC680}" type="slidenum">
              <a:rPr lang="en-US"/>
              <a:pPr/>
              <a:t>11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44" tIns="48323" rIns="96644" bIns="48323">
            <a:prstTxWarp prst="textNoShape">
              <a:avLst/>
            </a:prstTxWarp>
          </a:bodyPr>
          <a:lstStyle/>
          <a:p>
            <a:endParaRPr lang="en-US">
              <a:sym typeface="Symbol" charset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3DB0E-8A3A-984A-90DD-8F47DE9515A6}" type="slidenum">
              <a:rPr lang="en-US"/>
              <a:pPr/>
              <a:t>32</a:t>
            </a:fld>
            <a:endParaRPr lang="en-US"/>
          </a:p>
        </p:txBody>
      </p:sp>
      <p:sp>
        <p:nvSpPr>
          <p:cNvPr id="143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4" y="4559301"/>
            <a:ext cx="5362575" cy="4322763"/>
          </a:xfrm>
        </p:spPr>
        <p:txBody>
          <a:bodyPr lIns="95028" tIns="47513" rIns="95028" bIns="47513"/>
          <a:lstStyle/>
          <a:p>
            <a:pPr>
              <a:spcBef>
                <a:spcPct val="2000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42B1D-8DE1-7D43-95DC-39D361D48C18}" type="slidenum">
              <a:rPr lang="en-US"/>
              <a:pPr/>
              <a:t>34</a:t>
            </a:fld>
            <a:endParaRPr lang="en-US"/>
          </a:p>
        </p:txBody>
      </p:sp>
      <p:sp>
        <p:nvSpPr>
          <p:cNvPr id="108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BBCF05-9CE3-1447-AB0B-65CC15AEC961}" type="slidenum">
              <a:rPr lang="en-US"/>
              <a:pPr/>
              <a:t>36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0A7C2-E6C1-6946-91FB-14D52606D2DA}" type="slidenum">
              <a:rPr lang="en-US"/>
              <a:pPr/>
              <a:t>37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4" y="4559301"/>
            <a:ext cx="5362575" cy="4322763"/>
          </a:xfrm>
        </p:spPr>
        <p:txBody>
          <a:bodyPr lIns="96637" tIns="48320" rIns="96637" bIns="4832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BBCF05-9CE3-1447-AB0B-65CC15AEC961}" type="slidenum">
              <a:rPr lang="en-US"/>
              <a:pPr/>
              <a:t>39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CF3C5-34CA-3949-B139-EB13CB3B7B8A}" type="slidenum">
              <a:rPr lang="en-US"/>
              <a:pPr/>
              <a:t>40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4" y="4559301"/>
            <a:ext cx="5362575" cy="4322763"/>
          </a:xfrm>
        </p:spPr>
        <p:txBody>
          <a:bodyPr lIns="95042" tIns="47521" rIns="95042" bIns="4752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70EC6-0FD9-6D40-AF7B-BEA519AED70E}" type="slidenum">
              <a:rPr lang="en-US"/>
              <a:pPr/>
              <a:t>41</a:t>
            </a:fld>
            <a:endParaRPr 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4" y="4559301"/>
            <a:ext cx="5362575" cy="4322763"/>
          </a:xfrm>
        </p:spPr>
        <p:txBody>
          <a:bodyPr lIns="95042" tIns="47521" rIns="95042" bIns="47521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FEEEA-0CD8-0043-9EAE-3F12E05E8CEB}" type="slidenum">
              <a:rPr lang="en-US"/>
              <a:pPr/>
              <a:t>46</a:t>
            </a:fld>
            <a:endParaRPr lang="en-US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4" y="4559301"/>
            <a:ext cx="5362575" cy="4322763"/>
          </a:xfrm>
        </p:spPr>
        <p:txBody>
          <a:bodyPr lIns="95028" tIns="47513" rIns="95028" bIns="47513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7271C-7F23-1F46-8850-51C48383E265}" type="slidenum">
              <a:rPr lang="en-US"/>
              <a:pPr/>
              <a:t>47</a:t>
            </a:fld>
            <a:endParaRPr lang="en-US"/>
          </a:p>
        </p:txBody>
      </p:sp>
      <p:sp>
        <p:nvSpPr>
          <p:cNvPr id="141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5F13D-63C2-C549-BBE4-65BC0452CF7E}" type="slidenum">
              <a:rPr lang="en-US"/>
              <a:pPr/>
              <a:t>48</a:t>
            </a:fld>
            <a:endParaRPr lang="en-US"/>
          </a:p>
        </p:txBody>
      </p:sp>
      <p:sp>
        <p:nvSpPr>
          <p:cNvPr id="141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483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D09DA-3061-C24C-902B-B840C73AC680}" type="slidenum">
              <a:rPr lang="en-US"/>
              <a:pPr/>
              <a:t>12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44" tIns="48323" rIns="96644" bIns="48323">
            <a:prstTxWarp prst="textNoShape">
              <a:avLst/>
            </a:prstTxWarp>
          </a:bodyPr>
          <a:lstStyle/>
          <a:p>
            <a:endParaRPr lang="en-US">
              <a:sym typeface="Symbol" charset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DA834-7D57-2D43-9180-2BDF8CA84B0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7658E-E5E6-D945-8706-3972F3C39044}" type="slidenum">
              <a:rPr lang="en-US"/>
              <a:pPr/>
              <a:t>52</a:t>
            </a:fld>
            <a:endParaRPr lang="en-US"/>
          </a:p>
        </p:txBody>
      </p:sp>
      <p:sp>
        <p:nvSpPr>
          <p:cNvPr id="141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4" y="4559301"/>
            <a:ext cx="5362575" cy="4322763"/>
          </a:xfrm>
        </p:spPr>
        <p:txBody>
          <a:bodyPr lIns="95028" tIns="47513" rIns="95028" bIns="475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E418E-A622-ED40-8096-D994E7ACE21D}" type="slidenum">
              <a:rPr lang="en-US"/>
              <a:pPr/>
              <a:t>54</a:t>
            </a:fld>
            <a:endParaRPr lang="en-US"/>
          </a:p>
        </p:txBody>
      </p:sp>
      <p:sp>
        <p:nvSpPr>
          <p:cNvPr id="141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4" y="4559301"/>
            <a:ext cx="5362575" cy="4322763"/>
          </a:xfrm>
        </p:spPr>
        <p:txBody>
          <a:bodyPr lIns="95028" tIns="47513" rIns="95028" bIns="47513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07E8C-3398-0442-8208-B9C69082900C}" type="slidenum">
              <a:rPr lang="en-US"/>
              <a:pPr/>
              <a:t>57</a:t>
            </a:fld>
            <a:endParaRPr lang="en-US"/>
          </a:p>
        </p:txBody>
      </p:sp>
      <p:sp>
        <p:nvSpPr>
          <p:cNvPr id="142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4" y="4559301"/>
            <a:ext cx="5362575" cy="4322763"/>
          </a:xfrm>
        </p:spPr>
        <p:txBody>
          <a:bodyPr lIns="95028" tIns="47513" rIns="95028" bIns="47513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DB447-9761-4E4C-9376-0B7C75F8DBFC}" type="slidenum">
              <a:rPr lang="en-US"/>
              <a:pPr/>
              <a:t>58</a:t>
            </a:fld>
            <a:endParaRPr lang="en-US"/>
          </a:p>
        </p:txBody>
      </p:sp>
      <p:sp>
        <p:nvSpPr>
          <p:cNvPr id="142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4" y="4559301"/>
            <a:ext cx="5362575" cy="4322763"/>
          </a:xfrm>
        </p:spPr>
        <p:txBody>
          <a:bodyPr lIns="95028" tIns="47513" rIns="95028" bIns="4751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8B50F-EC28-B842-A4F7-8833049CEC5F}" type="slidenum">
              <a:rPr lang="en-US"/>
              <a:pPr/>
              <a:t>59</a:t>
            </a:fld>
            <a:endParaRPr lang="en-US"/>
          </a:p>
        </p:txBody>
      </p:sp>
      <p:sp>
        <p:nvSpPr>
          <p:cNvPr id="142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4" y="4559301"/>
            <a:ext cx="5362575" cy="4322763"/>
          </a:xfrm>
        </p:spPr>
        <p:txBody>
          <a:bodyPr lIns="95028" tIns="47513" rIns="95028" bIns="47513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9D0510-5C3A-4B42-A86A-8B85CB2AB69D}" type="slidenum">
              <a:rPr lang="en-US"/>
              <a:pPr/>
              <a:t>16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44" tIns="48323" rIns="96644" bIns="4832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73833-854C-4B43-B5DC-F73F6BFDAB2C}" type="slidenum">
              <a:rPr lang="en-US"/>
              <a:pPr/>
              <a:t>17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44" tIns="48323" rIns="96644" bIns="48323">
            <a:prstTxWarp prst="textNoShape">
              <a:avLst/>
            </a:prstTxWarp>
          </a:bodyPr>
          <a:lstStyle/>
          <a:p>
            <a:pPr defTabSz="483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DB11C-BC44-7349-91F0-E7E45A5E26AC}" type="slidenum">
              <a:rPr lang="en-US"/>
              <a:pPr/>
              <a:t>19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44" tIns="48323" rIns="96644" bIns="4832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D6B62-D4BC-3A44-ACE7-DC3228546A8D}" type="slidenum">
              <a:rPr lang="en-US"/>
              <a:pPr/>
              <a:t>20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44" tIns="48323" rIns="96644" bIns="4832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D2D1E-779A-1648-9401-381DD87F367F}" type="slidenum">
              <a:rPr lang="en-US"/>
              <a:pPr/>
              <a:t>21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F3B39-B86A-4FB8-9BC2-0E14033F1AB1}" type="slidenum">
              <a:rPr lang="en-US"/>
              <a:pPr/>
              <a:t>24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DA834-7D57-2D43-9180-2BDF8CA84B0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3" r:id="rId4"/>
    <p:sldLayoutId id="2147483654" r:id="rId5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 baseline="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7526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Finite-State Morphology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2364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CMSC 723: Computational Linguistics I ― Session #3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0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Jimmy Lin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iSchool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Maryland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Wednesday, September 16, 2009</a:t>
            </a:r>
          </a:p>
        </p:txBody>
      </p:sp>
      <p:pic>
        <p:nvPicPr>
          <p:cNvPr id="6" name="Picture 5" descr="form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81000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Finite-State Automata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</a:p>
          <a:p>
            <a:r>
              <a:rPr lang="en-US" dirty="0" smtClean="0"/>
              <a:t>What do they do?</a:t>
            </a:r>
          </a:p>
          <a:p>
            <a:r>
              <a:rPr lang="en-US" dirty="0" smtClean="0"/>
              <a:t>How do they work?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FSA: What are they?</a:t>
            </a:r>
            <a:endParaRPr lang="en-US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a finite set of N states </a:t>
            </a:r>
          </a:p>
          <a:p>
            <a:pPr lvl="1"/>
            <a:r>
              <a:rPr lang="en-US" dirty="0" smtClean="0"/>
              <a:t>Q = {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3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i="1" baseline="-25000" dirty="0" smtClean="0"/>
              <a:t>4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The start state: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endParaRPr lang="en-US" dirty="0" smtClean="0"/>
          </a:p>
          <a:p>
            <a:pPr lvl="1"/>
            <a:r>
              <a:rPr lang="en-US" dirty="0" smtClean="0"/>
              <a:t>The set of final states: F = {</a:t>
            </a:r>
            <a:r>
              <a:rPr lang="en-US" i="1" dirty="0" smtClean="0"/>
              <a:t>q</a:t>
            </a:r>
            <a:r>
              <a:rPr lang="en-US" i="1" baseline="-25000" dirty="0" smtClean="0"/>
              <a:t>4</a:t>
            </a:r>
            <a:r>
              <a:rPr lang="en-US" dirty="0" smtClean="0"/>
              <a:t>}</a:t>
            </a:r>
          </a:p>
          <a:p>
            <a:r>
              <a:rPr lang="en-US" dirty="0" smtClean="0">
                <a:sym typeface="Symbol" charset="2"/>
              </a:rPr>
              <a:t></a:t>
            </a:r>
            <a:r>
              <a:rPr lang="en-US" dirty="0" smtClean="0"/>
              <a:t>: a finite input alphabet of symbols</a:t>
            </a:r>
          </a:p>
          <a:p>
            <a:pPr lvl="1"/>
            <a:r>
              <a:rPr lang="en-US" dirty="0" smtClean="0">
                <a:sym typeface="Symbol" charset="2"/>
              </a:rPr>
              <a:t> = {</a:t>
            </a:r>
            <a:r>
              <a:rPr lang="en-US" i="1" dirty="0" smtClean="0">
                <a:sym typeface="Symbol" charset="2"/>
              </a:rPr>
              <a:t>a</a:t>
            </a:r>
            <a:r>
              <a:rPr lang="en-US" dirty="0" smtClean="0">
                <a:sym typeface="Symbol" charset="2"/>
              </a:rPr>
              <a:t>, </a:t>
            </a:r>
            <a:r>
              <a:rPr lang="en-US" i="1" dirty="0" smtClean="0">
                <a:sym typeface="Symbol" charset="2"/>
              </a:rPr>
              <a:t>b</a:t>
            </a:r>
            <a:r>
              <a:rPr lang="en-US" dirty="0" smtClean="0">
                <a:sym typeface="Symbol" charset="2"/>
              </a:rPr>
              <a:t>, </a:t>
            </a:r>
            <a:r>
              <a:rPr lang="en-US" i="1" dirty="0" smtClean="0">
                <a:sym typeface="Symbol" charset="2"/>
              </a:rPr>
              <a:t>!</a:t>
            </a:r>
            <a:r>
              <a:rPr lang="en-US" dirty="0" smtClean="0">
                <a:sym typeface="Symbol" charset="2"/>
              </a:rPr>
              <a:t>}</a:t>
            </a:r>
            <a:endParaRPr lang="en-US" dirty="0" smtClean="0"/>
          </a:p>
          <a:p>
            <a:r>
              <a:rPr lang="en-US" dirty="0" smtClean="0">
                <a:sym typeface="Symbol" charset="2"/>
              </a:rPr>
              <a:t>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dirty="0" err="1" smtClean="0"/>
              <a:t>,</a:t>
            </a:r>
            <a:r>
              <a:rPr lang="en-US" i="1" dirty="0" err="1" smtClean="0"/>
              <a:t>i</a:t>
            </a:r>
            <a:r>
              <a:rPr lang="en-US" dirty="0" smtClean="0"/>
              <a:t>): transition function </a:t>
            </a:r>
          </a:p>
          <a:p>
            <a:pPr lvl="1"/>
            <a:r>
              <a:rPr lang="en-US" dirty="0" smtClean="0"/>
              <a:t>Given state </a:t>
            </a:r>
            <a:r>
              <a:rPr lang="en-US" i="1" dirty="0" smtClean="0"/>
              <a:t>q</a:t>
            </a:r>
            <a:r>
              <a:rPr lang="en-US" dirty="0" smtClean="0"/>
              <a:t> and input symbol </a:t>
            </a:r>
            <a:r>
              <a:rPr lang="en-US" i="1" dirty="0" err="1" smtClean="0"/>
              <a:t>i</a:t>
            </a:r>
            <a:r>
              <a:rPr lang="en-US" dirty="0" smtClean="0"/>
              <a:t>, return new state </a:t>
            </a:r>
            <a:r>
              <a:rPr lang="en-US" i="1" dirty="0" smtClean="0"/>
              <a:t>q'</a:t>
            </a:r>
          </a:p>
          <a:p>
            <a:pPr lvl="1"/>
            <a:r>
              <a:rPr lang="en-US" dirty="0" smtClean="0">
                <a:sym typeface="Symbol" charset="2"/>
              </a:rPr>
              <a:t>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i="1" baseline="-25000" dirty="0" smtClean="0"/>
              <a:t>3</a:t>
            </a:r>
            <a:r>
              <a:rPr lang="en-US" dirty="0" smtClean="0"/>
              <a:t>,</a:t>
            </a:r>
            <a:r>
              <a:rPr lang="en-US" i="1" dirty="0" smtClean="0"/>
              <a:t>!</a:t>
            </a:r>
            <a:r>
              <a:rPr lang="en-US" dirty="0" smtClean="0"/>
              <a:t>) →</a:t>
            </a:r>
            <a:r>
              <a:rPr lang="en-US" dirty="0" smtClean="0">
                <a:sym typeface="Wingdings" charset="2"/>
              </a:rPr>
              <a:t> </a:t>
            </a:r>
            <a:r>
              <a:rPr lang="en-US" i="1" dirty="0" smtClean="0"/>
              <a:t>q</a:t>
            </a:r>
            <a:r>
              <a:rPr lang="en-US" i="1" baseline="-25000" dirty="0" smtClean="0"/>
              <a:t>4</a:t>
            </a:r>
            <a:endParaRPr lang="en-US" i="1" baseline="-25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1676400" y="4953000"/>
            <a:ext cx="5486400" cy="1828800"/>
            <a:chOff x="1295400" y="4114800"/>
            <a:chExt cx="6400800" cy="2133600"/>
          </a:xfrm>
        </p:grpSpPr>
        <p:cxnSp>
          <p:nvCxnSpPr>
            <p:cNvPr id="41" name="Straight Arrow Connector 40"/>
            <p:cNvCxnSpPr>
              <a:endCxn id="47" idx="1"/>
            </p:cNvCxnSpPr>
            <p:nvPr/>
          </p:nvCxnSpPr>
          <p:spPr bwMode="auto">
            <a:xfrm rot="16200000" flipH="1">
              <a:off x="1295400" y="4343399"/>
              <a:ext cx="438711" cy="438711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47" idx="7"/>
              <a:endCxn id="48" idx="1"/>
            </p:cNvCxnSpPr>
            <p:nvPr/>
          </p:nvCxnSpPr>
          <p:spPr bwMode="auto">
            <a:xfrm rot="5400000" flipH="1" flipV="1">
              <a:off x="27051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48" idx="7"/>
              <a:endCxn id="49" idx="1"/>
            </p:cNvCxnSpPr>
            <p:nvPr/>
          </p:nvCxnSpPr>
          <p:spPr bwMode="auto">
            <a:xfrm rot="5400000" flipH="1" flipV="1">
              <a:off x="40005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49" idx="7"/>
              <a:endCxn id="50" idx="1"/>
            </p:cNvCxnSpPr>
            <p:nvPr/>
          </p:nvCxnSpPr>
          <p:spPr bwMode="auto">
            <a:xfrm rot="5400000" flipH="1" flipV="1">
              <a:off x="52959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50" idx="7"/>
              <a:endCxn id="51" idx="1"/>
            </p:cNvCxnSpPr>
            <p:nvPr/>
          </p:nvCxnSpPr>
          <p:spPr bwMode="auto">
            <a:xfrm rot="5400000" flipH="1" flipV="1">
              <a:off x="65913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50" idx="3"/>
              <a:endCxn id="50" idx="5"/>
            </p:cNvCxnSpPr>
            <p:nvPr/>
          </p:nvCxnSpPr>
          <p:spPr bwMode="auto">
            <a:xfrm rot="16200000" flipH="1">
              <a:off x="5943600" y="5105400"/>
              <a:ext cx="1588" cy="646578"/>
            </a:xfrm>
            <a:prstGeom prst="curvedConnector3">
              <a:avLst>
                <a:gd name="adj1" fmla="val 33435401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16002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8956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bg1"/>
                  </a:solidFill>
                  <a:latin typeface="Arial" charset="0"/>
                </a:rPr>
                <a:t>q</a:t>
              </a:r>
              <a:r>
                <a:rPr lang="en-US" baseline="-25000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en-US" sz="16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41910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4864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7818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858000" y="4724400"/>
              <a:ext cx="762000" cy="76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859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813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767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86300" y="59098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77000" y="4114800"/>
              <a:ext cx="253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!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FSA: State Transition Table</a:t>
            </a:r>
            <a:endParaRPr lang="en-US" dirty="0"/>
          </a:p>
        </p:txBody>
      </p:sp>
      <p:grpSp>
        <p:nvGrpSpPr>
          <p:cNvPr id="2" name="Group 39"/>
          <p:cNvGrpSpPr/>
          <p:nvPr/>
        </p:nvGrpSpPr>
        <p:grpSpPr>
          <a:xfrm>
            <a:off x="1676400" y="4953000"/>
            <a:ext cx="5486400" cy="1828800"/>
            <a:chOff x="1295400" y="4114800"/>
            <a:chExt cx="6400800" cy="2133600"/>
          </a:xfrm>
        </p:grpSpPr>
        <p:cxnSp>
          <p:nvCxnSpPr>
            <p:cNvPr id="41" name="Straight Arrow Connector 40"/>
            <p:cNvCxnSpPr>
              <a:endCxn id="47" idx="1"/>
            </p:cNvCxnSpPr>
            <p:nvPr/>
          </p:nvCxnSpPr>
          <p:spPr bwMode="auto">
            <a:xfrm rot="16200000" flipH="1">
              <a:off x="1295400" y="4343399"/>
              <a:ext cx="438711" cy="438711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47" idx="7"/>
              <a:endCxn id="48" idx="1"/>
            </p:cNvCxnSpPr>
            <p:nvPr/>
          </p:nvCxnSpPr>
          <p:spPr bwMode="auto">
            <a:xfrm rot="5400000" flipH="1" flipV="1">
              <a:off x="27051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48" idx="7"/>
              <a:endCxn id="49" idx="1"/>
            </p:cNvCxnSpPr>
            <p:nvPr/>
          </p:nvCxnSpPr>
          <p:spPr bwMode="auto">
            <a:xfrm rot="5400000" flipH="1" flipV="1">
              <a:off x="40005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49" idx="7"/>
              <a:endCxn id="50" idx="1"/>
            </p:cNvCxnSpPr>
            <p:nvPr/>
          </p:nvCxnSpPr>
          <p:spPr bwMode="auto">
            <a:xfrm rot="5400000" flipH="1" flipV="1">
              <a:off x="52959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50" idx="7"/>
              <a:endCxn id="51" idx="1"/>
            </p:cNvCxnSpPr>
            <p:nvPr/>
          </p:nvCxnSpPr>
          <p:spPr bwMode="auto">
            <a:xfrm rot="5400000" flipH="1" flipV="1">
              <a:off x="65913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50" idx="3"/>
              <a:endCxn id="50" idx="5"/>
            </p:cNvCxnSpPr>
            <p:nvPr/>
          </p:nvCxnSpPr>
          <p:spPr bwMode="auto">
            <a:xfrm rot="16200000" flipH="1">
              <a:off x="5943600" y="5105400"/>
              <a:ext cx="1588" cy="646578"/>
            </a:xfrm>
            <a:prstGeom prst="curvedConnector3">
              <a:avLst>
                <a:gd name="adj1" fmla="val 33435401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16002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8956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bg1"/>
                  </a:solidFill>
                  <a:latin typeface="Arial" charset="0"/>
                </a:rPr>
                <a:t>q</a:t>
              </a:r>
              <a:r>
                <a:rPr lang="en-US" baseline="-25000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en-US" sz="16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41910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4864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7818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858000" y="4724400"/>
              <a:ext cx="762000" cy="76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859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813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767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86300" y="59098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77000" y="4114800"/>
              <a:ext cx="253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!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4" name="Group 3"/>
          <p:cNvGraphicFramePr>
            <a:graphicFrameLocks noGrp="1"/>
          </p:cNvGraphicFramePr>
          <p:nvPr/>
        </p:nvGraphicFramePr>
        <p:xfrm>
          <a:off x="1295400" y="1295400"/>
          <a:ext cx="6378718" cy="3270250"/>
        </p:xfrm>
        <a:graphic>
          <a:graphicData uri="http://schemas.openxmlformats.org/drawingml/2006/table">
            <a:tbl>
              <a:tblPr/>
              <a:tblGrid>
                <a:gridCol w="1143000"/>
                <a:gridCol w="1578118"/>
                <a:gridCol w="1828800"/>
                <a:gridCol w="1828800"/>
              </a:tblGrid>
              <a:tr h="4572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0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!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Lucida Grande"/>
                          <a:cs typeface="Lucida Grande"/>
                          <a:sym typeface="Symbol"/>
                        </a:rPr>
                        <a:t>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/>
                          <a:ea typeface="Lucida Grande"/>
                          <a:cs typeface="Lucida Grande"/>
                          <a:sym typeface="Symbol"/>
                        </a:rPr>
                        <a:t>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/>
                          <a:ea typeface="Lucida Grande"/>
                          <a:cs typeface="Lucida Grande"/>
                          <a:sym typeface="Symbol"/>
                        </a:rPr>
                        <a:t>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/>
                          <a:ea typeface="Lucida Grande"/>
                          <a:cs typeface="Lucida Grande"/>
                          <a:sym typeface="Symbol"/>
                        </a:rPr>
                        <a:t></a:t>
                      </a:r>
                      <a:endParaRPr kumimoji="0" lang="en-US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/>
                          <a:ea typeface="Lucida Grande"/>
                          <a:cs typeface="Lucida Grande"/>
                          <a:sym typeface="Symbol"/>
                        </a:rPr>
                        <a:t>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/>
                          <a:ea typeface="Lucida Grande"/>
                          <a:cs typeface="Lucida Grande"/>
                          <a:sym typeface="Symbol"/>
                        </a:rPr>
                        <a:t>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/>
                          <a:ea typeface="Lucida Grande"/>
                          <a:cs typeface="Lucida Grande"/>
                          <a:sym typeface="Symbol"/>
                        </a:rPr>
                        <a:t>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/>
                          <a:ea typeface="Lucida Grande"/>
                          <a:cs typeface="Lucida Grande"/>
                          <a:sym typeface="Symbol"/>
                        </a:rPr>
                        <a:t>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/>
                          <a:ea typeface="Lucida Grande"/>
                          <a:cs typeface="Lucida Grande"/>
                          <a:sym typeface="Symbol"/>
                        </a:rPr>
                        <a:t>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/>
                          <a:ea typeface="Lucida Grande"/>
                          <a:cs typeface="Lucida Grande"/>
                          <a:sym typeface="Symbol"/>
                        </a:rPr>
                        <a:t>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FSA: What do they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string, a FSA either rejects or accepts it</a:t>
            </a:r>
          </a:p>
          <a:p>
            <a:pPr lvl="1"/>
            <a:r>
              <a:rPr lang="en-US" dirty="0" err="1" smtClean="0"/>
              <a:t>ba</a:t>
            </a:r>
            <a:r>
              <a:rPr lang="en-US" dirty="0" smtClean="0"/>
              <a:t>! → </a:t>
            </a:r>
            <a:r>
              <a:rPr lang="en-US" dirty="0" smtClean="0">
                <a:solidFill>
                  <a:srgbClr val="FF0000"/>
                </a:solidFill>
              </a:rPr>
              <a:t>reject</a:t>
            </a:r>
          </a:p>
          <a:p>
            <a:pPr lvl="1"/>
            <a:r>
              <a:rPr lang="en-US" dirty="0" smtClean="0"/>
              <a:t>baa! → </a:t>
            </a:r>
            <a:r>
              <a:rPr lang="en-US" dirty="0" smtClean="0">
                <a:solidFill>
                  <a:srgbClr val="00B050"/>
                </a:solidFill>
              </a:rPr>
              <a:t>accept</a:t>
            </a:r>
          </a:p>
          <a:p>
            <a:pPr lvl="1"/>
            <a:r>
              <a:rPr lang="en-US" dirty="0" err="1" smtClean="0"/>
              <a:t>baaaz</a:t>
            </a:r>
            <a:r>
              <a:rPr lang="en-US" dirty="0" smtClean="0"/>
              <a:t>! → </a:t>
            </a:r>
            <a:r>
              <a:rPr lang="en-US" dirty="0" smtClean="0">
                <a:solidFill>
                  <a:srgbClr val="FF0000"/>
                </a:solidFill>
              </a:rPr>
              <a:t>reject</a:t>
            </a:r>
          </a:p>
          <a:p>
            <a:pPr lvl="1"/>
            <a:r>
              <a:rPr lang="en-US" dirty="0" err="1" smtClean="0"/>
              <a:t>baaaa</a:t>
            </a:r>
            <a:r>
              <a:rPr lang="en-US" dirty="0" smtClean="0"/>
              <a:t>! → </a:t>
            </a:r>
            <a:r>
              <a:rPr lang="en-US" dirty="0" smtClean="0">
                <a:solidFill>
                  <a:srgbClr val="00B050"/>
                </a:solidFill>
              </a:rPr>
              <a:t>accept</a:t>
            </a:r>
          </a:p>
          <a:p>
            <a:pPr lvl="1"/>
            <a:r>
              <a:rPr lang="en-US" dirty="0" err="1" smtClean="0"/>
              <a:t>baaaaaa</a:t>
            </a:r>
            <a:r>
              <a:rPr lang="en-US" dirty="0" smtClean="0"/>
              <a:t>! → </a:t>
            </a:r>
            <a:r>
              <a:rPr lang="en-US" dirty="0" smtClean="0">
                <a:solidFill>
                  <a:srgbClr val="00B050"/>
                </a:solidFill>
              </a:rPr>
              <a:t>accept</a:t>
            </a:r>
          </a:p>
          <a:p>
            <a:pPr lvl="1"/>
            <a:r>
              <a:rPr lang="en-US" dirty="0" smtClean="0"/>
              <a:t>baa → </a:t>
            </a:r>
            <a:r>
              <a:rPr lang="en-US" dirty="0" smtClean="0">
                <a:solidFill>
                  <a:srgbClr val="FF0000"/>
                </a:solidFill>
              </a:rPr>
              <a:t>reject</a:t>
            </a:r>
          </a:p>
          <a:p>
            <a:pPr lvl="1"/>
            <a:r>
              <a:rPr lang="en-US" dirty="0" err="1" smtClean="0"/>
              <a:t>moooo</a:t>
            </a:r>
            <a:r>
              <a:rPr lang="en-US" dirty="0" smtClean="0"/>
              <a:t> → </a:t>
            </a:r>
            <a:r>
              <a:rPr lang="en-US" dirty="0" smtClean="0">
                <a:solidFill>
                  <a:srgbClr val="FF0000"/>
                </a:solidFill>
              </a:rPr>
              <a:t>reject</a:t>
            </a:r>
          </a:p>
          <a:p>
            <a:r>
              <a:rPr lang="en-US" dirty="0" smtClean="0"/>
              <a:t>What does this have to do with NLP?</a:t>
            </a:r>
          </a:p>
          <a:p>
            <a:pPr lvl="1"/>
            <a:r>
              <a:rPr lang="en-US" dirty="0" smtClean="0"/>
              <a:t>Think grammaticality!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FSA: How do they work?</a:t>
            </a:r>
            <a:endParaRPr lang="en-US" dirty="0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1023938" y="2971800"/>
            <a:ext cx="7239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Line 6"/>
          <p:cNvSpPr>
            <a:spLocks noChangeShapeType="1"/>
          </p:cNvSpPr>
          <p:nvPr/>
        </p:nvSpPr>
        <p:spPr bwMode="auto">
          <a:xfrm>
            <a:off x="1023938" y="3733800"/>
            <a:ext cx="7239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Line 7"/>
          <p:cNvSpPr>
            <a:spLocks noChangeShapeType="1"/>
          </p:cNvSpPr>
          <p:nvPr/>
        </p:nvSpPr>
        <p:spPr bwMode="auto">
          <a:xfrm>
            <a:off x="18621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Line 8"/>
          <p:cNvSpPr>
            <a:spLocks noChangeShapeType="1"/>
          </p:cNvSpPr>
          <p:nvPr/>
        </p:nvSpPr>
        <p:spPr bwMode="auto">
          <a:xfrm>
            <a:off x="27003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Line 9"/>
          <p:cNvSpPr>
            <a:spLocks noChangeShapeType="1"/>
          </p:cNvSpPr>
          <p:nvPr/>
        </p:nvSpPr>
        <p:spPr bwMode="auto">
          <a:xfrm>
            <a:off x="35385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Line 10"/>
          <p:cNvSpPr>
            <a:spLocks noChangeShapeType="1"/>
          </p:cNvSpPr>
          <p:nvPr/>
        </p:nvSpPr>
        <p:spPr bwMode="auto">
          <a:xfrm>
            <a:off x="43767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Line 11"/>
          <p:cNvSpPr>
            <a:spLocks noChangeShapeType="1"/>
          </p:cNvSpPr>
          <p:nvPr/>
        </p:nvSpPr>
        <p:spPr bwMode="auto">
          <a:xfrm>
            <a:off x="52149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60531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Line 13"/>
          <p:cNvSpPr>
            <a:spLocks noChangeShapeType="1"/>
          </p:cNvSpPr>
          <p:nvPr/>
        </p:nvSpPr>
        <p:spPr bwMode="auto">
          <a:xfrm>
            <a:off x="68913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Line 14"/>
          <p:cNvSpPr>
            <a:spLocks noChangeShapeType="1"/>
          </p:cNvSpPr>
          <p:nvPr/>
        </p:nvSpPr>
        <p:spPr bwMode="auto">
          <a:xfrm>
            <a:off x="77295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Freeform 15"/>
          <p:cNvSpPr>
            <a:spLocks/>
          </p:cNvSpPr>
          <p:nvPr/>
        </p:nvSpPr>
        <p:spPr bwMode="auto">
          <a:xfrm>
            <a:off x="866775" y="2970212"/>
            <a:ext cx="247650" cy="771525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49" y="52"/>
              </a:cxn>
              <a:cxn ang="0">
                <a:pos x="118" y="91"/>
              </a:cxn>
              <a:cxn ang="0">
                <a:pos x="122" y="108"/>
              </a:cxn>
              <a:cxn ang="0">
                <a:pos x="96" y="125"/>
              </a:cxn>
              <a:cxn ang="0">
                <a:pos x="14" y="164"/>
              </a:cxn>
              <a:cxn ang="0">
                <a:pos x="2" y="172"/>
              </a:cxn>
              <a:cxn ang="0">
                <a:pos x="6" y="185"/>
              </a:cxn>
              <a:cxn ang="0">
                <a:pos x="49" y="237"/>
              </a:cxn>
              <a:cxn ang="0">
                <a:pos x="139" y="275"/>
              </a:cxn>
              <a:cxn ang="0">
                <a:pos x="152" y="284"/>
              </a:cxn>
              <a:cxn ang="0">
                <a:pos x="126" y="288"/>
              </a:cxn>
              <a:cxn ang="0">
                <a:pos x="40" y="314"/>
              </a:cxn>
              <a:cxn ang="0">
                <a:pos x="27" y="323"/>
              </a:cxn>
              <a:cxn ang="0">
                <a:pos x="53" y="340"/>
              </a:cxn>
              <a:cxn ang="0">
                <a:pos x="122" y="366"/>
              </a:cxn>
              <a:cxn ang="0">
                <a:pos x="148" y="374"/>
              </a:cxn>
              <a:cxn ang="0">
                <a:pos x="66" y="447"/>
              </a:cxn>
              <a:cxn ang="0">
                <a:pos x="109" y="486"/>
              </a:cxn>
            </a:cxnLst>
            <a:rect l="0" t="0" r="r" b="b"/>
            <a:pathLst>
              <a:path w="156" h="486">
                <a:moveTo>
                  <a:pt x="100" y="0"/>
                </a:moveTo>
                <a:cubicBezTo>
                  <a:pt x="92" y="32"/>
                  <a:pt x="74" y="34"/>
                  <a:pt x="49" y="52"/>
                </a:cubicBezTo>
                <a:cubicBezTo>
                  <a:pt x="37" y="92"/>
                  <a:pt x="93" y="88"/>
                  <a:pt x="118" y="91"/>
                </a:cubicBezTo>
                <a:cubicBezTo>
                  <a:pt x="119" y="97"/>
                  <a:pt x="124" y="103"/>
                  <a:pt x="122" y="108"/>
                </a:cubicBezTo>
                <a:cubicBezTo>
                  <a:pt x="118" y="118"/>
                  <a:pt x="104" y="118"/>
                  <a:pt x="96" y="125"/>
                </a:cubicBezTo>
                <a:cubicBezTo>
                  <a:pt x="73" y="145"/>
                  <a:pt x="44" y="156"/>
                  <a:pt x="14" y="164"/>
                </a:cubicBezTo>
                <a:cubicBezTo>
                  <a:pt x="10" y="167"/>
                  <a:pt x="4" y="168"/>
                  <a:pt x="2" y="172"/>
                </a:cubicBezTo>
                <a:cubicBezTo>
                  <a:pt x="0" y="176"/>
                  <a:pt x="5" y="181"/>
                  <a:pt x="6" y="185"/>
                </a:cubicBezTo>
                <a:cubicBezTo>
                  <a:pt x="13" y="210"/>
                  <a:pt x="24" y="227"/>
                  <a:pt x="49" y="237"/>
                </a:cubicBezTo>
                <a:cubicBezTo>
                  <a:pt x="70" y="258"/>
                  <a:pt x="111" y="266"/>
                  <a:pt x="139" y="275"/>
                </a:cubicBezTo>
                <a:cubicBezTo>
                  <a:pt x="143" y="278"/>
                  <a:pt x="156" y="280"/>
                  <a:pt x="152" y="284"/>
                </a:cubicBezTo>
                <a:cubicBezTo>
                  <a:pt x="146" y="290"/>
                  <a:pt x="135" y="286"/>
                  <a:pt x="126" y="288"/>
                </a:cubicBezTo>
                <a:cubicBezTo>
                  <a:pt x="97" y="295"/>
                  <a:pt x="68" y="305"/>
                  <a:pt x="40" y="314"/>
                </a:cubicBezTo>
                <a:cubicBezTo>
                  <a:pt x="36" y="317"/>
                  <a:pt x="27" y="318"/>
                  <a:pt x="27" y="323"/>
                </a:cubicBezTo>
                <a:cubicBezTo>
                  <a:pt x="27" y="335"/>
                  <a:pt x="46" y="337"/>
                  <a:pt x="53" y="340"/>
                </a:cubicBezTo>
                <a:cubicBezTo>
                  <a:pt x="76" y="349"/>
                  <a:pt x="99" y="358"/>
                  <a:pt x="122" y="366"/>
                </a:cubicBezTo>
                <a:cubicBezTo>
                  <a:pt x="131" y="369"/>
                  <a:pt x="148" y="374"/>
                  <a:pt x="148" y="374"/>
                </a:cubicBezTo>
                <a:cubicBezTo>
                  <a:pt x="135" y="408"/>
                  <a:pt x="101" y="439"/>
                  <a:pt x="66" y="447"/>
                </a:cubicBezTo>
                <a:cubicBezTo>
                  <a:pt x="78" y="464"/>
                  <a:pt x="90" y="478"/>
                  <a:pt x="109" y="486"/>
                </a:cubicBezTo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8210550" y="2970212"/>
            <a:ext cx="171450" cy="771525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82" y="56"/>
              </a:cxn>
              <a:cxn ang="0">
                <a:pos x="100" y="82"/>
              </a:cxn>
              <a:cxn ang="0">
                <a:pos x="18" y="99"/>
              </a:cxn>
              <a:cxn ang="0">
                <a:pos x="14" y="112"/>
              </a:cxn>
              <a:cxn ang="0">
                <a:pos x="1" y="121"/>
              </a:cxn>
              <a:cxn ang="0">
                <a:pos x="18" y="138"/>
              </a:cxn>
              <a:cxn ang="0">
                <a:pos x="65" y="172"/>
              </a:cxn>
              <a:cxn ang="0">
                <a:pos x="108" y="237"/>
              </a:cxn>
              <a:cxn ang="0">
                <a:pos x="48" y="284"/>
              </a:cxn>
              <a:cxn ang="0">
                <a:pos x="44" y="318"/>
              </a:cxn>
              <a:cxn ang="0">
                <a:pos x="87" y="361"/>
              </a:cxn>
              <a:cxn ang="0">
                <a:pos x="87" y="387"/>
              </a:cxn>
              <a:cxn ang="0">
                <a:pos x="95" y="413"/>
              </a:cxn>
              <a:cxn ang="0">
                <a:pos x="31" y="439"/>
              </a:cxn>
              <a:cxn ang="0">
                <a:pos x="35" y="486"/>
              </a:cxn>
            </a:cxnLst>
            <a:rect l="0" t="0" r="r" b="b"/>
            <a:pathLst>
              <a:path w="108" h="486">
                <a:moveTo>
                  <a:pt x="31" y="0"/>
                </a:moveTo>
                <a:cubicBezTo>
                  <a:pt x="47" y="20"/>
                  <a:pt x="67" y="36"/>
                  <a:pt x="82" y="56"/>
                </a:cubicBezTo>
                <a:cubicBezTo>
                  <a:pt x="88" y="64"/>
                  <a:pt x="100" y="82"/>
                  <a:pt x="100" y="82"/>
                </a:cubicBezTo>
                <a:cubicBezTo>
                  <a:pt x="58" y="85"/>
                  <a:pt x="48" y="81"/>
                  <a:pt x="18" y="99"/>
                </a:cubicBezTo>
                <a:cubicBezTo>
                  <a:pt x="17" y="103"/>
                  <a:pt x="17" y="108"/>
                  <a:pt x="14" y="112"/>
                </a:cubicBezTo>
                <a:cubicBezTo>
                  <a:pt x="11" y="116"/>
                  <a:pt x="0" y="116"/>
                  <a:pt x="1" y="121"/>
                </a:cubicBezTo>
                <a:cubicBezTo>
                  <a:pt x="2" y="129"/>
                  <a:pt x="12" y="133"/>
                  <a:pt x="18" y="138"/>
                </a:cubicBezTo>
                <a:cubicBezTo>
                  <a:pt x="43" y="159"/>
                  <a:pt x="45" y="159"/>
                  <a:pt x="65" y="172"/>
                </a:cubicBezTo>
                <a:cubicBezTo>
                  <a:pt x="80" y="194"/>
                  <a:pt x="89" y="218"/>
                  <a:pt x="108" y="237"/>
                </a:cubicBezTo>
                <a:cubicBezTo>
                  <a:pt x="95" y="259"/>
                  <a:pt x="69" y="270"/>
                  <a:pt x="48" y="284"/>
                </a:cubicBezTo>
                <a:cubicBezTo>
                  <a:pt x="37" y="305"/>
                  <a:pt x="36" y="296"/>
                  <a:pt x="44" y="318"/>
                </a:cubicBezTo>
                <a:cubicBezTo>
                  <a:pt x="58" y="359"/>
                  <a:pt x="51" y="353"/>
                  <a:pt x="87" y="361"/>
                </a:cubicBezTo>
                <a:cubicBezTo>
                  <a:pt x="80" y="380"/>
                  <a:pt x="81" y="368"/>
                  <a:pt x="87" y="387"/>
                </a:cubicBezTo>
                <a:cubicBezTo>
                  <a:pt x="90" y="396"/>
                  <a:pt x="95" y="413"/>
                  <a:pt x="95" y="413"/>
                </a:cubicBezTo>
                <a:cubicBezTo>
                  <a:pt x="75" y="427"/>
                  <a:pt x="53" y="430"/>
                  <a:pt x="31" y="439"/>
                </a:cubicBezTo>
                <a:cubicBezTo>
                  <a:pt x="36" y="475"/>
                  <a:pt x="35" y="459"/>
                  <a:pt x="35" y="486"/>
                </a:cubicBezTo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Text Box 17"/>
          <p:cNvSpPr txBox="1">
            <a:spLocks noChangeArrowheads="1"/>
          </p:cNvSpPr>
          <p:nvPr/>
        </p:nvSpPr>
        <p:spPr bwMode="auto">
          <a:xfrm>
            <a:off x="2090738" y="319246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89" name="Text Box 18"/>
          <p:cNvSpPr txBox="1">
            <a:spLocks noChangeArrowheads="1"/>
          </p:cNvSpPr>
          <p:nvPr/>
        </p:nvSpPr>
        <p:spPr bwMode="auto">
          <a:xfrm>
            <a:off x="3005138" y="319246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3767138" y="3192463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91" name="Text Box 20"/>
          <p:cNvSpPr txBox="1">
            <a:spLocks noChangeArrowheads="1"/>
          </p:cNvSpPr>
          <p:nvPr/>
        </p:nvSpPr>
        <p:spPr bwMode="auto">
          <a:xfrm>
            <a:off x="4605338" y="3192463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>
            <a:off x="1400175" y="2446337"/>
            <a:ext cx="461963" cy="5254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Line 22"/>
          <p:cNvSpPr>
            <a:spLocks noChangeShapeType="1"/>
          </p:cNvSpPr>
          <p:nvPr/>
        </p:nvSpPr>
        <p:spPr bwMode="auto">
          <a:xfrm>
            <a:off x="2238375" y="2446337"/>
            <a:ext cx="461963" cy="5254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Oval 24"/>
          <p:cNvSpPr>
            <a:spLocks noChangeArrowheads="1"/>
          </p:cNvSpPr>
          <p:nvPr/>
        </p:nvSpPr>
        <p:spPr bwMode="auto">
          <a:xfrm>
            <a:off x="871538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Text Box 25"/>
          <p:cNvSpPr txBox="1">
            <a:spLocks noChangeArrowheads="1"/>
          </p:cNvSpPr>
          <p:nvPr/>
        </p:nvSpPr>
        <p:spPr bwMode="auto">
          <a:xfrm>
            <a:off x="1087438" y="1812925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95" name="Line 26"/>
          <p:cNvSpPr>
            <a:spLocks noChangeShapeType="1"/>
          </p:cNvSpPr>
          <p:nvPr/>
        </p:nvSpPr>
        <p:spPr bwMode="auto">
          <a:xfrm>
            <a:off x="3152775" y="2446337"/>
            <a:ext cx="381000" cy="533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Line 27"/>
          <p:cNvSpPr>
            <a:spLocks noChangeShapeType="1"/>
          </p:cNvSpPr>
          <p:nvPr/>
        </p:nvSpPr>
        <p:spPr bwMode="auto">
          <a:xfrm>
            <a:off x="3990975" y="2446337"/>
            <a:ext cx="385763" cy="5254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Line 28"/>
          <p:cNvSpPr>
            <a:spLocks noChangeShapeType="1"/>
          </p:cNvSpPr>
          <p:nvPr/>
        </p:nvSpPr>
        <p:spPr bwMode="auto">
          <a:xfrm>
            <a:off x="4905375" y="2446337"/>
            <a:ext cx="309563" cy="5254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1768475" y="1608137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1984375" y="1820862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2667000" y="1608137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Text Box 34"/>
          <p:cNvSpPr txBox="1">
            <a:spLocks noChangeArrowheads="1"/>
          </p:cNvSpPr>
          <p:nvPr/>
        </p:nvSpPr>
        <p:spPr bwMode="auto">
          <a:xfrm>
            <a:off x="2882900" y="1820862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09" name="Oval 36"/>
          <p:cNvSpPr>
            <a:spLocks noChangeArrowheads="1"/>
          </p:cNvSpPr>
          <p:nvPr/>
        </p:nvSpPr>
        <p:spPr bwMode="auto">
          <a:xfrm>
            <a:off x="3565525" y="1608137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Text Box 37"/>
          <p:cNvSpPr txBox="1">
            <a:spLocks noChangeArrowheads="1"/>
          </p:cNvSpPr>
          <p:nvPr/>
        </p:nvSpPr>
        <p:spPr bwMode="auto">
          <a:xfrm>
            <a:off x="3781425" y="1820862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07" name="Oval 39"/>
          <p:cNvSpPr>
            <a:spLocks noChangeArrowheads="1"/>
          </p:cNvSpPr>
          <p:nvPr/>
        </p:nvSpPr>
        <p:spPr bwMode="auto">
          <a:xfrm>
            <a:off x="4464050" y="1608137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Text Box 40"/>
          <p:cNvSpPr txBox="1">
            <a:spLocks noChangeArrowheads="1"/>
          </p:cNvSpPr>
          <p:nvPr/>
        </p:nvSpPr>
        <p:spPr bwMode="auto">
          <a:xfrm>
            <a:off x="4679950" y="1820862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102" name="Line 41"/>
          <p:cNvSpPr>
            <a:spLocks noChangeShapeType="1"/>
          </p:cNvSpPr>
          <p:nvPr/>
        </p:nvSpPr>
        <p:spPr bwMode="auto">
          <a:xfrm>
            <a:off x="5743575" y="2446337"/>
            <a:ext cx="309563" cy="5254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val 43"/>
          <p:cNvSpPr>
            <a:spLocks noChangeArrowheads="1"/>
          </p:cNvSpPr>
          <p:nvPr/>
        </p:nvSpPr>
        <p:spPr bwMode="auto">
          <a:xfrm>
            <a:off x="5362575" y="1608137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Text Box 44"/>
          <p:cNvSpPr txBox="1">
            <a:spLocks noChangeArrowheads="1"/>
          </p:cNvSpPr>
          <p:nvPr/>
        </p:nvSpPr>
        <p:spPr bwMode="auto">
          <a:xfrm>
            <a:off x="5578475" y="1820862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104" name="Text Box 45"/>
          <p:cNvSpPr txBox="1">
            <a:spLocks noChangeArrowheads="1"/>
          </p:cNvSpPr>
          <p:nvPr/>
        </p:nvSpPr>
        <p:spPr bwMode="auto">
          <a:xfrm>
            <a:off x="5438775" y="3200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</a:t>
            </a:r>
          </a:p>
        </p:txBody>
      </p:sp>
      <p:sp>
        <p:nvSpPr>
          <p:cNvPr id="75" name="Oval 46"/>
          <p:cNvSpPr>
            <a:spLocks noChangeArrowheads="1"/>
          </p:cNvSpPr>
          <p:nvPr/>
        </p:nvSpPr>
        <p:spPr bwMode="auto">
          <a:xfrm>
            <a:off x="5438775" y="1684337"/>
            <a:ext cx="685800" cy="685800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AutoShape 71"/>
          <p:cNvSpPr>
            <a:spLocks noChangeArrowheads="1"/>
          </p:cNvSpPr>
          <p:nvPr/>
        </p:nvSpPr>
        <p:spPr bwMode="auto">
          <a:xfrm>
            <a:off x="6096000" y="2667000"/>
            <a:ext cx="1828800" cy="1447800"/>
          </a:xfrm>
          <a:prstGeom prst="star16">
            <a:avLst>
              <a:gd name="adj" fmla="val 375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ACCEPT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1295400" y="4114800"/>
            <a:ext cx="6400800" cy="2133600"/>
            <a:chOff x="1295400" y="4114800"/>
            <a:chExt cx="6400800" cy="2133600"/>
          </a:xfrm>
        </p:grpSpPr>
        <p:cxnSp>
          <p:nvCxnSpPr>
            <p:cNvPr id="161" name="Straight Arrow Connector 160"/>
            <p:cNvCxnSpPr>
              <a:endCxn id="167" idx="1"/>
            </p:cNvCxnSpPr>
            <p:nvPr/>
          </p:nvCxnSpPr>
          <p:spPr bwMode="auto">
            <a:xfrm rot="16200000" flipH="1">
              <a:off x="1295400" y="4343399"/>
              <a:ext cx="438711" cy="438711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167" idx="7"/>
              <a:endCxn id="168" idx="1"/>
            </p:cNvCxnSpPr>
            <p:nvPr/>
          </p:nvCxnSpPr>
          <p:spPr bwMode="auto">
            <a:xfrm rot="5400000" flipH="1" flipV="1">
              <a:off x="27051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3" name="Curved Connector 162"/>
            <p:cNvCxnSpPr>
              <a:stCxn id="168" idx="7"/>
              <a:endCxn id="169" idx="1"/>
            </p:cNvCxnSpPr>
            <p:nvPr/>
          </p:nvCxnSpPr>
          <p:spPr bwMode="auto">
            <a:xfrm rot="5400000" flipH="1" flipV="1">
              <a:off x="40005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>
              <a:stCxn id="169" idx="7"/>
              <a:endCxn id="170" idx="1"/>
            </p:cNvCxnSpPr>
            <p:nvPr/>
          </p:nvCxnSpPr>
          <p:spPr bwMode="auto">
            <a:xfrm rot="5400000" flipH="1" flipV="1">
              <a:off x="52959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>
              <a:stCxn id="170" idx="7"/>
              <a:endCxn id="171" idx="1"/>
            </p:cNvCxnSpPr>
            <p:nvPr/>
          </p:nvCxnSpPr>
          <p:spPr bwMode="auto">
            <a:xfrm rot="5400000" flipH="1" flipV="1">
              <a:off x="65913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Curved Connector 165"/>
            <p:cNvCxnSpPr>
              <a:stCxn id="170" idx="3"/>
              <a:endCxn id="170" idx="5"/>
            </p:cNvCxnSpPr>
            <p:nvPr/>
          </p:nvCxnSpPr>
          <p:spPr bwMode="auto">
            <a:xfrm rot="16200000" flipH="1">
              <a:off x="5943600" y="5105400"/>
              <a:ext cx="1588" cy="646578"/>
            </a:xfrm>
            <a:prstGeom prst="curvedConnector3">
              <a:avLst>
                <a:gd name="adj1" fmla="val 33435401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 bwMode="auto">
            <a:xfrm>
              <a:off x="16002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28956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bg1"/>
                  </a:solidFill>
                  <a:latin typeface="Arial" charset="0"/>
                </a:rPr>
                <a:t>q</a:t>
              </a:r>
              <a:r>
                <a:rPr lang="en-US" baseline="-25000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en-US" sz="16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41910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70" name="Oval 169"/>
            <p:cNvSpPr/>
            <p:nvPr/>
          </p:nvSpPr>
          <p:spPr bwMode="auto">
            <a:xfrm>
              <a:off x="54864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71" name="Oval 170"/>
            <p:cNvSpPr/>
            <p:nvPr/>
          </p:nvSpPr>
          <p:spPr bwMode="auto">
            <a:xfrm>
              <a:off x="67818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" name="Oval 171"/>
            <p:cNvSpPr/>
            <p:nvPr/>
          </p:nvSpPr>
          <p:spPr bwMode="auto">
            <a:xfrm>
              <a:off x="6858000" y="4724400"/>
              <a:ext cx="762000" cy="76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5859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8813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1767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786300" y="59098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477000" y="4114800"/>
              <a:ext cx="253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!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115" grpId="0" animBg="1"/>
      <p:bldP spid="116" grpId="0"/>
      <p:bldP spid="95" grpId="0" animBg="1"/>
      <p:bldP spid="96" grpId="0" animBg="1"/>
      <p:bldP spid="97" grpId="0" animBg="1"/>
      <p:bldP spid="113" grpId="0" animBg="1"/>
      <p:bldP spid="114" grpId="0"/>
      <p:bldP spid="111" grpId="0" animBg="1"/>
      <p:bldP spid="112" grpId="0"/>
      <p:bldP spid="109" grpId="0" animBg="1"/>
      <p:bldP spid="110" grpId="0"/>
      <p:bldP spid="107" grpId="0" animBg="1"/>
      <p:bldP spid="108" grpId="0"/>
      <p:bldP spid="102" grpId="0" animBg="1"/>
      <p:bldP spid="105" grpId="0" animBg="1"/>
      <p:bldP spid="106" grpId="0"/>
      <p:bldP spid="75" grpId="0" animBg="1"/>
      <p:bldP spid="14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FSA: How do they work?</a:t>
            </a:r>
            <a:endParaRPr lang="en-US" dirty="0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1023938" y="2971800"/>
            <a:ext cx="7239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Line 6"/>
          <p:cNvSpPr>
            <a:spLocks noChangeShapeType="1"/>
          </p:cNvSpPr>
          <p:nvPr/>
        </p:nvSpPr>
        <p:spPr bwMode="auto">
          <a:xfrm>
            <a:off x="1023938" y="3733800"/>
            <a:ext cx="7239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Line 7"/>
          <p:cNvSpPr>
            <a:spLocks noChangeShapeType="1"/>
          </p:cNvSpPr>
          <p:nvPr/>
        </p:nvSpPr>
        <p:spPr bwMode="auto">
          <a:xfrm>
            <a:off x="18621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Line 8"/>
          <p:cNvSpPr>
            <a:spLocks noChangeShapeType="1"/>
          </p:cNvSpPr>
          <p:nvPr/>
        </p:nvSpPr>
        <p:spPr bwMode="auto">
          <a:xfrm>
            <a:off x="27003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Line 9"/>
          <p:cNvSpPr>
            <a:spLocks noChangeShapeType="1"/>
          </p:cNvSpPr>
          <p:nvPr/>
        </p:nvSpPr>
        <p:spPr bwMode="auto">
          <a:xfrm>
            <a:off x="35385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Line 10"/>
          <p:cNvSpPr>
            <a:spLocks noChangeShapeType="1"/>
          </p:cNvSpPr>
          <p:nvPr/>
        </p:nvSpPr>
        <p:spPr bwMode="auto">
          <a:xfrm>
            <a:off x="43767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Line 11"/>
          <p:cNvSpPr>
            <a:spLocks noChangeShapeType="1"/>
          </p:cNvSpPr>
          <p:nvPr/>
        </p:nvSpPr>
        <p:spPr bwMode="auto">
          <a:xfrm>
            <a:off x="52149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60531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Line 13"/>
          <p:cNvSpPr>
            <a:spLocks noChangeShapeType="1"/>
          </p:cNvSpPr>
          <p:nvPr/>
        </p:nvSpPr>
        <p:spPr bwMode="auto">
          <a:xfrm>
            <a:off x="68913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Line 14"/>
          <p:cNvSpPr>
            <a:spLocks noChangeShapeType="1"/>
          </p:cNvSpPr>
          <p:nvPr/>
        </p:nvSpPr>
        <p:spPr bwMode="auto">
          <a:xfrm>
            <a:off x="7729538" y="29718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Freeform 15"/>
          <p:cNvSpPr>
            <a:spLocks/>
          </p:cNvSpPr>
          <p:nvPr/>
        </p:nvSpPr>
        <p:spPr bwMode="auto">
          <a:xfrm>
            <a:off x="866775" y="2970212"/>
            <a:ext cx="247650" cy="771525"/>
          </a:xfrm>
          <a:custGeom>
            <a:avLst/>
            <a:gdLst/>
            <a:ahLst/>
            <a:cxnLst>
              <a:cxn ang="0">
                <a:pos x="100" y="0"/>
              </a:cxn>
              <a:cxn ang="0">
                <a:pos x="49" y="52"/>
              </a:cxn>
              <a:cxn ang="0">
                <a:pos x="118" y="91"/>
              </a:cxn>
              <a:cxn ang="0">
                <a:pos x="122" y="108"/>
              </a:cxn>
              <a:cxn ang="0">
                <a:pos x="96" y="125"/>
              </a:cxn>
              <a:cxn ang="0">
                <a:pos x="14" y="164"/>
              </a:cxn>
              <a:cxn ang="0">
                <a:pos x="2" y="172"/>
              </a:cxn>
              <a:cxn ang="0">
                <a:pos x="6" y="185"/>
              </a:cxn>
              <a:cxn ang="0">
                <a:pos x="49" y="237"/>
              </a:cxn>
              <a:cxn ang="0">
                <a:pos x="139" y="275"/>
              </a:cxn>
              <a:cxn ang="0">
                <a:pos x="152" y="284"/>
              </a:cxn>
              <a:cxn ang="0">
                <a:pos x="126" y="288"/>
              </a:cxn>
              <a:cxn ang="0">
                <a:pos x="40" y="314"/>
              </a:cxn>
              <a:cxn ang="0">
                <a:pos x="27" y="323"/>
              </a:cxn>
              <a:cxn ang="0">
                <a:pos x="53" y="340"/>
              </a:cxn>
              <a:cxn ang="0">
                <a:pos x="122" y="366"/>
              </a:cxn>
              <a:cxn ang="0">
                <a:pos x="148" y="374"/>
              </a:cxn>
              <a:cxn ang="0">
                <a:pos x="66" y="447"/>
              </a:cxn>
              <a:cxn ang="0">
                <a:pos x="109" y="486"/>
              </a:cxn>
            </a:cxnLst>
            <a:rect l="0" t="0" r="r" b="b"/>
            <a:pathLst>
              <a:path w="156" h="486">
                <a:moveTo>
                  <a:pt x="100" y="0"/>
                </a:moveTo>
                <a:cubicBezTo>
                  <a:pt x="92" y="32"/>
                  <a:pt x="74" y="34"/>
                  <a:pt x="49" y="52"/>
                </a:cubicBezTo>
                <a:cubicBezTo>
                  <a:pt x="37" y="92"/>
                  <a:pt x="93" y="88"/>
                  <a:pt x="118" y="91"/>
                </a:cubicBezTo>
                <a:cubicBezTo>
                  <a:pt x="119" y="97"/>
                  <a:pt x="124" y="103"/>
                  <a:pt x="122" y="108"/>
                </a:cubicBezTo>
                <a:cubicBezTo>
                  <a:pt x="118" y="118"/>
                  <a:pt x="104" y="118"/>
                  <a:pt x="96" y="125"/>
                </a:cubicBezTo>
                <a:cubicBezTo>
                  <a:pt x="73" y="145"/>
                  <a:pt x="44" y="156"/>
                  <a:pt x="14" y="164"/>
                </a:cubicBezTo>
                <a:cubicBezTo>
                  <a:pt x="10" y="167"/>
                  <a:pt x="4" y="168"/>
                  <a:pt x="2" y="172"/>
                </a:cubicBezTo>
                <a:cubicBezTo>
                  <a:pt x="0" y="176"/>
                  <a:pt x="5" y="181"/>
                  <a:pt x="6" y="185"/>
                </a:cubicBezTo>
                <a:cubicBezTo>
                  <a:pt x="13" y="210"/>
                  <a:pt x="24" y="227"/>
                  <a:pt x="49" y="237"/>
                </a:cubicBezTo>
                <a:cubicBezTo>
                  <a:pt x="70" y="258"/>
                  <a:pt x="111" y="266"/>
                  <a:pt x="139" y="275"/>
                </a:cubicBezTo>
                <a:cubicBezTo>
                  <a:pt x="143" y="278"/>
                  <a:pt x="156" y="280"/>
                  <a:pt x="152" y="284"/>
                </a:cubicBezTo>
                <a:cubicBezTo>
                  <a:pt x="146" y="290"/>
                  <a:pt x="135" y="286"/>
                  <a:pt x="126" y="288"/>
                </a:cubicBezTo>
                <a:cubicBezTo>
                  <a:pt x="97" y="295"/>
                  <a:pt x="68" y="305"/>
                  <a:pt x="40" y="314"/>
                </a:cubicBezTo>
                <a:cubicBezTo>
                  <a:pt x="36" y="317"/>
                  <a:pt x="27" y="318"/>
                  <a:pt x="27" y="323"/>
                </a:cubicBezTo>
                <a:cubicBezTo>
                  <a:pt x="27" y="335"/>
                  <a:pt x="46" y="337"/>
                  <a:pt x="53" y="340"/>
                </a:cubicBezTo>
                <a:cubicBezTo>
                  <a:pt x="76" y="349"/>
                  <a:pt x="99" y="358"/>
                  <a:pt x="122" y="366"/>
                </a:cubicBezTo>
                <a:cubicBezTo>
                  <a:pt x="131" y="369"/>
                  <a:pt x="148" y="374"/>
                  <a:pt x="148" y="374"/>
                </a:cubicBezTo>
                <a:cubicBezTo>
                  <a:pt x="135" y="408"/>
                  <a:pt x="101" y="439"/>
                  <a:pt x="66" y="447"/>
                </a:cubicBezTo>
                <a:cubicBezTo>
                  <a:pt x="78" y="464"/>
                  <a:pt x="90" y="478"/>
                  <a:pt x="109" y="486"/>
                </a:cubicBezTo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Freeform 16"/>
          <p:cNvSpPr>
            <a:spLocks/>
          </p:cNvSpPr>
          <p:nvPr/>
        </p:nvSpPr>
        <p:spPr bwMode="auto">
          <a:xfrm>
            <a:off x="8210550" y="2970212"/>
            <a:ext cx="171450" cy="771525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82" y="56"/>
              </a:cxn>
              <a:cxn ang="0">
                <a:pos x="100" y="82"/>
              </a:cxn>
              <a:cxn ang="0">
                <a:pos x="18" y="99"/>
              </a:cxn>
              <a:cxn ang="0">
                <a:pos x="14" y="112"/>
              </a:cxn>
              <a:cxn ang="0">
                <a:pos x="1" y="121"/>
              </a:cxn>
              <a:cxn ang="0">
                <a:pos x="18" y="138"/>
              </a:cxn>
              <a:cxn ang="0">
                <a:pos x="65" y="172"/>
              </a:cxn>
              <a:cxn ang="0">
                <a:pos x="108" y="237"/>
              </a:cxn>
              <a:cxn ang="0">
                <a:pos x="48" y="284"/>
              </a:cxn>
              <a:cxn ang="0">
                <a:pos x="44" y="318"/>
              </a:cxn>
              <a:cxn ang="0">
                <a:pos x="87" y="361"/>
              </a:cxn>
              <a:cxn ang="0">
                <a:pos x="87" y="387"/>
              </a:cxn>
              <a:cxn ang="0">
                <a:pos x="95" y="413"/>
              </a:cxn>
              <a:cxn ang="0">
                <a:pos x="31" y="439"/>
              </a:cxn>
              <a:cxn ang="0">
                <a:pos x="35" y="486"/>
              </a:cxn>
            </a:cxnLst>
            <a:rect l="0" t="0" r="r" b="b"/>
            <a:pathLst>
              <a:path w="108" h="486">
                <a:moveTo>
                  <a:pt x="31" y="0"/>
                </a:moveTo>
                <a:cubicBezTo>
                  <a:pt x="47" y="20"/>
                  <a:pt x="67" y="36"/>
                  <a:pt x="82" y="56"/>
                </a:cubicBezTo>
                <a:cubicBezTo>
                  <a:pt x="88" y="64"/>
                  <a:pt x="100" y="82"/>
                  <a:pt x="100" y="82"/>
                </a:cubicBezTo>
                <a:cubicBezTo>
                  <a:pt x="58" y="85"/>
                  <a:pt x="48" y="81"/>
                  <a:pt x="18" y="99"/>
                </a:cubicBezTo>
                <a:cubicBezTo>
                  <a:pt x="17" y="103"/>
                  <a:pt x="17" y="108"/>
                  <a:pt x="14" y="112"/>
                </a:cubicBezTo>
                <a:cubicBezTo>
                  <a:pt x="11" y="116"/>
                  <a:pt x="0" y="116"/>
                  <a:pt x="1" y="121"/>
                </a:cubicBezTo>
                <a:cubicBezTo>
                  <a:pt x="2" y="129"/>
                  <a:pt x="12" y="133"/>
                  <a:pt x="18" y="138"/>
                </a:cubicBezTo>
                <a:cubicBezTo>
                  <a:pt x="43" y="159"/>
                  <a:pt x="45" y="159"/>
                  <a:pt x="65" y="172"/>
                </a:cubicBezTo>
                <a:cubicBezTo>
                  <a:pt x="80" y="194"/>
                  <a:pt x="89" y="218"/>
                  <a:pt x="108" y="237"/>
                </a:cubicBezTo>
                <a:cubicBezTo>
                  <a:pt x="95" y="259"/>
                  <a:pt x="69" y="270"/>
                  <a:pt x="48" y="284"/>
                </a:cubicBezTo>
                <a:cubicBezTo>
                  <a:pt x="37" y="305"/>
                  <a:pt x="36" y="296"/>
                  <a:pt x="44" y="318"/>
                </a:cubicBezTo>
                <a:cubicBezTo>
                  <a:pt x="58" y="359"/>
                  <a:pt x="51" y="353"/>
                  <a:pt x="87" y="361"/>
                </a:cubicBezTo>
                <a:cubicBezTo>
                  <a:pt x="80" y="380"/>
                  <a:pt x="81" y="368"/>
                  <a:pt x="87" y="387"/>
                </a:cubicBezTo>
                <a:cubicBezTo>
                  <a:pt x="90" y="396"/>
                  <a:pt x="95" y="413"/>
                  <a:pt x="95" y="413"/>
                </a:cubicBezTo>
                <a:cubicBezTo>
                  <a:pt x="75" y="427"/>
                  <a:pt x="53" y="430"/>
                  <a:pt x="31" y="439"/>
                </a:cubicBezTo>
                <a:cubicBezTo>
                  <a:pt x="36" y="475"/>
                  <a:pt x="35" y="459"/>
                  <a:pt x="35" y="486"/>
                </a:cubicBezTo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Text Box 17"/>
          <p:cNvSpPr txBox="1">
            <a:spLocks noChangeArrowheads="1"/>
          </p:cNvSpPr>
          <p:nvPr/>
        </p:nvSpPr>
        <p:spPr bwMode="auto">
          <a:xfrm>
            <a:off x="2090738" y="3192463"/>
            <a:ext cx="376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Text Box 18"/>
          <p:cNvSpPr txBox="1">
            <a:spLocks noChangeArrowheads="1"/>
          </p:cNvSpPr>
          <p:nvPr/>
        </p:nvSpPr>
        <p:spPr bwMode="auto">
          <a:xfrm>
            <a:off x="3005138" y="3192463"/>
            <a:ext cx="376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3767138" y="3192463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</a:rPr>
              <a:t>!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Text Box 20"/>
          <p:cNvSpPr txBox="1">
            <a:spLocks noChangeArrowheads="1"/>
          </p:cNvSpPr>
          <p:nvPr/>
        </p:nvSpPr>
        <p:spPr bwMode="auto">
          <a:xfrm>
            <a:off x="4605338" y="3192463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Text Box 45"/>
          <p:cNvSpPr txBox="1">
            <a:spLocks noChangeArrowheads="1"/>
          </p:cNvSpPr>
          <p:nvPr/>
        </p:nvSpPr>
        <p:spPr bwMode="auto">
          <a:xfrm>
            <a:off x="5438775" y="32004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AutoShape 71"/>
          <p:cNvSpPr>
            <a:spLocks noChangeArrowheads="1"/>
          </p:cNvSpPr>
          <p:nvPr/>
        </p:nvSpPr>
        <p:spPr bwMode="auto">
          <a:xfrm>
            <a:off x="6096000" y="2667000"/>
            <a:ext cx="1828800" cy="1447800"/>
          </a:xfrm>
          <a:prstGeom prst="star16">
            <a:avLst>
              <a:gd name="adj" fmla="val 37500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REJECT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159"/>
          <p:cNvGrpSpPr/>
          <p:nvPr/>
        </p:nvGrpSpPr>
        <p:grpSpPr>
          <a:xfrm>
            <a:off x="1295400" y="4114800"/>
            <a:ext cx="6400800" cy="2133600"/>
            <a:chOff x="1295400" y="4114800"/>
            <a:chExt cx="6400800" cy="2133600"/>
          </a:xfrm>
        </p:grpSpPr>
        <p:cxnSp>
          <p:nvCxnSpPr>
            <p:cNvPr id="161" name="Straight Arrow Connector 160"/>
            <p:cNvCxnSpPr>
              <a:endCxn id="167" idx="1"/>
            </p:cNvCxnSpPr>
            <p:nvPr/>
          </p:nvCxnSpPr>
          <p:spPr bwMode="auto">
            <a:xfrm rot="16200000" flipH="1">
              <a:off x="1295400" y="4343399"/>
              <a:ext cx="438711" cy="438711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167" idx="7"/>
              <a:endCxn id="168" idx="1"/>
            </p:cNvCxnSpPr>
            <p:nvPr/>
          </p:nvCxnSpPr>
          <p:spPr bwMode="auto">
            <a:xfrm rot="5400000" flipH="1" flipV="1">
              <a:off x="27051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3" name="Curved Connector 162"/>
            <p:cNvCxnSpPr>
              <a:stCxn id="168" idx="7"/>
              <a:endCxn id="169" idx="1"/>
            </p:cNvCxnSpPr>
            <p:nvPr/>
          </p:nvCxnSpPr>
          <p:spPr bwMode="auto">
            <a:xfrm rot="5400000" flipH="1" flipV="1">
              <a:off x="40005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>
              <a:stCxn id="169" idx="7"/>
              <a:endCxn id="170" idx="1"/>
            </p:cNvCxnSpPr>
            <p:nvPr/>
          </p:nvCxnSpPr>
          <p:spPr bwMode="auto">
            <a:xfrm rot="5400000" flipH="1" flipV="1">
              <a:off x="52959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>
              <a:stCxn id="170" idx="7"/>
              <a:endCxn id="171" idx="1"/>
            </p:cNvCxnSpPr>
            <p:nvPr/>
          </p:nvCxnSpPr>
          <p:spPr bwMode="auto">
            <a:xfrm rot="5400000" flipH="1" flipV="1">
              <a:off x="65913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Curved Connector 165"/>
            <p:cNvCxnSpPr>
              <a:stCxn id="170" idx="3"/>
              <a:endCxn id="170" idx="5"/>
            </p:cNvCxnSpPr>
            <p:nvPr/>
          </p:nvCxnSpPr>
          <p:spPr bwMode="auto">
            <a:xfrm rot="16200000" flipH="1">
              <a:off x="5943600" y="5105400"/>
              <a:ext cx="1588" cy="646578"/>
            </a:xfrm>
            <a:prstGeom prst="curvedConnector3">
              <a:avLst>
                <a:gd name="adj1" fmla="val 33435401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 bwMode="auto">
            <a:xfrm>
              <a:off x="16002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28956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bg1"/>
                  </a:solidFill>
                  <a:latin typeface="Arial" charset="0"/>
                </a:rPr>
                <a:t>q</a:t>
              </a:r>
              <a:r>
                <a:rPr lang="en-US" baseline="-25000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en-US" sz="16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41910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70" name="Oval 169"/>
            <p:cNvSpPr/>
            <p:nvPr/>
          </p:nvSpPr>
          <p:spPr bwMode="auto">
            <a:xfrm>
              <a:off x="54864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71" name="Oval 170"/>
            <p:cNvSpPr/>
            <p:nvPr/>
          </p:nvSpPr>
          <p:spPr bwMode="auto">
            <a:xfrm>
              <a:off x="67818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" name="Oval 171"/>
            <p:cNvSpPr/>
            <p:nvPr/>
          </p:nvSpPr>
          <p:spPr bwMode="auto">
            <a:xfrm>
              <a:off x="6858000" y="4724400"/>
              <a:ext cx="762000" cy="76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5859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8813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1767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786300" y="59098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477000" y="4114800"/>
              <a:ext cx="253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!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Line 21"/>
          <p:cNvSpPr>
            <a:spLocks noChangeShapeType="1"/>
          </p:cNvSpPr>
          <p:nvPr/>
        </p:nvSpPr>
        <p:spPr bwMode="auto">
          <a:xfrm>
            <a:off x="1400175" y="2446337"/>
            <a:ext cx="461963" cy="5254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2238375" y="2446337"/>
            <a:ext cx="461963" cy="5254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Oval 24"/>
          <p:cNvSpPr>
            <a:spLocks noChangeArrowheads="1"/>
          </p:cNvSpPr>
          <p:nvPr/>
        </p:nvSpPr>
        <p:spPr bwMode="auto">
          <a:xfrm>
            <a:off x="871538" y="1600200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1087438" y="1812925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3152775" y="2446337"/>
            <a:ext cx="381000" cy="533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1768475" y="1608137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1984375" y="1820862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2667000" y="1608137"/>
            <a:ext cx="838200" cy="838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882900" y="1820862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utoUpdateAnimBg="0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64" grpId="0"/>
      <p:bldP spid="65" grpId="0" animBg="1"/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D-RECOGNIZE</a:t>
            </a:r>
          </a:p>
        </p:txBody>
      </p:sp>
      <p:pic>
        <p:nvPicPr>
          <p:cNvPr id="3" name="fig 2.12.jpg" descr="fig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00175"/>
            <a:ext cx="8610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or Generate?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languages are sets of strings</a:t>
            </a:r>
          </a:p>
          <a:p>
            <a:pPr lvl="1"/>
            <a:r>
              <a:rPr lang="en-US" dirty="0" smtClean="0"/>
              <a:t>Strings composed of symbols drawn from a finite alphabet</a:t>
            </a:r>
          </a:p>
          <a:p>
            <a:r>
              <a:rPr lang="en-US" dirty="0" smtClean="0"/>
              <a:t>Finite-state automata define formal languages </a:t>
            </a:r>
          </a:p>
          <a:p>
            <a:pPr lvl="1"/>
            <a:r>
              <a:rPr lang="en-US" dirty="0" smtClean="0"/>
              <a:t>Without having to enumerate all the strings in the language</a:t>
            </a:r>
          </a:p>
          <a:p>
            <a:r>
              <a:rPr lang="en-US" dirty="0" smtClean="0"/>
              <a:t>Two views of FSAs:</a:t>
            </a:r>
          </a:p>
          <a:p>
            <a:pPr lvl="1"/>
            <a:r>
              <a:rPr lang="en-US" dirty="0" smtClean="0"/>
              <a:t>Acceptors that can tell you if a string is in the language</a:t>
            </a:r>
          </a:p>
          <a:p>
            <a:pPr lvl="1"/>
            <a:r>
              <a:rPr lang="en-US" dirty="0" smtClean="0"/>
              <a:t>Generators to produce all and only the strings in the language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NLP with FSAs</a:t>
            </a:r>
            <a:endParaRPr lang="en-US" dirty="0"/>
          </a:p>
        </p:txBody>
      </p:sp>
      <p:pic>
        <p:nvPicPr>
          <p:cNvPr id="5" name="fig 2.15.jpg" descr="fig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10600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fig 2.16.jpg" descr="fig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92575"/>
            <a:ext cx="8610600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Non-Determinism</a:t>
            </a:r>
            <a:endParaRPr 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Deterministic vs. Non-deterministic FSAs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Epsilon (</a:t>
            </a:r>
            <a:r>
              <a:rPr lang="en-US" dirty="0" smtClean="0">
                <a:sym typeface="Symbol" charset="2"/>
              </a:rPr>
              <a:t></a:t>
            </a:r>
            <a:r>
              <a:rPr lang="en-US" dirty="0" smtClean="0"/>
              <a:t>) transitions</a:t>
            </a:r>
          </a:p>
          <a:p>
            <a:endParaRPr lang="en-US" dirty="0"/>
          </a:p>
        </p:txBody>
      </p:sp>
      <p:pic>
        <p:nvPicPr>
          <p:cNvPr id="66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76400"/>
            <a:ext cx="5334000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895600"/>
            <a:ext cx="53340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04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4953000"/>
            <a:ext cx="5257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tools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r>
              <a:rPr lang="en-US" dirty="0" smtClean="0"/>
              <a:t>Finite-state automata (deterministic vs. non-deterministic)</a:t>
            </a:r>
          </a:p>
          <a:p>
            <a:pPr lvl="1"/>
            <a:r>
              <a:rPr lang="en-US" dirty="0" smtClean="0"/>
              <a:t>Finite-state transducers</a:t>
            </a:r>
          </a:p>
          <a:p>
            <a:r>
              <a:rPr lang="en-US" dirty="0" smtClean="0"/>
              <a:t>Overview of morphological processes</a:t>
            </a:r>
          </a:p>
          <a:p>
            <a:r>
              <a:rPr lang="en-US" dirty="0" smtClean="0"/>
              <a:t>Computational morphology with finite-state methods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NFSAs to Accept Strings</a:t>
            </a:r>
            <a:endParaRPr lang="en-US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</a:p>
          <a:p>
            <a:pPr lvl="1"/>
            <a:r>
              <a:rPr lang="en-US" dirty="0" smtClean="0"/>
              <a:t>Accept: there exist at least one path (need not be all paths)</a:t>
            </a:r>
          </a:p>
          <a:p>
            <a:pPr lvl="1"/>
            <a:r>
              <a:rPr lang="en-US" dirty="0" smtClean="0"/>
              <a:t>Reject: no paths exist</a:t>
            </a:r>
          </a:p>
          <a:p>
            <a:r>
              <a:rPr lang="en-US" dirty="0" smtClean="0"/>
              <a:t>General approaches:</a:t>
            </a:r>
          </a:p>
          <a:p>
            <a:pPr lvl="1"/>
            <a:r>
              <a:rPr lang="en-US" dirty="0" smtClean="0"/>
              <a:t>Backup: add markers at choice points, then possibly revisit unexplored arcs at marked choice point</a:t>
            </a:r>
          </a:p>
          <a:p>
            <a:pPr lvl="1"/>
            <a:r>
              <a:rPr lang="en-US" dirty="0" smtClean="0"/>
              <a:t>Look-ahead: look ahead in input to provide clues</a:t>
            </a:r>
          </a:p>
          <a:p>
            <a:pPr lvl="1"/>
            <a:r>
              <a:rPr lang="en-US" dirty="0" smtClean="0"/>
              <a:t>Parallelism: look at alternatives in parallel</a:t>
            </a:r>
          </a:p>
          <a:p>
            <a:r>
              <a:rPr lang="en-US" dirty="0" smtClean="0"/>
              <a:t>Recognition with NFSAs as search through state space</a:t>
            </a:r>
          </a:p>
          <a:p>
            <a:pPr lvl="1"/>
            <a:r>
              <a:rPr lang="en-US" dirty="0" smtClean="0"/>
              <a:t>Agenda holds (state, tape position) pairs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ND-Recognize</a:t>
            </a:r>
            <a:endParaRPr lang="en-US" cap="small" dirty="0"/>
          </a:p>
        </p:txBody>
      </p:sp>
      <p:pic>
        <p:nvPicPr>
          <p:cNvPr id="9943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54480"/>
            <a:ext cx="7507837" cy="398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ND-Recognize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56826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038600"/>
            <a:ext cx="724417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(LIFO): depth-first</a:t>
            </a:r>
          </a:p>
          <a:p>
            <a:r>
              <a:rPr lang="en-US" dirty="0" smtClean="0"/>
              <a:t>Queue (FIFO): breadth-first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ND-Recognize: </a:t>
            </a:r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124075" y="1011238"/>
            <a:ext cx="3224213" cy="722312"/>
            <a:chOff x="2124075" y="1011238"/>
            <a:chExt cx="3224213" cy="722312"/>
          </a:xfrm>
        </p:grpSpPr>
        <p:sp>
          <p:nvSpPr>
            <p:cNvPr id="150531" name="Line 3"/>
            <p:cNvSpPr>
              <a:spLocks noChangeShapeType="1"/>
            </p:cNvSpPr>
            <p:nvPr/>
          </p:nvSpPr>
          <p:spPr bwMode="auto">
            <a:xfrm>
              <a:off x="2847975" y="1504950"/>
              <a:ext cx="24812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2" name="Line 4"/>
            <p:cNvSpPr>
              <a:spLocks noChangeShapeType="1"/>
            </p:cNvSpPr>
            <p:nvPr/>
          </p:nvSpPr>
          <p:spPr bwMode="auto">
            <a:xfrm>
              <a:off x="2827338" y="1712913"/>
              <a:ext cx="2481262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3" name="Line 5"/>
            <p:cNvSpPr>
              <a:spLocks noChangeShapeType="1"/>
            </p:cNvSpPr>
            <p:nvPr/>
          </p:nvSpPr>
          <p:spPr bwMode="auto">
            <a:xfrm>
              <a:off x="3071813" y="1497013"/>
              <a:ext cx="1587" cy="223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>
              <a:off x="3362325" y="1497013"/>
              <a:ext cx="1588" cy="223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5" name="Line 7"/>
            <p:cNvSpPr>
              <a:spLocks noChangeShapeType="1"/>
            </p:cNvSpPr>
            <p:nvPr/>
          </p:nvSpPr>
          <p:spPr bwMode="auto">
            <a:xfrm>
              <a:off x="3643313" y="1497013"/>
              <a:ext cx="1587" cy="223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6" name="Line 8"/>
            <p:cNvSpPr>
              <a:spLocks noChangeShapeType="1"/>
            </p:cNvSpPr>
            <p:nvPr/>
          </p:nvSpPr>
          <p:spPr bwMode="auto">
            <a:xfrm>
              <a:off x="3935413" y="1497013"/>
              <a:ext cx="1587" cy="223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7" name="Line 9"/>
            <p:cNvSpPr>
              <a:spLocks noChangeShapeType="1"/>
            </p:cNvSpPr>
            <p:nvPr/>
          </p:nvSpPr>
          <p:spPr bwMode="auto">
            <a:xfrm>
              <a:off x="4232275" y="1508125"/>
              <a:ext cx="1588" cy="201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8" name="Line 10"/>
            <p:cNvSpPr>
              <a:spLocks noChangeShapeType="1"/>
            </p:cNvSpPr>
            <p:nvPr/>
          </p:nvSpPr>
          <p:spPr bwMode="auto">
            <a:xfrm>
              <a:off x="4522788" y="1508125"/>
              <a:ext cx="1587" cy="201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39" name="Line 11"/>
            <p:cNvSpPr>
              <a:spLocks noChangeShapeType="1"/>
            </p:cNvSpPr>
            <p:nvPr/>
          </p:nvSpPr>
          <p:spPr bwMode="auto">
            <a:xfrm>
              <a:off x="4803775" y="1508125"/>
              <a:ext cx="1588" cy="201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0" name="Line 12"/>
            <p:cNvSpPr>
              <a:spLocks noChangeShapeType="1"/>
            </p:cNvSpPr>
            <p:nvPr/>
          </p:nvSpPr>
          <p:spPr bwMode="auto">
            <a:xfrm>
              <a:off x="5095875" y="1508125"/>
              <a:ext cx="1588" cy="201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1" name="Freeform 13"/>
            <p:cNvSpPr>
              <a:spLocks noEditPoints="1"/>
            </p:cNvSpPr>
            <p:nvPr/>
          </p:nvSpPr>
          <p:spPr bwMode="auto">
            <a:xfrm>
              <a:off x="3184525" y="1582738"/>
              <a:ext cx="80963" cy="1143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57"/>
                </a:cxn>
                <a:cxn ang="0">
                  <a:pos x="45" y="51"/>
                </a:cxn>
                <a:cxn ang="0">
                  <a:pos x="55" y="45"/>
                </a:cxn>
                <a:cxn ang="0">
                  <a:pos x="64" y="45"/>
                </a:cxn>
                <a:cxn ang="0">
                  <a:pos x="74" y="45"/>
                </a:cxn>
                <a:cxn ang="0">
                  <a:pos x="83" y="51"/>
                </a:cxn>
                <a:cxn ang="0">
                  <a:pos x="89" y="55"/>
                </a:cxn>
                <a:cxn ang="0">
                  <a:pos x="93" y="60"/>
                </a:cxn>
                <a:cxn ang="0">
                  <a:pos x="97" y="66"/>
                </a:cxn>
                <a:cxn ang="0">
                  <a:pos x="100" y="74"/>
                </a:cxn>
                <a:cxn ang="0">
                  <a:pos x="102" y="81"/>
                </a:cxn>
                <a:cxn ang="0">
                  <a:pos x="102" y="91"/>
                </a:cxn>
                <a:cxn ang="0">
                  <a:pos x="100" y="100"/>
                </a:cxn>
                <a:cxn ang="0">
                  <a:pos x="99" y="110"/>
                </a:cxn>
                <a:cxn ang="0">
                  <a:pos x="97" y="119"/>
                </a:cxn>
                <a:cxn ang="0">
                  <a:pos x="91" y="127"/>
                </a:cxn>
                <a:cxn ang="0">
                  <a:pos x="85" y="133"/>
                </a:cxn>
                <a:cxn ang="0">
                  <a:pos x="80" y="138"/>
                </a:cxn>
                <a:cxn ang="0">
                  <a:pos x="72" y="142"/>
                </a:cxn>
                <a:cxn ang="0">
                  <a:pos x="64" y="144"/>
                </a:cxn>
                <a:cxn ang="0">
                  <a:pos x="55" y="144"/>
                </a:cxn>
                <a:cxn ang="0">
                  <a:pos x="47" y="144"/>
                </a:cxn>
                <a:cxn ang="0">
                  <a:pos x="42" y="142"/>
                </a:cxn>
                <a:cxn ang="0">
                  <a:pos x="34" y="140"/>
                </a:cxn>
                <a:cxn ang="0">
                  <a:pos x="28" y="136"/>
                </a:cxn>
                <a:cxn ang="0">
                  <a:pos x="13" y="144"/>
                </a:cxn>
                <a:cxn ang="0">
                  <a:pos x="9" y="144"/>
                </a:cxn>
                <a:cxn ang="0">
                  <a:pos x="9" y="22"/>
                </a:cxn>
                <a:cxn ang="0">
                  <a:pos x="9" y="15"/>
                </a:cxn>
                <a:cxn ang="0">
                  <a:pos x="9" y="11"/>
                </a:cxn>
                <a:cxn ang="0">
                  <a:pos x="7" y="9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38" y="66"/>
                </a:cxn>
                <a:cxn ang="0">
                  <a:pos x="38" y="108"/>
                </a:cxn>
                <a:cxn ang="0">
                  <a:pos x="38" y="115"/>
                </a:cxn>
                <a:cxn ang="0">
                  <a:pos x="38" y="121"/>
                </a:cxn>
                <a:cxn ang="0">
                  <a:pos x="38" y="125"/>
                </a:cxn>
                <a:cxn ang="0">
                  <a:pos x="40" y="131"/>
                </a:cxn>
                <a:cxn ang="0">
                  <a:pos x="44" y="134"/>
                </a:cxn>
                <a:cxn ang="0">
                  <a:pos x="49" y="136"/>
                </a:cxn>
                <a:cxn ang="0">
                  <a:pos x="55" y="138"/>
                </a:cxn>
                <a:cxn ang="0">
                  <a:pos x="59" y="136"/>
                </a:cxn>
                <a:cxn ang="0">
                  <a:pos x="64" y="134"/>
                </a:cxn>
                <a:cxn ang="0">
                  <a:pos x="68" y="131"/>
                </a:cxn>
                <a:cxn ang="0">
                  <a:pos x="70" y="123"/>
                </a:cxn>
                <a:cxn ang="0">
                  <a:pos x="72" y="112"/>
                </a:cxn>
                <a:cxn ang="0">
                  <a:pos x="74" y="91"/>
                </a:cxn>
                <a:cxn ang="0">
                  <a:pos x="72" y="81"/>
                </a:cxn>
                <a:cxn ang="0">
                  <a:pos x="72" y="74"/>
                </a:cxn>
                <a:cxn ang="0">
                  <a:pos x="70" y="66"/>
                </a:cxn>
                <a:cxn ang="0">
                  <a:pos x="68" y="62"/>
                </a:cxn>
                <a:cxn ang="0">
                  <a:pos x="64" y="58"/>
                </a:cxn>
                <a:cxn ang="0">
                  <a:pos x="61" y="57"/>
                </a:cxn>
                <a:cxn ang="0">
                  <a:pos x="57" y="57"/>
                </a:cxn>
                <a:cxn ang="0">
                  <a:pos x="49" y="57"/>
                </a:cxn>
                <a:cxn ang="0">
                  <a:pos x="44" y="60"/>
                </a:cxn>
                <a:cxn ang="0">
                  <a:pos x="38" y="66"/>
                </a:cxn>
              </a:cxnLst>
              <a:rect l="0" t="0" r="r" b="b"/>
              <a:pathLst>
                <a:path w="102" h="144">
                  <a:moveTo>
                    <a:pt x="38" y="0"/>
                  </a:moveTo>
                  <a:lnTo>
                    <a:pt x="38" y="57"/>
                  </a:lnTo>
                  <a:lnTo>
                    <a:pt x="45" y="51"/>
                  </a:lnTo>
                  <a:lnTo>
                    <a:pt x="55" y="45"/>
                  </a:lnTo>
                  <a:lnTo>
                    <a:pt x="64" y="45"/>
                  </a:lnTo>
                  <a:lnTo>
                    <a:pt x="74" y="45"/>
                  </a:lnTo>
                  <a:lnTo>
                    <a:pt x="83" y="51"/>
                  </a:lnTo>
                  <a:lnTo>
                    <a:pt x="89" y="55"/>
                  </a:lnTo>
                  <a:lnTo>
                    <a:pt x="93" y="60"/>
                  </a:lnTo>
                  <a:lnTo>
                    <a:pt x="97" y="66"/>
                  </a:lnTo>
                  <a:lnTo>
                    <a:pt x="100" y="74"/>
                  </a:lnTo>
                  <a:lnTo>
                    <a:pt x="102" y="81"/>
                  </a:lnTo>
                  <a:lnTo>
                    <a:pt x="102" y="91"/>
                  </a:lnTo>
                  <a:lnTo>
                    <a:pt x="100" y="100"/>
                  </a:lnTo>
                  <a:lnTo>
                    <a:pt x="99" y="110"/>
                  </a:lnTo>
                  <a:lnTo>
                    <a:pt x="97" y="119"/>
                  </a:lnTo>
                  <a:lnTo>
                    <a:pt x="91" y="127"/>
                  </a:lnTo>
                  <a:lnTo>
                    <a:pt x="85" y="133"/>
                  </a:lnTo>
                  <a:lnTo>
                    <a:pt x="80" y="138"/>
                  </a:lnTo>
                  <a:lnTo>
                    <a:pt x="72" y="142"/>
                  </a:lnTo>
                  <a:lnTo>
                    <a:pt x="64" y="144"/>
                  </a:lnTo>
                  <a:lnTo>
                    <a:pt x="55" y="144"/>
                  </a:lnTo>
                  <a:lnTo>
                    <a:pt x="47" y="144"/>
                  </a:lnTo>
                  <a:lnTo>
                    <a:pt x="42" y="142"/>
                  </a:lnTo>
                  <a:lnTo>
                    <a:pt x="34" y="140"/>
                  </a:lnTo>
                  <a:lnTo>
                    <a:pt x="28" y="136"/>
                  </a:lnTo>
                  <a:lnTo>
                    <a:pt x="13" y="144"/>
                  </a:lnTo>
                  <a:lnTo>
                    <a:pt x="9" y="144"/>
                  </a:lnTo>
                  <a:lnTo>
                    <a:pt x="9" y="22"/>
                  </a:lnTo>
                  <a:lnTo>
                    <a:pt x="9" y="15"/>
                  </a:lnTo>
                  <a:lnTo>
                    <a:pt x="9" y="11"/>
                  </a:lnTo>
                  <a:lnTo>
                    <a:pt x="7" y="9"/>
                  </a:lnTo>
                  <a:lnTo>
                    <a:pt x="6" y="7"/>
                  </a:lnTo>
                  <a:lnTo>
                    <a:pt x="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8" y="0"/>
                  </a:lnTo>
                  <a:close/>
                  <a:moveTo>
                    <a:pt x="38" y="66"/>
                  </a:moveTo>
                  <a:lnTo>
                    <a:pt x="38" y="108"/>
                  </a:lnTo>
                  <a:lnTo>
                    <a:pt x="38" y="115"/>
                  </a:lnTo>
                  <a:lnTo>
                    <a:pt x="38" y="121"/>
                  </a:lnTo>
                  <a:lnTo>
                    <a:pt x="38" y="125"/>
                  </a:lnTo>
                  <a:lnTo>
                    <a:pt x="40" y="131"/>
                  </a:lnTo>
                  <a:lnTo>
                    <a:pt x="44" y="134"/>
                  </a:lnTo>
                  <a:lnTo>
                    <a:pt x="49" y="136"/>
                  </a:lnTo>
                  <a:lnTo>
                    <a:pt x="55" y="138"/>
                  </a:lnTo>
                  <a:lnTo>
                    <a:pt x="59" y="136"/>
                  </a:lnTo>
                  <a:lnTo>
                    <a:pt x="64" y="134"/>
                  </a:lnTo>
                  <a:lnTo>
                    <a:pt x="68" y="131"/>
                  </a:lnTo>
                  <a:lnTo>
                    <a:pt x="70" y="123"/>
                  </a:lnTo>
                  <a:lnTo>
                    <a:pt x="72" y="112"/>
                  </a:lnTo>
                  <a:lnTo>
                    <a:pt x="74" y="91"/>
                  </a:lnTo>
                  <a:lnTo>
                    <a:pt x="72" y="81"/>
                  </a:lnTo>
                  <a:lnTo>
                    <a:pt x="72" y="74"/>
                  </a:lnTo>
                  <a:lnTo>
                    <a:pt x="70" y="66"/>
                  </a:lnTo>
                  <a:lnTo>
                    <a:pt x="68" y="62"/>
                  </a:lnTo>
                  <a:lnTo>
                    <a:pt x="64" y="58"/>
                  </a:lnTo>
                  <a:lnTo>
                    <a:pt x="61" y="57"/>
                  </a:lnTo>
                  <a:lnTo>
                    <a:pt x="57" y="57"/>
                  </a:lnTo>
                  <a:lnTo>
                    <a:pt x="49" y="57"/>
                  </a:lnTo>
                  <a:lnTo>
                    <a:pt x="44" y="60"/>
                  </a:lnTo>
                  <a:lnTo>
                    <a:pt x="38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2" name="Freeform 14"/>
            <p:cNvSpPr>
              <a:spLocks/>
            </p:cNvSpPr>
            <p:nvPr/>
          </p:nvSpPr>
          <p:spPr bwMode="auto">
            <a:xfrm>
              <a:off x="2809875" y="1503363"/>
              <a:ext cx="63500" cy="20637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53" y="2"/>
                </a:cxn>
                <a:cxn ang="0">
                  <a:pos x="53" y="4"/>
                </a:cxn>
                <a:cxn ang="0">
                  <a:pos x="51" y="10"/>
                </a:cxn>
                <a:cxn ang="0">
                  <a:pos x="46" y="23"/>
                </a:cxn>
                <a:cxn ang="0">
                  <a:pos x="44" y="38"/>
                </a:cxn>
                <a:cxn ang="0">
                  <a:pos x="46" y="55"/>
                </a:cxn>
                <a:cxn ang="0">
                  <a:pos x="55" y="65"/>
                </a:cxn>
                <a:cxn ang="0">
                  <a:pos x="66" y="74"/>
                </a:cxn>
                <a:cxn ang="0">
                  <a:pos x="76" y="82"/>
                </a:cxn>
                <a:cxn ang="0">
                  <a:pos x="82" y="87"/>
                </a:cxn>
                <a:cxn ang="0">
                  <a:pos x="80" y="93"/>
                </a:cxn>
                <a:cxn ang="0">
                  <a:pos x="72" y="99"/>
                </a:cxn>
                <a:cxn ang="0">
                  <a:pos x="61" y="104"/>
                </a:cxn>
                <a:cxn ang="0">
                  <a:pos x="46" y="108"/>
                </a:cxn>
                <a:cxn ang="0">
                  <a:pos x="29" y="114"/>
                </a:cxn>
                <a:cxn ang="0">
                  <a:pos x="15" y="120"/>
                </a:cxn>
                <a:cxn ang="0">
                  <a:pos x="4" y="125"/>
                </a:cxn>
                <a:cxn ang="0">
                  <a:pos x="0" y="131"/>
                </a:cxn>
                <a:cxn ang="0">
                  <a:pos x="2" y="135"/>
                </a:cxn>
                <a:cxn ang="0">
                  <a:pos x="11" y="139"/>
                </a:cxn>
                <a:cxn ang="0">
                  <a:pos x="23" y="141"/>
                </a:cxn>
                <a:cxn ang="0">
                  <a:pos x="36" y="141"/>
                </a:cxn>
                <a:cxn ang="0">
                  <a:pos x="51" y="142"/>
                </a:cxn>
                <a:cxn ang="0">
                  <a:pos x="61" y="142"/>
                </a:cxn>
                <a:cxn ang="0">
                  <a:pos x="68" y="144"/>
                </a:cxn>
                <a:cxn ang="0">
                  <a:pos x="70" y="148"/>
                </a:cxn>
                <a:cxn ang="0">
                  <a:pos x="72" y="152"/>
                </a:cxn>
                <a:cxn ang="0">
                  <a:pos x="70" y="158"/>
                </a:cxn>
                <a:cxn ang="0">
                  <a:pos x="70" y="163"/>
                </a:cxn>
                <a:cxn ang="0">
                  <a:pos x="66" y="171"/>
                </a:cxn>
                <a:cxn ang="0">
                  <a:pos x="55" y="190"/>
                </a:cxn>
                <a:cxn ang="0">
                  <a:pos x="42" y="207"/>
                </a:cxn>
                <a:cxn ang="0">
                  <a:pos x="40" y="211"/>
                </a:cxn>
                <a:cxn ang="0">
                  <a:pos x="38" y="216"/>
                </a:cxn>
                <a:cxn ang="0">
                  <a:pos x="38" y="218"/>
                </a:cxn>
                <a:cxn ang="0">
                  <a:pos x="40" y="220"/>
                </a:cxn>
                <a:cxn ang="0">
                  <a:pos x="42" y="222"/>
                </a:cxn>
                <a:cxn ang="0">
                  <a:pos x="46" y="222"/>
                </a:cxn>
                <a:cxn ang="0">
                  <a:pos x="51" y="222"/>
                </a:cxn>
                <a:cxn ang="0">
                  <a:pos x="55" y="222"/>
                </a:cxn>
                <a:cxn ang="0">
                  <a:pos x="61" y="222"/>
                </a:cxn>
                <a:cxn ang="0">
                  <a:pos x="65" y="220"/>
                </a:cxn>
                <a:cxn ang="0">
                  <a:pos x="70" y="220"/>
                </a:cxn>
                <a:cxn ang="0">
                  <a:pos x="74" y="220"/>
                </a:cxn>
                <a:cxn ang="0">
                  <a:pos x="76" y="220"/>
                </a:cxn>
                <a:cxn ang="0">
                  <a:pos x="76" y="222"/>
                </a:cxn>
                <a:cxn ang="0">
                  <a:pos x="76" y="224"/>
                </a:cxn>
                <a:cxn ang="0">
                  <a:pos x="74" y="228"/>
                </a:cxn>
                <a:cxn ang="0">
                  <a:pos x="70" y="232"/>
                </a:cxn>
                <a:cxn ang="0">
                  <a:pos x="65" y="235"/>
                </a:cxn>
                <a:cxn ang="0">
                  <a:pos x="61" y="239"/>
                </a:cxn>
                <a:cxn ang="0">
                  <a:pos x="55" y="245"/>
                </a:cxn>
                <a:cxn ang="0">
                  <a:pos x="51" y="249"/>
                </a:cxn>
                <a:cxn ang="0">
                  <a:pos x="46" y="251"/>
                </a:cxn>
                <a:cxn ang="0">
                  <a:pos x="42" y="254"/>
                </a:cxn>
                <a:cxn ang="0">
                  <a:pos x="40" y="256"/>
                </a:cxn>
                <a:cxn ang="0">
                  <a:pos x="38" y="258"/>
                </a:cxn>
                <a:cxn ang="0">
                  <a:pos x="36" y="258"/>
                </a:cxn>
                <a:cxn ang="0">
                  <a:pos x="36" y="260"/>
                </a:cxn>
                <a:cxn ang="0">
                  <a:pos x="36" y="260"/>
                </a:cxn>
              </a:cxnLst>
              <a:rect l="0" t="0" r="r" b="b"/>
              <a:pathLst>
                <a:path w="82" h="260"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3" y="2"/>
                  </a:lnTo>
                  <a:lnTo>
                    <a:pt x="53" y="4"/>
                  </a:lnTo>
                  <a:lnTo>
                    <a:pt x="51" y="10"/>
                  </a:lnTo>
                  <a:lnTo>
                    <a:pt x="46" y="23"/>
                  </a:lnTo>
                  <a:lnTo>
                    <a:pt x="44" y="38"/>
                  </a:lnTo>
                  <a:lnTo>
                    <a:pt x="46" y="55"/>
                  </a:lnTo>
                  <a:lnTo>
                    <a:pt x="55" y="65"/>
                  </a:lnTo>
                  <a:lnTo>
                    <a:pt x="66" y="74"/>
                  </a:lnTo>
                  <a:lnTo>
                    <a:pt x="76" y="82"/>
                  </a:lnTo>
                  <a:lnTo>
                    <a:pt x="82" y="87"/>
                  </a:lnTo>
                  <a:lnTo>
                    <a:pt x="80" y="93"/>
                  </a:lnTo>
                  <a:lnTo>
                    <a:pt x="72" y="99"/>
                  </a:lnTo>
                  <a:lnTo>
                    <a:pt x="61" y="104"/>
                  </a:lnTo>
                  <a:lnTo>
                    <a:pt x="46" y="108"/>
                  </a:lnTo>
                  <a:lnTo>
                    <a:pt x="29" y="114"/>
                  </a:lnTo>
                  <a:lnTo>
                    <a:pt x="15" y="120"/>
                  </a:lnTo>
                  <a:lnTo>
                    <a:pt x="4" y="125"/>
                  </a:lnTo>
                  <a:lnTo>
                    <a:pt x="0" y="131"/>
                  </a:lnTo>
                  <a:lnTo>
                    <a:pt x="2" y="135"/>
                  </a:lnTo>
                  <a:lnTo>
                    <a:pt x="11" y="139"/>
                  </a:lnTo>
                  <a:lnTo>
                    <a:pt x="23" y="141"/>
                  </a:lnTo>
                  <a:lnTo>
                    <a:pt x="36" y="141"/>
                  </a:lnTo>
                  <a:lnTo>
                    <a:pt x="51" y="142"/>
                  </a:lnTo>
                  <a:lnTo>
                    <a:pt x="61" y="142"/>
                  </a:lnTo>
                  <a:lnTo>
                    <a:pt x="68" y="144"/>
                  </a:lnTo>
                  <a:lnTo>
                    <a:pt x="70" y="148"/>
                  </a:lnTo>
                  <a:lnTo>
                    <a:pt x="72" y="152"/>
                  </a:lnTo>
                  <a:lnTo>
                    <a:pt x="70" y="158"/>
                  </a:lnTo>
                  <a:lnTo>
                    <a:pt x="70" y="163"/>
                  </a:lnTo>
                  <a:lnTo>
                    <a:pt x="66" y="171"/>
                  </a:lnTo>
                  <a:lnTo>
                    <a:pt x="55" y="190"/>
                  </a:lnTo>
                  <a:lnTo>
                    <a:pt x="42" y="207"/>
                  </a:lnTo>
                  <a:lnTo>
                    <a:pt x="40" y="211"/>
                  </a:lnTo>
                  <a:lnTo>
                    <a:pt x="38" y="216"/>
                  </a:lnTo>
                  <a:lnTo>
                    <a:pt x="38" y="218"/>
                  </a:lnTo>
                  <a:lnTo>
                    <a:pt x="40" y="220"/>
                  </a:lnTo>
                  <a:lnTo>
                    <a:pt x="42" y="222"/>
                  </a:lnTo>
                  <a:lnTo>
                    <a:pt x="46" y="222"/>
                  </a:lnTo>
                  <a:lnTo>
                    <a:pt x="51" y="222"/>
                  </a:lnTo>
                  <a:lnTo>
                    <a:pt x="55" y="222"/>
                  </a:lnTo>
                  <a:lnTo>
                    <a:pt x="61" y="222"/>
                  </a:lnTo>
                  <a:lnTo>
                    <a:pt x="65" y="220"/>
                  </a:lnTo>
                  <a:lnTo>
                    <a:pt x="70" y="220"/>
                  </a:lnTo>
                  <a:lnTo>
                    <a:pt x="74" y="220"/>
                  </a:lnTo>
                  <a:lnTo>
                    <a:pt x="76" y="220"/>
                  </a:lnTo>
                  <a:lnTo>
                    <a:pt x="76" y="222"/>
                  </a:lnTo>
                  <a:lnTo>
                    <a:pt x="76" y="224"/>
                  </a:lnTo>
                  <a:lnTo>
                    <a:pt x="74" y="228"/>
                  </a:lnTo>
                  <a:lnTo>
                    <a:pt x="70" y="232"/>
                  </a:lnTo>
                  <a:lnTo>
                    <a:pt x="65" y="235"/>
                  </a:lnTo>
                  <a:lnTo>
                    <a:pt x="61" y="239"/>
                  </a:lnTo>
                  <a:lnTo>
                    <a:pt x="55" y="245"/>
                  </a:lnTo>
                  <a:lnTo>
                    <a:pt x="51" y="249"/>
                  </a:lnTo>
                  <a:lnTo>
                    <a:pt x="46" y="251"/>
                  </a:lnTo>
                  <a:lnTo>
                    <a:pt x="42" y="254"/>
                  </a:lnTo>
                  <a:lnTo>
                    <a:pt x="40" y="256"/>
                  </a:lnTo>
                  <a:lnTo>
                    <a:pt x="38" y="258"/>
                  </a:lnTo>
                  <a:lnTo>
                    <a:pt x="36" y="258"/>
                  </a:lnTo>
                  <a:lnTo>
                    <a:pt x="36" y="260"/>
                  </a:lnTo>
                  <a:lnTo>
                    <a:pt x="36" y="2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3" name="Freeform 15"/>
            <p:cNvSpPr>
              <a:spLocks/>
            </p:cNvSpPr>
            <p:nvPr/>
          </p:nvSpPr>
          <p:spPr bwMode="auto">
            <a:xfrm>
              <a:off x="5284788" y="1503363"/>
              <a:ext cx="63500" cy="211137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57" y="2"/>
                </a:cxn>
                <a:cxn ang="0">
                  <a:pos x="55" y="4"/>
                </a:cxn>
                <a:cxn ang="0">
                  <a:pos x="51" y="8"/>
                </a:cxn>
                <a:cxn ang="0">
                  <a:pos x="45" y="19"/>
                </a:cxn>
                <a:cxn ang="0">
                  <a:pos x="42" y="34"/>
                </a:cxn>
                <a:cxn ang="0">
                  <a:pos x="44" y="49"/>
                </a:cxn>
                <a:cxn ang="0">
                  <a:pos x="55" y="61"/>
                </a:cxn>
                <a:cxn ang="0">
                  <a:pos x="70" y="70"/>
                </a:cxn>
                <a:cxn ang="0">
                  <a:pos x="80" y="78"/>
                </a:cxn>
                <a:cxn ang="0">
                  <a:pos x="78" y="85"/>
                </a:cxn>
                <a:cxn ang="0">
                  <a:pos x="64" y="93"/>
                </a:cxn>
                <a:cxn ang="0">
                  <a:pos x="47" y="103"/>
                </a:cxn>
                <a:cxn ang="0">
                  <a:pos x="32" y="108"/>
                </a:cxn>
                <a:cxn ang="0">
                  <a:pos x="17" y="114"/>
                </a:cxn>
                <a:cxn ang="0">
                  <a:pos x="6" y="120"/>
                </a:cxn>
                <a:cxn ang="0">
                  <a:pos x="0" y="123"/>
                </a:cxn>
                <a:cxn ang="0">
                  <a:pos x="4" y="129"/>
                </a:cxn>
                <a:cxn ang="0">
                  <a:pos x="11" y="131"/>
                </a:cxn>
                <a:cxn ang="0">
                  <a:pos x="23" y="135"/>
                </a:cxn>
                <a:cxn ang="0">
                  <a:pos x="34" y="135"/>
                </a:cxn>
                <a:cxn ang="0">
                  <a:pos x="49" y="135"/>
                </a:cxn>
                <a:cxn ang="0">
                  <a:pos x="61" y="135"/>
                </a:cxn>
                <a:cxn ang="0">
                  <a:pos x="70" y="137"/>
                </a:cxn>
                <a:cxn ang="0">
                  <a:pos x="72" y="141"/>
                </a:cxn>
                <a:cxn ang="0">
                  <a:pos x="74" y="142"/>
                </a:cxn>
                <a:cxn ang="0">
                  <a:pos x="74" y="148"/>
                </a:cxn>
                <a:cxn ang="0">
                  <a:pos x="72" y="154"/>
                </a:cxn>
                <a:cxn ang="0">
                  <a:pos x="68" y="161"/>
                </a:cxn>
                <a:cxn ang="0">
                  <a:pos x="59" y="173"/>
                </a:cxn>
                <a:cxn ang="0">
                  <a:pos x="49" y="188"/>
                </a:cxn>
                <a:cxn ang="0">
                  <a:pos x="40" y="199"/>
                </a:cxn>
                <a:cxn ang="0">
                  <a:pos x="38" y="205"/>
                </a:cxn>
                <a:cxn ang="0">
                  <a:pos x="36" y="209"/>
                </a:cxn>
                <a:cxn ang="0">
                  <a:pos x="36" y="213"/>
                </a:cxn>
                <a:cxn ang="0">
                  <a:pos x="36" y="215"/>
                </a:cxn>
                <a:cxn ang="0">
                  <a:pos x="38" y="216"/>
                </a:cxn>
                <a:cxn ang="0">
                  <a:pos x="44" y="216"/>
                </a:cxn>
                <a:cxn ang="0">
                  <a:pos x="47" y="216"/>
                </a:cxn>
                <a:cxn ang="0">
                  <a:pos x="51" y="216"/>
                </a:cxn>
                <a:cxn ang="0">
                  <a:pos x="57" y="215"/>
                </a:cxn>
                <a:cxn ang="0">
                  <a:pos x="63" y="215"/>
                </a:cxn>
                <a:cxn ang="0">
                  <a:pos x="66" y="215"/>
                </a:cxn>
                <a:cxn ang="0">
                  <a:pos x="68" y="215"/>
                </a:cxn>
                <a:cxn ang="0">
                  <a:pos x="70" y="216"/>
                </a:cxn>
                <a:cxn ang="0">
                  <a:pos x="72" y="218"/>
                </a:cxn>
                <a:cxn ang="0">
                  <a:pos x="66" y="226"/>
                </a:cxn>
                <a:cxn ang="0">
                  <a:pos x="55" y="235"/>
                </a:cxn>
                <a:cxn ang="0">
                  <a:pos x="44" y="247"/>
                </a:cxn>
                <a:cxn ang="0">
                  <a:pos x="32" y="254"/>
                </a:cxn>
                <a:cxn ang="0">
                  <a:pos x="28" y="260"/>
                </a:cxn>
                <a:cxn ang="0">
                  <a:pos x="25" y="262"/>
                </a:cxn>
                <a:cxn ang="0">
                  <a:pos x="23" y="264"/>
                </a:cxn>
                <a:cxn ang="0">
                  <a:pos x="21" y="266"/>
                </a:cxn>
                <a:cxn ang="0">
                  <a:pos x="21" y="266"/>
                </a:cxn>
                <a:cxn ang="0">
                  <a:pos x="21" y="266"/>
                </a:cxn>
              </a:cxnLst>
              <a:rect l="0" t="0" r="r" b="b"/>
              <a:pathLst>
                <a:path w="80" h="266">
                  <a:moveTo>
                    <a:pt x="57" y="0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5" y="4"/>
                  </a:lnTo>
                  <a:lnTo>
                    <a:pt x="51" y="8"/>
                  </a:lnTo>
                  <a:lnTo>
                    <a:pt x="45" y="19"/>
                  </a:lnTo>
                  <a:lnTo>
                    <a:pt x="42" y="34"/>
                  </a:lnTo>
                  <a:lnTo>
                    <a:pt x="44" y="49"/>
                  </a:lnTo>
                  <a:lnTo>
                    <a:pt x="55" y="61"/>
                  </a:lnTo>
                  <a:lnTo>
                    <a:pt x="70" y="70"/>
                  </a:lnTo>
                  <a:lnTo>
                    <a:pt x="80" y="78"/>
                  </a:lnTo>
                  <a:lnTo>
                    <a:pt x="78" y="85"/>
                  </a:lnTo>
                  <a:lnTo>
                    <a:pt x="64" y="93"/>
                  </a:lnTo>
                  <a:lnTo>
                    <a:pt x="47" y="103"/>
                  </a:lnTo>
                  <a:lnTo>
                    <a:pt x="32" y="108"/>
                  </a:lnTo>
                  <a:lnTo>
                    <a:pt x="17" y="114"/>
                  </a:lnTo>
                  <a:lnTo>
                    <a:pt x="6" y="120"/>
                  </a:lnTo>
                  <a:lnTo>
                    <a:pt x="0" y="123"/>
                  </a:lnTo>
                  <a:lnTo>
                    <a:pt x="4" y="129"/>
                  </a:lnTo>
                  <a:lnTo>
                    <a:pt x="11" y="131"/>
                  </a:lnTo>
                  <a:lnTo>
                    <a:pt x="23" y="135"/>
                  </a:lnTo>
                  <a:lnTo>
                    <a:pt x="34" y="135"/>
                  </a:lnTo>
                  <a:lnTo>
                    <a:pt x="49" y="135"/>
                  </a:lnTo>
                  <a:lnTo>
                    <a:pt x="61" y="135"/>
                  </a:lnTo>
                  <a:lnTo>
                    <a:pt x="70" y="137"/>
                  </a:lnTo>
                  <a:lnTo>
                    <a:pt x="72" y="141"/>
                  </a:lnTo>
                  <a:lnTo>
                    <a:pt x="74" y="142"/>
                  </a:lnTo>
                  <a:lnTo>
                    <a:pt x="74" y="148"/>
                  </a:lnTo>
                  <a:lnTo>
                    <a:pt x="72" y="154"/>
                  </a:lnTo>
                  <a:lnTo>
                    <a:pt x="68" y="161"/>
                  </a:lnTo>
                  <a:lnTo>
                    <a:pt x="59" y="173"/>
                  </a:lnTo>
                  <a:lnTo>
                    <a:pt x="49" y="188"/>
                  </a:lnTo>
                  <a:lnTo>
                    <a:pt x="40" y="199"/>
                  </a:lnTo>
                  <a:lnTo>
                    <a:pt x="38" y="205"/>
                  </a:lnTo>
                  <a:lnTo>
                    <a:pt x="36" y="209"/>
                  </a:lnTo>
                  <a:lnTo>
                    <a:pt x="36" y="213"/>
                  </a:lnTo>
                  <a:lnTo>
                    <a:pt x="36" y="215"/>
                  </a:lnTo>
                  <a:lnTo>
                    <a:pt x="38" y="216"/>
                  </a:lnTo>
                  <a:lnTo>
                    <a:pt x="44" y="216"/>
                  </a:lnTo>
                  <a:lnTo>
                    <a:pt x="47" y="216"/>
                  </a:lnTo>
                  <a:lnTo>
                    <a:pt x="51" y="216"/>
                  </a:lnTo>
                  <a:lnTo>
                    <a:pt x="57" y="215"/>
                  </a:lnTo>
                  <a:lnTo>
                    <a:pt x="63" y="215"/>
                  </a:lnTo>
                  <a:lnTo>
                    <a:pt x="66" y="215"/>
                  </a:lnTo>
                  <a:lnTo>
                    <a:pt x="68" y="215"/>
                  </a:lnTo>
                  <a:lnTo>
                    <a:pt x="70" y="216"/>
                  </a:lnTo>
                  <a:lnTo>
                    <a:pt x="72" y="218"/>
                  </a:lnTo>
                  <a:lnTo>
                    <a:pt x="66" y="226"/>
                  </a:lnTo>
                  <a:lnTo>
                    <a:pt x="55" y="235"/>
                  </a:lnTo>
                  <a:lnTo>
                    <a:pt x="44" y="247"/>
                  </a:lnTo>
                  <a:lnTo>
                    <a:pt x="32" y="254"/>
                  </a:lnTo>
                  <a:lnTo>
                    <a:pt x="28" y="260"/>
                  </a:lnTo>
                  <a:lnTo>
                    <a:pt x="25" y="262"/>
                  </a:lnTo>
                  <a:lnTo>
                    <a:pt x="23" y="264"/>
                  </a:lnTo>
                  <a:lnTo>
                    <a:pt x="21" y="266"/>
                  </a:lnTo>
                  <a:lnTo>
                    <a:pt x="21" y="266"/>
                  </a:lnTo>
                  <a:lnTo>
                    <a:pt x="21" y="26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4" name="Freeform 16"/>
            <p:cNvSpPr>
              <a:spLocks noEditPoints="1"/>
            </p:cNvSpPr>
            <p:nvPr/>
          </p:nvSpPr>
          <p:spPr bwMode="auto">
            <a:xfrm>
              <a:off x="3462338" y="1619250"/>
              <a:ext cx="74612" cy="77788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15" y="99"/>
                </a:cxn>
                <a:cxn ang="0">
                  <a:pos x="6" y="93"/>
                </a:cxn>
                <a:cxn ang="0">
                  <a:pos x="0" y="86"/>
                </a:cxn>
                <a:cxn ang="0">
                  <a:pos x="0" y="72"/>
                </a:cxn>
                <a:cxn ang="0">
                  <a:pos x="10" y="61"/>
                </a:cxn>
                <a:cxn ang="0">
                  <a:pos x="53" y="36"/>
                </a:cxn>
                <a:cxn ang="0">
                  <a:pos x="53" y="21"/>
                </a:cxn>
                <a:cxn ang="0">
                  <a:pos x="52" y="13"/>
                </a:cxn>
                <a:cxn ang="0">
                  <a:pos x="48" y="8"/>
                </a:cxn>
                <a:cxn ang="0">
                  <a:pos x="38" y="6"/>
                </a:cxn>
                <a:cxn ang="0">
                  <a:pos x="27" y="10"/>
                </a:cxn>
                <a:cxn ang="0">
                  <a:pos x="25" y="13"/>
                </a:cxn>
                <a:cxn ang="0">
                  <a:pos x="27" y="19"/>
                </a:cxn>
                <a:cxn ang="0">
                  <a:pos x="31" y="27"/>
                </a:cxn>
                <a:cxn ang="0">
                  <a:pos x="27" y="36"/>
                </a:cxn>
                <a:cxn ang="0">
                  <a:pos x="17" y="40"/>
                </a:cxn>
                <a:cxn ang="0">
                  <a:pos x="6" y="36"/>
                </a:cxn>
                <a:cxn ang="0">
                  <a:pos x="2" y="27"/>
                </a:cxn>
                <a:cxn ang="0">
                  <a:pos x="8" y="13"/>
                </a:cxn>
                <a:cxn ang="0">
                  <a:pos x="19" y="6"/>
                </a:cxn>
                <a:cxn ang="0">
                  <a:pos x="36" y="0"/>
                </a:cxn>
                <a:cxn ang="0">
                  <a:pos x="57" y="0"/>
                </a:cxn>
                <a:cxn ang="0">
                  <a:pos x="70" y="6"/>
                </a:cxn>
                <a:cxn ang="0">
                  <a:pos x="80" y="17"/>
                </a:cxn>
                <a:cxn ang="0">
                  <a:pos x="82" y="29"/>
                </a:cxn>
                <a:cxn ang="0">
                  <a:pos x="82" y="74"/>
                </a:cxn>
                <a:cxn ang="0">
                  <a:pos x="82" y="82"/>
                </a:cxn>
                <a:cxn ang="0">
                  <a:pos x="84" y="86"/>
                </a:cxn>
                <a:cxn ang="0">
                  <a:pos x="86" y="86"/>
                </a:cxn>
                <a:cxn ang="0">
                  <a:pos x="91" y="82"/>
                </a:cxn>
                <a:cxn ang="0">
                  <a:pos x="89" y="91"/>
                </a:cxn>
                <a:cxn ang="0">
                  <a:pos x="78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3" y="78"/>
                </a:cxn>
                <a:cxn ang="0">
                  <a:pos x="46" y="48"/>
                </a:cxn>
                <a:cxn ang="0">
                  <a:pos x="33" y="59"/>
                </a:cxn>
                <a:cxn ang="0">
                  <a:pos x="29" y="70"/>
                </a:cxn>
                <a:cxn ang="0">
                  <a:pos x="33" y="78"/>
                </a:cxn>
                <a:cxn ang="0">
                  <a:pos x="40" y="82"/>
                </a:cxn>
                <a:cxn ang="0">
                  <a:pos x="53" y="78"/>
                </a:cxn>
              </a:cxnLst>
              <a:rect l="0" t="0" r="r" b="b"/>
              <a:pathLst>
                <a:path w="95" h="99">
                  <a:moveTo>
                    <a:pt x="53" y="84"/>
                  </a:moveTo>
                  <a:lnTo>
                    <a:pt x="36" y="95"/>
                  </a:lnTo>
                  <a:lnTo>
                    <a:pt x="19" y="99"/>
                  </a:lnTo>
                  <a:lnTo>
                    <a:pt x="15" y="99"/>
                  </a:lnTo>
                  <a:lnTo>
                    <a:pt x="10" y="97"/>
                  </a:lnTo>
                  <a:lnTo>
                    <a:pt x="6" y="93"/>
                  </a:lnTo>
                  <a:lnTo>
                    <a:pt x="2" y="89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4" y="67"/>
                  </a:lnTo>
                  <a:lnTo>
                    <a:pt x="10" y="61"/>
                  </a:lnTo>
                  <a:lnTo>
                    <a:pt x="25" y="50"/>
                  </a:lnTo>
                  <a:lnTo>
                    <a:pt x="53" y="36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3" y="15"/>
                  </a:lnTo>
                  <a:lnTo>
                    <a:pt x="52" y="13"/>
                  </a:lnTo>
                  <a:lnTo>
                    <a:pt x="50" y="12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38" y="6"/>
                  </a:lnTo>
                  <a:lnTo>
                    <a:pt x="33" y="8"/>
                  </a:lnTo>
                  <a:lnTo>
                    <a:pt x="27" y="10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7" y="19"/>
                  </a:lnTo>
                  <a:lnTo>
                    <a:pt x="31" y="23"/>
                  </a:lnTo>
                  <a:lnTo>
                    <a:pt x="31" y="27"/>
                  </a:lnTo>
                  <a:lnTo>
                    <a:pt x="31" y="32"/>
                  </a:lnTo>
                  <a:lnTo>
                    <a:pt x="27" y="36"/>
                  </a:lnTo>
                  <a:lnTo>
                    <a:pt x="23" y="38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7"/>
                  </a:lnTo>
                  <a:lnTo>
                    <a:pt x="4" y="19"/>
                  </a:lnTo>
                  <a:lnTo>
                    <a:pt x="8" y="13"/>
                  </a:lnTo>
                  <a:lnTo>
                    <a:pt x="14" y="10"/>
                  </a:lnTo>
                  <a:lnTo>
                    <a:pt x="19" y="6"/>
                  </a:lnTo>
                  <a:lnTo>
                    <a:pt x="25" y="4"/>
                  </a:lnTo>
                  <a:lnTo>
                    <a:pt x="36" y="0"/>
                  </a:lnTo>
                  <a:lnTo>
                    <a:pt x="48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70" y="6"/>
                  </a:lnTo>
                  <a:lnTo>
                    <a:pt x="76" y="12"/>
                  </a:lnTo>
                  <a:lnTo>
                    <a:pt x="80" y="17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2" y="38"/>
                  </a:lnTo>
                  <a:lnTo>
                    <a:pt x="82" y="74"/>
                  </a:lnTo>
                  <a:lnTo>
                    <a:pt x="82" y="80"/>
                  </a:lnTo>
                  <a:lnTo>
                    <a:pt x="82" y="82"/>
                  </a:lnTo>
                  <a:lnTo>
                    <a:pt x="84" y="84"/>
                  </a:lnTo>
                  <a:lnTo>
                    <a:pt x="84" y="86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9" y="86"/>
                  </a:lnTo>
                  <a:lnTo>
                    <a:pt x="91" y="82"/>
                  </a:lnTo>
                  <a:lnTo>
                    <a:pt x="95" y="84"/>
                  </a:lnTo>
                  <a:lnTo>
                    <a:pt x="89" y="91"/>
                  </a:lnTo>
                  <a:lnTo>
                    <a:pt x="84" y="95"/>
                  </a:lnTo>
                  <a:lnTo>
                    <a:pt x="78" y="99"/>
                  </a:lnTo>
                  <a:lnTo>
                    <a:pt x="72" y="99"/>
                  </a:lnTo>
                  <a:lnTo>
                    <a:pt x="65" y="99"/>
                  </a:lnTo>
                  <a:lnTo>
                    <a:pt x="59" y="95"/>
                  </a:lnTo>
                  <a:lnTo>
                    <a:pt x="55" y="91"/>
                  </a:lnTo>
                  <a:lnTo>
                    <a:pt x="53" y="84"/>
                  </a:lnTo>
                  <a:close/>
                  <a:moveTo>
                    <a:pt x="53" y="78"/>
                  </a:moveTo>
                  <a:lnTo>
                    <a:pt x="53" y="44"/>
                  </a:lnTo>
                  <a:lnTo>
                    <a:pt x="46" y="48"/>
                  </a:lnTo>
                  <a:lnTo>
                    <a:pt x="38" y="53"/>
                  </a:lnTo>
                  <a:lnTo>
                    <a:pt x="33" y="59"/>
                  </a:lnTo>
                  <a:lnTo>
                    <a:pt x="31" y="65"/>
                  </a:lnTo>
                  <a:lnTo>
                    <a:pt x="29" y="70"/>
                  </a:lnTo>
                  <a:lnTo>
                    <a:pt x="31" y="74"/>
                  </a:lnTo>
                  <a:lnTo>
                    <a:pt x="33" y="78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0"/>
                  </a:lnTo>
                  <a:lnTo>
                    <a:pt x="5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5" name="Freeform 17"/>
            <p:cNvSpPr>
              <a:spLocks noEditPoints="1"/>
            </p:cNvSpPr>
            <p:nvPr/>
          </p:nvSpPr>
          <p:spPr bwMode="auto">
            <a:xfrm>
              <a:off x="3759200" y="1619250"/>
              <a:ext cx="76200" cy="77788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16" y="99"/>
                </a:cxn>
                <a:cxn ang="0">
                  <a:pos x="6" y="93"/>
                </a:cxn>
                <a:cxn ang="0">
                  <a:pos x="2" y="86"/>
                </a:cxn>
                <a:cxn ang="0">
                  <a:pos x="2" y="72"/>
                </a:cxn>
                <a:cxn ang="0">
                  <a:pos x="12" y="61"/>
                </a:cxn>
                <a:cxn ang="0">
                  <a:pos x="53" y="36"/>
                </a:cxn>
                <a:cxn ang="0">
                  <a:pos x="53" y="21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29" y="10"/>
                </a:cxn>
                <a:cxn ang="0">
                  <a:pos x="25" y="13"/>
                </a:cxn>
                <a:cxn ang="0">
                  <a:pos x="29" y="19"/>
                </a:cxn>
                <a:cxn ang="0">
                  <a:pos x="33" y="27"/>
                </a:cxn>
                <a:cxn ang="0">
                  <a:pos x="29" y="36"/>
                </a:cxn>
                <a:cxn ang="0">
                  <a:pos x="19" y="40"/>
                </a:cxn>
                <a:cxn ang="0">
                  <a:pos x="8" y="36"/>
                </a:cxn>
                <a:cxn ang="0">
                  <a:pos x="4" y="27"/>
                </a:cxn>
                <a:cxn ang="0">
                  <a:pos x="10" y="13"/>
                </a:cxn>
                <a:cxn ang="0">
                  <a:pos x="19" y="6"/>
                </a:cxn>
                <a:cxn ang="0">
                  <a:pos x="36" y="0"/>
                </a:cxn>
                <a:cxn ang="0">
                  <a:pos x="57" y="0"/>
                </a:cxn>
                <a:cxn ang="0">
                  <a:pos x="71" y="6"/>
                </a:cxn>
                <a:cxn ang="0">
                  <a:pos x="82" y="17"/>
                </a:cxn>
                <a:cxn ang="0">
                  <a:pos x="84" y="29"/>
                </a:cxn>
                <a:cxn ang="0">
                  <a:pos x="84" y="74"/>
                </a:cxn>
                <a:cxn ang="0">
                  <a:pos x="84" y="82"/>
                </a:cxn>
                <a:cxn ang="0">
                  <a:pos x="86" y="86"/>
                </a:cxn>
                <a:cxn ang="0">
                  <a:pos x="88" y="86"/>
                </a:cxn>
                <a:cxn ang="0">
                  <a:pos x="93" y="82"/>
                </a:cxn>
                <a:cxn ang="0">
                  <a:pos x="91" y="91"/>
                </a:cxn>
                <a:cxn ang="0">
                  <a:pos x="80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3" y="78"/>
                </a:cxn>
                <a:cxn ang="0">
                  <a:pos x="46" y="48"/>
                </a:cxn>
                <a:cxn ang="0">
                  <a:pos x="34" y="59"/>
                </a:cxn>
                <a:cxn ang="0">
                  <a:pos x="31" y="70"/>
                </a:cxn>
                <a:cxn ang="0">
                  <a:pos x="34" y="78"/>
                </a:cxn>
                <a:cxn ang="0">
                  <a:pos x="42" y="82"/>
                </a:cxn>
                <a:cxn ang="0">
                  <a:pos x="53" y="78"/>
                </a:cxn>
              </a:cxnLst>
              <a:rect l="0" t="0" r="r" b="b"/>
              <a:pathLst>
                <a:path w="97" h="99">
                  <a:moveTo>
                    <a:pt x="53" y="84"/>
                  </a:moveTo>
                  <a:lnTo>
                    <a:pt x="36" y="95"/>
                  </a:lnTo>
                  <a:lnTo>
                    <a:pt x="21" y="99"/>
                  </a:lnTo>
                  <a:lnTo>
                    <a:pt x="16" y="99"/>
                  </a:lnTo>
                  <a:lnTo>
                    <a:pt x="12" y="97"/>
                  </a:lnTo>
                  <a:lnTo>
                    <a:pt x="6" y="93"/>
                  </a:lnTo>
                  <a:lnTo>
                    <a:pt x="4" y="89"/>
                  </a:lnTo>
                  <a:lnTo>
                    <a:pt x="2" y="86"/>
                  </a:lnTo>
                  <a:lnTo>
                    <a:pt x="0" y="80"/>
                  </a:lnTo>
                  <a:lnTo>
                    <a:pt x="2" y="72"/>
                  </a:lnTo>
                  <a:lnTo>
                    <a:pt x="6" y="67"/>
                  </a:lnTo>
                  <a:lnTo>
                    <a:pt x="12" y="61"/>
                  </a:lnTo>
                  <a:lnTo>
                    <a:pt x="27" y="50"/>
                  </a:lnTo>
                  <a:lnTo>
                    <a:pt x="53" y="36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3" y="15"/>
                  </a:lnTo>
                  <a:lnTo>
                    <a:pt x="53" y="13"/>
                  </a:lnTo>
                  <a:lnTo>
                    <a:pt x="52" y="12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3" y="8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5" y="13"/>
                  </a:lnTo>
                  <a:lnTo>
                    <a:pt x="27" y="15"/>
                  </a:lnTo>
                  <a:lnTo>
                    <a:pt x="29" y="19"/>
                  </a:lnTo>
                  <a:lnTo>
                    <a:pt x="31" y="23"/>
                  </a:lnTo>
                  <a:lnTo>
                    <a:pt x="33" y="27"/>
                  </a:lnTo>
                  <a:lnTo>
                    <a:pt x="31" y="32"/>
                  </a:lnTo>
                  <a:lnTo>
                    <a:pt x="29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4" y="27"/>
                  </a:lnTo>
                  <a:lnTo>
                    <a:pt x="4" y="19"/>
                  </a:lnTo>
                  <a:lnTo>
                    <a:pt x="10" y="13"/>
                  </a:lnTo>
                  <a:lnTo>
                    <a:pt x="14" y="10"/>
                  </a:lnTo>
                  <a:lnTo>
                    <a:pt x="19" y="6"/>
                  </a:lnTo>
                  <a:lnTo>
                    <a:pt x="27" y="4"/>
                  </a:lnTo>
                  <a:lnTo>
                    <a:pt x="36" y="0"/>
                  </a:lnTo>
                  <a:lnTo>
                    <a:pt x="48" y="0"/>
                  </a:lnTo>
                  <a:lnTo>
                    <a:pt x="57" y="0"/>
                  </a:lnTo>
                  <a:lnTo>
                    <a:pt x="65" y="2"/>
                  </a:lnTo>
                  <a:lnTo>
                    <a:pt x="71" y="6"/>
                  </a:lnTo>
                  <a:lnTo>
                    <a:pt x="78" y="12"/>
                  </a:lnTo>
                  <a:lnTo>
                    <a:pt x="82" y="17"/>
                  </a:lnTo>
                  <a:lnTo>
                    <a:pt x="82" y="21"/>
                  </a:lnTo>
                  <a:lnTo>
                    <a:pt x="84" y="29"/>
                  </a:lnTo>
                  <a:lnTo>
                    <a:pt x="84" y="38"/>
                  </a:lnTo>
                  <a:lnTo>
                    <a:pt x="84" y="74"/>
                  </a:lnTo>
                  <a:lnTo>
                    <a:pt x="84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8" y="86"/>
                  </a:lnTo>
                  <a:lnTo>
                    <a:pt x="90" y="86"/>
                  </a:lnTo>
                  <a:lnTo>
                    <a:pt x="93" y="82"/>
                  </a:lnTo>
                  <a:lnTo>
                    <a:pt x="97" y="84"/>
                  </a:lnTo>
                  <a:lnTo>
                    <a:pt x="91" y="91"/>
                  </a:lnTo>
                  <a:lnTo>
                    <a:pt x="86" y="95"/>
                  </a:lnTo>
                  <a:lnTo>
                    <a:pt x="80" y="99"/>
                  </a:lnTo>
                  <a:lnTo>
                    <a:pt x="72" y="99"/>
                  </a:lnTo>
                  <a:lnTo>
                    <a:pt x="65" y="99"/>
                  </a:lnTo>
                  <a:lnTo>
                    <a:pt x="59" y="95"/>
                  </a:lnTo>
                  <a:lnTo>
                    <a:pt x="55" y="91"/>
                  </a:lnTo>
                  <a:lnTo>
                    <a:pt x="53" y="84"/>
                  </a:lnTo>
                  <a:close/>
                  <a:moveTo>
                    <a:pt x="53" y="78"/>
                  </a:moveTo>
                  <a:lnTo>
                    <a:pt x="53" y="44"/>
                  </a:lnTo>
                  <a:lnTo>
                    <a:pt x="46" y="48"/>
                  </a:lnTo>
                  <a:lnTo>
                    <a:pt x="40" y="53"/>
                  </a:lnTo>
                  <a:lnTo>
                    <a:pt x="34" y="59"/>
                  </a:lnTo>
                  <a:lnTo>
                    <a:pt x="31" y="65"/>
                  </a:lnTo>
                  <a:lnTo>
                    <a:pt x="31" y="70"/>
                  </a:lnTo>
                  <a:lnTo>
                    <a:pt x="31" y="74"/>
                  </a:lnTo>
                  <a:lnTo>
                    <a:pt x="34" y="78"/>
                  </a:lnTo>
                  <a:lnTo>
                    <a:pt x="36" y="82"/>
                  </a:lnTo>
                  <a:lnTo>
                    <a:pt x="42" y="82"/>
                  </a:lnTo>
                  <a:lnTo>
                    <a:pt x="48" y="80"/>
                  </a:lnTo>
                  <a:lnTo>
                    <a:pt x="5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6" name="Freeform 18"/>
            <p:cNvSpPr>
              <a:spLocks noEditPoints="1"/>
            </p:cNvSpPr>
            <p:nvPr/>
          </p:nvSpPr>
          <p:spPr bwMode="auto">
            <a:xfrm>
              <a:off x="4041775" y="1619250"/>
              <a:ext cx="77788" cy="77788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15" y="99"/>
                </a:cxn>
                <a:cxn ang="0">
                  <a:pos x="6" y="93"/>
                </a:cxn>
                <a:cxn ang="0">
                  <a:pos x="2" y="86"/>
                </a:cxn>
                <a:cxn ang="0">
                  <a:pos x="2" y="72"/>
                </a:cxn>
                <a:cxn ang="0">
                  <a:pos x="12" y="61"/>
                </a:cxn>
                <a:cxn ang="0">
                  <a:pos x="53" y="36"/>
                </a:cxn>
                <a:cxn ang="0">
                  <a:pos x="53" y="21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29" y="10"/>
                </a:cxn>
                <a:cxn ang="0">
                  <a:pos x="25" y="13"/>
                </a:cxn>
                <a:cxn ang="0">
                  <a:pos x="29" y="19"/>
                </a:cxn>
                <a:cxn ang="0">
                  <a:pos x="33" y="27"/>
                </a:cxn>
                <a:cxn ang="0">
                  <a:pos x="29" y="36"/>
                </a:cxn>
                <a:cxn ang="0">
                  <a:pos x="19" y="40"/>
                </a:cxn>
                <a:cxn ang="0">
                  <a:pos x="8" y="36"/>
                </a:cxn>
                <a:cxn ang="0">
                  <a:pos x="4" y="27"/>
                </a:cxn>
                <a:cxn ang="0">
                  <a:pos x="10" y="13"/>
                </a:cxn>
                <a:cxn ang="0">
                  <a:pos x="19" y="6"/>
                </a:cxn>
                <a:cxn ang="0">
                  <a:pos x="36" y="0"/>
                </a:cxn>
                <a:cxn ang="0">
                  <a:pos x="57" y="0"/>
                </a:cxn>
                <a:cxn ang="0">
                  <a:pos x="71" y="6"/>
                </a:cxn>
                <a:cxn ang="0">
                  <a:pos x="82" y="17"/>
                </a:cxn>
                <a:cxn ang="0">
                  <a:pos x="84" y="29"/>
                </a:cxn>
                <a:cxn ang="0">
                  <a:pos x="84" y="74"/>
                </a:cxn>
                <a:cxn ang="0">
                  <a:pos x="84" y="82"/>
                </a:cxn>
                <a:cxn ang="0">
                  <a:pos x="86" y="86"/>
                </a:cxn>
                <a:cxn ang="0">
                  <a:pos x="88" y="86"/>
                </a:cxn>
                <a:cxn ang="0">
                  <a:pos x="93" y="82"/>
                </a:cxn>
                <a:cxn ang="0">
                  <a:pos x="91" y="91"/>
                </a:cxn>
                <a:cxn ang="0">
                  <a:pos x="80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3" y="78"/>
                </a:cxn>
                <a:cxn ang="0">
                  <a:pos x="46" y="48"/>
                </a:cxn>
                <a:cxn ang="0">
                  <a:pos x="34" y="59"/>
                </a:cxn>
                <a:cxn ang="0">
                  <a:pos x="31" y="70"/>
                </a:cxn>
                <a:cxn ang="0">
                  <a:pos x="34" y="78"/>
                </a:cxn>
                <a:cxn ang="0">
                  <a:pos x="42" y="82"/>
                </a:cxn>
                <a:cxn ang="0">
                  <a:pos x="53" y="78"/>
                </a:cxn>
              </a:cxnLst>
              <a:rect l="0" t="0" r="r" b="b"/>
              <a:pathLst>
                <a:path w="97" h="99">
                  <a:moveTo>
                    <a:pt x="53" y="84"/>
                  </a:moveTo>
                  <a:lnTo>
                    <a:pt x="36" y="95"/>
                  </a:lnTo>
                  <a:lnTo>
                    <a:pt x="21" y="99"/>
                  </a:lnTo>
                  <a:lnTo>
                    <a:pt x="15" y="99"/>
                  </a:lnTo>
                  <a:lnTo>
                    <a:pt x="12" y="97"/>
                  </a:lnTo>
                  <a:lnTo>
                    <a:pt x="6" y="93"/>
                  </a:lnTo>
                  <a:lnTo>
                    <a:pt x="4" y="89"/>
                  </a:lnTo>
                  <a:lnTo>
                    <a:pt x="2" y="86"/>
                  </a:lnTo>
                  <a:lnTo>
                    <a:pt x="0" y="80"/>
                  </a:lnTo>
                  <a:lnTo>
                    <a:pt x="2" y="72"/>
                  </a:lnTo>
                  <a:lnTo>
                    <a:pt x="6" y="67"/>
                  </a:lnTo>
                  <a:lnTo>
                    <a:pt x="12" y="61"/>
                  </a:lnTo>
                  <a:lnTo>
                    <a:pt x="27" y="50"/>
                  </a:lnTo>
                  <a:lnTo>
                    <a:pt x="53" y="36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3" y="15"/>
                  </a:lnTo>
                  <a:lnTo>
                    <a:pt x="53" y="13"/>
                  </a:lnTo>
                  <a:lnTo>
                    <a:pt x="52" y="12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3" y="8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5" y="13"/>
                  </a:lnTo>
                  <a:lnTo>
                    <a:pt x="27" y="15"/>
                  </a:lnTo>
                  <a:lnTo>
                    <a:pt x="29" y="19"/>
                  </a:lnTo>
                  <a:lnTo>
                    <a:pt x="31" y="23"/>
                  </a:lnTo>
                  <a:lnTo>
                    <a:pt x="33" y="27"/>
                  </a:lnTo>
                  <a:lnTo>
                    <a:pt x="31" y="32"/>
                  </a:lnTo>
                  <a:lnTo>
                    <a:pt x="29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4" y="38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4" y="27"/>
                  </a:lnTo>
                  <a:lnTo>
                    <a:pt x="4" y="19"/>
                  </a:lnTo>
                  <a:lnTo>
                    <a:pt x="10" y="13"/>
                  </a:lnTo>
                  <a:lnTo>
                    <a:pt x="14" y="10"/>
                  </a:lnTo>
                  <a:lnTo>
                    <a:pt x="19" y="6"/>
                  </a:lnTo>
                  <a:lnTo>
                    <a:pt x="27" y="4"/>
                  </a:lnTo>
                  <a:lnTo>
                    <a:pt x="36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5" y="2"/>
                  </a:lnTo>
                  <a:lnTo>
                    <a:pt x="71" y="6"/>
                  </a:lnTo>
                  <a:lnTo>
                    <a:pt x="78" y="12"/>
                  </a:lnTo>
                  <a:lnTo>
                    <a:pt x="82" y="17"/>
                  </a:lnTo>
                  <a:lnTo>
                    <a:pt x="82" y="21"/>
                  </a:lnTo>
                  <a:lnTo>
                    <a:pt x="84" y="29"/>
                  </a:lnTo>
                  <a:lnTo>
                    <a:pt x="84" y="38"/>
                  </a:lnTo>
                  <a:lnTo>
                    <a:pt x="84" y="74"/>
                  </a:lnTo>
                  <a:lnTo>
                    <a:pt x="84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8" y="86"/>
                  </a:lnTo>
                  <a:lnTo>
                    <a:pt x="90" y="86"/>
                  </a:lnTo>
                  <a:lnTo>
                    <a:pt x="93" y="82"/>
                  </a:lnTo>
                  <a:lnTo>
                    <a:pt x="97" y="84"/>
                  </a:lnTo>
                  <a:lnTo>
                    <a:pt x="91" y="91"/>
                  </a:lnTo>
                  <a:lnTo>
                    <a:pt x="86" y="95"/>
                  </a:lnTo>
                  <a:lnTo>
                    <a:pt x="80" y="99"/>
                  </a:lnTo>
                  <a:lnTo>
                    <a:pt x="72" y="99"/>
                  </a:lnTo>
                  <a:lnTo>
                    <a:pt x="65" y="99"/>
                  </a:lnTo>
                  <a:lnTo>
                    <a:pt x="59" y="95"/>
                  </a:lnTo>
                  <a:lnTo>
                    <a:pt x="55" y="91"/>
                  </a:lnTo>
                  <a:lnTo>
                    <a:pt x="53" y="84"/>
                  </a:lnTo>
                  <a:close/>
                  <a:moveTo>
                    <a:pt x="53" y="78"/>
                  </a:moveTo>
                  <a:lnTo>
                    <a:pt x="53" y="44"/>
                  </a:lnTo>
                  <a:lnTo>
                    <a:pt x="46" y="48"/>
                  </a:lnTo>
                  <a:lnTo>
                    <a:pt x="40" y="53"/>
                  </a:lnTo>
                  <a:lnTo>
                    <a:pt x="34" y="59"/>
                  </a:lnTo>
                  <a:lnTo>
                    <a:pt x="31" y="65"/>
                  </a:lnTo>
                  <a:lnTo>
                    <a:pt x="31" y="70"/>
                  </a:lnTo>
                  <a:lnTo>
                    <a:pt x="31" y="74"/>
                  </a:lnTo>
                  <a:lnTo>
                    <a:pt x="34" y="78"/>
                  </a:lnTo>
                  <a:lnTo>
                    <a:pt x="36" y="82"/>
                  </a:lnTo>
                  <a:lnTo>
                    <a:pt x="42" y="82"/>
                  </a:lnTo>
                  <a:lnTo>
                    <a:pt x="48" y="80"/>
                  </a:lnTo>
                  <a:lnTo>
                    <a:pt x="5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7" name="Freeform 19"/>
            <p:cNvSpPr>
              <a:spLocks noEditPoints="1"/>
            </p:cNvSpPr>
            <p:nvPr/>
          </p:nvSpPr>
          <p:spPr bwMode="auto">
            <a:xfrm>
              <a:off x="4344988" y="1581150"/>
              <a:ext cx="25400" cy="115888"/>
            </a:xfrm>
            <a:custGeom>
              <a:avLst/>
              <a:gdLst/>
              <a:ahLst/>
              <a:cxnLst>
                <a:cxn ang="0">
                  <a:pos x="19" y="98"/>
                </a:cxn>
                <a:cxn ang="0">
                  <a:pos x="15" y="98"/>
                </a:cxn>
                <a:cxn ang="0">
                  <a:pos x="13" y="89"/>
                </a:cxn>
                <a:cxn ang="0">
                  <a:pos x="13" y="79"/>
                </a:cxn>
                <a:cxn ang="0">
                  <a:pos x="9" y="70"/>
                </a:cxn>
                <a:cxn ang="0">
                  <a:pos x="4" y="47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2" y="9"/>
                </a:cxn>
                <a:cxn ang="0">
                  <a:pos x="4" y="5"/>
                </a:cxn>
                <a:cxn ang="0">
                  <a:pos x="8" y="2"/>
                </a:cxn>
                <a:cxn ang="0">
                  <a:pos x="11" y="2"/>
                </a:cxn>
                <a:cxn ang="0">
                  <a:pos x="15" y="0"/>
                </a:cxn>
                <a:cxn ang="0">
                  <a:pos x="23" y="2"/>
                </a:cxn>
                <a:cxn ang="0">
                  <a:pos x="28" y="5"/>
                </a:cxn>
                <a:cxn ang="0">
                  <a:pos x="32" y="11"/>
                </a:cxn>
                <a:cxn ang="0">
                  <a:pos x="32" y="17"/>
                </a:cxn>
                <a:cxn ang="0">
                  <a:pos x="32" y="23"/>
                </a:cxn>
                <a:cxn ang="0">
                  <a:pos x="32" y="28"/>
                </a:cxn>
                <a:cxn ang="0">
                  <a:pos x="30" y="38"/>
                </a:cxn>
                <a:cxn ang="0">
                  <a:pos x="28" y="47"/>
                </a:cxn>
                <a:cxn ang="0">
                  <a:pos x="23" y="70"/>
                </a:cxn>
                <a:cxn ang="0">
                  <a:pos x="21" y="81"/>
                </a:cxn>
                <a:cxn ang="0">
                  <a:pos x="19" y="98"/>
                </a:cxn>
                <a:cxn ang="0">
                  <a:pos x="15" y="114"/>
                </a:cxn>
                <a:cxn ang="0">
                  <a:pos x="23" y="114"/>
                </a:cxn>
                <a:cxn ang="0">
                  <a:pos x="28" y="117"/>
                </a:cxn>
                <a:cxn ang="0">
                  <a:pos x="32" y="123"/>
                </a:cxn>
                <a:cxn ang="0">
                  <a:pos x="32" y="129"/>
                </a:cxn>
                <a:cxn ang="0">
                  <a:pos x="32" y="136"/>
                </a:cxn>
                <a:cxn ang="0">
                  <a:pos x="28" y="142"/>
                </a:cxn>
                <a:cxn ang="0">
                  <a:pos x="23" y="146"/>
                </a:cxn>
                <a:cxn ang="0">
                  <a:pos x="15" y="146"/>
                </a:cxn>
                <a:cxn ang="0">
                  <a:pos x="9" y="146"/>
                </a:cxn>
                <a:cxn ang="0">
                  <a:pos x="4" y="142"/>
                </a:cxn>
                <a:cxn ang="0">
                  <a:pos x="0" y="136"/>
                </a:cxn>
                <a:cxn ang="0">
                  <a:pos x="0" y="129"/>
                </a:cxn>
                <a:cxn ang="0">
                  <a:pos x="0" y="123"/>
                </a:cxn>
                <a:cxn ang="0">
                  <a:pos x="4" y="117"/>
                </a:cxn>
                <a:cxn ang="0">
                  <a:pos x="9" y="114"/>
                </a:cxn>
                <a:cxn ang="0">
                  <a:pos x="15" y="114"/>
                </a:cxn>
              </a:cxnLst>
              <a:rect l="0" t="0" r="r" b="b"/>
              <a:pathLst>
                <a:path w="32" h="146">
                  <a:moveTo>
                    <a:pt x="19" y="98"/>
                  </a:moveTo>
                  <a:lnTo>
                    <a:pt x="15" y="98"/>
                  </a:lnTo>
                  <a:lnTo>
                    <a:pt x="13" y="89"/>
                  </a:lnTo>
                  <a:lnTo>
                    <a:pt x="13" y="79"/>
                  </a:lnTo>
                  <a:lnTo>
                    <a:pt x="9" y="70"/>
                  </a:lnTo>
                  <a:lnTo>
                    <a:pt x="4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2" y="9"/>
                  </a:lnTo>
                  <a:lnTo>
                    <a:pt x="4" y="5"/>
                  </a:lnTo>
                  <a:lnTo>
                    <a:pt x="8" y="2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23" y="2"/>
                  </a:lnTo>
                  <a:lnTo>
                    <a:pt x="28" y="5"/>
                  </a:lnTo>
                  <a:lnTo>
                    <a:pt x="32" y="11"/>
                  </a:lnTo>
                  <a:lnTo>
                    <a:pt x="32" y="17"/>
                  </a:lnTo>
                  <a:lnTo>
                    <a:pt x="32" y="23"/>
                  </a:lnTo>
                  <a:lnTo>
                    <a:pt x="32" y="28"/>
                  </a:lnTo>
                  <a:lnTo>
                    <a:pt x="30" y="38"/>
                  </a:lnTo>
                  <a:lnTo>
                    <a:pt x="28" y="47"/>
                  </a:lnTo>
                  <a:lnTo>
                    <a:pt x="23" y="70"/>
                  </a:lnTo>
                  <a:lnTo>
                    <a:pt x="21" y="81"/>
                  </a:lnTo>
                  <a:lnTo>
                    <a:pt x="19" y="98"/>
                  </a:lnTo>
                  <a:close/>
                  <a:moveTo>
                    <a:pt x="15" y="114"/>
                  </a:moveTo>
                  <a:lnTo>
                    <a:pt x="23" y="114"/>
                  </a:lnTo>
                  <a:lnTo>
                    <a:pt x="28" y="117"/>
                  </a:lnTo>
                  <a:lnTo>
                    <a:pt x="32" y="123"/>
                  </a:lnTo>
                  <a:lnTo>
                    <a:pt x="32" y="129"/>
                  </a:lnTo>
                  <a:lnTo>
                    <a:pt x="32" y="136"/>
                  </a:lnTo>
                  <a:lnTo>
                    <a:pt x="28" y="142"/>
                  </a:lnTo>
                  <a:lnTo>
                    <a:pt x="23" y="146"/>
                  </a:lnTo>
                  <a:lnTo>
                    <a:pt x="15" y="146"/>
                  </a:lnTo>
                  <a:lnTo>
                    <a:pt x="9" y="146"/>
                  </a:lnTo>
                  <a:lnTo>
                    <a:pt x="4" y="142"/>
                  </a:lnTo>
                  <a:lnTo>
                    <a:pt x="0" y="136"/>
                  </a:lnTo>
                  <a:lnTo>
                    <a:pt x="0" y="129"/>
                  </a:lnTo>
                  <a:lnTo>
                    <a:pt x="0" y="123"/>
                  </a:lnTo>
                  <a:lnTo>
                    <a:pt x="4" y="117"/>
                  </a:lnTo>
                  <a:lnTo>
                    <a:pt x="9" y="114"/>
                  </a:lnTo>
                  <a:lnTo>
                    <a:pt x="15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8" name="Freeform 20"/>
            <p:cNvSpPr>
              <a:spLocks/>
            </p:cNvSpPr>
            <p:nvPr/>
          </p:nvSpPr>
          <p:spPr bwMode="auto">
            <a:xfrm>
              <a:off x="2938463" y="1011238"/>
              <a:ext cx="219075" cy="217487"/>
            </a:xfrm>
            <a:custGeom>
              <a:avLst/>
              <a:gdLst/>
              <a:ahLst/>
              <a:cxnLst>
                <a:cxn ang="0">
                  <a:pos x="276" y="139"/>
                </a:cxn>
                <a:cxn ang="0">
                  <a:pos x="272" y="101"/>
                </a:cxn>
                <a:cxn ang="0">
                  <a:pos x="257" y="69"/>
                </a:cxn>
                <a:cxn ang="0">
                  <a:pos x="236" y="40"/>
                </a:cxn>
                <a:cxn ang="0">
                  <a:pos x="207" y="19"/>
                </a:cxn>
                <a:cxn ang="0">
                  <a:pos x="175" y="6"/>
                </a:cxn>
                <a:cxn ang="0">
                  <a:pos x="139" y="0"/>
                </a:cxn>
                <a:cxn ang="0">
                  <a:pos x="101" y="6"/>
                </a:cxn>
                <a:cxn ang="0">
                  <a:pos x="69" y="19"/>
                </a:cxn>
                <a:cxn ang="0">
                  <a:pos x="40" y="40"/>
                </a:cxn>
                <a:cxn ang="0">
                  <a:pos x="19" y="69"/>
                </a:cxn>
                <a:cxn ang="0">
                  <a:pos x="6" y="101"/>
                </a:cxn>
                <a:cxn ang="0">
                  <a:pos x="0" y="139"/>
                </a:cxn>
                <a:cxn ang="0">
                  <a:pos x="6" y="175"/>
                </a:cxn>
                <a:cxn ang="0">
                  <a:pos x="19" y="207"/>
                </a:cxn>
                <a:cxn ang="0">
                  <a:pos x="40" y="236"/>
                </a:cxn>
                <a:cxn ang="0">
                  <a:pos x="69" y="257"/>
                </a:cxn>
                <a:cxn ang="0">
                  <a:pos x="101" y="272"/>
                </a:cxn>
                <a:cxn ang="0">
                  <a:pos x="139" y="276"/>
                </a:cxn>
                <a:cxn ang="0">
                  <a:pos x="175" y="272"/>
                </a:cxn>
                <a:cxn ang="0">
                  <a:pos x="207" y="257"/>
                </a:cxn>
                <a:cxn ang="0">
                  <a:pos x="236" y="236"/>
                </a:cxn>
                <a:cxn ang="0">
                  <a:pos x="257" y="207"/>
                </a:cxn>
                <a:cxn ang="0">
                  <a:pos x="272" y="175"/>
                </a:cxn>
                <a:cxn ang="0">
                  <a:pos x="276" y="139"/>
                </a:cxn>
              </a:cxnLst>
              <a:rect l="0" t="0" r="r" b="b"/>
              <a:pathLst>
                <a:path w="276" h="276">
                  <a:moveTo>
                    <a:pt x="276" y="139"/>
                  </a:moveTo>
                  <a:lnTo>
                    <a:pt x="272" y="101"/>
                  </a:lnTo>
                  <a:lnTo>
                    <a:pt x="257" y="69"/>
                  </a:lnTo>
                  <a:lnTo>
                    <a:pt x="236" y="40"/>
                  </a:lnTo>
                  <a:lnTo>
                    <a:pt x="207" y="19"/>
                  </a:lnTo>
                  <a:lnTo>
                    <a:pt x="175" y="6"/>
                  </a:lnTo>
                  <a:lnTo>
                    <a:pt x="139" y="0"/>
                  </a:lnTo>
                  <a:lnTo>
                    <a:pt x="101" y="6"/>
                  </a:lnTo>
                  <a:lnTo>
                    <a:pt x="69" y="19"/>
                  </a:lnTo>
                  <a:lnTo>
                    <a:pt x="40" y="40"/>
                  </a:lnTo>
                  <a:lnTo>
                    <a:pt x="19" y="69"/>
                  </a:lnTo>
                  <a:lnTo>
                    <a:pt x="6" y="101"/>
                  </a:lnTo>
                  <a:lnTo>
                    <a:pt x="0" y="139"/>
                  </a:lnTo>
                  <a:lnTo>
                    <a:pt x="6" y="175"/>
                  </a:lnTo>
                  <a:lnTo>
                    <a:pt x="19" y="207"/>
                  </a:lnTo>
                  <a:lnTo>
                    <a:pt x="40" y="236"/>
                  </a:lnTo>
                  <a:lnTo>
                    <a:pt x="69" y="257"/>
                  </a:lnTo>
                  <a:lnTo>
                    <a:pt x="101" y="272"/>
                  </a:lnTo>
                  <a:lnTo>
                    <a:pt x="139" y="276"/>
                  </a:lnTo>
                  <a:lnTo>
                    <a:pt x="175" y="272"/>
                  </a:lnTo>
                  <a:lnTo>
                    <a:pt x="207" y="257"/>
                  </a:lnTo>
                  <a:lnTo>
                    <a:pt x="236" y="236"/>
                  </a:lnTo>
                  <a:lnTo>
                    <a:pt x="257" y="207"/>
                  </a:lnTo>
                  <a:lnTo>
                    <a:pt x="272" y="175"/>
                  </a:lnTo>
                  <a:lnTo>
                    <a:pt x="276" y="13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49" name="Freeform 21"/>
            <p:cNvSpPr>
              <a:spLocks/>
            </p:cNvSpPr>
            <p:nvPr/>
          </p:nvSpPr>
          <p:spPr bwMode="auto">
            <a:xfrm>
              <a:off x="3030538" y="1220788"/>
              <a:ext cx="33337" cy="2682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2" y="19"/>
                </a:cxn>
                <a:cxn ang="0">
                  <a:pos x="2" y="29"/>
                </a:cxn>
                <a:cxn ang="0">
                  <a:pos x="6" y="57"/>
                </a:cxn>
                <a:cxn ang="0">
                  <a:pos x="10" y="93"/>
                </a:cxn>
                <a:cxn ang="0">
                  <a:pos x="13" y="135"/>
                </a:cxn>
                <a:cxn ang="0">
                  <a:pos x="19" y="177"/>
                </a:cxn>
                <a:cxn ang="0">
                  <a:pos x="25" y="218"/>
                </a:cxn>
                <a:cxn ang="0">
                  <a:pos x="29" y="256"/>
                </a:cxn>
                <a:cxn ang="0">
                  <a:pos x="34" y="287"/>
                </a:cxn>
                <a:cxn ang="0">
                  <a:pos x="38" y="311"/>
                </a:cxn>
                <a:cxn ang="0">
                  <a:pos x="40" y="321"/>
                </a:cxn>
                <a:cxn ang="0">
                  <a:pos x="40" y="329"/>
                </a:cxn>
                <a:cxn ang="0">
                  <a:pos x="42" y="332"/>
                </a:cxn>
                <a:cxn ang="0">
                  <a:pos x="42" y="336"/>
                </a:cxn>
                <a:cxn ang="0">
                  <a:pos x="42" y="338"/>
                </a:cxn>
                <a:cxn ang="0">
                  <a:pos x="42" y="338"/>
                </a:cxn>
                <a:cxn ang="0">
                  <a:pos x="42" y="338"/>
                </a:cxn>
              </a:cxnLst>
              <a:rect l="0" t="0" r="r" b="b"/>
              <a:pathLst>
                <a:path w="42" h="33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6" y="57"/>
                  </a:lnTo>
                  <a:lnTo>
                    <a:pt x="10" y="93"/>
                  </a:lnTo>
                  <a:lnTo>
                    <a:pt x="13" y="135"/>
                  </a:lnTo>
                  <a:lnTo>
                    <a:pt x="19" y="177"/>
                  </a:lnTo>
                  <a:lnTo>
                    <a:pt x="25" y="218"/>
                  </a:lnTo>
                  <a:lnTo>
                    <a:pt x="29" y="256"/>
                  </a:lnTo>
                  <a:lnTo>
                    <a:pt x="34" y="287"/>
                  </a:lnTo>
                  <a:lnTo>
                    <a:pt x="38" y="311"/>
                  </a:lnTo>
                  <a:lnTo>
                    <a:pt x="40" y="321"/>
                  </a:lnTo>
                  <a:lnTo>
                    <a:pt x="40" y="329"/>
                  </a:lnTo>
                  <a:lnTo>
                    <a:pt x="42" y="332"/>
                  </a:lnTo>
                  <a:lnTo>
                    <a:pt x="42" y="336"/>
                  </a:lnTo>
                  <a:lnTo>
                    <a:pt x="42" y="338"/>
                  </a:lnTo>
                  <a:lnTo>
                    <a:pt x="42" y="338"/>
                  </a:lnTo>
                  <a:lnTo>
                    <a:pt x="42" y="33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0" name="Freeform 22"/>
            <p:cNvSpPr>
              <a:spLocks/>
            </p:cNvSpPr>
            <p:nvPr/>
          </p:nvSpPr>
          <p:spPr bwMode="auto">
            <a:xfrm>
              <a:off x="3044825" y="1438275"/>
              <a:ext cx="23813" cy="5080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5" y="63"/>
                </a:cxn>
                <a:cxn ang="0">
                  <a:pos x="0" y="6"/>
                </a:cxn>
              </a:cxnLst>
              <a:rect l="0" t="0" r="r" b="b"/>
              <a:pathLst>
                <a:path w="31" h="63">
                  <a:moveTo>
                    <a:pt x="31" y="0"/>
                  </a:moveTo>
                  <a:lnTo>
                    <a:pt x="25" y="63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1" name="Freeform 23"/>
            <p:cNvSpPr>
              <a:spLocks noEditPoints="1"/>
            </p:cNvSpPr>
            <p:nvPr/>
          </p:nvSpPr>
          <p:spPr bwMode="auto">
            <a:xfrm>
              <a:off x="2997200" y="1092200"/>
              <a:ext cx="57150" cy="79375"/>
            </a:xfrm>
            <a:custGeom>
              <a:avLst/>
              <a:gdLst/>
              <a:ahLst/>
              <a:cxnLst>
                <a:cxn ang="0">
                  <a:pos x="46" y="61"/>
                </a:cxn>
                <a:cxn ang="0">
                  <a:pos x="40" y="64"/>
                </a:cxn>
                <a:cxn ang="0">
                  <a:pos x="36" y="66"/>
                </a:cxn>
                <a:cxn ang="0">
                  <a:pos x="31" y="70"/>
                </a:cxn>
                <a:cxn ang="0">
                  <a:pos x="27" y="70"/>
                </a:cxn>
                <a:cxn ang="0">
                  <a:pos x="17" y="68"/>
                </a:cxn>
                <a:cxn ang="0">
                  <a:pos x="12" y="64"/>
                </a:cxn>
                <a:cxn ang="0">
                  <a:pos x="6" y="59"/>
                </a:cxn>
                <a:cxn ang="0">
                  <a:pos x="2" y="53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0" y="28"/>
                </a:cxn>
                <a:cxn ang="0">
                  <a:pos x="4" y="19"/>
                </a:cxn>
                <a:cxn ang="0">
                  <a:pos x="8" y="13"/>
                </a:cxn>
                <a:cxn ang="0">
                  <a:pos x="12" y="7"/>
                </a:cxn>
                <a:cxn ang="0">
                  <a:pos x="17" y="4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8" y="4"/>
                </a:cxn>
                <a:cxn ang="0">
                  <a:pos x="52" y="5"/>
                </a:cxn>
                <a:cxn ang="0">
                  <a:pos x="63" y="0"/>
                </a:cxn>
                <a:cxn ang="0">
                  <a:pos x="65" y="0"/>
                </a:cxn>
                <a:cxn ang="0">
                  <a:pos x="65" y="85"/>
                </a:cxn>
                <a:cxn ang="0">
                  <a:pos x="65" y="91"/>
                </a:cxn>
                <a:cxn ang="0">
                  <a:pos x="67" y="95"/>
                </a:cxn>
                <a:cxn ang="0">
                  <a:pos x="69" y="97"/>
                </a:cxn>
                <a:cxn ang="0">
                  <a:pos x="73" y="99"/>
                </a:cxn>
                <a:cxn ang="0">
                  <a:pos x="73" y="100"/>
                </a:cxn>
                <a:cxn ang="0">
                  <a:pos x="36" y="100"/>
                </a:cxn>
                <a:cxn ang="0">
                  <a:pos x="36" y="99"/>
                </a:cxn>
                <a:cxn ang="0">
                  <a:pos x="40" y="99"/>
                </a:cxn>
                <a:cxn ang="0">
                  <a:pos x="42" y="97"/>
                </a:cxn>
                <a:cxn ang="0">
                  <a:pos x="44" y="97"/>
                </a:cxn>
                <a:cxn ang="0">
                  <a:pos x="44" y="95"/>
                </a:cxn>
                <a:cxn ang="0">
                  <a:pos x="44" y="93"/>
                </a:cxn>
                <a:cxn ang="0">
                  <a:pos x="46" y="89"/>
                </a:cxn>
                <a:cxn ang="0">
                  <a:pos x="46" y="61"/>
                </a:cxn>
                <a:cxn ang="0">
                  <a:pos x="46" y="55"/>
                </a:cxn>
                <a:cxn ang="0">
                  <a:pos x="46" y="26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4" y="11"/>
                </a:cxn>
                <a:cxn ang="0">
                  <a:pos x="42" y="9"/>
                </a:cxn>
                <a:cxn ang="0">
                  <a:pos x="38" y="5"/>
                </a:cxn>
                <a:cxn ang="0">
                  <a:pos x="36" y="4"/>
                </a:cxn>
                <a:cxn ang="0">
                  <a:pos x="35" y="4"/>
                </a:cxn>
                <a:cxn ang="0">
                  <a:pos x="29" y="5"/>
                </a:cxn>
                <a:cxn ang="0">
                  <a:pos x="25" y="9"/>
                </a:cxn>
                <a:cxn ang="0">
                  <a:pos x="23" y="13"/>
                </a:cxn>
                <a:cxn ang="0">
                  <a:pos x="21" y="19"/>
                </a:cxn>
                <a:cxn ang="0">
                  <a:pos x="21" y="26"/>
                </a:cxn>
                <a:cxn ang="0">
                  <a:pos x="19" y="36"/>
                </a:cxn>
                <a:cxn ang="0">
                  <a:pos x="21" y="45"/>
                </a:cxn>
                <a:cxn ang="0">
                  <a:pos x="21" y="53"/>
                </a:cxn>
                <a:cxn ang="0">
                  <a:pos x="25" y="59"/>
                </a:cxn>
                <a:cxn ang="0">
                  <a:pos x="29" y="61"/>
                </a:cxn>
                <a:cxn ang="0">
                  <a:pos x="33" y="62"/>
                </a:cxn>
                <a:cxn ang="0">
                  <a:pos x="35" y="62"/>
                </a:cxn>
                <a:cxn ang="0">
                  <a:pos x="38" y="61"/>
                </a:cxn>
                <a:cxn ang="0">
                  <a:pos x="42" y="59"/>
                </a:cxn>
                <a:cxn ang="0">
                  <a:pos x="46" y="55"/>
                </a:cxn>
              </a:cxnLst>
              <a:rect l="0" t="0" r="r" b="b"/>
              <a:pathLst>
                <a:path w="73" h="100">
                  <a:moveTo>
                    <a:pt x="46" y="61"/>
                  </a:moveTo>
                  <a:lnTo>
                    <a:pt x="40" y="64"/>
                  </a:lnTo>
                  <a:lnTo>
                    <a:pt x="36" y="66"/>
                  </a:lnTo>
                  <a:lnTo>
                    <a:pt x="31" y="70"/>
                  </a:lnTo>
                  <a:lnTo>
                    <a:pt x="27" y="70"/>
                  </a:lnTo>
                  <a:lnTo>
                    <a:pt x="17" y="68"/>
                  </a:lnTo>
                  <a:lnTo>
                    <a:pt x="12" y="64"/>
                  </a:lnTo>
                  <a:lnTo>
                    <a:pt x="6" y="59"/>
                  </a:lnTo>
                  <a:lnTo>
                    <a:pt x="2" y="53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4" y="19"/>
                  </a:lnTo>
                  <a:lnTo>
                    <a:pt x="8" y="13"/>
                  </a:lnTo>
                  <a:lnTo>
                    <a:pt x="12" y="7"/>
                  </a:lnTo>
                  <a:lnTo>
                    <a:pt x="17" y="4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48" y="4"/>
                  </a:lnTo>
                  <a:lnTo>
                    <a:pt x="52" y="5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5" y="85"/>
                  </a:lnTo>
                  <a:lnTo>
                    <a:pt x="65" y="91"/>
                  </a:lnTo>
                  <a:lnTo>
                    <a:pt x="67" y="95"/>
                  </a:lnTo>
                  <a:lnTo>
                    <a:pt x="69" y="97"/>
                  </a:lnTo>
                  <a:lnTo>
                    <a:pt x="73" y="99"/>
                  </a:lnTo>
                  <a:lnTo>
                    <a:pt x="73" y="100"/>
                  </a:lnTo>
                  <a:lnTo>
                    <a:pt x="36" y="100"/>
                  </a:lnTo>
                  <a:lnTo>
                    <a:pt x="36" y="99"/>
                  </a:lnTo>
                  <a:lnTo>
                    <a:pt x="40" y="99"/>
                  </a:lnTo>
                  <a:lnTo>
                    <a:pt x="42" y="97"/>
                  </a:lnTo>
                  <a:lnTo>
                    <a:pt x="44" y="97"/>
                  </a:lnTo>
                  <a:lnTo>
                    <a:pt x="44" y="95"/>
                  </a:lnTo>
                  <a:lnTo>
                    <a:pt x="44" y="93"/>
                  </a:lnTo>
                  <a:lnTo>
                    <a:pt x="46" y="89"/>
                  </a:lnTo>
                  <a:lnTo>
                    <a:pt x="46" y="61"/>
                  </a:lnTo>
                  <a:close/>
                  <a:moveTo>
                    <a:pt x="46" y="55"/>
                  </a:moveTo>
                  <a:lnTo>
                    <a:pt x="46" y="26"/>
                  </a:lnTo>
                  <a:lnTo>
                    <a:pt x="46" y="21"/>
                  </a:lnTo>
                  <a:lnTo>
                    <a:pt x="44" y="15"/>
                  </a:lnTo>
                  <a:lnTo>
                    <a:pt x="44" y="11"/>
                  </a:lnTo>
                  <a:lnTo>
                    <a:pt x="42" y="9"/>
                  </a:lnTo>
                  <a:lnTo>
                    <a:pt x="38" y="5"/>
                  </a:lnTo>
                  <a:lnTo>
                    <a:pt x="36" y="4"/>
                  </a:lnTo>
                  <a:lnTo>
                    <a:pt x="35" y="4"/>
                  </a:lnTo>
                  <a:lnTo>
                    <a:pt x="29" y="5"/>
                  </a:lnTo>
                  <a:lnTo>
                    <a:pt x="25" y="9"/>
                  </a:lnTo>
                  <a:lnTo>
                    <a:pt x="23" y="13"/>
                  </a:lnTo>
                  <a:lnTo>
                    <a:pt x="21" y="19"/>
                  </a:lnTo>
                  <a:lnTo>
                    <a:pt x="21" y="26"/>
                  </a:lnTo>
                  <a:lnTo>
                    <a:pt x="19" y="36"/>
                  </a:lnTo>
                  <a:lnTo>
                    <a:pt x="21" y="45"/>
                  </a:lnTo>
                  <a:lnTo>
                    <a:pt x="21" y="53"/>
                  </a:lnTo>
                  <a:lnTo>
                    <a:pt x="25" y="59"/>
                  </a:lnTo>
                  <a:lnTo>
                    <a:pt x="29" y="61"/>
                  </a:lnTo>
                  <a:lnTo>
                    <a:pt x="33" y="62"/>
                  </a:lnTo>
                  <a:lnTo>
                    <a:pt x="35" y="62"/>
                  </a:lnTo>
                  <a:lnTo>
                    <a:pt x="38" y="61"/>
                  </a:lnTo>
                  <a:lnTo>
                    <a:pt x="42" y="59"/>
                  </a:lnTo>
                  <a:lnTo>
                    <a:pt x="46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2" name="Freeform 24"/>
            <p:cNvSpPr>
              <a:spLocks noEditPoints="1"/>
            </p:cNvSpPr>
            <p:nvPr/>
          </p:nvSpPr>
          <p:spPr bwMode="auto">
            <a:xfrm>
              <a:off x="3055938" y="1141413"/>
              <a:ext cx="41275" cy="65087"/>
            </a:xfrm>
            <a:custGeom>
              <a:avLst/>
              <a:gdLst/>
              <a:ahLst/>
              <a:cxnLst>
                <a:cxn ang="0">
                  <a:pos x="52" y="40"/>
                </a:cxn>
                <a:cxn ang="0">
                  <a:pos x="50" y="52"/>
                </a:cxn>
                <a:cxn ang="0">
                  <a:pos x="48" y="63"/>
                </a:cxn>
                <a:cxn ang="0">
                  <a:pos x="46" y="69"/>
                </a:cxn>
                <a:cxn ang="0">
                  <a:pos x="42" y="73"/>
                </a:cxn>
                <a:cxn ang="0">
                  <a:pos x="38" y="76"/>
                </a:cxn>
                <a:cxn ang="0">
                  <a:pos x="35" y="80"/>
                </a:cxn>
                <a:cxn ang="0">
                  <a:pos x="31" y="82"/>
                </a:cxn>
                <a:cxn ang="0">
                  <a:pos x="25" y="82"/>
                </a:cxn>
                <a:cxn ang="0">
                  <a:pos x="19" y="80"/>
                </a:cxn>
                <a:cxn ang="0">
                  <a:pos x="16" y="78"/>
                </a:cxn>
                <a:cxn ang="0">
                  <a:pos x="12" y="74"/>
                </a:cxn>
                <a:cxn ang="0">
                  <a:pos x="8" y="71"/>
                </a:cxn>
                <a:cxn ang="0">
                  <a:pos x="4" y="67"/>
                </a:cxn>
                <a:cxn ang="0">
                  <a:pos x="2" y="59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0" y="29"/>
                </a:cxn>
                <a:cxn ang="0">
                  <a:pos x="4" y="18"/>
                </a:cxn>
                <a:cxn ang="0">
                  <a:pos x="8" y="10"/>
                </a:cxn>
                <a:cxn ang="0">
                  <a:pos x="14" y="4"/>
                </a:cxn>
                <a:cxn ang="0">
                  <a:pos x="19" y="0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8" y="4"/>
                </a:cxn>
                <a:cxn ang="0">
                  <a:pos x="44" y="10"/>
                </a:cxn>
                <a:cxn ang="0">
                  <a:pos x="48" y="18"/>
                </a:cxn>
                <a:cxn ang="0">
                  <a:pos x="50" y="29"/>
                </a:cxn>
                <a:cxn ang="0">
                  <a:pos x="52" y="40"/>
                </a:cxn>
                <a:cxn ang="0">
                  <a:pos x="35" y="40"/>
                </a:cxn>
                <a:cxn ang="0">
                  <a:pos x="35" y="31"/>
                </a:cxn>
                <a:cxn ang="0">
                  <a:pos x="35" y="23"/>
                </a:cxn>
                <a:cxn ang="0">
                  <a:pos x="35" y="19"/>
                </a:cxn>
                <a:cxn ang="0">
                  <a:pos x="35" y="16"/>
                </a:cxn>
                <a:cxn ang="0">
                  <a:pos x="33" y="10"/>
                </a:cxn>
                <a:cxn ang="0">
                  <a:pos x="31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23" y="4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9" y="12"/>
                </a:cxn>
                <a:cxn ang="0">
                  <a:pos x="18" y="23"/>
                </a:cxn>
                <a:cxn ang="0">
                  <a:pos x="18" y="48"/>
                </a:cxn>
                <a:cxn ang="0">
                  <a:pos x="18" y="59"/>
                </a:cxn>
                <a:cxn ang="0">
                  <a:pos x="18" y="67"/>
                </a:cxn>
                <a:cxn ang="0">
                  <a:pos x="19" y="71"/>
                </a:cxn>
                <a:cxn ang="0">
                  <a:pos x="19" y="74"/>
                </a:cxn>
                <a:cxn ang="0">
                  <a:pos x="21" y="76"/>
                </a:cxn>
                <a:cxn ang="0">
                  <a:pos x="23" y="78"/>
                </a:cxn>
                <a:cxn ang="0">
                  <a:pos x="27" y="78"/>
                </a:cxn>
                <a:cxn ang="0">
                  <a:pos x="29" y="78"/>
                </a:cxn>
                <a:cxn ang="0">
                  <a:pos x="31" y="76"/>
                </a:cxn>
                <a:cxn ang="0">
                  <a:pos x="33" y="73"/>
                </a:cxn>
                <a:cxn ang="0">
                  <a:pos x="35" y="67"/>
                </a:cxn>
                <a:cxn ang="0">
                  <a:pos x="35" y="40"/>
                </a:cxn>
              </a:cxnLst>
              <a:rect l="0" t="0" r="r" b="b"/>
              <a:pathLst>
                <a:path w="52" h="82">
                  <a:moveTo>
                    <a:pt x="52" y="40"/>
                  </a:moveTo>
                  <a:lnTo>
                    <a:pt x="50" y="52"/>
                  </a:lnTo>
                  <a:lnTo>
                    <a:pt x="48" y="63"/>
                  </a:lnTo>
                  <a:lnTo>
                    <a:pt x="46" y="69"/>
                  </a:lnTo>
                  <a:lnTo>
                    <a:pt x="42" y="73"/>
                  </a:lnTo>
                  <a:lnTo>
                    <a:pt x="38" y="76"/>
                  </a:lnTo>
                  <a:lnTo>
                    <a:pt x="35" y="80"/>
                  </a:lnTo>
                  <a:lnTo>
                    <a:pt x="31" y="82"/>
                  </a:lnTo>
                  <a:lnTo>
                    <a:pt x="25" y="82"/>
                  </a:lnTo>
                  <a:lnTo>
                    <a:pt x="19" y="80"/>
                  </a:lnTo>
                  <a:lnTo>
                    <a:pt x="16" y="78"/>
                  </a:lnTo>
                  <a:lnTo>
                    <a:pt x="12" y="74"/>
                  </a:lnTo>
                  <a:lnTo>
                    <a:pt x="8" y="71"/>
                  </a:lnTo>
                  <a:lnTo>
                    <a:pt x="4" y="67"/>
                  </a:lnTo>
                  <a:lnTo>
                    <a:pt x="2" y="59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29"/>
                  </a:lnTo>
                  <a:lnTo>
                    <a:pt x="4" y="18"/>
                  </a:lnTo>
                  <a:lnTo>
                    <a:pt x="8" y="10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38" y="4"/>
                  </a:lnTo>
                  <a:lnTo>
                    <a:pt x="44" y="10"/>
                  </a:lnTo>
                  <a:lnTo>
                    <a:pt x="48" y="18"/>
                  </a:lnTo>
                  <a:lnTo>
                    <a:pt x="50" y="29"/>
                  </a:lnTo>
                  <a:lnTo>
                    <a:pt x="52" y="40"/>
                  </a:lnTo>
                  <a:close/>
                  <a:moveTo>
                    <a:pt x="35" y="40"/>
                  </a:moveTo>
                  <a:lnTo>
                    <a:pt x="35" y="31"/>
                  </a:lnTo>
                  <a:lnTo>
                    <a:pt x="35" y="23"/>
                  </a:lnTo>
                  <a:lnTo>
                    <a:pt x="35" y="19"/>
                  </a:lnTo>
                  <a:lnTo>
                    <a:pt x="35" y="16"/>
                  </a:lnTo>
                  <a:lnTo>
                    <a:pt x="33" y="10"/>
                  </a:lnTo>
                  <a:lnTo>
                    <a:pt x="31" y="6"/>
                  </a:lnTo>
                  <a:lnTo>
                    <a:pt x="29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9" y="12"/>
                  </a:lnTo>
                  <a:lnTo>
                    <a:pt x="18" y="23"/>
                  </a:lnTo>
                  <a:lnTo>
                    <a:pt x="18" y="48"/>
                  </a:lnTo>
                  <a:lnTo>
                    <a:pt x="18" y="59"/>
                  </a:lnTo>
                  <a:lnTo>
                    <a:pt x="18" y="67"/>
                  </a:lnTo>
                  <a:lnTo>
                    <a:pt x="19" y="71"/>
                  </a:lnTo>
                  <a:lnTo>
                    <a:pt x="19" y="74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7" y="78"/>
                  </a:lnTo>
                  <a:lnTo>
                    <a:pt x="29" y="78"/>
                  </a:lnTo>
                  <a:lnTo>
                    <a:pt x="31" y="76"/>
                  </a:lnTo>
                  <a:lnTo>
                    <a:pt x="33" y="73"/>
                  </a:lnTo>
                  <a:lnTo>
                    <a:pt x="35" y="67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53" name="Freeform 25"/>
            <p:cNvSpPr>
              <a:spLocks/>
            </p:cNvSpPr>
            <p:nvPr/>
          </p:nvSpPr>
          <p:spPr bwMode="auto">
            <a:xfrm>
              <a:off x="2124075" y="1520825"/>
              <a:ext cx="93663" cy="212725"/>
            </a:xfrm>
            <a:custGeom>
              <a:avLst/>
              <a:gdLst/>
              <a:ahLst/>
              <a:cxnLst>
                <a:cxn ang="0">
                  <a:pos x="118" y="267"/>
                </a:cxn>
                <a:cxn ang="0">
                  <a:pos x="66" y="267"/>
                </a:cxn>
                <a:cxn ang="0">
                  <a:pos x="66" y="76"/>
                </a:cxn>
                <a:cxn ang="0">
                  <a:pos x="36" y="100"/>
                </a:cxn>
                <a:cxn ang="0">
                  <a:pos x="0" y="118"/>
                </a:cxn>
                <a:cxn ang="0">
                  <a:pos x="0" y="66"/>
                </a:cxn>
                <a:cxn ang="0">
                  <a:pos x="21" y="57"/>
                </a:cxn>
                <a:cxn ang="0">
                  <a:pos x="44" y="42"/>
                </a:cxn>
                <a:cxn ang="0">
                  <a:pos x="63" y="23"/>
                </a:cxn>
                <a:cxn ang="0">
                  <a:pos x="76" y="0"/>
                </a:cxn>
                <a:cxn ang="0">
                  <a:pos x="118" y="0"/>
                </a:cxn>
                <a:cxn ang="0">
                  <a:pos x="118" y="267"/>
                </a:cxn>
              </a:cxnLst>
              <a:rect l="0" t="0" r="r" b="b"/>
              <a:pathLst>
                <a:path w="118" h="267">
                  <a:moveTo>
                    <a:pt x="118" y="267"/>
                  </a:moveTo>
                  <a:lnTo>
                    <a:pt x="66" y="267"/>
                  </a:lnTo>
                  <a:lnTo>
                    <a:pt x="66" y="76"/>
                  </a:lnTo>
                  <a:lnTo>
                    <a:pt x="36" y="100"/>
                  </a:lnTo>
                  <a:lnTo>
                    <a:pt x="0" y="118"/>
                  </a:lnTo>
                  <a:lnTo>
                    <a:pt x="0" y="66"/>
                  </a:lnTo>
                  <a:lnTo>
                    <a:pt x="21" y="57"/>
                  </a:lnTo>
                  <a:lnTo>
                    <a:pt x="44" y="42"/>
                  </a:lnTo>
                  <a:lnTo>
                    <a:pt x="63" y="23"/>
                  </a:lnTo>
                  <a:lnTo>
                    <a:pt x="76" y="0"/>
                  </a:lnTo>
                  <a:lnTo>
                    <a:pt x="118" y="0"/>
                  </a:lnTo>
                  <a:lnTo>
                    <a:pt x="118" y="2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0554" name="Picture 26" descr="baa2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600200"/>
            <a:ext cx="3038475" cy="825500"/>
          </a:xfrm>
          <a:prstGeom prst="rect">
            <a:avLst/>
          </a:prstGeom>
          <a:noFill/>
        </p:spPr>
      </p:pic>
      <p:grpSp>
        <p:nvGrpSpPr>
          <p:cNvPr id="31" name="Group 30"/>
          <p:cNvGrpSpPr/>
          <p:nvPr/>
        </p:nvGrpSpPr>
        <p:grpSpPr>
          <a:xfrm>
            <a:off x="2116138" y="1712913"/>
            <a:ext cx="3265487" cy="812800"/>
            <a:chOff x="2116138" y="1712913"/>
            <a:chExt cx="3265487" cy="812800"/>
          </a:xfrm>
        </p:grpSpPr>
        <p:sp>
          <p:nvSpPr>
            <p:cNvPr id="32" name="Line 4"/>
            <p:cNvSpPr>
              <a:spLocks noChangeShapeType="1"/>
            </p:cNvSpPr>
            <p:nvPr/>
          </p:nvSpPr>
          <p:spPr bwMode="auto">
            <a:xfrm>
              <a:off x="2827338" y="1712913"/>
              <a:ext cx="2481262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881313" y="2311400"/>
              <a:ext cx="248126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860675" y="2519363"/>
              <a:ext cx="24828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>
              <a:off x="3105150" y="2305050"/>
              <a:ext cx="1588" cy="220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3397250" y="2305050"/>
              <a:ext cx="1588" cy="220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3676650" y="2305050"/>
              <a:ext cx="1588" cy="220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3968750" y="2305050"/>
              <a:ext cx="1588" cy="220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4265613" y="2314575"/>
              <a:ext cx="1587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4556125" y="2314575"/>
              <a:ext cx="1588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4837113" y="2314575"/>
              <a:ext cx="1587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5129213" y="2314575"/>
              <a:ext cx="1587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 noEditPoints="1"/>
            </p:cNvSpPr>
            <p:nvPr/>
          </p:nvSpPr>
          <p:spPr bwMode="auto">
            <a:xfrm>
              <a:off x="3219450" y="2390775"/>
              <a:ext cx="79375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57"/>
                </a:cxn>
                <a:cxn ang="0">
                  <a:pos x="45" y="49"/>
                </a:cxn>
                <a:cxn ang="0">
                  <a:pos x="53" y="46"/>
                </a:cxn>
                <a:cxn ang="0">
                  <a:pos x="62" y="44"/>
                </a:cxn>
                <a:cxn ang="0">
                  <a:pos x="72" y="46"/>
                </a:cxn>
                <a:cxn ang="0">
                  <a:pos x="81" y="49"/>
                </a:cxn>
                <a:cxn ang="0">
                  <a:pos x="87" y="53"/>
                </a:cxn>
                <a:cxn ang="0">
                  <a:pos x="93" y="59"/>
                </a:cxn>
                <a:cxn ang="0">
                  <a:pos x="96" y="67"/>
                </a:cxn>
                <a:cxn ang="0">
                  <a:pos x="98" y="72"/>
                </a:cxn>
                <a:cxn ang="0">
                  <a:pos x="100" y="82"/>
                </a:cxn>
                <a:cxn ang="0">
                  <a:pos x="100" y="89"/>
                </a:cxn>
                <a:cxn ang="0">
                  <a:pos x="100" y="101"/>
                </a:cxn>
                <a:cxn ang="0">
                  <a:pos x="98" y="108"/>
                </a:cxn>
                <a:cxn ang="0">
                  <a:pos x="94" y="118"/>
                </a:cxn>
                <a:cxn ang="0">
                  <a:pos x="89" y="125"/>
                </a:cxn>
                <a:cxn ang="0">
                  <a:pos x="83" y="131"/>
                </a:cxn>
                <a:cxn ang="0">
                  <a:pos x="77" y="137"/>
                </a:cxn>
                <a:cxn ang="0">
                  <a:pos x="70" y="141"/>
                </a:cxn>
                <a:cxn ang="0">
                  <a:pos x="62" y="143"/>
                </a:cxn>
                <a:cxn ang="0">
                  <a:pos x="53" y="144"/>
                </a:cxn>
                <a:cxn ang="0">
                  <a:pos x="45" y="143"/>
                </a:cxn>
                <a:cxn ang="0">
                  <a:pos x="39" y="143"/>
                </a:cxn>
                <a:cxn ang="0">
                  <a:pos x="34" y="139"/>
                </a:cxn>
                <a:cxn ang="0">
                  <a:pos x="28" y="135"/>
                </a:cxn>
                <a:cxn ang="0">
                  <a:pos x="11" y="144"/>
                </a:cxn>
                <a:cxn ang="0">
                  <a:pos x="7" y="144"/>
                </a:cxn>
                <a:cxn ang="0">
                  <a:pos x="7" y="21"/>
                </a:cxn>
                <a:cxn ang="0">
                  <a:pos x="7" y="15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5" y="6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36" y="0"/>
                </a:cxn>
                <a:cxn ang="0">
                  <a:pos x="36" y="65"/>
                </a:cxn>
                <a:cxn ang="0">
                  <a:pos x="36" y="106"/>
                </a:cxn>
                <a:cxn ang="0">
                  <a:pos x="36" y="114"/>
                </a:cxn>
                <a:cxn ang="0">
                  <a:pos x="36" y="120"/>
                </a:cxn>
                <a:cxn ang="0">
                  <a:pos x="37" y="124"/>
                </a:cxn>
                <a:cxn ang="0">
                  <a:pos x="39" y="129"/>
                </a:cxn>
                <a:cxn ang="0">
                  <a:pos x="41" y="133"/>
                </a:cxn>
                <a:cxn ang="0">
                  <a:pos x="47" y="137"/>
                </a:cxn>
                <a:cxn ang="0">
                  <a:pos x="53" y="137"/>
                </a:cxn>
                <a:cxn ang="0">
                  <a:pos x="58" y="137"/>
                </a:cxn>
                <a:cxn ang="0">
                  <a:pos x="62" y="135"/>
                </a:cxn>
                <a:cxn ang="0">
                  <a:pos x="66" y="129"/>
                </a:cxn>
                <a:cxn ang="0">
                  <a:pos x="70" y="122"/>
                </a:cxn>
                <a:cxn ang="0">
                  <a:pos x="72" y="110"/>
                </a:cxn>
                <a:cxn ang="0">
                  <a:pos x="72" y="91"/>
                </a:cxn>
                <a:cxn ang="0">
                  <a:pos x="72" y="82"/>
                </a:cxn>
                <a:cxn ang="0">
                  <a:pos x="70" y="72"/>
                </a:cxn>
                <a:cxn ang="0">
                  <a:pos x="68" y="67"/>
                </a:cxn>
                <a:cxn ang="0">
                  <a:pos x="66" y="61"/>
                </a:cxn>
                <a:cxn ang="0">
                  <a:pos x="62" y="57"/>
                </a:cxn>
                <a:cxn ang="0">
                  <a:pos x="58" y="55"/>
                </a:cxn>
                <a:cxn ang="0">
                  <a:pos x="55" y="55"/>
                </a:cxn>
                <a:cxn ang="0">
                  <a:pos x="49" y="57"/>
                </a:cxn>
                <a:cxn ang="0">
                  <a:pos x="41" y="59"/>
                </a:cxn>
                <a:cxn ang="0">
                  <a:pos x="36" y="65"/>
                </a:cxn>
              </a:cxnLst>
              <a:rect l="0" t="0" r="r" b="b"/>
              <a:pathLst>
                <a:path w="100" h="144">
                  <a:moveTo>
                    <a:pt x="36" y="0"/>
                  </a:moveTo>
                  <a:lnTo>
                    <a:pt x="36" y="57"/>
                  </a:lnTo>
                  <a:lnTo>
                    <a:pt x="45" y="49"/>
                  </a:lnTo>
                  <a:lnTo>
                    <a:pt x="53" y="46"/>
                  </a:lnTo>
                  <a:lnTo>
                    <a:pt x="62" y="44"/>
                  </a:lnTo>
                  <a:lnTo>
                    <a:pt x="72" y="46"/>
                  </a:lnTo>
                  <a:lnTo>
                    <a:pt x="81" y="49"/>
                  </a:lnTo>
                  <a:lnTo>
                    <a:pt x="87" y="53"/>
                  </a:lnTo>
                  <a:lnTo>
                    <a:pt x="93" y="59"/>
                  </a:lnTo>
                  <a:lnTo>
                    <a:pt x="96" y="67"/>
                  </a:lnTo>
                  <a:lnTo>
                    <a:pt x="98" y="72"/>
                  </a:lnTo>
                  <a:lnTo>
                    <a:pt x="100" y="82"/>
                  </a:lnTo>
                  <a:lnTo>
                    <a:pt x="100" y="89"/>
                  </a:lnTo>
                  <a:lnTo>
                    <a:pt x="100" y="101"/>
                  </a:lnTo>
                  <a:lnTo>
                    <a:pt x="98" y="108"/>
                  </a:lnTo>
                  <a:lnTo>
                    <a:pt x="94" y="118"/>
                  </a:lnTo>
                  <a:lnTo>
                    <a:pt x="89" y="125"/>
                  </a:lnTo>
                  <a:lnTo>
                    <a:pt x="83" y="131"/>
                  </a:lnTo>
                  <a:lnTo>
                    <a:pt x="77" y="137"/>
                  </a:lnTo>
                  <a:lnTo>
                    <a:pt x="70" y="141"/>
                  </a:lnTo>
                  <a:lnTo>
                    <a:pt x="62" y="143"/>
                  </a:lnTo>
                  <a:lnTo>
                    <a:pt x="53" y="144"/>
                  </a:lnTo>
                  <a:lnTo>
                    <a:pt x="45" y="143"/>
                  </a:lnTo>
                  <a:lnTo>
                    <a:pt x="39" y="143"/>
                  </a:lnTo>
                  <a:lnTo>
                    <a:pt x="34" y="139"/>
                  </a:lnTo>
                  <a:lnTo>
                    <a:pt x="28" y="135"/>
                  </a:lnTo>
                  <a:lnTo>
                    <a:pt x="11" y="144"/>
                  </a:lnTo>
                  <a:lnTo>
                    <a:pt x="7" y="144"/>
                  </a:lnTo>
                  <a:lnTo>
                    <a:pt x="7" y="21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5" y="8"/>
                  </a:lnTo>
                  <a:lnTo>
                    <a:pt x="5" y="6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36" y="0"/>
                  </a:lnTo>
                  <a:close/>
                  <a:moveTo>
                    <a:pt x="36" y="65"/>
                  </a:moveTo>
                  <a:lnTo>
                    <a:pt x="36" y="106"/>
                  </a:lnTo>
                  <a:lnTo>
                    <a:pt x="36" y="114"/>
                  </a:lnTo>
                  <a:lnTo>
                    <a:pt x="36" y="120"/>
                  </a:lnTo>
                  <a:lnTo>
                    <a:pt x="37" y="124"/>
                  </a:lnTo>
                  <a:lnTo>
                    <a:pt x="39" y="129"/>
                  </a:lnTo>
                  <a:lnTo>
                    <a:pt x="41" y="133"/>
                  </a:lnTo>
                  <a:lnTo>
                    <a:pt x="47" y="137"/>
                  </a:lnTo>
                  <a:lnTo>
                    <a:pt x="53" y="137"/>
                  </a:lnTo>
                  <a:lnTo>
                    <a:pt x="58" y="137"/>
                  </a:lnTo>
                  <a:lnTo>
                    <a:pt x="62" y="135"/>
                  </a:lnTo>
                  <a:lnTo>
                    <a:pt x="66" y="129"/>
                  </a:lnTo>
                  <a:lnTo>
                    <a:pt x="70" y="122"/>
                  </a:lnTo>
                  <a:lnTo>
                    <a:pt x="72" y="110"/>
                  </a:lnTo>
                  <a:lnTo>
                    <a:pt x="72" y="91"/>
                  </a:lnTo>
                  <a:lnTo>
                    <a:pt x="72" y="82"/>
                  </a:lnTo>
                  <a:lnTo>
                    <a:pt x="70" y="72"/>
                  </a:lnTo>
                  <a:lnTo>
                    <a:pt x="68" y="67"/>
                  </a:lnTo>
                  <a:lnTo>
                    <a:pt x="66" y="61"/>
                  </a:lnTo>
                  <a:lnTo>
                    <a:pt x="62" y="57"/>
                  </a:lnTo>
                  <a:lnTo>
                    <a:pt x="58" y="55"/>
                  </a:lnTo>
                  <a:lnTo>
                    <a:pt x="55" y="55"/>
                  </a:lnTo>
                  <a:lnTo>
                    <a:pt x="49" y="57"/>
                  </a:lnTo>
                  <a:lnTo>
                    <a:pt x="41" y="59"/>
                  </a:lnTo>
                  <a:lnTo>
                    <a:pt x="36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/>
          </p:nvSpPr>
          <p:spPr bwMode="auto">
            <a:xfrm>
              <a:off x="2841625" y="2309813"/>
              <a:ext cx="65088" cy="20637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55" y="2"/>
                </a:cxn>
                <a:cxn ang="0">
                  <a:pos x="53" y="5"/>
                </a:cxn>
                <a:cxn ang="0">
                  <a:pos x="51" y="9"/>
                </a:cxn>
                <a:cxn ang="0">
                  <a:pos x="45" y="22"/>
                </a:cxn>
                <a:cxn ang="0">
                  <a:pos x="43" y="39"/>
                </a:cxn>
                <a:cxn ang="0">
                  <a:pos x="47" y="55"/>
                </a:cxn>
                <a:cxn ang="0">
                  <a:pos x="55" y="66"/>
                </a:cxn>
                <a:cxn ang="0">
                  <a:pos x="66" y="74"/>
                </a:cxn>
                <a:cxn ang="0">
                  <a:pos x="76" y="81"/>
                </a:cxn>
                <a:cxn ang="0">
                  <a:pos x="81" y="89"/>
                </a:cxn>
                <a:cxn ang="0">
                  <a:pos x="81" y="95"/>
                </a:cxn>
                <a:cxn ang="0">
                  <a:pos x="74" y="98"/>
                </a:cxn>
                <a:cxn ang="0">
                  <a:pos x="61" y="104"/>
                </a:cxn>
                <a:cxn ang="0">
                  <a:pos x="45" y="110"/>
                </a:cxn>
                <a:cxn ang="0">
                  <a:pos x="30" y="115"/>
                </a:cxn>
                <a:cxn ang="0">
                  <a:pos x="15" y="121"/>
                </a:cxn>
                <a:cxn ang="0">
                  <a:pos x="4" y="125"/>
                </a:cxn>
                <a:cxn ang="0">
                  <a:pos x="0" y="131"/>
                </a:cxn>
                <a:cxn ang="0">
                  <a:pos x="2" y="134"/>
                </a:cxn>
                <a:cxn ang="0">
                  <a:pos x="11" y="138"/>
                </a:cxn>
                <a:cxn ang="0">
                  <a:pos x="24" y="140"/>
                </a:cxn>
                <a:cxn ang="0">
                  <a:pos x="36" y="142"/>
                </a:cxn>
                <a:cxn ang="0">
                  <a:pos x="51" y="142"/>
                </a:cxn>
                <a:cxn ang="0">
                  <a:pos x="61" y="142"/>
                </a:cxn>
                <a:cxn ang="0">
                  <a:pos x="68" y="144"/>
                </a:cxn>
                <a:cxn ang="0">
                  <a:pos x="70" y="148"/>
                </a:cxn>
                <a:cxn ang="0">
                  <a:pos x="72" y="151"/>
                </a:cxn>
                <a:cxn ang="0">
                  <a:pos x="72" y="157"/>
                </a:cxn>
                <a:cxn ang="0">
                  <a:pos x="70" y="165"/>
                </a:cxn>
                <a:cxn ang="0">
                  <a:pos x="66" y="170"/>
                </a:cxn>
                <a:cxn ang="0">
                  <a:pos x="55" y="189"/>
                </a:cxn>
                <a:cxn ang="0">
                  <a:pos x="43" y="207"/>
                </a:cxn>
                <a:cxn ang="0">
                  <a:pos x="40" y="212"/>
                </a:cxn>
                <a:cxn ang="0">
                  <a:pos x="40" y="216"/>
                </a:cxn>
                <a:cxn ang="0">
                  <a:pos x="40" y="220"/>
                </a:cxn>
                <a:cxn ang="0">
                  <a:pos x="40" y="222"/>
                </a:cxn>
                <a:cxn ang="0">
                  <a:pos x="43" y="224"/>
                </a:cxn>
                <a:cxn ang="0">
                  <a:pos x="47" y="224"/>
                </a:cxn>
                <a:cxn ang="0">
                  <a:pos x="51" y="224"/>
                </a:cxn>
                <a:cxn ang="0">
                  <a:pos x="57" y="222"/>
                </a:cxn>
                <a:cxn ang="0">
                  <a:pos x="61" y="222"/>
                </a:cxn>
                <a:cxn ang="0">
                  <a:pos x="66" y="222"/>
                </a:cxn>
                <a:cxn ang="0">
                  <a:pos x="70" y="220"/>
                </a:cxn>
                <a:cxn ang="0">
                  <a:pos x="74" y="220"/>
                </a:cxn>
                <a:cxn ang="0">
                  <a:pos x="76" y="222"/>
                </a:cxn>
                <a:cxn ang="0">
                  <a:pos x="78" y="222"/>
                </a:cxn>
                <a:cxn ang="0">
                  <a:pos x="76" y="226"/>
                </a:cxn>
                <a:cxn ang="0">
                  <a:pos x="74" y="227"/>
                </a:cxn>
                <a:cxn ang="0">
                  <a:pos x="70" y="231"/>
                </a:cxn>
                <a:cxn ang="0">
                  <a:pos x="66" y="235"/>
                </a:cxn>
                <a:cxn ang="0">
                  <a:pos x="61" y="241"/>
                </a:cxn>
                <a:cxn ang="0">
                  <a:pos x="57" y="245"/>
                </a:cxn>
                <a:cxn ang="0">
                  <a:pos x="51" y="248"/>
                </a:cxn>
                <a:cxn ang="0">
                  <a:pos x="47" y="252"/>
                </a:cxn>
                <a:cxn ang="0">
                  <a:pos x="43" y="256"/>
                </a:cxn>
                <a:cxn ang="0">
                  <a:pos x="40" y="258"/>
                </a:cxn>
                <a:cxn ang="0">
                  <a:pos x="38" y="258"/>
                </a:cxn>
                <a:cxn ang="0">
                  <a:pos x="38" y="260"/>
                </a:cxn>
                <a:cxn ang="0">
                  <a:pos x="36" y="260"/>
                </a:cxn>
                <a:cxn ang="0">
                  <a:pos x="36" y="260"/>
                </a:cxn>
              </a:cxnLst>
              <a:rect l="0" t="0" r="r" b="b"/>
              <a:pathLst>
                <a:path w="81" h="260"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2"/>
                  </a:lnTo>
                  <a:lnTo>
                    <a:pt x="53" y="5"/>
                  </a:lnTo>
                  <a:lnTo>
                    <a:pt x="51" y="9"/>
                  </a:lnTo>
                  <a:lnTo>
                    <a:pt x="45" y="22"/>
                  </a:lnTo>
                  <a:lnTo>
                    <a:pt x="43" y="39"/>
                  </a:lnTo>
                  <a:lnTo>
                    <a:pt x="47" y="55"/>
                  </a:lnTo>
                  <a:lnTo>
                    <a:pt x="55" y="66"/>
                  </a:lnTo>
                  <a:lnTo>
                    <a:pt x="66" y="74"/>
                  </a:lnTo>
                  <a:lnTo>
                    <a:pt x="76" y="81"/>
                  </a:lnTo>
                  <a:lnTo>
                    <a:pt x="81" y="89"/>
                  </a:lnTo>
                  <a:lnTo>
                    <a:pt x="81" y="95"/>
                  </a:lnTo>
                  <a:lnTo>
                    <a:pt x="74" y="98"/>
                  </a:lnTo>
                  <a:lnTo>
                    <a:pt x="61" y="104"/>
                  </a:lnTo>
                  <a:lnTo>
                    <a:pt x="45" y="110"/>
                  </a:lnTo>
                  <a:lnTo>
                    <a:pt x="30" y="115"/>
                  </a:lnTo>
                  <a:lnTo>
                    <a:pt x="15" y="121"/>
                  </a:lnTo>
                  <a:lnTo>
                    <a:pt x="4" y="125"/>
                  </a:lnTo>
                  <a:lnTo>
                    <a:pt x="0" y="131"/>
                  </a:lnTo>
                  <a:lnTo>
                    <a:pt x="2" y="134"/>
                  </a:lnTo>
                  <a:lnTo>
                    <a:pt x="11" y="138"/>
                  </a:lnTo>
                  <a:lnTo>
                    <a:pt x="24" y="140"/>
                  </a:lnTo>
                  <a:lnTo>
                    <a:pt x="36" y="142"/>
                  </a:lnTo>
                  <a:lnTo>
                    <a:pt x="51" y="142"/>
                  </a:lnTo>
                  <a:lnTo>
                    <a:pt x="61" y="142"/>
                  </a:lnTo>
                  <a:lnTo>
                    <a:pt x="68" y="144"/>
                  </a:lnTo>
                  <a:lnTo>
                    <a:pt x="70" y="148"/>
                  </a:lnTo>
                  <a:lnTo>
                    <a:pt x="72" y="151"/>
                  </a:lnTo>
                  <a:lnTo>
                    <a:pt x="72" y="157"/>
                  </a:lnTo>
                  <a:lnTo>
                    <a:pt x="70" y="165"/>
                  </a:lnTo>
                  <a:lnTo>
                    <a:pt x="66" y="170"/>
                  </a:lnTo>
                  <a:lnTo>
                    <a:pt x="55" y="189"/>
                  </a:lnTo>
                  <a:lnTo>
                    <a:pt x="43" y="207"/>
                  </a:lnTo>
                  <a:lnTo>
                    <a:pt x="40" y="212"/>
                  </a:lnTo>
                  <a:lnTo>
                    <a:pt x="40" y="216"/>
                  </a:lnTo>
                  <a:lnTo>
                    <a:pt x="40" y="220"/>
                  </a:lnTo>
                  <a:lnTo>
                    <a:pt x="40" y="222"/>
                  </a:lnTo>
                  <a:lnTo>
                    <a:pt x="43" y="224"/>
                  </a:lnTo>
                  <a:lnTo>
                    <a:pt x="47" y="224"/>
                  </a:lnTo>
                  <a:lnTo>
                    <a:pt x="51" y="224"/>
                  </a:lnTo>
                  <a:lnTo>
                    <a:pt x="57" y="222"/>
                  </a:lnTo>
                  <a:lnTo>
                    <a:pt x="61" y="222"/>
                  </a:lnTo>
                  <a:lnTo>
                    <a:pt x="66" y="222"/>
                  </a:lnTo>
                  <a:lnTo>
                    <a:pt x="70" y="220"/>
                  </a:lnTo>
                  <a:lnTo>
                    <a:pt x="74" y="220"/>
                  </a:lnTo>
                  <a:lnTo>
                    <a:pt x="76" y="222"/>
                  </a:lnTo>
                  <a:lnTo>
                    <a:pt x="78" y="222"/>
                  </a:lnTo>
                  <a:lnTo>
                    <a:pt x="76" y="226"/>
                  </a:lnTo>
                  <a:lnTo>
                    <a:pt x="74" y="227"/>
                  </a:lnTo>
                  <a:lnTo>
                    <a:pt x="70" y="231"/>
                  </a:lnTo>
                  <a:lnTo>
                    <a:pt x="66" y="235"/>
                  </a:lnTo>
                  <a:lnTo>
                    <a:pt x="61" y="241"/>
                  </a:lnTo>
                  <a:lnTo>
                    <a:pt x="57" y="245"/>
                  </a:lnTo>
                  <a:lnTo>
                    <a:pt x="51" y="248"/>
                  </a:lnTo>
                  <a:lnTo>
                    <a:pt x="47" y="252"/>
                  </a:lnTo>
                  <a:lnTo>
                    <a:pt x="43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38" y="260"/>
                  </a:lnTo>
                  <a:lnTo>
                    <a:pt x="36" y="260"/>
                  </a:lnTo>
                  <a:lnTo>
                    <a:pt x="36" y="2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/>
          </p:nvSpPr>
          <p:spPr bwMode="auto">
            <a:xfrm>
              <a:off x="5319713" y="2309813"/>
              <a:ext cx="61912" cy="21113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1" y="9"/>
                </a:cxn>
                <a:cxn ang="0">
                  <a:pos x="45" y="21"/>
                </a:cxn>
                <a:cxn ang="0">
                  <a:pos x="39" y="34"/>
                </a:cxn>
                <a:cxn ang="0">
                  <a:pos x="43" y="49"/>
                </a:cxn>
                <a:cxn ang="0">
                  <a:pos x="55" y="60"/>
                </a:cxn>
                <a:cxn ang="0">
                  <a:pos x="68" y="70"/>
                </a:cxn>
                <a:cxn ang="0">
                  <a:pos x="77" y="77"/>
                </a:cxn>
                <a:cxn ang="0">
                  <a:pos x="76" y="87"/>
                </a:cxn>
                <a:cxn ang="0">
                  <a:pos x="64" y="95"/>
                </a:cxn>
                <a:cxn ang="0">
                  <a:pos x="45" y="102"/>
                </a:cxn>
                <a:cxn ang="0">
                  <a:pos x="30" y="108"/>
                </a:cxn>
                <a:cxn ang="0">
                  <a:pos x="15" y="114"/>
                </a:cxn>
                <a:cxn ang="0">
                  <a:pos x="3" y="119"/>
                </a:cxn>
                <a:cxn ang="0">
                  <a:pos x="0" y="125"/>
                </a:cxn>
                <a:cxn ang="0">
                  <a:pos x="1" y="129"/>
                </a:cxn>
                <a:cxn ang="0">
                  <a:pos x="9" y="133"/>
                </a:cxn>
                <a:cxn ang="0">
                  <a:pos x="20" y="134"/>
                </a:cxn>
                <a:cxn ang="0">
                  <a:pos x="34" y="136"/>
                </a:cxn>
                <a:cxn ang="0">
                  <a:pos x="49" y="136"/>
                </a:cxn>
                <a:cxn ang="0">
                  <a:pos x="60" y="136"/>
                </a:cxn>
                <a:cxn ang="0">
                  <a:pos x="68" y="138"/>
                </a:cxn>
                <a:cxn ang="0">
                  <a:pos x="70" y="140"/>
                </a:cxn>
                <a:cxn ang="0">
                  <a:pos x="72" y="144"/>
                </a:cxn>
                <a:cxn ang="0">
                  <a:pos x="72" y="148"/>
                </a:cxn>
                <a:cxn ang="0">
                  <a:pos x="70" y="153"/>
                </a:cxn>
                <a:cxn ang="0">
                  <a:pos x="66" y="161"/>
                </a:cxn>
                <a:cxn ang="0">
                  <a:pos x="58" y="174"/>
                </a:cxn>
                <a:cxn ang="0">
                  <a:pos x="47" y="188"/>
                </a:cxn>
                <a:cxn ang="0">
                  <a:pos x="38" y="201"/>
                </a:cxn>
                <a:cxn ang="0">
                  <a:pos x="36" y="205"/>
                </a:cxn>
                <a:cxn ang="0">
                  <a:pos x="34" y="210"/>
                </a:cxn>
                <a:cxn ang="0">
                  <a:pos x="34" y="212"/>
                </a:cxn>
                <a:cxn ang="0">
                  <a:pos x="34" y="216"/>
                </a:cxn>
                <a:cxn ang="0">
                  <a:pos x="38" y="216"/>
                </a:cxn>
                <a:cxn ang="0">
                  <a:pos x="41" y="218"/>
                </a:cxn>
                <a:cxn ang="0">
                  <a:pos x="45" y="218"/>
                </a:cxn>
                <a:cxn ang="0">
                  <a:pos x="51" y="216"/>
                </a:cxn>
                <a:cxn ang="0">
                  <a:pos x="55" y="216"/>
                </a:cxn>
                <a:cxn ang="0">
                  <a:pos x="60" y="216"/>
                </a:cxn>
                <a:cxn ang="0">
                  <a:pos x="64" y="214"/>
                </a:cxn>
                <a:cxn ang="0">
                  <a:pos x="68" y="216"/>
                </a:cxn>
                <a:cxn ang="0">
                  <a:pos x="70" y="216"/>
                </a:cxn>
                <a:cxn ang="0">
                  <a:pos x="70" y="218"/>
                </a:cxn>
                <a:cxn ang="0">
                  <a:pos x="64" y="226"/>
                </a:cxn>
                <a:cxn ang="0">
                  <a:pos x="55" y="235"/>
                </a:cxn>
                <a:cxn ang="0">
                  <a:pos x="41" y="246"/>
                </a:cxn>
                <a:cxn ang="0">
                  <a:pos x="32" y="256"/>
                </a:cxn>
                <a:cxn ang="0">
                  <a:pos x="26" y="260"/>
                </a:cxn>
                <a:cxn ang="0">
                  <a:pos x="22" y="263"/>
                </a:cxn>
                <a:cxn ang="0">
                  <a:pos x="20" y="265"/>
                </a:cxn>
                <a:cxn ang="0">
                  <a:pos x="20" y="265"/>
                </a:cxn>
                <a:cxn ang="0">
                  <a:pos x="19" y="265"/>
                </a:cxn>
                <a:cxn ang="0">
                  <a:pos x="19" y="265"/>
                </a:cxn>
              </a:cxnLst>
              <a:rect l="0" t="0" r="r" b="b"/>
              <a:pathLst>
                <a:path w="77" h="265"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1" y="9"/>
                  </a:lnTo>
                  <a:lnTo>
                    <a:pt x="45" y="21"/>
                  </a:lnTo>
                  <a:lnTo>
                    <a:pt x="39" y="34"/>
                  </a:lnTo>
                  <a:lnTo>
                    <a:pt x="43" y="49"/>
                  </a:lnTo>
                  <a:lnTo>
                    <a:pt x="55" y="60"/>
                  </a:lnTo>
                  <a:lnTo>
                    <a:pt x="68" y="70"/>
                  </a:lnTo>
                  <a:lnTo>
                    <a:pt x="77" y="77"/>
                  </a:lnTo>
                  <a:lnTo>
                    <a:pt x="76" y="87"/>
                  </a:lnTo>
                  <a:lnTo>
                    <a:pt x="64" y="95"/>
                  </a:lnTo>
                  <a:lnTo>
                    <a:pt x="45" y="102"/>
                  </a:lnTo>
                  <a:lnTo>
                    <a:pt x="30" y="108"/>
                  </a:lnTo>
                  <a:lnTo>
                    <a:pt x="15" y="114"/>
                  </a:lnTo>
                  <a:lnTo>
                    <a:pt x="3" y="119"/>
                  </a:lnTo>
                  <a:lnTo>
                    <a:pt x="0" y="125"/>
                  </a:lnTo>
                  <a:lnTo>
                    <a:pt x="1" y="129"/>
                  </a:lnTo>
                  <a:lnTo>
                    <a:pt x="9" y="133"/>
                  </a:lnTo>
                  <a:lnTo>
                    <a:pt x="20" y="134"/>
                  </a:lnTo>
                  <a:lnTo>
                    <a:pt x="34" y="136"/>
                  </a:lnTo>
                  <a:lnTo>
                    <a:pt x="49" y="136"/>
                  </a:lnTo>
                  <a:lnTo>
                    <a:pt x="60" y="136"/>
                  </a:lnTo>
                  <a:lnTo>
                    <a:pt x="68" y="138"/>
                  </a:lnTo>
                  <a:lnTo>
                    <a:pt x="70" y="140"/>
                  </a:lnTo>
                  <a:lnTo>
                    <a:pt x="72" y="144"/>
                  </a:lnTo>
                  <a:lnTo>
                    <a:pt x="72" y="148"/>
                  </a:lnTo>
                  <a:lnTo>
                    <a:pt x="70" y="153"/>
                  </a:lnTo>
                  <a:lnTo>
                    <a:pt x="66" y="161"/>
                  </a:lnTo>
                  <a:lnTo>
                    <a:pt x="58" y="174"/>
                  </a:lnTo>
                  <a:lnTo>
                    <a:pt x="47" y="188"/>
                  </a:lnTo>
                  <a:lnTo>
                    <a:pt x="38" y="201"/>
                  </a:lnTo>
                  <a:lnTo>
                    <a:pt x="36" y="205"/>
                  </a:lnTo>
                  <a:lnTo>
                    <a:pt x="34" y="210"/>
                  </a:lnTo>
                  <a:lnTo>
                    <a:pt x="34" y="212"/>
                  </a:lnTo>
                  <a:lnTo>
                    <a:pt x="34" y="216"/>
                  </a:lnTo>
                  <a:lnTo>
                    <a:pt x="38" y="216"/>
                  </a:lnTo>
                  <a:lnTo>
                    <a:pt x="41" y="218"/>
                  </a:lnTo>
                  <a:lnTo>
                    <a:pt x="45" y="218"/>
                  </a:lnTo>
                  <a:lnTo>
                    <a:pt x="51" y="216"/>
                  </a:lnTo>
                  <a:lnTo>
                    <a:pt x="55" y="216"/>
                  </a:lnTo>
                  <a:lnTo>
                    <a:pt x="60" y="216"/>
                  </a:lnTo>
                  <a:lnTo>
                    <a:pt x="64" y="214"/>
                  </a:lnTo>
                  <a:lnTo>
                    <a:pt x="68" y="216"/>
                  </a:lnTo>
                  <a:lnTo>
                    <a:pt x="70" y="216"/>
                  </a:lnTo>
                  <a:lnTo>
                    <a:pt x="70" y="218"/>
                  </a:lnTo>
                  <a:lnTo>
                    <a:pt x="64" y="226"/>
                  </a:lnTo>
                  <a:lnTo>
                    <a:pt x="55" y="235"/>
                  </a:lnTo>
                  <a:lnTo>
                    <a:pt x="41" y="246"/>
                  </a:lnTo>
                  <a:lnTo>
                    <a:pt x="32" y="256"/>
                  </a:lnTo>
                  <a:lnTo>
                    <a:pt x="26" y="260"/>
                  </a:lnTo>
                  <a:lnTo>
                    <a:pt x="22" y="263"/>
                  </a:lnTo>
                  <a:lnTo>
                    <a:pt x="20" y="265"/>
                  </a:lnTo>
                  <a:lnTo>
                    <a:pt x="20" y="265"/>
                  </a:lnTo>
                  <a:lnTo>
                    <a:pt x="19" y="265"/>
                  </a:lnTo>
                  <a:lnTo>
                    <a:pt x="19" y="2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 noEditPoints="1"/>
            </p:cNvSpPr>
            <p:nvPr/>
          </p:nvSpPr>
          <p:spPr bwMode="auto">
            <a:xfrm>
              <a:off x="3495675" y="2425700"/>
              <a:ext cx="74613" cy="79375"/>
            </a:xfrm>
            <a:custGeom>
              <a:avLst/>
              <a:gdLst/>
              <a:ahLst/>
              <a:cxnLst>
                <a:cxn ang="0">
                  <a:pos x="36" y="97"/>
                </a:cxn>
                <a:cxn ang="0">
                  <a:pos x="15" y="99"/>
                </a:cxn>
                <a:cxn ang="0">
                  <a:pos x="6" y="95"/>
                </a:cxn>
                <a:cxn ang="0">
                  <a:pos x="2" y="85"/>
                </a:cxn>
                <a:cxn ang="0">
                  <a:pos x="2" y="74"/>
                </a:cxn>
                <a:cxn ang="0">
                  <a:pos x="10" y="61"/>
                </a:cxn>
                <a:cxn ang="0">
                  <a:pos x="53" y="38"/>
                </a:cxn>
                <a:cxn ang="0">
                  <a:pos x="53" y="21"/>
                </a:cxn>
                <a:cxn ang="0">
                  <a:pos x="51" y="13"/>
                </a:cxn>
                <a:cxn ang="0">
                  <a:pos x="47" y="9"/>
                </a:cxn>
                <a:cxn ang="0">
                  <a:pos x="40" y="7"/>
                </a:cxn>
                <a:cxn ang="0">
                  <a:pos x="27" y="9"/>
                </a:cxn>
                <a:cxn ang="0">
                  <a:pos x="25" y="13"/>
                </a:cxn>
                <a:cxn ang="0">
                  <a:pos x="28" y="19"/>
                </a:cxn>
                <a:cxn ang="0">
                  <a:pos x="32" y="28"/>
                </a:cxn>
                <a:cxn ang="0">
                  <a:pos x="28" y="36"/>
                </a:cxn>
                <a:cxn ang="0">
                  <a:pos x="17" y="40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10" y="13"/>
                </a:cxn>
                <a:cxn ang="0">
                  <a:pos x="19" y="5"/>
                </a:cxn>
                <a:cxn ang="0">
                  <a:pos x="36" y="2"/>
                </a:cxn>
                <a:cxn ang="0">
                  <a:pos x="57" y="0"/>
                </a:cxn>
                <a:cxn ang="0">
                  <a:pos x="70" y="5"/>
                </a:cxn>
                <a:cxn ang="0">
                  <a:pos x="82" y="19"/>
                </a:cxn>
                <a:cxn ang="0">
                  <a:pos x="82" y="28"/>
                </a:cxn>
                <a:cxn ang="0">
                  <a:pos x="82" y="76"/>
                </a:cxn>
                <a:cxn ang="0">
                  <a:pos x="84" y="83"/>
                </a:cxn>
                <a:cxn ang="0">
                  <a:pos x="84" y="85"/>
                </a:cxn>
                <a:cxn ang="0">
                  <a:pos x="87" y="87"/>
                </a:cxn>
                <a:cxn ang="0">
                  <a:pos x="93" y="81"/>
                </a:cxn>
                <a:cxn ang="0">
                  <a:pos x="91" y="91"/>
                </a:cxn>
                <a:cxn ang="0">
                  <a:pos x="80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3" y="78"/>
                </a:cxn>
                <a:cxn ang="0">
                  <a:pos x="46" y="49"/>
                </a:cxn>
                <a:cxn ang="0">
                  <a:pos x="34" y="59"/>
                </a:cxn>
                <a:cxn ang="0">
                  <a:pos x="28" y="70"/>
                </a:cxn>
                <a:cxn ang="0">
                  <a:pos x="32" y="80"/>
                </a:cxn>
                <a:cxn ang="0">
                  <a:pos x="40" y="81"/>
                </a:cxn>
                <a:cxn ang="0">
                  <a:pos x="53" y="78"/>
                </a:cxn>
              </a:cxnLst>
              <a:rect l="0" t="0" r="r" b="b"/>
              <a:pathLst>
                <a:path w="95" h="100">
                  <a:moveTo>
                    <a:pt x="53" y="83"/>
                  </a:moveTo>
                  <a:lnTo>
                    <a:pt x="36" y="97"/>
                  </a:lnTo>
                  <a:lnTo>
                    <a:pt x="21" y="100"/>
                  </a:lnTo>
                  <a:lnTo>
                    <a:pt x="15" y="99"/>
                  </a:lnTo>
                  <a:lnTo>
                    <a:pt x="10" y="97"/>
                  </a:lnTo>
                  <a:lnTo>
                    <a:pt x="6" y="95"/>
                  </a:lnTo>
                  <a:lnTo>
                    <a:pt x="4" y="91"/>
                  </a:lnTo>
                  <a:lnTo>
                    <a:pt x="2" y="85"/>
                  </a:lnTo>
                  <a:lnTo>
                    <a:pt x="0" y="81"/>
                  </a:lnTo>
                  <a:lnTo>
                    <a:pt x="2" y="74"/>
                  </a:lnTo>
                  <a:lnTo>
                    <a:pt x="4" y="66"/>
                  </a:lnTo>
                  <a:lnTo>
                    <a:pt x="10" y="61"/>
                  </a:lnTo>
                  <a:lnTo>
                    <a:pt x="27" y="51"/>
                  </a:lnTo>
                  <a:lnTo>
                    <a:pt x="53" y="38"/>
                  </a:lnTo>
                  <a:lnTo>
                    <a:pt x="53" y="28"/>
                  </a:lnTo>
                  <a:lnTo>
                    <a:pt x="53" y="21"/>
                  </a:lnTo>
                  <a:lnTo>
                    <a:pt x="53" y="17"/>
                  </a:lnTo>
                  <a:lnTo>
                    <a:pt x="51" y="13"/>
                  </a:lnTo>
                  <a:lnTo>
                    <a:pt x="49" y="11"/>
                  </a:lnTo>
                  <a:lnTo>
                    <a:pt x="47" y="9"/>
                  </a:lnTo>
                  <a:lnTo>
                    <a:pt x="44" y="7"/>
                  </a:lnTo>
                  <a:lnTo>
                    <a:pt x="40" y="7"/>
                  </a:lnTo>
                  <a:lnTo>
                    <a:pt x="32" y="7"/>
                  </a:lnTo>
                  <a:lnTo>
                    <a:pt x="27" y="9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8" y="19"/>
                  </a:lnTo>
                  <a:lnTo>
                    <a:pt x="30" y="24"/>
                  </a:lnTo>
                  <a:lnTo>
                    <a:pt x="32" y="28"/>
                  </a:lnTo>
                  <a:lnTo>
                    <a:pt x="30" y="32"/>
                  </a:lnTo>
                  <a:lnTo>
                    <a:pt x="28" y="36"/>
                  </a:lnTo>
                  <a:lnTo>
                    <a:pt x="23" y="40"/>
                  </a:lnTo>
                  <a:lnTo>
                    <a:pt x="17" y="40"/>
                  </a:lnTo>
                  <a:lnTo>
                    <a:pt x="11" y="40"/>
                  </a:lnTo>
                  <a:lnTo>
                    <a:pt x="8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3" y="9"/>
                  </a:lnTo>
                  <a:lnTo>
                    <a:pt x="19" y="5"/>
                  </a:lnTo>
                  <a:lnTo>
                    <a:pt x="25" y="4"/>
                  </a:lnTo>
                  <a:lnTo>
                    <a:pt x="36" y="2"/>
                  </a:lnTo>
                  <a:lnTo>
                    <a:pt x="47" y="0"/>
                  </a:lnTo>
                  <a:lnTo>
                    <a:pt x="57" y="0"/>
                  </a:lnTo>
                  <a:lnTo>
                    <a:pt x="65" y="2"/>
                  </a:lnTo>
                  <a:lnTo>
                    <a:pt x="70" y="5"/>
                  </a:lnTo>
                  <a:lnTo>
                    <a:pt x="78" y="11"/>
                  </a:lnTo>
                  <a:lnTo>
                    <a:pt x="82" y="19"/>
                  </a:lnTo>
                  <a:lnTo>
                    <a:pt x="82" y="23"/>
                  </a:lnTo>
                  <a:lnTo>
                    <a:pt x="82" y="28"/>
                  </a:lnTo>
                  <a:lnTo>
                    <a:pt x="82" y="38"/>
                  </a:lnTo>
                  <a:lnTo>
                    <a:pt x="82" y="76"/>
                  </a:lnTo>
                  <a:lnTo>
                    <a:pt x="82" y="80"/>
                  </a:lnTo>
                  <a:lnTo>
                    <a:pt x="84" y="83"/>
                  </a:lnTo>
                  <a:lnTo>
                    <a:pt x="84" y="85"/>
                  </a:lnTo>
                  <a:lnTo>
                    <a:pt x="84" y="85"/>
                  </a:lnTo>
                  <a:lnTo>
                    <a:pt x="85" y="87"/>
                  </a:lnTo>
                  <a:lnTo>
                    <a:pt x="87" y="87"/>
                  </a:lnTo>
                  <a:lnTo>
                    <a:pt x="89" y="85"/>
                  </a:lnTo>
                  <a:lnTo>
                    <a:pt x="93" y="81"/>
                  </a:lnTo>
                  <a:lnTo>
                    <a:pt x="95" y="85"/>
                  </a:lnTo>
                  <a:lnTo>
                    <a:pt x="91" y="91"/>
                  </a:lnTo>
                  <a:lnTo>
                    <a:pt x="85" y="97"/>
                  </a:lnTo>
                  <a:lnTo>
                    <a:pt x="80" y="99"/>
                  </a:lnTo>
                  <a:lnTo>
                    <a:pt x="72" y="100"/>
                  </a:lnTo>
                  <a:lnTo>
                    <a:pt x="65" y="99"/>
                  </a:lnTo>
                  <a:lnTo>
                    <a:pt x="59" y="97"/>
                  </a:lnTo>
                  <a:lnTo>
                    <a:pt x="55" y="91"/>
                  </a:lnTo>
                  <a:lnTo>
                    <a:pt x="53" y="83"/>
                  </a:lnTo>
                  <a:close/>
                  <a:moveTo>
                    <a:pt x="53" y="78"/>
                  </a:moveTo>
                  <a:lnTo>
                    <a:pt x="53" y="43"/>
                  </a:lnTo>
                  <a:lnTo>
                    <a:pt x="46" y="49"/>
                  </a:lnTo>
                  <a:lnTo>
                    <a:pt x="38" y="55"/>
                  </a:lnTo>
                  <a:lnTo>
                    <a:pt x="34" y="59"/>
                  </a:lnTo>
                  <a:lnTo>
                    <a:pt x="30" y="64"/>
                  </a:lnTo>
                  <a:lnTo>
                    <a:pt x="28" y="70"/>
                  </a:lnTo>
                  <a:lnTo>
                    <a:pt x="30" y="76"/>
                  </a:lnTo>
                  <a:lnTo>
                    <a:pt x="32" y="80"/>
                  </a:lnTo>
                  <a:lnTo>
                    <a:pt x="36" y="81"/>
                  </a:lnTo>
                  <a:lnTo>
                    <a:pt x="40" y="81"/>
                  </a:lnTo>
                  <a:lnTo>
                    <a:pt x="47" y="81"/>
                  </a:lnTo>
                  <a:lnTo>
                    <a:pt x="5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 noEditPoints="1"/>
            </p:cNvSpPr>
            <p:nvPr/>
          </p:nvSpPr>
          <p:spPr bwMode="auto">
            <a:xfrm>
              <a:off x="3792538" y="2425700"/>
              <a:ext cx="76200" cy="79375"/>
            </a:xfrm>
            <a:custGeom>
              <a:avLst/>
              <a:gdLst/>
              <a:ahLst/>
              <a:cxnLst>
                <a:cxn ang="0">
                  <a:pos x="36" y="97"/>
                </a:cxn>
                <a:cxn ang="0">
                  <a:pos x="13" y="99"/>
                </a:cxn>
                <a:cxn ang="0">
                  <a:pos x="6" y="95"/>
                </a:cxn>
                <a:cxn ang="0">
                  <a:pos x="0" y="85"/>
                </a:cxn>
                <a:cxn ang="0">
                  <a:pos x="0" y="74"/>
                </a:cxn>
                <a:cxn ang="0">
                  <a:pos x="9" y="61"/>
                </a:cxn>
                <a:cxn ang="0">
                  <a:pos x="53" y="38"/>
                </a:cxn>
                <a:cxn ang="0">
                  <a:pos x="53" y="21"/>
                </a:cxn>
                <a:cxn ang="0">
                  <a:pos x="51" y="13"/>
                </a:cxn>
                <a:cxn ang="0">
                  <a:pos x="46" y="9"/>
                </a:cxn>
                <a:cxn ang="0">
                  <a:pos x="38" y="7"/>
                </a:cxn>
                <a:cxn ang="0">
                  <a:pos x="27" y="9"/>
                </a:cxn>
                <a:cxn ang="0">
                  <a:pos x="25" y="13"/>
                </a:cxn>
                <a:cxn ang="0">
                  <a:pos x="27" y="19"/>
                </a:cxn>
                <a:cxn ang="0">
                  <a:pos x="30" y="28"/>
                </a:cxn>
                <a:cxn ang="0">
                  <a:pos x="27" y="36"/>
                </a:cxn>
                <a:cxn ang="0">
                  <a:pos x="17" y="40"/>
                </a:cxn>
                <a:cxn ang="0">
                  <a:pos x="6" y="36"/>
                </a:cxn>
                <a:cxn ang="0">
                  <a:pos x="2" y="26"/>
                </a:cxn>
                <a:cxn ang="0">
                  <a:pos x="8" y="13"/>
                </a:cxn>
                <a:cxn ang="0">
                  <a:pos x="17" y="5"/>
                </a:cxn>
                <a:cxn ang="0">
                  <a:pos x="36" y="2"/>
                </a:cxn>
                <a:cxn ang="0">
                  <a:pos x="55" y="0"/>
                </a:cxn>
                <a:cxn ang="0">
                  <a:pos x="70" y="5"/>
                </a:cxn>
                <a:cxn ang="0">
                  <a:pos x="80" y="19"/>
                </a:cxn>
                <a:cxn ang="0">
                  <a:pos x="82" y="28"/>
                </a:cxn>
                <a:cxn ang="0">
                  <a:pos x="82" y="76"/>
                </a:cxn>
                <a:cxn ang="0">
                  <a:pos x="82" y="83"/>
                </a:cxn>
                <a:cxn ang="0">
                  <a:pos x="84" y="85"/>
                </a:cxn>
                <a:cxn ang="0">
                  <a:pos x="85" y="87"/>
                </a:cxn>
                <a:cxn ang="0">
                  <a:pos x="91" y="81"/>
                </a:cxn>
                <a:cxn ang="0">
                  <a:pos x="89" y="91"/>
                </a:cxn>
                <a:cxn ang="0">
                  <a:pos x="78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3" y="78"/>
                </a:cxn>
                <a:cxn ang="0">
                  <a:pos x="44" y="49"/>
                </a:cxn>
                <a:cxn ang="0">
                  <a:pos x="32" y="59"/>
                </a:cxn>
                <a:cxn ang="0">
                  <a:pos x="28" y="70"/>
                </a:cxn>
                <a:cxn ang="0">
                  <a:pos x="32" y="80"/>
                </a:cxn>
                <a:cxn ang="0">
                  <a:pos x="40" y="81"/>
                </a:cxn>
                <a:cxn ang="0">
                  <a:pos x="53" y="78"/>
                </a:cxn>
              </a:cxnLst>
              <a:rect l="0" t="0" r="r" b="b"/>
              <a:pathLst>
                <a:path w="95" h="100">
                  <a:moveTo>
                    <a:pt x="53" y="83"/>
                  </a:moveTo>
                  <a:lnTo>
                    <a:pt x="36" y="97"/>
                  </a:lnTo>
                  <a:lnTo>
                    <a:pt x="19" y="100"/>
                  </a:lnTo>
                  <a:lnTo>
                    <a:pt x="13" y="99"/>
                  </a:lnTo>
                  <a:lnTo>
                    <a:pt x="9" y="97"/>
                  </a:lnTo>
                  <a:lnTo>
                    <a:pt x="6" y="95"/>
                  </a:lnTo>
                  <a:lnTo>
                    <a:pt x="2" y="91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4" y="66"/>
                  </a:lnTo>
                  <a:lnTo>
                    <a:pt x="9" y="61"/>
                  </a:lnTo>
                  <a:lnTo>
                    <a:pt x="25" y="51"/>
                  </a:lnTo>
                  <a:lnTo>
                    <a:pt x="53" y="38"/>
                  </a:lnTo>
                  <a:lnTo>
                    <a:pt x="53" y="28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51" y="13"/>
                  </a:lnTo>
                  <a:lnTo>
                    <a:pt x="49" y="11"/>
                  </a:lnTo>
                  <a:lnTo>
                    <a:pt x="46" y="9"/>
                  </a:lnTo>
                  <a:lnTo>
                    <a:pt x="42" y="7"/>
                  </a:lnTo>
                  <a:lnTo>
                    <a:pt x="38" y="7"/>
                  </a:lnTo>
                  <a:lnTo>
                    <a:pt x="32" y="7"/>
                  </a:lnTo>
                  <a:lnTo>
                    <a:pt x="27" y="9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7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30" y="32"/>
                  </a:lnTo>
                  <a:lnTo>
                    <a:pt x="27" y="36"/>
                  </a:lnTo>
                  <a:lnTo>
                    <a:pt x="23" y="40"/>
                  </a:lnTo>
                  <a:lnTo>
                    <a:pt x="17" y="40"/>
                  </a:lnTo>
                  <a:lnTo>
                    <a:pt x="11" y="40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4" y="21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7" y="5"/>
                  </a:lnTo>
                  <a:lnTo>
                    <a:pt x="25" y="4"/>
                  </a:lnTo>
                  <a:lnTo>
                    <a:pt x="36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76" y="11"/>
                  </a:lnTo>
                  <a:lnTo>
                    <a:pt x="80" y="19"/>
                  </a:lnTo>
                  <a:lnTo>
                    <a:pt x="82" y="23"/>
                  </a:lnTo>
                  <a:lnTo>
                    <a:pt x="82" y="28"/>
                  </a:lnTo>
                  <a:lnTo>
                    <a:pt x="82" y="38"/>
                  </a:lnTo>
                  <a:lnTo>
                    <a:pt x="82" y="76"/>
                  </a:lnTo>
                  <a:lnTo>
                    <a:pt x="82" y="80"/>
                  </a:lnTo>
                  <a:lnTo>
                    <a:pt x="82" y="83"/>
                  </a:lnTo>
                  <a:lnTo>
                    <a:pt x="84" y="85"/>
                  </a:lnTo>
                  <a:lnTo>
                    <a:pt x="84" y="85"/>
                  </a:lnTo>
                  <a:lnTo>
                    <a:pt x="85" y="87"/>
                  </a:lnTo>
                  <a:lnTo>
                    <a:pt x="85" y="87"/>
                  </a:lnTo>
                  <a:lnTo>
                    <a:pt x="89" y="85"/>
                  </a:lnTo>
                  <a:lnTo>
                    <a:pt x="91" y="81"/>
                  </a:lnTo>
                  <a:lnTo>
                    <a:pt x="95" y="85"/>
                  </a:lnTo>
                  <a:lnTo>
                    <a:pt x="89" y="91"/>
                  </a:lnTo>
                  <a:lnTo>
                    <a:pt x="84" y="97"/>
                  </a:lnTo>
                  <a:lnTo>
                    <a:pt x="78" y="99"/>
                  </a:lnTo>
                  <a:lnTo>
                    <a:pt x="72" y="100"/>
                  </a:lnTo>
                  <a:lnTo>
                    <a:pt x="65" y="99"/>
                  </a:lnTo>
                  <a:lnTo>
                    <a:pt x="59" y="97"/>
                  </a:lnTo>
                  <a:lnTo>
                    <a:pt x="55" y="91"/>
                  </a:lnTo>
                  <a:lnTo>
                    <a:pt x="53" y="83"/>
                  </a:lnTo>
                  <a:close/>
                  <a:moveTo>
                    <a:pt x="53" y="78"/>
                  </a:moveTo>
                  <a:lnTo>
                    <a:pt x="53" y="43"/>
                  </a:lnTo>
                  <a:lnTo>
                    <a:pt x="44" y="49"/>
                  </a:lnTo>
                  <a:lnTo>
                    <a:pt x="38" y="55"/>
                  </a:lnTo>
                  <a:lnTo>
                    <a:pt x="32" y="59"/>
                  </a:lnTo>
                  <a:lnTo>
                    <a:pt x="28" y="64"/>
                  </a:lnTo>
                  <a:lnTo>
                    <a:pt x="28" y="70"/>
                  </a:lnTo>
                  <a:lnTo>
                    <a:pt x="28" y="76"/>
                  </a:lnTo>
                  <a:lnTo>
                    <a:pt x="32" y="80"/>
                  </a:lnTo>
                  <a:lnTo>
                    <a:pt x="36" y="81"/>
                  </a:lnTo>
                  <a:lnTo>
                    <a:pt x="40" y="81"/>
                  </a:lnTo>
                  <a:lnTo>
                    <a:pt x="46" y="81"/>
                  </a:lnTo>
                  <a:lnTo>
                    <a:pt x="5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 noEditPoints="1"/>
            </p:cNvSpPr>
            <p:nvPr/>
          </p:nvSpPr>
          <p:spPr bwMode="auto">
            <a:xfrm>
              <a:off x="4076700" y="2425700"/>
              <a:ext cx="74613" cy="79375"/>
            </a:xfrm>
            <a:custGeom>
              <a:avLst/>
              <a:gdLst/>
              <a:ahLst/>
              <a:cxnLst>
                <a:cxn ang="0">
                  <a:pos x="36" y="97"/>
                </a:cxn>
                <a:cxn ang="0">
                  <a:pos x="13" y="99"/>
                </a:cxn>
                <a:cxn ang="0">
                  <a:pos x="6" y="95"/>
                </a:cxn>
                <a:cxn ang="0">
                  <a:pos x="0" y="85"/>
                </a:cxn>
                <a:cxn ang="0">
                  <a:pos x="0" y="74"/>
                </a:cxn>
                <a:cxn ang="0">
                  <a:pos x="9" y="61"/>
                </a:cxn>
                <a:cxn ang="0">
                  <a:pos x="53" y="38"/>
                </a:cxn>
                <a:cxn ang="0">
                  <a:pos x="53" y="21"/>
                </a:cxn>
                <a:cxn ang="0">
                  <a:pos x="51" y="13"/>
                </a:cxn>
                <a:cxn ang="0">
                  <a:pos x="47" y="9"/>
                </a:cxn>
                <a:cxn ang="0">
                  <a:pos x="38" y="7"/>
                </a:cxn>
                <a:cxn ang="0">
                  <a:pos x="27" y="9"/>
                </a:cxn>
                <a:cxn ang="0">
                  <a:pos x="25" y="13"/>
                </a:cxn>
                <a:cxn ang="0">
                  <a:pos x="27" y="19"/>
                </a:cxn>
                <a:cxn ang="0">
                  <a:pos x="30" y="28"/>
                </a:cxn>
                <a:cxn ang="0">
                  <a:pos x="27" y="36"/>
                </a:cxn>
                <a:cxn ang="0">
                  <a:pos x="17" y="40"/>
                </a:cxn>
                <a:cxn ang="0">
                  <a:pos x="6" y="36"/>
                </a:cxn>
                <a:cxn ang="0">
                  <a:pos x="2" y="26"/>
                </a:cxn>
                <a:cxn ang="0">
                  <a:pos x="8" y="13"/>
                </a:cxn>
                <a:cxn ang="0">
                  <a:pos x="17" y="5"/>
                </a:cxn>
                <a:cxn ang="0">
                  <a:pos x="36" y="2"/>
                </a:cxn>
                <a:cxn ang="0">
                  <a:pos x="55" y="0"/>
                </a:cxn>
                <a:cxn ang="0">
                  <a:pos x="70" y="5"/>
                </a:cxn>
                <a:cxn ang="0">
                  <a:pos x="80" y="19"/>
                </a:cxn>
                <a:cxn ang="0">
                  <a:pos x="82" y="28"/>
                </a:cxn>
                <a:cxn ang="0">
                  <a:pos x="82" y="76"/>
                </a:cxn>
                <a:cxn ang="0">
                  <a:pos x="82" y="83"/>
                </a:cxn>
                <a:cxn ang="0">
                  <a:pos x="84" y="85"/>
                </a:cxn>
                <a:cxn ang="0">
                  <a:pos x="85" y="87"/>
                </a:cxn>
                <a:cxn ang="0">
                  <a:pos x="91" y="81"/>
                </a:cxn>
                <a:cxn ang="0">
                  <a:pos x="89" y="91"/>
                </a:cxn>
                <a:cxn ang="0">
                  <a:pos x="78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3" y="78"/>
                </a:cxn>
                <a:cxn ang="0">
                  <a:pos x="44" y="49"/>
                </a:cxn>
                <a:cxn ang="0">
                  <a:pos x="32" y="59"/>
                </a:cxn>
                <a:cxn ang="0">
                  <a:pos x="28" y="70"/>
                </a:cxn>
                <a:cxn ang="0">
                  <a:pos x="32" y="80"/>
                </a:cxn>
                <a:cxn ang="0">
                  <a:pos x="40" y="81"/>
                </a:cxn>
                <a:cxn ang="0">
                  <a:pos x="53" y="78"/>
                </a:cxn>
              </a:cxnLst>
              <a:rect l="0" t="0" r="r" b="b"/>
              <a:pathLst>
                <a:path w="95" h="100">
                  <a:moveTo>
                    <a:pt x="53" y="83"/>
                  </a:moveTo>
                  <a:lnTo>
                    <a:pt x="36" y="97"/>
                  </a:lnTo>
                  <a:lnTo>
                    <a:pt x="19" y="100"/>
                  </a:lnTo>
                  <a:lnTo>
                    <a:pt x="13" y="99"/>
                  </a:lnTo>
                  <a:lnTo>
                    <a:pt x="9" y="97"/>
                  </a:lnTo>
                  <a:lnTo>
                    <a:pt x="6" y="95"/>
                  </a:lnTo>
                  <a:lnTo>
                    <a:pt x="2" y="91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4" y="66"/>
                  </a:lnTo>
                  <a:lnTo>
                    <a:pt x="9" y="61"/>
                  </a:lnTo>
                  <a:lnTo>
                    <a:pt x="25" y="51"/>
                  </a:lnTo>
                  <a:lnTo>
                    <a:pt x="53" y="38"/>
                  </a:lnTo>
                  <a:lnTo>
                    <a:pt x="53" y="28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51" y="13"/>
                  </a:lnTo>
                  <a:lnTo>
                    <a:pt x="49" y="11"/>
                  </a:lnTo>
                  <a:lnTo>
                    <a:pt x="47" y="9"/>
                  </a:lnTo>
                  <a:lnTo>
                    <a:pt x="42" y="7"/>
                  </a:lnTo>
                  <a:lnTo>
                    <a:pt x="38" y="7"/>
                  </a:lnTo>
                  <a:lnTo>
                    <a:pt x="32" y="7"/>
                  </a:lnTo>
                  <a:lnTo>
                    <a:pt x="27" y="9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7" y="19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30" y="32"/>
                  </a:lnTo>
                  <a:lnTo>
                    <a:pt x="27" y="36"/>
                  </a:lnTo>
                  <a:lnTo>
                    <a:pt x="23" y="40"/>
                  </a:lnTo>
                  <a:lnTo>
                    <a:pt x="17" y="40"/>
                  </a:lnTo>
                  <a:lnTo>
                    <a:pt x="11" y="40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4" y="21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7" y="5"/>
                  </a:lnTo>
                  <a:lnTo>
                    <a:pt x="25" y="4"/>
                  </a:lnTo>
                  <a:lnTo>
                    <a:pt x="36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76" y="11"/>
                  </a:lnTo>
                  <a:lnTo>
                    <a:pt x="80" y="19"/>
                  </a:lnTo>
                  <a:lnTo>
                    <a:pt x="82" y="23"/>
                  </a:lnTo>
                  <a:lnTo>
                    <a:pt x="82" y="28"/>
                  </a:lnTo>
                  <a:lnTo>
                    <a:pt x="82" y="38"/>
                  </a:lnTo>
                  <a:lnTo>
                    <a:pt x="82" y="76"/>
                  </a:lnTo>
                  <a:lnTo>
                    <a:pt x="82" y="80"/>
                  </a:lnTo>
                  <a:lnTo>
                    <a:pt x="82" y="83"/>
                  </a:lnTo>
                  <a:lnTo>
                    <a:pt x="84" y="85"/>
                  </a:lnTo>
                  <a:lnTo>
                    <a:pt x="84" y="85"/>
                  </a:lnTo>
                  <a:lnTo>
                    <a:pt x="85" y="87"/>
                  </a:lnTo>
                  <a:lnTo>
                    <a:pt x="85" y="87"/>
                  </a:lnTo>
                  <a:lnTo>
                    <a:pt x="89" y="85"/>
                  </a:lnTo>
                  <a:lnTo>
                    <a:pt x="91" y="81"/>
                  </a:lnTo>
                  <a:lnTo>
                    <a:pt x="95" y="85"/>
                  </a:lnTo>
                  <a:lnTo>
                    <a:pt x="89" y="91"/>
                  </a:lnTo>
                  <a:lnTo>
                    <a:pt x="84" y="97"/>
                  </a:lnTo>
                  <a:lnTo>
                    <a:pt x="78" y="99"/>
                  </a:lnTo>
                  <a:lnTo>
                    <a:pt x="72" y="100"/>
                  </a:lnTo>
                  <a:lnTo>
                    <a:pt x="65" y="99"/>
                  </a:lnTo>
                  <a:lnTo>
                    <a:pt x="59" y="97"/>
                  </a:lnTo>
                  <a:lnTo>
                    <a:pt x="55" y="91"/>
                  </a:lnTo>
                  <a:lnTo>
                    <a:pt x="53" y="83"/>
                  </a:lnTo>
                  <a:close/>
                  <a:moveTo>
                    <a:pt x="53" y="78"/>
                  </a:moveTo>
                  <a:lnTo>
                    <a:pt x="53" y="43"/>
                  </a:lnTo>
                  <a:lnTo>
                    <a:pt x="44" y="49"/>
                  </a:lnTo>
                  <a:lnTo>
                    <a:pt x="38" y="55"/>
                  </a:lnTo>
                  <a:lnTo>
                    <a:pt x="32" y="59"/>
                  </a:lnTo>
                  <a:lnTo>
                    <a:pt x="30" y="64"/>
                  </a:lnTo>
                  <a:lnTo>
                    <a:pt x="28" y="70"/>
                  </a:lnTo>
                  <a:lnTo>
                    <a:pt x="28" y="76"/>
                  </a:lnTo>
                  <a:lnTo>
                    <a:pt x="32" y="80"/>
                  </a:lnTo>
                  <a:lnTo>
                    <a:pt x="36" y="81"/>
                  </a:lnTo>
                  <a:lnTo>
                    <a:pt x="40" y="81"/>
                  </a:lnTo>
                  <a:lnTo>
                    <a:pt x="46" y="81"/>
                  </a:lnTo>
                  <a:lnTo>
                    <a:pt x="5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 noEditPoints="1"/>
            </p:cNvSpPr>
            <p:nvPr/>
          </p:nvSpPr>
          <p:spPr bwMode="auto">
            <a:xfrm>
              <a:off x="4378325" y="2389188"/>
              <a:ext cx="26988" cy="115887"/>
            </a:xfrm>
            <a:custGeom>
              <a:avLst/>
              <a:gdLst/>
              <a:ahLst/>
              <a:cxnLst>
                <a:cxn ang="0">
                  <a:pos x="21" y="97"/>
                </a:cxn>
                <a:cxn ang="0">
                  <a:pos x="15" y="97"/>
                </a:cxn>
                <a:cxn ang="0">
                  <a:pos x="15" y="89"/>
                </a:cxn>
                <a:cxn ang="0">
                  <a:pos x="13" y="80"/>
                </a:cxn>
                <a:cxn ang="0">
                  <a:pos x="11" y="69"/>
                </a:cxn>
                <a:cxn ang="0">
                  <a:pos x="5" y="46"/>
                </a:cxn>
                <a:cxn ang="0">
                  <a:pos x="2" y="34"/>
                </a:cxn>
                <a:cxn ang="0">
                  <a:pos x="0" y="25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7" y="2"/>
                </a:cxn>
                <a:cxn ang="0">
                  <a:pos x="11" y="0"/>
                </a:cxn>
                <a:cxn ang="0">
                  <a:pos x="17" y="0"/>
                </a:cxn>
                <a:cxn ang="0">
                  <a:pos x="23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7"/>
                </a:cxn>
                <a:cxn ang="0">
                  <a:pos x="32" y="21"/>
                </a:cxn>
                <a:cxn ang="0">
                  <a:pos x="32" y="29"/>
                </a:cxn>
                <a:cxn ang="0">
                  <a:pos x="30" y="36"/>
                </a:cxn>
                <a:cxn ang="0">
                  <a:pos x="28" y="46"/>
                </a:cxn>
                <a:cxn ang="0">
                  <a:pos x="24" y="69"/>
                </a:cxn>
                <a:cxn ang="0">
                  <a:pos x="21" y="82"/>
                </a:cxn>
                <a:cxn ang="0">
                  <a:pos x="21" y="97"/>
                </a:cxn>
                <a:cxn ang="0">
                  <a:pos x="17" y="112"/>
                </a:cxn>
                <a:cxn ang="0">
                  <a:pos x="23" y="114"/>
                </a:cxn>
                <a:cxn ang="0">
                  <a:pos x="28" y="118"/>
                </a:cxn>
                <a:cxn ang="0">
                  <a:pos x="32" y="124"/>
                </a:cxn>
                <a:cxn ang="0">
                  <a:pos x="34" y="129"/>
                </a:cxn>
                <a:cxn ang="0">
                  <a:pos x="32" y="135"/>
                </a:cxn>
                <a:cxn ang="0">
                  <a:pos x="28" y="141"/>
                </a:cxn>
                <a:cxn ang="0">
                  <a:pos x="23" y="145"/>
                </a:cxn>
                <a:cxn ang="0">
                  <a:pos x="17" y="146"/>
                </a:cxn>
                <a:cxn ang="0">
                  <a:pos x="9" y="145"/>
                </a:cxn>
                <a:cxn ang="0">
                  <a:pos x="5" y="141"/>
                </a:cxn>
                <a:cxn ang="0">
                  <a:pos x="2" y="135"/>
                </a:cxn>
                <a:cxn ang="0">
                  <a:pos x="0" y="129"/>
                </a:cxn>
                <a:cxn ang="0">
                  <a:pos x="2" y="124"/>
                </a:cxn>
                <a:cxn ang="0">
                  <a:pos x="5" y="118"/>
                </a:cxn>
                <a:cxn ang="0">
                  <a:pos x="9" y="114"/>
                </a:cxn>
                <a:cxn ang="0">
                  <a:pos x="17" y="112"/>
                </a:cxn>
              </a:cxnLst>
              <a:rect l="0" t="0" r="r" b="b"/>
              <a:pathLst>
                <a:path w="34" h="146">
                  <a:moveTo>
                    <a:pt x="21" y="97"/>
                  </a:moveTo>
                  <a:lnTo>
                    <a:pt x="15" y="97"/>
                  </a:lnTo>
                  <a:lnTo>
                    <a:pt x="15" y="89"/>
                  </a:lnTo>
                  <a:lnTo>
                    <a:pt x="13" y="80"/>
                  </a:lnTo>
                  <a:lnTo>
                    <a:pt x="11" y="69"/>
                  </a:lnTo>
                  <a:lnTo>
                    <a:pt x="5" y="46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7"/>
                  </a:lnTo>
                  <a:lnTo>
                    <a:pt x="32" y="21"/>
                  </a:lnTo>
                  <a:lnTo>
                    <a:pt x="32" y="29"/>
                  </a:lnTo>
                  <a:lnTo>
                    <a:pt x="30" y="36"/>
                  </a:lnTo>
                  <a:lnTo>
                    <a:pt x="28" y="46"/>
                  </a:lnTo>
                  <a:lnTo>
                    <a:pt x="24" y="69"/>
                  </a:lnTo>
                  <a:lnTo>
                    <a:pt x="21" y="82"/>
                  </a:lnTo>
                  <a:lnTo>
                    <a:pt x="21" y="97"/>
                  </a:lnTo>
                  <a:close/>
                  <a:moveTo>
                    <a:pt x="17" y="112"/>
                  </a:moveTo>
                  <a:lnTo>
                    <a:pt x="23" y="114"/>
                  </a:lnTo>
                  <a:lnTo>
                    <a:pt x="28" y="118"/>
                  </a:lnTo>
                  <a:lnTo>
                    <a:pt x="32" y="124"/>
                  </a:lnTo>
                  <a:lnTo>
                    <a:pt x="34" y="129"/>
                  </a:lnTo>
                  <a:lnTo>
                    <a:pt x="32" y="135"/>
                  </a:lnTo>
                  <a:lnTo>
                    <a:pt x="28" y="141"/>
                  </a:lnTo>
                  <a:lnTo>
                    <a:pt x="23" y="145"/>
                  </a:lnTo>
                  <a:lnTo>
                    <a:pt x="17" y="146"/>
                  </a:lnTo>
                  <a:lnTo>
                    <a:pt x="9" y="145"/>
                  </a:lnTo>
                  <a:lnTo>
                    <a:pt x="5" y="141"/>
                  </a:lnTo>
                  <a:lnTo>
                    <a:pt x="2" y="135"/>
                  </a:lnTo>
                  <a:lnTo>
                    <a:pt x="0" y="129"/>
                  </a:lnTo>
                  <a:lnTo>
                    <a:pt x="2" y="124"/>
                  </a:lnTo>
                  <a:lnTo>
                    <a:pt x="5" y="118"/>
                  </a:lnTo>
                  <a:lnTo>
                    <a:pt x="9" y="114"/>
                  </a:lnTo>
                  <a:lnTo>
                    <a:pt x="17" y="1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/>
          </p:nvSpPr>
          <p:spPr bwMode="auto">
            <a:xfrm>
              <a:off x="3265488" y="1817688"/>
              <a:ext cx="219075" cy="219075"/>
            </a:xfrm>
            <a:custGeom>
              <a:avLst/>
              <a:gdLst/>
              <a:ahLst/>
              <a:cxnLst>
                <a:cxn ang="0">
                  <a:pos x="276" y="136"/>
                </a:cxn>
                <a:cxn ang="0">
                  <a:pos x="270" y="100"/>
                </a:cxn>
                <a:cxn ang="0">
                  <a:pos x="257" y="68"/>
                </a:cxn>
                <a:cxn ang="0">
                  <a:pos x="236" y="40"/>
                </a:cxn>
                <a:cxn ang="0">
                  <a:pos x="207" y="19"/>
                </a:cxn>
                <a:cxn ang="0">
                  <a:pos x="175" y="4"/>
                </a:cxn>
                <a:cxn ang="0">
                  <a:pos x="137" y="0"/>
                </a:cxn>
                <a:cxn ang="0">
                  <a:pos x="101" y="4"/>
                </a:cxn>
                <a:cxn ang="0">
                  <a:pos x="69" y="19"/>
                </a:cxn>
                <a:cxn ang="0">
                  <a:pos x="40" y="40"/>
                </a:cxn>
                <a:cxn ang="0">
                  <a:pos x="19" y="68"/>
                </a:cxn>
                <a:cxn ang="0">
                  <a:pos x="6" y="100"/>
                </a:cxn>
                <a:cxn ang="0">
                  <a:pos x="0" y="136"/>
                </a:cxn>
                <a:cxn ang="0">
                  <a:pos x="6" y="173"/>
                </a:cxn>
                <a:cxn ang="0">
                  <a:pos x="19" y="207"/>
                </a:cxn>
                <a:cxn ang="0">
                  <a:pos x="40" y="233"/>
                </a:cxn>
                <a:cxn ang="0">
                  <a:pos x="69" y="256"/>
                </a:cxn>
                <a:cxn ang="0">
                  <a:pos x="101" y="269"/>
                </a:cxn>
                <a:cxn ang="0">
                  <a:pos x="137" y="275"/>
                </a:cxn>
                <a:cxn ang="0">
                  <a:pos x="175" y="269"/>
                </a:cxn>
                <a:cxn ang="0">
                  <a:pos x="207" y="256"/>
                </a:cxn>
                <a:cxn ang="0">
                  <a:pos x="236" y="233"/>
                </a:cxn>
                <a:cxn ang="0">
                  <a:pos x="257" y="207"/>
                </a:cxn>
                <a:cxn ang="0">
                  <a:pos x="270" y="173"/>
                </a:cxn>
                <a:cxn ang="0">
                  <a:pos x="276" y="136"/>
                </a:cxn>
              </a:cxnLst>
              <a:rect l="0" t="0" r="r" b="b"/>
              <a:pathLst>
                <a:path w="276" h="275">
                  <a:moveTo>
                    <a:pt x="276" y="136"/>
                  </a:moveTo>
                  <a:lnTo>
                    <a:pt x="270" y="100"/>
                  </a:lnTo>
                  <a:lnTo>
                    <a:pt x="257" y="68"/>
                  </a:lnTo>
                  <a:lnTo>
                    <a:pt x="236" y="40"/>
                  </a:lnTo>
                  <a:lnTo>
                    <a:pt x="207" y="19"/>
                  </a:lnTo>
                  <a:lnTo>
                    <a:pt x="175" y="4"/>
                  </a:lnTo>
                  <a:lnTo>
                    <a:pt x="137" y="0"/>
                  </a:lnTo>
                  <a:lnTo>
                    <a:pt x="101" y="4"/>
                  </a:lnTo>
                  <a:lnTo>
                    <a:pt x="69" y="19"/>
                  </a:lnTo>
                  <a:lnTo>
                    <a:pt x="40" y="40"/>
                  </a:lnTo>
                  <a:lnTo>
                    <a:pt x="19" y="68"/>
                  </a:lnTo>
                  <a:lnTo>
                    <a:pt x="6" y="100"/>
                  </a:lnTo>
                  <a:lnTo>
                    <a:pt x="0" y="136"/>
                  </a:lnTo>
                  <a:lnTo>
                    <a:pt x="6" y="173"/>
                  </a:lnTo>
                  <a:lnTo>
                    <a:pt x="19" y="207"/>
                  </a:lnTo>
                  <a:lnTo>
                    <a:pt x="40" y="233"/>
                  </a:lnTo>
                  <a:lnTo>
                    <a:pt x="69" y="256"/>
                  </a:lnTo>
                  <a:lnTo>
                    <a:pt x="101" y="269"/>
                  </a:lnTo>
                  <a:lnTo>
                    <a:pt x="137" y="275"/>
                  </a:lnTo>
                  <a:lnTo>
                    <a:pt x="175" y="269"/>
                  </a:lnTo>
                  <a:lnTo>
                    <a:pt x="207" y="256"/>
                  </a:lnTo>
                  <a:lnTo>
                    <a:pt x="236" y="233"/>
                  </a:lnTo>
                  <a:lnTo>
                    <a:pt x="257" y="207"/>
                  </a:lnTo>
                  <a:lnTo>
                    <a:pt x="270" y="173"/>
                  </a:lnTo>
                  <a:lnTo>
                    <a:pt x="276" y="1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/>
          </p:nvSpPr>
          <p:spPr bwMode="auto">
            <a:xfrm>
              <a:off x="3355975" y="2025650"/>
              <a:ext cx="34925" cy="268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7"/>
                </a:cxn>
                <a:cxn ang="0">
                  <a:pos x="2" y="13"/>
                </a:cxn>
                <a:cxn ang="0">
                  <a:pos x="2" y="21"/>
                </a:cxn>
                <a:cxn ang="0">
                  <a:pos x="4" y="30"/>
                </a:cxn>
                <a:cxn ang="0">
                  <a:pos x="6" y="59"/>
                </a:cxn>
                <a:cxn ang="0">
                  <a:pos x="10" y="93"/>
                </a:cxn>
                <a:cxn ang="0">
                  <a:pos x="16" y="135"/>
                </a:cxn>
                <a:cxn ang="0">
                  <a:pos x="19" y="176"/>
                </a:cxn>
                <a:cxn ang="0">
                  <a:pos x="25" y="218"/>
                </a:cxn>
                <a:cxn ang="0">
                  <a:pos x="31" y="256"/>
                </a:cxn>
                <a:cxn ang="0">
                  <a:pos x="36" y="288"/>
                </a:cxn>
                <a:cxn ang="0">
                  <a:pos x="40" y="313"/>
                </a:cxn>
                <a:cxn ang="0">
                  <a:pos x="40" y="322"/>
                </a:cxn>
                <a:cxn ang="0">
                  <a:pos x="42" y="328"/>
                </a:cxn>
                <a:cxn ang="0">
                  <a:pos x="42" y="334"/>
                </a:cxn>
                <a:cxn ang="0">
                  <a:pos x="42" y="336"/>
                </a:cxn>
                <a:cxn ang="0">
                  <a:pos x="44" y="338"/>
                </a:cxn>
                <a:cxn ang="0">
                  <a:pos x="44" y="338"/>
                </a:cxn>
                <a:cxn ang="0">
                  <a:pos x="44" y="338"/>
                </a:cxn>
              </a:cxnLst>
              <a:rect l="0" t="0" r="r" b="b"/>
              <a:pathLst>
                <a:path w="44" h="33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7"/>
                  </a:lnTo>
                  <a:lnTo>
                    <a:pt x="2" y="13"/>
                  </a:lnTo>
                  <a:lnTo>
                    <a:pt x="2" y="21"/>
                  </a:lnTo>
                  <a:lnTo>
                    <a:pt x="4" y="30"/>
                  </a:lnTo>
                  <a:lnTo>
                    <a:pt x="6" y="59"/>
                  </a:lnTo>
                  <a:lnTo>
                    <a:pt x="10" y="93"/>
                  </a:lnTo>
                  <a:lnTo>
                    <a:pt x="16" y="135"/>
                  </a:lnTo>
                  <a:lnTo>
                    <a:pt x="19" y="176"/>
                  </a:lnTo>
                  <a:lnTo>
                    <a:pt x="25" y="218"/>
                  </a:lnTo>
                  <a:lnTo>
                    <a:pt x="31" y="256"/>
                  </a:lnTo>
                  <a:lnTo>
                    <a:pt x="36" y="288"/>
                  </a:lnTo>
                  <a:lnTo>
                    <a:pt x="40" y="313"/>
                  </a:lnTo>
                  <a:lnTo>
                    <a:pt x="40" y="322"/>
                  </a:lnTo>
                  <a:lnTo>
                    <a:pt x="42" y="328"/>
                  </a:lnTo>
                  <a:lnTo>
                    <a:pt x="42" y="334"/>
                  </a:lnTo>
                  <a:lnTo>
                    <a:pt x="42" y="336"/>
                  </a:lnTo>
                  <a:lnTo>
                    <a:pt x="44" y="338"/>
                  </a:lnTo>
                  <a:lnTo>
                    <a:pt x="44" y="338"/>
                  </a:lnTo>
                  <a:lnTo>
                    <a:pt x="44" y="33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/>
          </p:nvSpPr>
          <p:spPr bwMode="auto">
            <a:xfrm>
              <a:off x="3371850" y="2246313"/>
              <a:ext cx="23813" cy="4762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5" y="61"/>
                </a:cxn>
                <a:cxn ang="0">
                  <a:pos x="0" y="4"/>
                </a:cxn>
              </a:cxnLst>
              <a:rect l="0" t="0" r="r" b="b"/>
              <a:pathLst>
                <a:path w="31" h="61">
                  <a:moveTo>
                    <a:pt x="31" y="0"/>
                  </a:moveTo>
                  <a:lnTo>
                    <a:pt x="25" y="61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/>
            <p:cNvSpPr>
              <a:spLocks noEditPoints="1"/>
            </p:cNvSpPr>
            <p:nvPr/>
          </p:nvSpPr>
          <p:spPr bwMode="auto">
            <a:xfrm>
              <a:off x="3322638" y="1898650"/>
              <a:ext cx="57150" cy="80963"/>
            </a:xfrm>
            <a:custGeom>
              <a:avLst/>
              <a:gdLst/>
              <a:ahLst/>
              <a:cxnLst>
                <a:cxn ang="0">
                  <a:pos x="45" y="61"/>
                </a:cxn>
                <a:cxn ang="0">
                  <a:pos x="41" y="65"/>
                </a:cxn>
                <a:cxn ang="0">
                  <a:pos x="38" y="69"/>
                </a:cxn>
                <a:cxn ang="0">
                  <a:pos x="32" y="71"/>
                </a:cxn>
                <a:cxn ang="0">
                  <a:pos x="26" y="71"/>
                </a:cxn>
                <a:cxn ang="0">
                  <a:pos x="19" y="71"/>
                </a:cxn>
                <a:cxn ang="0">
                  <a:pos x="11" y="67"/>
                </a:cxn>
                <a:cxn ang="0">
                  <a:pos x="7" y="59"/>
                </a:cxn>
                <a:cxn ang="0">
                  <a:pos x="3" y="54"/>
                </a:cxn>
                <a:cxn ang="0">
                  <a:pos x="1" y="46"/>
                </a:cxn>
                <a:cxn ang="0">
                  <a:pos x="0" y="38"/>
                </a:cxn>
                <a:cxn ang="0">
                  <a:pos x="1" y="29"/>
                </a:cxn>
                <a:cxn ang="0">
                  <a:pos x="5" y="19"/>
                </a:cxn>
                <a:cxn ang="0">
                  <a:pos x="9" y="14"/>
                </a:cxn>
                <a:cxn ang="0">
                  <a:pos x="13" y="10"/>
                </a:cxn>
                <a:cxn ang="0">
                  <a:pos x="17" y="6"/>
                </a:cxn>
                <a:cxn ang="0">
                  <a:pos x="24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3" y="2"/>
                </a:cxn>
                <a:cxn ang="0">
                  <a:pos x="49" y="4"/>
                </a:cxn>
                <a:cxn ang="0">
                  <a:pos x="53" y="6"/>
                </a:cxn>
                <a:cxn ang="0">
                  <a:pos x="64" y="0"/>
                </a:cxn>
                <a:cxn ang="0">
                  <a:pos x="66" y="0"/>
                </a:cxn>
                <a:cxn ang="0">
                  <a:pos x="66" y="88"/>
                </a:cxn>
                <a:cxn ang="0">
                  <a:pos x="66" y="93"/>
                </a:cxn>
                <a:cxn ang="0">
                  <a:pos x="66" y="95"/>
                </a:cxn>
                <a:cxn ang="0">
                  <a:pos x="70" y="99"/>
                </a:cxn>
                <a:cxn ang="0">
                  <a:pos x="72" y="99"/>
                </a:cxn>
                <a:cxn ang="0">
                  <a:pos x="72" y="103"/>
                </a:cxn>
                <a:cxn ang="0">
                  <a:pos x="36" y="103"/>
                </a:cxn>
                <a:cxn ang="0">
                  <a:pos x="36" y="99"/>
                </a:cxn>
                <a:cxn ang="0">
                  <a:pos x="39" y="99"/>
                </a:cxn>
                <a:cxn ang="0">
                  <a:pos x="43" y="99"/>
                </a:cxn>
                <a:cxn ang="0">
                  <a:pos x="43" y="97"/>
                </a:cxn>
                <a:cxn ang="0">
                  <a:pos x="45" y="95"/>
                </a:cxn>
                <a:cxn ang="0">
                  <a:pos x="45" y="93"/>
                </a:cxn>
                <a:cxn ang="0">
                  <a:pos x="45" y="90"/>
                </a:cxn>
                <a:cxn ang="0">
                  <a:pos x="45" y="61"/>
                </a:cxn>
                <a:cxn ang="0">
                  <a:pos x="45" y="55"/>
                </a:cxn>
                <a:cxn ang="0">
                  <a:pos x="45" y="29"/>
                </a:cxn>
                <a:cxn ang="0">
                  <a:pos x="45" y="21"/>
                </a:cxn>
                <a:cxn ang="0">
                  <a:pos x="45" y="16"/>
                </a:cxn>
                <a:cxn ang="0">
                  <a:pos x="45" y="14"/>
                </a:cxn>
                <a:cxn ang="0">
                  <a:pos x="43" y="10"/>
                </a:cxn>
                <a:cxn ang="0">
                  <a:pos x="39" y="6"/>
                </a:cxn>
                <a:cxn ang="0">
                  <a:pos x="38" y="6"/>
                </a:cxn>
                <a:cxn ang="0">
                  <a:pos x="36" y="6"/>
                </a:cxn>
                <a:cxn ang="0">
                  <a:pos x="30" y="6"/>
                </a:cxn>
                <a:cxn ang="0">
                  <a:pos x="26" y="10"/>
                </a:cxn>
                <a:cxn ang="0">
                  <a:pos x="24" y="16"/>
                </a:cxn>
                <a:cxn ang="0">
                  <a:pos x="22" y="21"/>
                </a:cxn>
                <a:cxn ang="0">
                  <a:pos x="20" y="29"/>
                </a:cxn>
                <a:cxn ang="0">
                  <a:pos x="20" y="38"/>
                </a:cxn>
                <a:cxn ang="0">
                  <a:pos x="20" y="46"/>
                </a:cxn>
                <a:cxn ang="0">
                  <a:pos x="22" y="54"/>
                </a:cxn>
                <a:cxn ang="0">
                  <a:pos x="24" y="59"/>
                </a:cxn>
                <a:cxn ang="0">
                  <a:pos x="28" y="63"/>
                </a:cxn>
                <a:cxn ang="0">
                  <a:pos x="32" y="63"/>
                </a:cxn>
                <a:cxn ang="0">
                  <a:pos x="36" y="63"/>
                </a:cxn>
                <a:cxn ang="0">
                  <a:pos x="39" y="61"/>
                </a:cxn>
                <a:cxn ang="0">
                  <a:pos x="43" y="59"/>
                </a:cxn>
                <a:cxn ang="0">
                  <a:pos x="45" y="55"/>
                </a:cxn>
              </a:cxnLst>
              <a:rect l="0" t="0" r="r" b="b"/>
              <a:pathLst>
                <a:path w="72" h="103">
                  <a:moveTo>
                    <a:pt x="45" y="61"/>
                  </a:moveTo>
                  <a:lnTo>
                    <a:pt x="41" y="65"/>
                  </a:lnTo>
                  <a:lnTo>
                    <a:pt x="38" y="69"/>
                  </a:lnTo>
                  <a:lnTo>
                    <a:pt x="32" y="71"/>
                  </a:lnTo>
                  <a:lnTo>
                    <a:pt x="26" y="71"/>
                  </a:lnTo>
                  <a:lnTo>
                    <a:pt x="19" y="71"/>
                  </a:lnTo>
                  <a:lnTo>
                    <a:pt x="11" y="67"/>
                  </a:lnTo>
                  <a:lnTo>
                    <a:pt x="7" y="59"/>
                  </a:lnTo>
                  <a:lnTo>
                    <a:pt x="3" y="54"/>
                  </a:lnTo>
                  <a:lnTo>
                    <a:pt x="1" y="46"/>
                  </a:lnTo>
                  <a:lnTo>
                    <a:pt x="0" y="38"/>
                  </a:lnTo>
                  <a:lnTo>
                    <a:pt x="1" y="29"/>
                  </a:lnTo>
                  <a:lnTo>
                    <a:pt x="5" y="19"/>
                  </a:lnTo>
                  <a:lnTo>
                    <a:pt x="9" y="14"/>
                  </a:lnTo>
                  <a:lnTo>
                    <a:pt x="13" y="10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9" y="4"/>
                  </a:lnTo>
                  <a:lnTo>
                    <a:pt x="53" y="6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66" y="88"/>
                  </a:lnTo>
                  <a:lnTo>
                    <a:pt x="66" y="93"/>
                  </a:lnTo>
                  <a:lnTo>
                    <a:pt x="66" y="95"/>
                  </a:lnTo>
                  <a:lnTo>
                    <a:pt x="70" y="99"/>
                  </a:lnTo>
                  <a:lnTo>
                    <a:pt x="72" y="99"/>
                  </a:lnTo>
                  <a:lnTo>
                    <a:pt x="72" y="103"/>
                  </a:lnTo>
                  <a:lnTo>
                    <a:pt x="36" y="103"/>
                  </a:lnTo>
                  <a:lnTo>
                    <a:pt x="36" y="99"/>
                  </a:lnTo>
                  <a:lnTo>
                    <a:pt x="39" y="99"/>
                  </a:lnTo>
                  <a:lnTo>
                    <a:pt x="43" y="99"/>
                  </a:lnTo>
                  <a:lnTo>
                    <a:pt x="43" y="97"/>
                  </a:lnTo>
                  <a:lnTo>
                    <a:pt x="45" y="95"/>
                  </a:lnTo>
                  <a:lnTo>
                    <a:pt x="45" y="93"/>
                  </a:lnTo>
                  <a:lnTo>
                    <a:pt x="45" y="90"/>
                  </a:lnTo>
                  <a:lnTo>
                    <a:pt x="45" y="61"/>
                  </a:lnTo>
                  <a:close/>
                  <a:moveTo>
                    <a:pt x="45" y="55"/>
                  </a:moveTo>
                  <a:lnTo>
                    <a:pt x="45" y="29"/>
                  </a:lnTo>
                  <a:lnTo>
                    <a:pt x="45" y="21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3" y="10"/>
                  </a:lnTo>
                  <a:lnTo>
                    <a:pt x="39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4" y="16"/>
                  </a:lnTo>
                  <a:lnTo>
                    <a:pt x="22" y="21"/>
                  </a:lnTo>
                  <a:lnTo>
                    <a:pt x="20" y="29"/>
                  </a:lnTo>
                  <a:lnTo>
                    <a:pt x="20" y="38"/>
                  </a:lnTo>
                  <a:lnTo>
                    <a:pt x="20" y="46"/>
                  </a:lnTo>
                  <a:lnTo>
                    <a:pt x="22" y="54"/>
                  </a:lnTo>
                  <a:lnTo>
                    <a:pt x="24" y="59"/>
                  </a:lnTo>
                  <a:lnTo>
                    <a:pt x="28" y="63"/>
                  </a:lnTo>
                  <a:lnTo>
                    <a:pt x="32" y="63"/>
                  </a:lnTo>
                  <a:lnTo>
                    <a:pt x="36" y="63"/>
                  </a:lnTo>
                  <a:lnTo>
                    <a:pt x="39" y="61"/>
                  </a:lnTo>
                  <a:lnTo>
                    <a:pt x="43" y="59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5"/>
            <p:cNvSpPr>
              <a:spLocks/>
            </p:cNvSpPr>
            <p:nvPr/>
          </p:nvSpPr>
          <p:spPr bwMode="auto">
            <a:xfrm>
              <a:off x="3386138" y="1947863"/>
              <a:ext cx="33337" cy="6508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65"/>
                </a:cxn>
                <a:cxn ang="0">
                  <a:pos x="31" y="70"/>
                </a:cxn>
                <a:cxn ang="0">
                  <a:pos x="31" y="74"/>
                </a:cxn>
                <a:cxn ang="0">
                  <a:pos x="33" y="76"/>
                </a:cxn>
                <a:cxn ang="0">
                  <a:pos x="34" y="78"/>
                </a:cxn>
                <a:cxn ang="0">
                  <a:pos x="36" y="78"/>
                </a:cxn>
                <a:cxn ang="0">
                  <a:pos x="40" y="78"/>
                </a:cxn>
                <a:cxn ang="0">
                  <a:pos x="42" y="78"/>
                </a:cxn>
                <a:cxn ang="0">
                  <a:pos x="42" y="82"/>
                </a:cxn>
                <a:cxn ang="0">
                  <a:pos x="0" y="82"/>
                </a:cxn>
                <a:cxn ang="0">
                  <a:pos x="0" y="78"/>
                </a:cxn>
                <a:cxn ang="0">
                  <a:pos x="2" y="78"/>
                </a:cxn>
                <a:cxn ang="0">
                  <a:pos x="8" y="78"/>
                </a:cxn>
                <a:cxn ang="0">
                  <a:pos x="10" y="78"/>
                </a:cxn>
                <a:cxn ang="0">
                  <a:pos x="12" y="76"/>
                </a:cxn>
                <a:cxn ang="0">
                  <a:pos x="12" y="74"/>
                </a:cxn>
                <a:cxn ang="0">
                  <a:pos x="14" y="70"/>
                </a:cxn>
                <a:cxn ang="0">
                  <a:pos x="14" y="65"/>
                </a:cxn>
                <a:cxn ang="0">
                  <a:pos x="14" y="23"/>
                </a:cxn>
                <a:cxn ang="0">
                  <a:pos x="14" y="19"/>
                </a:cxn>
                <a:cxn ang="0">
                  <a:pos x="14" y="17"/>
                </a:cxn>
                <a:cxn ang="0">
                  <a:pos x="12" y="17"/>
                </a:cxn>
                <a:cxn ang="0">
                  <a:pos x="12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2" y="15"/>
                </a:cxn>
                <a:cxn ang="0">
                  <a:pos x="0" y="13"/>
                </a:cxn>
                <a:cxn ang="0">
                  <a:pos x="29" y="0"/>
                </a:cxn>
                <a:cxn ang="0">
                  <a:pos x="31" y="0"/>
                </a:cxn>
              </a:cxnLst>
              <a:rect l="0" t="0" r="r" b="b"/>
              <a:pathLst>
                <a:path w="42" h="82">
                  <a:moveTo>
                    <a:pt x="31" y="0"/>
                  </a:moveTo>
                  <a:lnTo>
                    <a:pt x="31" y="65"/>
                  </a:lnTo>
                  <a:lnTo>
                    <a:pt x="31" y="70"/>
                  </a:lnTo>
                  <a:lnTo>
                    <a:pt x="31" y="74"/>
                  </a:lnTo>
                  <a:lnTo>
                    <a:pt x="33" y="76"/>
                  </a:lnTo>
                  <a:lnTo>
                    <a:pt x="34" y="78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2" y="78"/>
                  </a:lnTo>
                  <a:lnTo>
                    <a:pt x="42" y="82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2" y="78"/>
                  </a:lnTo>
                  <a:lnTo>
                    <a:pt x="8" y="78"/>
                  </a:lnTo>
                  <a:lnTo>
                    <a:pt x="10" y="78"/>
                  </a:lnTo>
                  <a:lnTo>
                    <a:pt x="12" y="76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14" y="65"/>
                  </a:lnTo>
                  <a:lnTo>
                    <a:pt x="14" y="23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29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7"/>
            <p:cNvSpPr>
              <a:spLocks noChangeShapeType="1"/>
            </p:cNvSpPr>
            <p:nvPr/>
          </p:nvSpPr>
          <p:spPr bwMode="auto">
            <a:xfrm flipH="1" flipV="1">
              <a:off x="3192463" y="1911350"/>
              <a:ext cx="4762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3181350" y="1885950"/>
              <a:ext cx="11113" cy="25400"/>
            </a:xfrm>
            <a:custGeom>
              <a:avLst/>
              <a:gdLst/>
              <a:ahLst/>
              <a:cxnLst>
                <a:cxn ang="0">
                  <a:pos x="13" y="3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32">
                  <a:moveTo>
                    <a:pt x="13" y="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 flipH="1" flipV="1">
              <a:off x="3163888" y="1863725"/>
              <a:ext cx="4762" cy="79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3122613" y="1839913"/>
              <a:ext cx="41275" cy="23812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25" y="10"/>
                </a:cxn>
                <a:cxn ang="0">
                  <a:pos x="0" y="0"/>
                </a:cxn>
              </a:cxnLst>
              <a:rect l="0" t="0" r="r" b="b"/>
              <a:pathLst>
                <a:path w="51" h="31">
                  <a:moveTo>
                    <a:pt x="51" y="31"/>
                  </a:moveTo>
                  <a:lnTo>
                    <a:pt x="25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flipH="1" flipV="1">
              <a:off x="3086100" y="1831975"/>
              <a:ext cx="19050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3048000" y="1831975"/>
              <a:ext cx="38100" cy="952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3" y="6"/>
                </a:cxn>
                <a:cxn ang="0">
                  <a:pos x="0" y="11"/>
                </a:cxn>
              </a:cxnLst>
              <a:rect l="0" t="0" r="r" b="b"/>
              <a:pathLst>
                <a:path w="49" h="11">
                  <a:moveTo>
                    <a:pt x="49" y="0"/>
                  </a:moveTo>
                  <a:lnTo>
                    <a:pt x="13" y="6"/>
                  </a:lnTo>
                  <a:lnTo>
                    <a:pt x="0" y="1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3"/>
            <p:cNvSpPr>
              <a:spLocks noChangeShapeType="1"/>
            </p:cNvSpPr>
            <p:nvPr/>
          </p:nvSpPr>
          <p:spPr bwMode="auto">
            <a:xfrm flipH="1">
              <a:off x="3009900" y="1847850"/>
              <a:ext cx="20638" cy="15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2990850" y="1863725"/>
              <a:ext cx="19050" cy="254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" y="28"/>
                </a:cxn>
                <a:cxn ang="0">
                  <a:pos x="0" y="32"/>
                </a:cxn>
              </a:cxnLst>
              <a:rect l="0" t="0" r="r" b="b"/>
              <a:pathLst>
                <a:path w="23" h="32">
                  <a:moveTo>
                    <a:pt x="23" y="0"/>
                  </a:moveTo>
                  <a:lnTo>
                    <a:pt x="2" y="28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5"/>
            <p:cNvSpPr>
              <a:spLocks noChangeShapeType="1"/>
            </p:cNvSpPr>
            <p:nvPr/>
          </p:nvSpPr>
          <p:spPr bwMode="auto">
            <a:xfrm flipH="1">
              <a:off x="2981325" y="1906588"/>
              <a:ext cx="3175" cy="4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6"/>
            <p:cNvSpPr>
              <a:spLocks/>
            </p:cNvSpPr>
            <p:nvPr/>
          </p:nvSpPr>
          <p:spPr bwMode="auto">
            <a:xfrm>
              <a:off x="2978150" y="1911350"/>
              <a:ext cx="3175" cy="523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8"/>
                </a:cxn>
                <a:cxn ang="0">
                  <a:pos x="3" y="67"/>
                </a:cxn>
              </a:cxnLst>
              <a:rect l="0" t="0" r="r" b="b"/>
              <a:pathLst>
                <a:path w="3" h="67">
                  <a:moveTo>
                    <a:pt x="3" y="0"/>
                  </a:moveTo>
                  <a:lnTo>
                    <a:pt x="0" y="38"/>
                  </a:lnTo>
                  <a:lnTo>
                    <a:pt x="3" y="6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7"/>
            <p:cNvSpPr>
              <a:spLocks noChangeShapeType="1"/>
            </p:cNvSpPr>
            <p:nvPr/>
          </p:nvSpPr>
          <p:spPr bwMode="auto">
            <a:xfrm>
              <a:off x="2987675" y="1982788"/>
              <a:ext cx="4763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8"/>
            <p:cNvSpPr>
              <a:spLocks/>
            </p:cNvSpPr>
            <p:nvPr/>
          </p:nvSpPr>
          <p:spPr bwMode="auto">
            <a:xfrm>
              <a:off x="2992438" y="1995488"/>
              <a:ext cx="26987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8"/>
                </a:cxn>
                <a:cxn ang="0">
                  <a:pos x="34" y="40"/>
                </a:cxn>
              </a:cxnLst>
              <a:rect l="0" t="0" r="r" b="b"/>
              <a:pathLst>
                <a:path w="34" h="40">
                  <a:moveTo>
                    <a:pt x="0" y="0"/>
                  </a:moveTo>
                  <a:lnTo>
                    <a:pt x="21" y="28"/>
                  </a:lnTo>
                  <a:lnTo>
                    <a:pt x="34" y="4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9"/>
            <p:cNvSpPr>
              <a:spLocks noChangeShapeType="1"/>
            </p:cNvSpPr>
            <p:nvPr/>
          </p:nvSpPr>
          <p:spPr bwMode="auto">
            <a:xfrm>
              <a:off x="3036888" y="2038350"/>
              <a:ext cx="20637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0"/>
            <p:cNvSpPr>
              <a:spLocks/>
            </p:cNvSpPr>
            <p:nvPr/>
          </p:nvSpPr>
          <p:spPr bwMode="auto">
            <a:xfrm>
              <a:off x="3057525" y="2047875"/>
              <a:ext cx="349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4"/>
                </a:cxn>
                <a:cxn ang="0">
                  <a:pos x="44" y="4"/>
                </a:cxn>
              </a:cxnLst>
              <a:rect l="0" t="0" r="r" b="b"/>
              <a:pathLst>
                <a:path w="44" h="4">
                  <a:moveTo>
                    <a:pt x="0" y="0"/>
                  </a:moveTo>
                  <a:lnTo>
                    <a:pt x="36" y="4"/>
                  </a:lnTo>
                  <a:lnTo>
                    <a:pt x="44" y="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1"/>
            <p:cNvSpPr>
              <a:spLocks noChangeShapeType="1"/>
            </p:cNvSpPr>
            <p:nvPr/>
          </p:nvSpPr>
          <p:spPr bwMode="auto">
            <a:xfrm>
              <a:off x="3109913" y="2047875"/>
              <a:ext cx="476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2"/>
            <p:cNvSpPr>
              <a:spLocks/>
            </p:cNvSpPr>
            <p:nvPr/>
          </p:nvSpPr>
          <p:spPr bwMode="auto">
            <a:xfrm>
              <a:off x="3114675" y="2020888"/>
              <a:ext cx="47625" cy="2698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5" y="19"/>
                </a:cxn>
                <a:cxn ang="0">
                  <a:pos x="59" y="0"/>
                </a:cxn>
              </a:cxnLst>
              <a:rect l="0" t="0" r="r" b="b"/>
              <a:pathLst>
                <a:path w="59" h="34">
                  <a:moveTo>
                    <a:pt x="0" y="34"/>
                  </a:moveTo>
                  <a:lnTo>
                    <a:pt x="35" y="19"/>
                  </a:lnTo>
                  <a:lnTo>
                    <a:pt x="5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3"/>
            <p:cNvSpPr>
              <a:spLocks noChangeShapeType="1"/>
            </p:cNvSpPr>
            <p:nvPr/>
          </p:nvSpPr>
          <p:spPr bwMode="auto">
            <a:xfrm flipV="1">
              <a:off x="3173413" y="1995488"/>
              <a:ext cx="7937" cy="11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4"/>
            <p:cNvSpPr>
              <a:spLocks/>
            </p:cNvSpPr>
            <p:nvPr/>
          </p:nvSpPr>
          <p:spPr bwMode="auto">
            <a:xfrm>
              <a:off x="3181350" y="1954213"/>
              <a:ext cx="14288" cy="41275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3" y="21"/>
                </a:cxn>
                <a:cxn ang="0">
                  <a:pos x="17" y="0"/>
                </a:cxn>
              </a:cxnLst>
              <a:rect l="0" t="0" r="r" b="b"/>
              <a:pathLst>
                <a:path w="17" h="53">
                  <a:moveTo>
                    <a:pt x="0" y="53"/>
                  </a:moveTo>
                  <a:lnTo>
                    <a:pt x="13" y="21"/>
                  </a:lnTo>
                  <a:lnTo>
                    <a:pt x="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>
              <a:off x="3068638" y="2039938"/>
              <a:ext cx="15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66"/>
            <p:cNvSpPr>
              <a:spLocks noChangeShapeType="1"/>
            </p:cNvSpPr>
            <p:nvPr/>
          </p:nvSpPr>
          <p:spPr bwMode="auto">
            <a:xfrm>
              <a:off x="3068638" y="2041525"/>
              <a:ext cx="15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3068638" y="2041525"/>
              <a:ext cx="15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68"/>
            <p:cNvSpPr>
              <a:spLocks noChangeShapeType="1"/>
            </p:cNvSpPr>
            <p:nvPr/>
          </p:nvSpPr>
          <p:spPr bwMode="auto">
            <a:xfrm>
              <a:off x="3068638" y="2041525"/>
              <a:ext cx="15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>
              <a:off x="3068638" y="2043113"/>
              <a:ext cx="1587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>
              <a:off x="3070225" y="2046288"/>
              <a:ext cx="1588" cy="4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3070225" y="2051050"/>
              <a:ext cx="1588" cy="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>
              <a:off x="3070225" y="2055813"/>
              <a:ext cx="1588" cy="79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3"/>
            <p:cNvSpPr>
              <a:spLocks/>
            </p:cNvSpPr>
            <p:nvPr/>
          </p:nvSpPr>
          <p:spPr bwMode="auto">
            <a:xfrm>
              <a:off x="3071813" y="2063750"/>
              <a:ext cx="317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9"/>
                </a:cxn>
                <a:cxn ang="0">
                  <a:pos x="4" y="44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lnTo>
                    <a:pt x="2" y="29"/>
                  </a:lnTo>
                  <a:lnTo>
                    <a:pt x="4" y="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4"/>
            <p:cNvSpPr>
              <a:spLocks/>
            </p:cNvSpPr>
            <p:nvPr/>
          </p:nvSpPr>
          <p:spPr bwMode="auto">
            <a:xfrm>
              <a:off x="3076575" y="2116138"/>
              <a:ext cx="6350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0"/>
                </a:cxn>
                <a:cxn ang="0">
                  <a:pos x="10" y="72"/>
                </a:cxn>
              </a:cxnLst>
              <a:rect l="0" t="0" r="r" b="b"/>
              <a:pathLst>
                <a:path w="10" h="72">
                  <a:moveTo>
                    <a:pt x="0" y="0"/>
                  </a:moveTo>
                  <a:lnTo>
                    <a:pt x="6" y="40"/>
                  </a:lnTo>
                  <a:lnTo>
                    <a:pt x="10" y="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3084513" y="2193925"/>
              <a:ext cx="3175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76"/>
            <p:cNvSpPr>
              <a:spLocks/>
            </p:cNvSpPr>
            <p:nvPr/>
          </p:nvSpPr>
          <p:spPr bwMode="auto">
            <a:xfrm>
              <a:off x="3087688" y="2214563"/>
              <a:ext cx="4762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8"/>
                </a:cxn>
                <a:cxn ang="0">
                  <a:pos x="6" y="46"/>
                </a:cxn>
              </a:cxnLst>
              <a:rect l="0" t="0" r="r" b="b"/>
              <a:pathLst>
                <a:path w="6" h="46">
                  <a:moveTo>
                    <a:pt x="0" y="0"/>
                  </a:moveTo>
                  <a:lnTo>
                    <a:pt x="6" y="38"/>
                  </a:lnTo>
                  <a:lnTo>
                    <a:pt x="6" y="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7"/>
            <p:cNvSpPr>
              <a:spLocks noChangeShapeType="1"/>
            </p:cNvSpPr>
            <p:nvPr/>
          </p:nvSpPr>
          <p:spPr bwMode="auto">
            <a:xfrm>
              <a:off x="3095625" y="2268538"/>
              <a:ext cx="1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8"/>
            <p:cNvSpPr>
              <a:spLocks noChangeShapeType="1"/>
            </p:cNvSpPr>
            <p:nvPr/>
          </p:nvSpPr>
          <p:spPr bwMode="auto">
            <a:xfrm>
              <a:off x="3095625" y="2268538"/>
              <a:ext cx="3175" cy="206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79"/>
            <p:cNvSpPr>
              <a:spLocks noChangeShapeType="1"/>
            </p:cNvSpPr>
            <p:nvPr/>
          </p:nvSpPr>
          <p:spPr bwMode="auto">
            <a:xfrm>
              <a:off x="3098800" y="2289175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0"/>
            <p:cNvSpPr>
              <a:spLocks noChangeShapeType="1"/>
            </p:cNvSpPr>
            <p:nvPr/>
          </p:nvSpPr>
          <p:spPr bwMode="auto">
            <a:xfrm>
              <a:off x="3100388" y="2295525"/>
              <a:ext cx="1587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1"/>
            <p:cNvSpPr>
              <a:spLocks noChangeShapeType="1"/>
            </p:cNvSpPr>
            <p:nvPr/>
          </p:nvSpPr>
          <p:spPr bwMode="auto">
            <a:xfrm>
              <a:off x="3101975" y="2301875"/>
              <a:ext cx="1588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2"/>
            <p:cNvSpPr>
              <a:spLocks noChangeShapeType="1"/>
            </p:cNvSpPr>
            <p:nvPr/>
          </p:nvSpPr>
          <p:spPr bwMode="auto">
            <a:xfrm>
              <a:off x="3101975" y="2305050"/>
              <a:ext cx="1588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3"/>
            <p:cNvSpPr>
              <a:spLocks noChangeShapeType="1"/>
            </p:cNvSpPr>
            <p:nvPr/>
          </p:nvSpPr>
          <p:spPr bwMode="auto">
            <a:xfrm>
              <a:off x="3101975" y="2308225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4"/>
            <p:cNvSpPr>
              <a:spLocks noChangeShapeType="1"/>
            </p:cNvSpPr>
            <p:nvPr/>
          </p:nvSpPr>
          <p:spPr bwMode="auto">
            <a:xfrm>
              <a:off x="3101975" y="2309813"/>
              <a:ext cx="1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85"/>
            <p:cNvSpPr>
              <a:spLocks noChangeShapeType="1"/>
            </p:cNvSpPr>
            <p:nvPr/>
          </p:nvSpPr>
          <p:spPr bwMode="auto">
            <a:xfrm>
              <a:off x="3101975" y="2309813"/>
              <a:ext cx="1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86"/>
            <p:cNvSpPr>
              <a:spLocks/>
            </p:cNvSpPr>
            <p:nvPr/>
          </p:nvSpPr>
          <p:spPr bwMode="auto">
            <a:xfrm>
              <a:off x="3098800" y="2259013"/>
              <a:ext cx="7938" cy="508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" y="63"/>
                </a:cxn>
                <a:cxn ang="0">
                  <a:pos x="0" y="53"/>
                </a:cxn>
              </a:cxnLst>
              <a:rect l="0" t="0" r="r" b="b"/>
              <a:pathLst>
                <a:path w="9" h="63">
                  <a:moveTo>
                    <a:pt x="9" y="0"/>
                  </a:moveTo>
                  <a:lnTo>
                    <a:pt x="3" y="63"/>
                  </a:lnTo>
                  <a:lnTo>
                    <a:pt x="0" y="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 flipH="1" flipV="1">
              <a:off x="3082925" y="2263775"/>
              <a:ext cx="793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8"/>
            <p:cNvSpPr>
              <a:spLocks noEditPoints="1"/>
            </p:cNvSpPr>
            <p:nvPr/>
          </p:nvSpPr>
          <p:spPr bwMode="auto">
            <a:xfrm>
              <a:off x="3035300" y="1903413"/>
              <a:ext cx="53975" cy="82550"/>
            </a:xfrm>
            <a:custGeom>
              <a:avLst/>
              <a:gdLst/>
              <a:ahLst/>
              <a:cxnLst>
                <a:cxn ang="0">
                  <a:pos x="61" y="85"/>
                </a:cxn>
                <a:cxn ang="0">
                  <a:pos x="61" y="95"/>
                </a:cxn>
                <a:cxn ang="0">
                  <a:pos x="63" y="99"/>
                </a:cxn>
                <a:cxn ang="0">
                  <a:pos x="68" y="101"/>
                </a:cxn>
                <a:cxn ang="0">
                  <a:pos x="38" y="102"/>
                </a:cxn>
                <a:cxn ang="0">
                  <a:pos x="40" y="101"/>
                </a:cxn>
                <a:cxn ang="0">
                  <a:pos x="44" y="99"/>
                </a:cxn>
                <a:cxn ang="0">
                  <a:pos x="47" y="95"/>
                </a:cxn>
                <a:cxn ang="0">
                  <a:pos x="47" y="85"/>
                </a:cxn>
                <a:cxn ang="0">
                  <a:pos x="42" y="63"/>
                </a:cxn>
                <a:cxn ang="0">
                  <a:pos x="30" y="70"/>
                </a:cxn>
                <a:cxn ang="0">
                  <a:pos x="19" y="70"/>
                </a:cxn>
                <a:cxn ang="0">
                  <a:pos x="7" y="63"/>
                </a:cxn>
                <a:cxn ang="0">
                  <a:pos x="2" y="47"/>
                </a:cxn>
                <a:cxn ang="0">
                  <a:pos x="2" y="28"/>
                </a:cxn>
                <a:cxn ang="0">
                  <a:pos x="11" y="11"/>
                </a:cxn>
                <a:cxn ang="0">
                  <a:pos x="26" y="2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3" y="2"/>
                </a:cxn>
                <a:cxn ang="0">
                  <a:pos x="61" y="0"/>
                </a:cxn>
                <a:cxn ang="0">
                  <a:pos x="47" y="21"/>
                </a:cxn>
                <a:cxn ang="0">
                  <a:pos x="45" y="11"/>
                </a:cxn>
                <a:cxn ang="0">
                  <a:pos x="40" y="8"/>
                </a:cxn>
                <a:cxn ang="0">
                  <a:pos x="32" y="6"/>
                </a:cxn>
                <a:cxn ang="0">
                  <a:pos x="23" y="8"/>
                </a:cxn>
                <a:cxn ang="0">
                  <a:pos x="15" y="17"/>
                </a:cxn>
                <a:cxn ang="0">
                  <a:pos x="13" y="32"/>
                </a:cxn>
                <a:cxn ang="0">
                  <a:pos x="15" y="47"/>
                </a:cxn>
                <a:cxn ang="0">
                  <a:pos x="23" y="57"/>
                </a:cxn>
                <a:cxn ang="0">
                  <a:pos x="32" y="59"/>
                </a:cxn>
                <a:cxn ang="0">
                  <a:pos x="42" y="57"/>
                </a:cxn>
                <a:cxn ang="0">
                  <a:pos x="47" y="51"/>
                </a:cxn>
              </a:cxnLst>
              <a:rect l="0" t="0" r="r" b="b"/>
              <a:pathLst>
                <a:path w="68" h="102">
                  <a:moveTo>
                    <a:pt x="61" y="0"/>
                  </a:moveTo>
                  <a:lnTo>
                    <a:pt x="61" y="85"/>
                  </a:lnTo>
                  <a:lnTo>
                    <a:pt x="61" y="93"/>
                  </a:lnTo>
                  <a:lnTo>
                    <a:pt x="61" y="95"/>
                  </a:lnTo>
                  <a:lnTo>
                    <a:pt x="61" y="97"/>
                  </a:lnTo>
                  <a:lnTo>
                    <a:pt x="63" y="99"/>
                  </a:lnTo>
                  <a:lnTo>
                    <a:pt x="64" y="101"/>
                  </a:lnTo>
                  <a:lnTo>
                    <a:pt x="68" y="101"/>
                  </a:lnTo>
                  <a:lnTo>
                    <a:pt x="68" y="102"/>
                  </a:lnTo>
                  <a:lnTo>
                    <a:pt x="38" y="102"/>
                  </a:lnTo>
                  <a:lnTo>
                    <a:pt x="38" y="101"/>
                  </a:lnTo>
                  <a:lnTo>
                    <a:pt x="40" y="101"/>
                  </a:lnTo>
                  <a:lnTo>
                    <a:pt x="42" y="101"/>
                  </a:lnTo>
                  <a:lnTo>
                    <a:pt x="44" y="99"/>
                  </a:lnTo>
                  <a:lnTo>
                    <a:pt x="45" y="97"/>
                  </a:lnTo>
                  <a:lnTo>
                    <a:pt x="47" y="95"/>
                  </a:lnTo>
                  <a:lnTo>
                    <a:pt x="47" y="91"/>
                  </a:lnTo>
                  <a:lnTo>
                    <a:pt x="47" y="85"/>
                  </a:lnTo>
                  <a:lnTo>
                    <a:pt x="47" y="57"/>
                  </a:lnTo>
                  <a:lnTo>
                    <a:pt x="42" y="63"/>
                  </a:lnTo>
                  <a:lnTo>
                    <a:pt x="36" y="68"/>
                  </a:lnTo>
                  <a:lnTo>
                    <a:pt x="30" y="70"/>
                  </a:lnTo>
                  <a:lnTo>
                    <a:pt x="25" y="70"/>
                  </a:lnTo>
                  <a:lnTo>
                    <a:pt x="19" y="70"/>
                  </a:lnTo>
                  <a:lnTo>
                    <a:pt x="13" y="66"/>
                  </a:lnTo>
                  <a:lnTo>
                    <a:pt x="7" y="63"/>
                  </a:lnTo>
                  <a:lnTo>
                    <a:pt x="4" y="55"/>
                  </a:lnTo>
                  <a:lnTo>
                    <a:pt x="2" y="47"/>
                  </a:lnTo>
                  <a:lnTo>
                    <a:pt x="0" y="38"/>
                  </a:lnTo>
                  <a:lnTo>
                    <a:pt x="2" y="28"/>
                  </a:lnTo>
                  <a:lnTo>
                    <a:pt x="6" y="19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  <a:moveTo>
                    <a:pt x="47" y="51"/>
                  </a:moveTo>
                  <a:lnTo>
                    <a:pt x="47" y="21"/>
                  </a:lnTo>
                  <a:lnTo>
                    <a:pt x="47" y="15"/>
                  </a:lnTo>
                  <a:lnTo>
                    <a:pt x="45" y="11"/>
                  </a:lnTo>
                  <a:lnTo>
                    <a:pt x="44" y="9"/>
                  </a:lnTo>
                  <a:lnTo>
                    <a:pt x="40" y="8"/>
                  </a:lnTo>
                  <a:lnTo>
                    <a:pt x="36" y="6"/>
                  </a:lnTo>
                  <a:lnTo>
                    <a:pt x="32" y="6"/>
                  </a:lnTo>
                  <a:lnTo>
                    <a:pt x="26" y="6"/>
                  </a:lnTo>
                  <a:lnTo>
                    <a:pt x="23" y="8"/>
                  </a:lnTo>
                  <a:lnTo>
                    <a:pt x="19" y="11"/>
                  </a:lnTo>
                  <a:lnTo>
                    <a:pt x="15" y="17"/>
                  </a:lnTo>
                  <a:lnTo>
                    <a:pt x="13" y="25"/>
                  </a:lnTo>
                  <a:lnTo>
                    <a:pt x="13" y="32"/>
                  </a:lnTo>
                  <a:lnTo>
                    <a:pt x="13" y="40"/>
                  </a:lnTo>
                  <a:lnTo>
                    <a:pt x="15" y="47"/>
                  </a:lnTo>
                  <a:lnTo>
                    <a:pt x="19" y="53"/>
                  </a:lnTo>
                  <a:lnTo>
                    <a:pt x="23" y="57"/>
                  </a:lnTo>
                  <a:lnTo>
                    <a:pt x="28" y="59"/>
                  </a:lnTo>
                  <a:lnTo>
                    <a:pt x="32" y="59"/>
                  </a:lnTo>
                  <a:lnTo>
                    <a:pt x="38" y="59"/>
                  </a:lnTo>
                  <a:lnTo>
                    <a:pt x="42" y="57"/>
                  </a:lnTo>
                  <a:lnTo>
                    <a:pt x="44" y="55"/>
                  </a:lnTo>
                  <a:lnTo>
                    <a:pt x="47" y="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89"/>
            <p:cNvSpPr>
              <a:spLocks noEditPoints="1"/>
            </p:cNvSpPr>
            <p:nvPr/>
          </p:nvSpPr>
          <p:spPr bwMode="auto">
            <a:xfrm>
              <a:off x="3095625" y="1955800"/>
              <a:ext cx="39688" cy="6508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4" y="19"/>
                </a:cxn>
                <a:cxn ang="0">
                  <a:pos x="9" y="9"/>
                </a:cxn>
                <a:cxn ang="0">
                  <a:pos x="15" y="3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0" y="1"/>
                </a:cxn>
                <a:cxn ang="0">
                  <a:pos x="36" y="3"/>
                </a:cxn>
                <a:cxn ang="0">
                  <a:pos x="42" y="9"/>
                </a:cxn>
                <a:cxn ang="0">
                  <a:pos x="47" y="22"/>
                </a:cxn>
                <a:cxn ang="0">
                  <a:pos x="49" y="39"/>
                </a:cxn>
                <a:cxn ang="0">
                  <a:pos x="49" y="49"/>
                </a:cxn>
                <a:cxn ang="0">
                  <a:pos x="47" y="56"/>
                </a:cxn>
                <a:cxn ang="0">
                  <a:pos x="45" y="64"/>
                </a:cxn>
                <a:cxn ang="0">
                  <a:pos x="42" y="72"/>
                </a:cxn>
                <a:cxn ang="0">
                  <a:pos x="36" y="77"/>
                </a:cxn>
                <a:cxn ang="0">
                  <a:pos x="30" y="81"/>
                </a:cxn>
                <a:cxn ang="0">
                  <a:pos x="24" y="81"/>
                </a:cxn>
                <a:cxn ang="0">
                  <a:pos x="17" y="81"/>
                </a:cxn>
                <a:cxn ang="0">
                  <a:pos x="11" y="75"/>
                </a:cxn>
                <a:cxn ang="0">
                  <a:pos x="6" y="68"/>
                </a:cxn>
                <a:cxn ang="0">
                  <a:pos x="4" y="60"/>
                </a:cxn>
                <a:cxn ang="0">
                  <a:pos x="0" y="51"/>
                </a:cxn>
                <a:cxn ang="0">
                  <a:pos x="0" y="41"/>
                </a:cxn>
                <a:cxn ang="0">
                  <a:pos x="11" y="43"/>
                </a:cxn>
                <a:cxn ang="0">
                  <a:pos x="11" y="53"/>
                </a:cxn>
                <a:cxn ang="0">
                  <a:pos x="13" y="62"/>
                </a:cxn>
                <a:cxn ang="0">
                  <a:pos x="15" y="70"/>
                </a:cxn>
                <a:cxn ang="0">
                  <a:pos x="17" y="74"/>
                </a:cxn>
                <a:cxn ang="0">
                  <a:pos x="21" y="77"/>
                </a:cxn>
                <a:cxn ang="0">
                  <a:pos x="24" y="77"/>
                </a:cxn>
                <a:cxn ang="0">
                  <a:pos x="28" y="77"/>
                </a:cxn>
                <a:cxn ang="0">
                  <a:pos x="30" y="75"/>
                </a:cxn>
                <a:cxn ang="0">
                  <a:pos x="34" y="72"/>
                </a:cxn>
                <a:cxn ang="0">
                  <a:pos x="36" y="66"/>
                </a:cxn>
                <a:cxn ang="0">
                  <a:pos x="38" y="58"/>
                </a:cxn>
                <a:cxn ang="0">
                  <a:pos x="38" y="49"/>
                </a:cxn>
                <a:cxn ang="0">
                  <a:pos x="38" y="37"/>
                </a:cxn>
                <a:cxn ang="0">
                  <a:pos x="38" y="24"/>
                </a:cxn>
                <a:cxn ang="0">
                  <a:pos x="36" y="15"/>
                </a:cxn>
                <a:cxn ang="0">
                  <a:pos x="34" y="9"/>
                </a:cxn>
                <a:cxn ang="0">
                  <a:pos x="30" y="5"/>
                </a:cxn>
                <a:cxn ang="0">
                  <a:pos x="28" y="3"/>
                </a:cxn>
                <a:cxn ang="0">
                  <a:pos x="24" y="3"/>
                </a:cxn>
                <a:cxn ang="0">
                  <a:pos x="21" y="3"/>
                </a:cxn>
                <a:cxn ang="0">
                  <a:pos x="19" y="7"/>
                </a:cxn>
                <a:cxn ang="0">
                  <a:pos x="15" y="11"/>
                </a:cxn>
                <a:cxn ang="0">
                  <a:pos x="13" y="17"/>
                </a:cxn>
                <a:cxn ang="0">
                  <a:pos x="13" y="22"/>
                </a:cxn>
                <a:cxn ang="0">
                  <a:pos x="11" y="32"/>
                </a:cxn>
                <a:cxn ang="0">
                  <a:pos x="11" y="43"/>
                </a:cxn>
              </a:cxnLst>
              <a:rect l="0" t="0" r="r" b="b"/>
              <a:pathLst>
                <a:path w="49" h="81">
                  <a:moveTo>
                    <a:pt x="0" y="41"/>
                  </a:moveTo>
                  <a:lnTo>
                    <a:pt x="0" y="32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9" y="9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6" y="3"/>
                  </a:lnTo>
                  <a:lnTo>
                    <a:pt x="42" y="9"/>
                  </a:lnTo>
                  <a:lnTo>
                    <a:pt x="47" y="22"/>
                  </a:lnTo>
                  <a:lnTo>
                    <a:pt x="49" y="39"/>
                  </a:lnTo>
                  <a:lnTo>
                    <a:pt x="49" y="49"/>
                  </a:lnTo>
                  <a:lnTo>
                    <a:pt x="47" y="56"/>
                  </a:lnTo>
                  <a:lnTo>
                    <a:pt x="45" y="64"/>
                  </a:lnTo>
                  <a:lnTo>
                    <a:pt x="42" y="72"/>
                  </a:lnTo>
                  <a:lnTo>
                    <a:pt x="36" y="77"/>
                  </a:lnTo>
                  <a:lnTo>
                    <a:pt x="30" y="81"/>
                  </a:lnTo>
                  <a:lnTo>
                    <a:pt x="24" y="81"/>
                  </a:lnTo>
                  <a:lnTo>
                    <a:pt x="17" y="81"/>
                  </a:lnTo>
                  <a:lnTo>
                    <a:pt x="11" y="75"/>
                  </a:lnTo>
                  <a:lnTo>
                    <a:pt x="6" y="68"/>
                  </a:lnTo>
                  <a:lnTo>
                    <a:pt x="4" y="60"/>
                  </a:lnTo>
                  <a:lnTo>
                    <a:pt x="0" y="51"/>
                  </a:lnTo>
                  <a:lnTo>
                    <a:pt x="0" y="41"/>
                  </a:lnTo>
                  <a:close/>
                  <a:moveTo>
                    <a:pt x="11" y="43"/>
                  </a:moveTo>
                  <a:lnTo>
                    <a:pt x="11" y="53"/>
                  </a:lnTo>
                  <a:lnTo>
                    <a:pt x="13" y="62"/>
                  </a:lnTo>
                  <a:lnTo>
                    <a:pt x="15" y="70"/>
                  </a:lnTo>
                  <a:lnTo>
                    <a:pt x="17" y="74"/>
                  </a:lnTo>
                  <a:lnTo>
                    <a:pt x="21" y="77"/>
                  </a:lnTo>
                  <a:lnTo>
                    <a:pt x="24" y="77"/>
                  </a:lnTo>
                  <a:lnTo>
                    <a:pt x="28" y="77"/>
                  </a:lnTo>
                  <a:lnTo>
                    <a:pt x="30" y="75"/>
                  </a:lnTo>
                  <a:lnTo>
                    <a:pt x="34" y="72"/>
                  </a:lnTo>
                  <a:lnTo>
                    <a:pt x="36" y="66"/>
                  </a:lnTo>
                  <a:lnTo>
                    <a:pt x="38" y="58"/>
                  </a:lnTo>
                  <a:lnTo>
                    <a:pt x="38" y="49"/>
                  </a:lnTo>
                  <a:lnTo>
                    <a:pt x="38" y="37"/>
                  </a:lnTo>
                  <a:lnTo>
                    <a:pt x="38" y="24"/>
                  </a:lnTo>
                  <a:lnTo>
                    <a:pt x="36" y="15"/>
                  </a:lnTo>
                  <a:lnTo>
                    <a:pt x="34" y="9"/>
                  </a:lnTo>
                  <a:lnTo>
                    <a:pt x="30" y="5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9" y="7"/>
                  </a:lnTo>
                  <a:lnTo>
                    <a:pt x="15" y="11"/>
                  </a:lnTo>
                  <a:lnTo>
                    <a:pt x="13" y="17"/>
                  </a:lnTo>
                  <a:lnTo>
                    <a:pt x="13" y="22"/>
                  </a:lnTo>
                  <a:lnTo>
                    <a:pt x="11" y="32"/>
                  </a:lnTo>
                  <a:lnTo>
                    <a:pt x="11" y="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0"/>
            <p:cNvSpPr>
              <a:spLocks noChangeShapeType="1"/>
            </p:cNvSpPr>
            <p:nvPr/>
          </p:nvSpPr>
          <p:spPr bwMode="auto">
            <a:xfrm>
              <a:off x="3881438" y="1795463"/>
              <a:ext cx="1587" cy="3460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2116138" y="2309813"/>
              <a:ext cx="138112" cy="212725"/>
            </a:xfrm>
            <a:custGeom>
              <a:avLst/>
              <a:gdLst/>
              <a:ahLst/>
              <a:cxnLst>
                <a:cxn ang="0">
                  <a:pos x="174" y="218"/>
                </a:cxn>
                <a:cxn ang="0">
                  <a:pos x="174" y="267"/>
                </a:cxn>
                <a:cxn ang="0">
                  <a:pos x="0" y="267"/>
                </a:cxn>
                <a:cxn ang="0">
                  <a:pos x="5" y="243"/>
                </a:cxn>
                <a:cxn ang="0">
                  <a:pos x="17" y="218"/>
                </a:cxn>
                <a:cxn ang="0">
                  <a:pos x="30" y="201"/>
                </a:cxn>
                <a:cxn ang="0">
                  <a:pos x="47" y="178"/>
                </a:cxn>
                <a:cxn ang="0">
                  <a:pos x="72" y="155"/>
                </a:cxn>
                <a:cxn ang="0">
                  <a:pos x="93" y="136"/>
                </a:cxn>
                <a:cxn ang="0">
                  <a:pos x="106" y="121"/>
                </a:cxn>
                <a:cxn ang="0">
                  <a:pos x="113" y="112"/>
                </a:cxn>
                <a:cxn ang="0">
                  <a:pos x="121" y="96"/>
                </a:cxn>
                <a:cxn ang="0">
                  <a:pos x="125" y="81"/>
                </a:cxn>
                <a:cxn ang="0">
                  <a:pos x="123" y="70"/>
                </a:cxn>
                <a:cxn ang="0">
                  <a:pos x="119" y="62"/>
                </a:cxn>
                <a:cxn ang="0">
                  <a:pos x="115" y="55"/>
                </a:cxn>
                <a:cxn ang="0">
                  <a:pos x="108" y="51"/>
                </a:cxn>
                <a:cxn ang="0">
                  <a:pos x="100" y="47"/>
                </a:cxn>
                <a:cxn ang="0">
                  <a:pos x="91" y="47"/>
                </a:cxn>
                <a:cxn ang="0">
                  <a:pos x="79" y="47"/>
                </a:cxn>
                <a:cxn ang="0">
                  <a:pos x="72" y="51"/>
                </a:cxn>
                <a:cxn ang="0">
                  <a:pos x="64" y="55"/>
                </a:cxn>
                <a:cxn ang="0">
                  <a:pos x="60" y="60"/>
                </a:cxn>
                <a:cxn ang="0">
                  <a:pos x="58" y="68"/>
                </a:cxn>
                <a:cxn ang="0">
                  <a:pos x="55" y="76"/>
                </a:cxn>
                <a:cxn ang="0">
                  <a:pos x="55" y="85"/>
                </a:cxn>
                <a:cxn ang="0">
                  <a:pos x="3" y="81"/>
                </a:cxn>
                <a:cxn ang="0">
                  <a:pos x="9" y="55"/>
                </a:cxn>
                <a:cxn ang="0">
                  <a:pos x="19" y="34"/>
                </a:cxn>
                <a:cxn ang="0">
                  <a:pos x="32" y="19"/>
                </a:cxn>
                <a:cxn ang="0">
                  <a:pos x="49" y="7"/>
                </a:cxn>
                <a:cxn ang="0">
                  <a:pos x="68" y="2"/>
                </a:cxn>
                <a:cxn ang="0">
                  <a:pos x="91" y="0"/>
                </a:cxn>
                <a:cxn ang="0">
                  <a:pos x="115" y="2"/>
                </a:cxn>
                <a:cxn ang="0">
                  <a:pos x="136" y="9"/>
                </a:cxn>
                <a:cxn ang="0">
                  <a:pos x="151" y="21"/>
                </a:cxn>
                <a:cxn ang="0">
                  <a:pos x="165" y="36"/>
                </a:cxn>
                <a:cxn ang="0">
                  <a:pos x="172" y="53"/>
                </a:cxn>
                <a:cxn ang="0">
                  <a:pos x="174" y="74"/>
                </a:cxn>
                <a:cxn ang="0">
                  <a:pos x="172" y="91"/>
                </a:cxn>
                <a:cxn ang="0">
                  <a:pos x="169" y="106"/>
                </a:cxn>
                <a:cxn ang="0">
                  <a:pos x="161" y="123"/>
                </a:cxn>
                <a:cxn ang="0">
                  <a:pos x="150" y="140"/>
                </a:cxn>
                <a:cxn ang="0">
                  <a:pos x="136" y="155"/>
                </a:cxn>
                <a:cxn ang="0">
                  <a:pos x="115" y="174"/>
                </a:cxn>
                <a:cxn ang="0">
                  <a:pos x="108" y="182"/>
                </a:cxn>
                <a:cxn ang="0">
                  <a:pos x="100" y="189"/>
                </a:cxn>
                <a:cxn ang="0">
                  <a:pos x="93" y="195"/>
                </a:cxn>
                <a:cxn ang="0">
                  <a:pos x="89" y="199"/>
                </a:cxn>
                <a:cxn ang="0">
                  <a:pos x="85" y="203"/>
                </a:cxn>
                <a:cxn ang="0">
                  <a:pos x="79" y="210"/>
                </a:cxn>
                <a:cxn ang="0">
                  <a:pos x="75" y="218"/>
                </a:cxn>
                <a:cxn ang="0">
                  <a:pos x="174" y="218"/>
                </a:cxn>
              </a:cxnLst>
              <a:rect l="0" t="0" r="r" b="b"/>
              <a:pathLst>
                <a:path w="174" h="267">
                  <a:moveTo>
                    <a:pt x="174" y="218"/>
                  </a:moveTo>
                  <a:lnTo>
                    <a:pt x="174" y="267"/>
                  </a:lnTo>
                  <a:lnTo>
                    <a:pt x="0" y="267"/>
                  </a:lnTo>
                  <a:lnTo>
                    <a:pt x="5" y="243"/>
                  </a:lnTo>
                  <a:lnTo>
                    <a:pt x="17" y="218"/>
                  </a:lnTo>
                  <a:lnTo>
                    <a:pt x="30" y="201"/>
                  </a:lnTo>
                  <a:lnTo>
                    <a:pt x="47" y="178"/>
                  </a:lnTo>
                  <a:lnTo>
                    <a:pt x="72" y="155"/>
                  </a:lnTo>
                  <a:lnTo>
                    <a:pt x="93" y="136"/>
                  </a:lnTo>
                  <a:lnTo>
                    <a:pt x="106" y="121"/>
                  </a:lnTo>
                  <a:lnTo>
                    <a:pt x="113" y="112"/>
                  </a:lnTo>
                  <a:lnTo>
                    <a:pt x="121" y="96"/>
                  </a:lnTo>
                  <a:lnTo>
                    <a:pt x="125" y="81"/>
                  </a:lnTo>
                  <a:lnTo>
                    <a:pt x="123" y="70"/>
                  </a:lnTo>
                  <a:lnTo>
                    <a:pt x="119" y="62"/>
                  </a:lnTo>
                  <a:lnTo>
                    <a:pt x="115" y="55"/>
                  </a:lnTo>
                  <a:lnTo>
                    <a:pt x="108" y="51"/>
                  </a:lnTo>
                  <a:lnTo>
                    <a:pt x="100" y="47"/>
                  </a:lnTo>
                  <a:lnTo>
                    <a:pt x="91" y="47"/>
                  </a:lnTo>
                  <a:lnTo>
                    <a:pt x="79" y="47"/>
                  </a:lnTo>
                  <a:lnTo>
                    <a:pt x="72" y="51"/>
                  </a:lnTo>
                  <a:lnTo>
                    <a:pt x="64" y="55"/>
                  </a:lnTo>
                  <a:lnTo>
                    <a:pt x="60" y="60"/>
                  </a:lnTo>
                  <a:lnTo>
                    <a:pt x="58" y="68"/>
                  </a:lnTo>
                  <a:lnTo>
                    <a:pt x="55" y="76"/>
                  </a:lnTo>
                  <a:lnTo>
                    <a:pt x="55" y="85"/>
                  </a:lnTo>
                  <a:lnTo>
                    <a:pt x="3" y="81"/>
                  </a:lnTo>
                  <a:lnTo>
                    <a:pt x="9" y="55"/>
                  </a:lnTo>
                  <a:lnTo>
                    <a:pt x="19" y="34"/>
                  </a:lnTo>
                  <a:lnTo>
                    <a:pt x="32" y="19"/>
                  </a:lnTo>
                  <a:lnTo>
                    <a:pt x="49" y="7"/>
                  </a:lnTo>
                  <a:lnTo>
                    <a:pt x="68" y="2"/>
                  </a:lnTo>
                  <a:lnTo>
                    <a:pt x="91" y="0"/>
                  </a:lnTo>
                  <a:lnTo>
                    <a:pt x="115" y="2"/>
                  </a:lnTo>
                  <a:lnTo>
                    <a:pt x="136" y="9"/>
                  </a:lnTo>
                  <a:lnTo>
                    <a:pt x="151" y="21"/>
                  </a:lnTo>
                  <a:lnTo>
                    <a:pt x="165" y="36"/>
                  </a:lnTo>
                  <a:lnTo>
                    <a:pt x="172" y="53"/>
                  </a:lnTo>
                  <a:lnTo>
                    <a:pt x="174" y="74"/>
                  </a:lnTo>
                  <a:lnTo>
                    <a:pt x="172" y="91"/>
                  </a:lnTo>
                  <a:lnTo>
                    <a:pt x="169" y="106"/>
                  </a:lnTo>
                  <a:lnTo>
                    <a:pt x="161" y="123"/>
                  </a:lnTo>
                  <a:lnTo>
                    <a:pt x="150" y="140"/>
                  </a:lnTo>
                  <a:lnTo>
                    <a:pt x="136" y="155"/>
                  </a:lnTo>
                  <a:lnTo>
                    <a:pt x="115" y="174"/>
                  </a:lnTo>
                  <a:lnTo>
                    <a:pt x="108" y="182"/>
                  </a:lnTo>
                  <a:lnTo>
                    <a:pt x="100" y="189"/>
                  </a:lnTo>
                  <a:lnTo>
                    <a:pt x="93" y="195"/>
                  </a:lnTo>
                  <a:lnTo>
                    <a:pt x="89" y="199"/>
                  </a:lnTo>
                  <a:lnTo>
                    <a:pt x="85" y="203"/>
                  </a:lnTo>
                  <a:lnTo>
                    <a:pt x="79" y="210"/>
                  </a:lnTo>
                  <a:lnTo>
                    <a:pt x="75" y="218"/>
                  </a:lnTo>
                  <a:lnTo>
                    <a:pt x="174" y="2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116138" y="2592388"/>
            <a:ext cx="3309937" cy="749300"/>
            <a:chOff x="2116138" y="2592388"/>
            <a:chExt cx="3309937" cy="749300"/>
          </a:xfrm>
        </p:grpSpPr>
        <p:sp>
          <p:nvSpPr>
            <p:cNvPr id="101" name="Line 3"/>
            <p:cNvSpPr>
              <a:spLocks noChangeShapeType="1"/>
            </p:cNvSpPr>
            <p:nvPr/>
          </p:nvSpPr>
          <p:spPr bwMode="auto">
            <a:xfrm>
              <a:off x="2925763" y="3119438"/>
              <a:ext cx="247967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4"/>
            <p:cNvSpPr>
              <a:spLocks noChangeShapeType="1"/>
            </p:cNvSpPr>
            <p:nvPr/>
          </p:nvSpPr>
          <p:spPr bwMode="auto">
            <a:xfrm>
              <a:off x="2903538" y="3325813"/>
              <a:ext cx="2481262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5"/>
            <p:cNvSpPr>
              <a:spLocks noChangeShapeType="1"/>
            </p:cNvSpPr>
            <p:nvPr/>
          </p:nvSpPr>
          <p:spPr bwMode="auto">
            <a:xfrm>
              <a:off x="3148013" y="3111500"/>
              <a:ext cx="1587" cy="220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6"/>
            <p:cNvSpPr>
              <a:spLocks noChangeShapeType="1"/>
            </p:cNvSpPr>
            <p:nvPr/>
          </p:nvSpPr>
          <p:spPr bwMode="auto">
            <a:xfrm>
              <a:off x="3438525" y="3111500"/>
              <a:ext cx="1588" cy="220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7"/>
            <p:cNvSpPr>
              <a:spLocks noChangeShapeType="1"/>
            </p:cNvSpPr>
            <p:nvPr/>
          </p:nvSpPr>
          <p:spPr bwMode="auto">
            <a:xfrm>
              <a:off x="3721100" y="3111500"/>
              <a:ext cx="1588" cy="220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8"/>
            <p:cNvSpPr>
              <a:spLocks noChangeShapeType="1"/>
            </p:cNvSpPr>
            <p:nvPr/>
          </p:nvSpPr>
          <p:spPr bwMode="auto">
            <a:xfrm>
              <a:off x="4011613" y="3111500"/>
              <a:ext cx="1587" cy="220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9"/>
            <p:cNvSpPr>
              <a:spLocks noChangeShapeType="1"/>
            </p:cNvSpPr>
            <p:nvPr/>
          </p:nvSpPr>
          <p:spPr bwMode="auto">
            <a:xfrm>
              <a:off x="4308475" y="3121025"/>
              <a:ext cx="1588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"/>
            <p:cNvSpPr>
              <a:spLocks noChangeShapeType="1"/>
            </p:cNvSpPr>
            <p:nvPr/>
          </p:nvSpPr>
          <p:spPr bwMode="auto">
            <a:xfrm>
              <a:off x="4598988" y="3121025"/>
              <a:ext cx="1587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1"/>
            <p:cNvSpPr>
              <a:spLocks noChangeShapeType="1"/>
            </p:cNvSpPr>
            <p:nvPr/>
          </p:nvSpPr>
          <p:spPr bwMode="auto">
            <a:xfrm>
              <a:off x="4879975" y="3121025"/>
              <a:ext cx="1588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2"/>
            <p:cNvSpPr>
              <a:spLocks noChangeShapeType="1"/>
            </p:cNvSpPr>
            <p:nvPr/>
          </p:nvSpPr>
          <p:spPr bwMode="auto">
            <a:xfrm>
              <a:off x="5172075" y="3121025"/>
              <a:ext cx="1588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3"/>
            <p:cNvSpPr>
              <a:spLocks noEditPoints="1"/>
            </p:cNvSpPr>
            <p:nvPr/>
          </p:nvSpPr>
          <p:spPr bwMode="auto">
            <a:xfrm>
              <a:off x="3260725" y="3197225"/>
              <a:ext cx="82550" cy="1143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57"/>
                </a:cxn>
                <a:cxn ang="0">
                  <a:pos x="45" y="49"/>
                </a:cxn>
                <a:cxn ang="0">
                  <a:pos x="55" y="45"/>
                </a:cxn>
                <a:cxn ang="0">
                  <a:pos x="64" y="45"/>
                </a:cxn>
                <a:cxn ang="0">
                  <a:pos x="74" y="45"/>
                </a:cxn>
                <a:cxn ang="0">
                  <a:pos x="83" y="51"/>
                </a:cxn>
                <a:cxn ang="0">
                  <a:pos x="89" y="55"/>
                </a:cxn>
                <a:cxn ang="0">
                  <a:pos x="93" y="60"/>
                </a:cxn>
                <a:cxn ang="0">
                  <a:pos x="97" y="66"/>
                </a:cxn>
                <a:cxn ang="0">
                  <a:pos x="100" y="74"/>
                </a:cxn>
                <a:cxn ang="0">
                  <a:pos x="102" y="81"/>
                </a:cxn>
                <a:cxn ang="0">
                  <a:pos x="102" y="91"/>
                </a:cxn>
                <a:cxn ang="0">
                  <a:pos x="100" y="100"/>
                </a:cxn>
                <a:cxn ang="0">
                  <a:pos x="98" y="110"/>
                </a:cxn>
                <a:cxn ang="0">
                  <a:pos x="97" y="117"/>
                </a:cxn>
                <a:cxn ang="0">
                  <a:pos x="91" y="127"/>
                </a:cxn>
                <a:cxn ang="0">
                  <a:pos x="85" y="133"/>
                </a:cxn>
                <a:cxn ang="0">
                  <a:pos x="79" y="138"/>
                </a:cxn>
                <a:cxn ang="0">
                  <a:pos x="72" y="140"/>
                </a:cxn>
                <a:cxn ang="0">
                  <a:pos x="64" y="144"/>
                </a:cxn>
                <a:cxn ang="0">
                  <a:pos x="55" y="144"/>
                </a:cxn>
                <a:cxn ang="0">
                  <a:pos x="47" y="144"/>
                </a:cxn>
                <a:cxn ang="0">
                  <a:pos x="41" y="142"/>
                </a:cxn>
                <a:cxn ang="0">
                  <a:pos x="34" y="138"/>
                </a:cxn>
                <a:cxn ang="0">
                  <a:pos x="28" y="135"/>
                </a:cxn>
                <a:cxn ang="0">
                  <a:pos x="13" y="144"/>
                </a:cxn>
                <a:cxn ang="0">
                  <a:pos x="9" y="144"/>
                </a:cxn>
                <a:cxn ang="0">
                  <a:pos x="9" y="23"/>
                </a:cxn>
                <a:cxn ang="0">
                  <a:pos x="9" y="15"/>
                </a:cxn>
                <a:cxn ang="0">
                  <a:pos x="9" y="11"/>
                </a:cxn>
                <a:cxn ang="0">
                  <a:pos x="7" y="7"/>
                </a:cxn>
                <a:cxn ang="0">
                  <a:pos x="5" y="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38" y="66"/>
                </a:cxn>
                <a:cxn ang="0">
                  <a:pos x="38" y="108"/>
                </a:cxn>
                <a:cxn ang="0">
                  <a:pos x="38" y="116"/>
                </a:cxn>
                <a:cxn ang="0">
                  <a:pos x="38" y="121"/>
                </a:cxn>
                <a:cxn ang="0">
                  <a:pos x="38" y="123"/>
                </a:cxn>
                <a:cxn ang="0">
                  <a:pos x="40" y="129"/>
                </a:cxn>
                <a:cxn ang="0">
                  <a:pos x="43" y="135"/>
                </a:cxn>
                <a:cxn ang="0">
                  <a:pos x="49" y="136"/>
                </a:cxn>
                <a:cxn ang="0">
                  <a:pos x="55" y="138"/>
                </a:cxn>
                <a:cxn ang="0">
                  <a:pos x="59" y="136"/>
                </a:cxn>
                <a:cxn ang="0">
                  <a:pos x="64" y="135"/>
                </a:cxn>
                <a:cxn ang="0">
                  <a:pos x="68" y="131"/>
                </a:cxn>
                <a:cxn ang="0">
                  <a:pos x="70" y="123"/>
                </a:cxn>
                <a:cxn ang="0">
                  <a:pos x="72" y="110"/>
                </a:cxn>
                <a:cxn ang="0">
                  <a:pos x="74" y="91"/>
                </a:cxn>
                <a:cxn ang="0">
                  <a:pos x="72" y="81"/>
                </a:cxn>
                <a:cxn ang="0">
                  <a:pos x="72" y="74"/>
                </a:cxn>
                <a:cxn ang="0">
                  <a:pos x="70" y="66"/>
                </a:cxn>
                <a:cxn ang="0">
                  <a:pos x="68" y="60"/>
                </a:cxn>
                <a:cxn ang="0">
                  <a:pos x="64" y="59"/>
                </a:cxn>
                <a:cxn ang="0">
                  <a:pos x="60" y="57"/>
                </a:cxn>
                <a:cxn ang="0">
                  <a:pos x="57" y="55"/>
                </a:cxn>
                <a:cxn ang="0">
                  <a:pos x="49" y="57"/>
                </a:cxn>
                <a:cxn ang="0">
                  <a:pos x="43" y="60"/>
                </a:cxn>
                <a:cxn ang="0">
                  <a:pos x="38" y="66"/>
                </a:cxn>
              </a:cxnLst>
              <a:rect l="0" t="0" r="r" b="b"/>
              <a:pathLst>
                <a:path w="102" h="144">
                  <a:moveTo>
                    <a:pt x="38" y="0"/>
                  </a:moveTo>
                  <a:lnTo>
                    <a:pt x="38" y="57"/>
                  </a:lnTo>
                  <a:lnTo>
                    <a:pt x="45" y="49"/>
                  </a:lnTo>
                  <a:lnTo>
                    <a:pt x="55" y="45"/>
                  </a:lnTo>
                  <a:lnTo>
                    <a:pt x="64" y="45"/>
                  </a:lnTo>
                  <a:lnTo>
                    <a:pt x="74" y="45"/>
                  </a:lnTo>
                  <a:lnTo>
                    <a:pt x="83" y="51"/>
                  </a:lnTo>
                  <a:lnTo>
                    <a:pt x="89" y="55"/>
                  </a:lnTo>
                  <a:lnTo>
                    <a:pt x="93" y="60"/>
                  </a:lnTo>
                  <a:lnTo>
                    <a:pt x="97" y="66"/>
                  </a:lnTo>
                  <a:lnTo>
                    <a:pt x="100" y="74"/>
                  </a:lnTo>
                  <a:lnTo>
                    <a:pt x="102" y="81"/>
                  </a:lnTo>
                  <a:lnTo>
                    <a:pt x="102" y="91"/>
                  </a:lnTo>
                  <a:lnTo>
                    <a:pt x="100" y="100"/>
                  </a:lnTo>
                  <a:lnTo>
                    <a:pt x="98" y="110"/>
                  </a:lnTo>
                  <a:lnTo>
                    <a:pt x="97" y="117"/>
                  </a:lnTo>
                  <a:lnTo>
                    <a:pt x="91" y="127"/>
                  </a:lnTo>
                  <a:lnTo>
                    <a:pt x="85" y="133"/>
                  </a:lnTo>
                  <a:lnTo>
                    <a:pt x="79" y="138"/>
                  </a:lnTo>
                  <a:lnTo>
                    <a:pt x="72" y="140"/>
                  </a:lnTo>
                  <a:lnTo>
                    <a:pt x="64" y="144"/>
                  </a:lnTo>
                  <a:lnTo>
                    <a:pt x="55" y="144"/>
                  </a:lnTo>
                  <a:lnTo>
                    <a:pt x="47" y="144"/>
                  </a:lnTo>
                  <a:lnTo>
                    <a:pt x="41" y="142"/>
                  </a:lnTo>
                  <a:lnTo>
                    <a:pt x="34" y="138"/>
                  </a:lnTo>
                  <a:lnTo>
                    <a:pt x="28" y="135"/>
                  </a:lnTo>
                  <a:lnTo>
                    <a:pt x="13" y="144"/>
                  </a:lnTo>
                  <a:lnTo>
                    <a:pt x="9" y="144"/>
                  </a:lnTo>
                  <a:lnTo>
                    <a:pt x="9" y="23"/>
                  </a:lnTo>
                  <a:lnTo>
                    <a:pt x="9" y="15"/>
                  </a:lnTo>
                  <a:lnTo>
                    <a:pt x="9" y="11"/>
                  </a:lnTo>
                  <a:lnTo>
                    <a:pt x="7" y="7"/>
                  </a:lnTo>
                  <a:lnTo>
                    <a:pt x="5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8" y="0"/>
                  </a:lnTo>
                  <a:close/>
                  <a:moveTo>
                    <a:pt x="38" y="66"/>
                  </a:moveTo>
                  <a:lnTo>
                    <a:pt x="38" y="108"/>
                  </a:lnTo>
                  <a:lnTo>
                    <a:pt x="38" y="116"/>
                  </a:lnTo>
                  <a:lnTo>
                    <a:pt x="38" y="121"/>
                  </a:lnTo>
                  <a:lnTo>
                    <a:pt x="38" y="123"/>
                  </a:lnTo>
                  <a:lnTo>
                    <a:pt x="40" y="129"/>
                  </a:lnTo>
                  <a:lnTo>
                    <a:pt x="43" y="135"/>
                  </a:lnTo>
                  <a:lnTo>
                    <a:pt x="49" y="136"/>
                  </a:lnTo>
                  <a:lnTo>
                    <a:pt x="55" y="138"/>
                  </a:lnTo>
                  <a:lnTo>
                    <a:pt x="59" y="136"/>
                  </a:lnTo>
                  <a:lnTo>
                    <a:pt x="64" y="135"/>
                  </a:lnTo>
                  <a:lnTo>
                    <a:pt x="68" y="131"/>
                  </a:lnTo>
                  <a:lnTo>
                    <a:pt x="70" y="123"/>
                  </a:lnTo>
                  <a:lnTo>
                    <a:pt x="72" y="110"/>
                  </a:lnTo>
                  <a:lnTo>
                    <a:pt x="74" y="91"/>
                  </a:lnTo>
                  <a:lnTo>
                    <a:pt x="72" y="81"/>
                  </a:lnTo>
                  <a:lnTo>
                    <a:pt x="72" y="74"/>
                  </a:lnTo>
                  <a:lnTo>
                    <a:pt x="70" y="66"/>
                  </a:lnTo>
                  <a:lnTo>
                    <a:pt x="68" y="60"/>
                  </a:lnTo>
                  <a:lnTo>
                    <a:pt x="64" y="59"/>
                  </a:lnTo>
                  <a:lnTo>
                    <a:pt x="60" y="57"/>
                  </a:lnTo>
                  <a:lnTo>
                    <a:pt x="57" y="55"/>
                  </a:lnTo>
                  <a:lnTo>
                    <a:pt x="49" y="57"/>
                  </a:lnTo>
                  <a:lnTo>
                    <a:pt x="43" y="60"/>
                  </a:lnTo>
                  <a:lnTo>
                    <a:pt x="38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4"/>
            <p:cNvSpPr>
              <a:spLocks/>
            </p:cNvSpPr>
            <p:nvPr/>
          </p:nvSpPr>
          <p:spPr bwMode="auto">
            <a:xfrm>
              <a:off x="2886075" y="3116263"/>
              <a:ext cx="65088" cy="20637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5" y="2"/>
                </a:cxn>
                <a:cxn ang="0">
                  <a:pos x="53" y="2"/>
                </a:cxn>
                <a:cxn ang="0">
                  <a:pos x="53" y="6"/>
                </a:cxn>
                <a:cxn ang="0">
                  <a:pos x="51" y="12"/>
                </a:cxn>
                <a:cxn ang="0">
                  <a:pos x="45" y="23"/>
                </a:cxn>
                <a:cxn ang="0">
                  <a:pos x="44" y="40"/>
                </a:cxn>
                <a:cxn ang="0">
                  <a:pos x="45" y="57"/>
                </a:cxn>
                <a:cxn ang="0">
                  <a:pos x="55" y="67"/>
                </a:cxn>
                <a:cxn ang="0">
                  <a:pos x="66" y="76"/>
                </a:cxn>
                <a:cxn ang="0">
                  <a:pos x="76" y="84"/>
                </a:cxn>
                <a:cxn ang="0">
                  <a:pos x="82" y="89"/>
                </a:cxn>
                <a:cxn ang="0">
                  <a:pos x="80" y="95"/>
                </a:cxn>
                <a:cxn ang="0">
                  <a:pos x="72" y="101"/>
                </a:cxn>
                <a:cxn ang="0">
                  <a:pos x="61" y="107"/>
                </a:cxn>
                <a:cxn ang="0">
                  <a:pos x="45" y="110"/>
                </a:cxn>
                <a:cxn ang="0">
                  <a:pos x="28" y="116"/>
                </a:cxn>
                <a:cxn ang="0">
                  <a:pos x="15" y="122"/>
                </a:cxn>
                <a:cxn ang="0">
                  <a:pos x="4" y="127"/>
                </a:cxn>
                <a:cxn ang="0">
                  <a:pos x="0" y="131"/>
                </a:cxn>
                <a:cxn ang="0">
                  <a:pos x="2" y="137"/>
                </a:cxn>
                <a:cxn ang="0">
                  <a:pos x="11" y="139"/>
                </a:cxn>
                <a:cxn ang="0">
                  <a:pos x="23" y="143"/>
                </a:cxn>
                <a:cxn ang="0">
                  <a:pos x="36" y="143"/>
                </a:cxn>
                <a:cxn ang="0">
                  <a:pos x="51" y="143"/>
                </a:cxn>
                <a:cxn ang="0">
                  <a:pos x="61" y="144"/>
                </a:cxn>
                <a:cxn ang="0">
                  <a:pos x="68" y="146"/>
                </a:cxn>
                <a:cxn ang="0">
                  <a:pos x="70" y="148"/>
                </a:cxn>
                <a:cxn ang="0">
                  <a:pos x="72" y="154"/>
                </a:cxn>
                <a:cxn ang="0">
                  <a:pos x="70" y="160"/>
                </a:cxn>
                <a:cxn ang="0">
                  <a:pos x="70" y="165"/>
                </a:cxn>
                <a:cxn ang="0">
                  <a:pos x="66" y="173"/>
                </a:cxn>
                <a:cxn ang="0">
                  <a:pos x="55" y="192"/>
                </a:cxn>
                <a:cxn ang="0">
                  <a:pos x="42" y="209"/>
                </a:cxn>
                <a:cxn ang="0">
                  <a:pos x="40" y="213"/>
                </a:cxn>
                <a:cxn ang="0">
                  <a:pos x="38" y="217"/>
                </a:cxn>
                <a:cxn ang="0">
                  <a:pos x="38" y="220"/>
                </a:cxn>
                <a:cxn ang="0">
                  <a:pos x="40" y="222"/>
                </a:cxn>
                <a:cxn ang="0">
                  <a:pos x="42" y="224"/>
                </a:cxn>
                <a:cxn ang="0">
                  <a:pos x="45" y="224"/>
                </a:cxn>
                <a:cxn ang="0">
                  <a:pos x="51" y="224"/>
                </a:cxn>
                <a:cxn ang="0">
                  <a:pos x="55" y="224"/>
                </a:cxn>
                <a:cxn ang="0">
                  <a:pos x="61" y="222"/>
                </a:cxn>
                <a:cxn ang="0">
                  <a:pos x="64" y="222"/>
                </a:cxn>
                <a:cxn ang="0">
                  <a:pos x="70" y="222"/>
                </a:cxn>
                <a:cxn ang="0">
                  <a:pos x="74" y="222"/>
                </a:cxn>
                <a:cxn ang="0">
                  <a:pos x="76" y="222"/>
                </a:cxn>
                <a:cxn ang="0">
                  <a:pos x="76" y="224"/>
                </a:cxn>
                <a:cxn ang="0">
                  <a:pos x="76" y="226"/>
                </a:cxn>
                <a:cxn ang="0">
                  <a:pos x="74" y="230"/>
                </a:cxn>
                <a:cxn ang="0">
                  <a:pos x="70" y="234"/>
                </a:cxn>
                <a:cxn ang="0">
                  <a:pos x="64" y="238"/>
                </a:cxn>
                <a:cxn ang="0">
                  <a:pos x="61" y="241"/>
                </a:cxn>
                <a:cxn ang="0">
                  <a:pos x="55" y="245"/>
                </a:cxn>
                <a:cxn ang="0">
                  <a:pos x="51" y="249"/>
                </a:cxn>
                <a:cxn ang="0">
                  <a:pos x="45" y="253"/>
                </a:cxn>
                <a:cxn ang="0">
                  <a:pos x="42" y="256"/>
                </a:cxn>
                <a:cxn ang="0">
                  <a:pos x="40" y="258"/>
                </a:cxn>
                <a:cxn ang="0">
                  <a:pos x="38" y="260"/>
                </a:cxn>
                <a:cxn ang="0">
                  <a:pos x="36" y="260"/>
                </a:cxn>
                <a:cxn ang="0">
                  <a:pos x="36" y="260"/>
                </a:cxn>
                <a:cxn ang="0">
                  <a:pos x="36" y="260"/>
                </a:cxn>
              </a:cxnLst>
              <a:rect l="0" t="0" r="r" b="b"/>
              <a:pathLst>
                <a:path w="82" h="260">
                  <a:moveTo>
                    <a:pt x="55" y="0"/>
                  </a:moveTo>
                  <a:lnTo>
                    <a:pt x="55" y="0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53" y="6"/>
                  </a:lnTo>
                  <a:lnTo>
                    <a:pt x="51" y="12"/>
                  </a:lnTo>
                  <a:lnTo>
                    <a:pt x="45" y="23"/>
                  </a:lnTo>
                  <a:lnTo>
                    <a:pt x="44" y="40"/>
                  </a:lnTo>
                  <a:lnTo>
                    <a:pt x="45" y="57"/>
                  </a:lnTo>
                  <a:lnTo>
                    <a:pt x="55" y="67"/>
                  </a:lnTo>
                  <a:lnTo>
                    <a:pt x="66" y="76"/>
                  </a:lnTo>
                  <a:lnTo>
                    <a:pt x="76" y="84"/>
                  </a:lnTo>
                  <a:lnTo>
                    <a:pt x="82" y="89"/>
                  </a:lnTo>
                  <a:lnTo>
                    <a:pt x="80" y="95"/>
                  </a:lnTo>
                  <a:lnTo>
                    <a:pt x="72" y="101"/>
                  </a:lnTo>
                  <a:lnTo>
                    <a:pt x="61" y="107"/>
                  </a:lnTo>
                  <a:lnTo>
                    <a:pt x="45" y="110"/>
                  </a:lnTo>
                  <a:lnTo>
                    <a:pt x="28" y="116"/>
                  </a:lnTo>
                  <a:lnTo>
                    <a:pt x="15" y="122"/>
                  </a:lnTo>
                  <a:lnTo>
                    <a:pt x="4" y="127"/>
                  </a:lnTo>
                  <a:lnTo>
                    <a:pt x="0" y="131"/>
                  </a:lnTo>
                  <a:lnTo>
                    <a:pt x="2" y="137"/>
                  </a:lnTo>
                  <a:lnTo>
                    <a:pt x="11" y="139"/>
                  </a:lnTo>
                  <a:lnTo>
                    <a:pt x="23" y="143"/>
                  </a:lnTo>
                  <a:lnTo>
                    <a:pt x="36" y="143"/>
                  </a:lnTo>
                  <a:lnTo>
                    <a:pt x="51" y="143"/>
                  </a:lnTo>
                  <a:lnTo>
                    <a:pt x="61" y="144"/>
                  </a:lnTo>
                  <a:lnTo>
                    <a:pt x="68" y="146"/>
                  </a:lnTo>
                  <a:lnTo>
                    <a:pt x="70" y="148"/>
                  </a:lnTo>
                  <a:lnTo>
                    <a:pt x="72" y="154"/>
                  </a:lnTo>
                  <a:lnTo>
                    <a:pt x="70" y="160"/>
                  </a:lnTo>
                  <a:lnTo>
                    <a:pt x="70" y="165"/>
                  </a:lnTo>
                  <a:lnTo>
                    <a:pt x="66" y="173"/>
                  </a:lnTo>
                  <a:lnTo>
                    <a:pt x="55" y="192"/>
                  </a:lnTo>
                  <a:lnTo>
                    <a:pt x="42" y="209"/>
                  </a:lnTo>
                  <a:lnTo>
                    <a:pt x="40" y="213"/>
                  </a:lnTo>
                  <a:lnTo>
                    <a:pt x="38" y="217"/>
                  </a:lnTo>
                  <a:lnTo>
                    <a:pt x="38" y="220"/>
                  </a:lnTo>
                  <a:lnTo>
                    <a:pt x="40" y="222"/>
                  </a:lnTo>
                  <a:lnTo>
                    <a:pt x="42" y="224"/>
                  </a:lnTo>
                  <a:lnTo>
                    <a:pt x="45" y="224"/>
                  </a:lnTo>
                  <a:lnTo>
                    <a:pt x="51" y="224"/>
                  </a:lnTo>
                  <a:lnTo>
                    <a:pt x="55" y="224"/>
                  </a:lnTo>
                  <a:lnTo>
                    <a:pt x="61" y="222"/>
                  </a:lnTo>
                  <a:lnTo>
                    <a:pt x="64" y="222"/>
                  </a:lnTo>
                  <a:lnTo>
                    <a:pt x="70" y="222"/>
                  </a:lnTo>
                  <a:lnTo>
                    <a:pt x="74" y="222"/>
                  </a:lnTo>
                  <a:lnTo>
                    <a:pt x="76" y="222"/>
                  </a:lnTo>
                  <a:lnTo>
                    <a:pt x="76" y="224"/>
                  </a:lnTo>
                  <a:lnTo>
                    <a:pt x="76" y="226"/>
                  </a:lnTo>
                  <a:lnTo>
                    <a:pt x="74" y="230"/>
                  </a:lnTo>
                  <a:lnTo>
                    <a:pt x="70" y="234"/>
                  </a:lnTo>
                  <a:lnTo>
                    <a:pt x="64" y="238"/>
                  </a:lnTo>
                  <a:lnTo>
                    <a:pt x="61" y="241"/>
                  </a:lnTo>
                  <a:lnTo>
                    <a:pt x="55" y="245"/>
                  </a:lnTo>
                  <a:lnTo>
                    <a:pt x="51" y="249"/>
                  </a:lnTo>
                  <a:lnTo>
                    <a:pt x="45" y="253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60"/>
                  </a:lnTo>
                  <a:lnTo>
                    <a:pt x="36" y="260"/>
                  </a:lnTo>
                  <a:lnTo>
                    <a:pt x="36" y="260"/>
                  </a:lnTo>
                  <a:lnTo>
                    <a:pt x="36" y="2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5"/>
            <p:cNvSpPr>
              <a:spLocks/>
            </p:cNvSpPr>
            <p:nvPr/>
          </p:nvSpPr>
          <p:spPr bwMode="auto">
            <a:xfrm>
              <a:off x="5362575" y="3116263"/>
              <a:ext cx="63500" cy="211137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0"/>
                </a:cxn>
                <a:cxn ang="0">
                  <a:pos x="57" y="2"/>
                </a:cxn>
                <a:cxn ang="0">
                  <a:pos x="57" y="2"/>
                </a:cxn>
                <a:cxn ang="0">
                  <a:pos x="55" y="6"/>
                </a:cxn>
                <a:cxn ang="0">
                  <a:pos x="51" y="10"/>
                </a:cxn>
                <a:cxn ang="0">
                  <a:pos x="45" y="21"/>
                </a:cxn>
                <a:cxn ang="0">
                  <a:pos x="41" y="36"/>
                </a:cxn>
                <a:cxn ang="0">
                  <a:pos x="43" y="50"/>
                </a:cxn>
                <a:cxn ang="0">
                  <a:pos x="55" y="61"/>
                </a:cxn>
                <a:cxn ang="0">
                  <a:pos x="70" y="70"/>
                </a:cxn>
                <a:cxn ang="0">
                  <a:pos x="79" y="80"/>
                </a:cxn>
                <a:cxn ang="0">
                  <a:pos x="78" y="88"/>
                </a:cxn>
                <a:cxn ang="0">
                  <a:pos x="64" y="95"/>
                </a:cxn>
                <a:cxn ang="0">
                  <a:pos x="47" y="105"/>
                </a:cxn>
                <a:cxn ang="0">
                  <a:pos x="32" y="110"/>
                </a:cxn>
                <a:cxn ang="0">
                  <a:pos x="17" y="116"/>
                </a:cxn>
                <a:cxn ang="0">
                  <a:pos x="5" y="122"/>
                </a:cxn>
                <a:cxn ang="0">
                  <a:pos x="0" y="126"/>
                </a:cxn>
                <a:cxn ang="0">
                  <a:pos x="4" y="129"/>
                </a:cxn>
                <a:cxn ang="0">
                  <a:pos x="11" y="133"/>
                </a:cxn>
                <a:cxn ang="0">
                  <a:pos x="23" y="135"/>
                </a:cxn>
                <a:cxn ang="0">
                  <a:pos x="34" y="137"/>
                </a:cxn>
                <a:cxn ang="0">
                  <a:pos x="49" y="137"/>
                </a:cxn>
                <a:cxn ang="0">
                  <a:pos x="60" y="137"/>
                </a:cxn>
                <a:cxn ang="0">
                  <a:pos x="70" y="139"/>
                </a:cxn>
                <a:cxn ang="0">
                  <a:pos x="72" y="141"/>
                </a:cxn>
                <a:cxn ang="0">
                  <a:pos x="74" y="144"/>
                </a:cxn>
                <a:cxn ang="0">
                  <a:pos x="74" y="150"/>
                </a:cxn>
                <a:cxn ang="0">
                  <a:pos x="72" y="156"/>
                </a:cxn>
                <a:cxn ang="0">
                  <a:pos x="68" y="162"/>
                </a:cxn>
                <a:cxn ang="0">
                  <a:pos x="59" y="175"/>
                </a:cxn>
                <a:cxn ang="0">
                  <a:pos x="49" y="188"/>
                </a:cxn>
                <a:cxn ang="0">
                  <a:pos x="40" y="201"/>
                </a:cxn>
                <a:cxn ang="0">
                  <a:pos x="38" y="207"/>
                </a:cxn>
                <a:cxn ang="0">
                  <a:pos x="36" y="211"/>
                </a:cxn>
                <a:cxn ang="0">
                  <a:pos x="36" y="215"/>
                </a:cxn>
                <a:cxn ang="0">
                  <a:pos x="36" y="217"/>
                </a:cxn>
                <a:cxn ang="0">
                  <a:pos x="38" y="219"/>
                </a:cxn>
                <a:cxn ang="0">
                  <a:pos x="43" y="219"/>
                </a:cxn>
                <a:cxn ang="0">
                  <a:pos x="47" y="219"/>
                </a:cxn>
                <a:cxn ang="0">
                  <a:pos x="51" y="219"/>
                </a:cxn>
                <a:cxn ang="0">
                  <a:pos x="57" y="217"/>
                </a:cxn>
                <a:cxn ang="0">
                  <a:pos x="62" y="217"/>
                </a:cxn>
                <a:cxn ang="0">
                  <a:pos x="66" y="217"/>
                </a:cxn>
                <a:cxn ang="0">
                  <a:pos x="68" y="217"/>
                </a:cxn>
                <a:cxn ang="0">
                  <a:pos x="70" y="219"/>
                </a:cxn>
                <a:cxn ang="0">
                  <a:pos x="72" y="220"/>
                </a:cxn>
                <a:cxn ang="0">
                  <a:pos x="66" y="226"/>
                </a:cxn>
                <a:cxn ang="0">
                  <a:pos x="55" y="238"/>
                </a:cxn>
                <a:cxn ang="0">
                  <a:pos x="43" y="247"/>
                </a:cxn>
                <a:cxn ang="0">
                  <a:pos x="32" y="256"/>
                </a:cxn>
                <a:cxn ang="0">
                  <a:pos x="28" y="260"/>
                </a:cxn>
                <a:cxn ang="0">
                  <a:pos x="24" y="264"/>
                </a:cxn>
                <a:cxn ang="0">
                  <a:pos x="23" y="266"/>
                </a:cxn>
                <a:cxn ang="0">
                  <a:pos x="21" y="266"/>
                </a:cxn>
                <a:cxn ang="0">
                  <a:pos x="21" y="268"/>
                </a:cxn>
                <a:cxn ang="0">
                  <a:pos x="21" y="268"/>
                </a:cxn>
              </a:cxnLst>
              <a:rect l="0" t="0" r="r" b="b"/>
              <a:pathLst>
                <a:path w="79" h="268">
                  <a:moveTo>
                    <a:pt x="57" y="0"/>
                  </a:moveTo>
                  <a:lnTo>
                    <a:pt x="57" y="0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5" y="6"/>
                  </a:lnTo>
                  <a:lnTo>
                    <a:pt x="51" y="10"/>
                  </a:lnTo>
                  <a:lnTo>
                    <a:pt x="45" y="21"/>
                  </a:lnTo>
                  <a:lnTo>
                    <a:pt x="41" y="36"/>
                  </a:lnTo>
                  <a:lnTo>
                    <a:pt x="43" y="50"/>
                  </a:lnTo>
                  <a:lnTo>
                    <a:pt x="55" y="61"/>
                  </a:lnTo>
                  <a:lnTo>
                    <a:pt x="70" y="70"/>
                  </a:lnTo>
                  <a:lnTo>
                    <a:pt x="79" y="80"/>
                  </a:lnTo>
                  <a:lnTo>
                    <a:pt x="78" y="88"/>
                  </a:lnTo>
                  <a:lnTo>
                    <a:pt x="64" y="95"/>
                  </a:lnTo>
                  <a:lnTo>
                    <a:pt x="47" y="105"/>
                  </a:lnTo>
                  <a:lnTo>
                    <a:pt x="32" y="110"/>
                  </a:lnTo>
                  <a:lnTo>
                    <a:pt x="17" y="116"/>
                  </a:lnTo>
                  <a:lnTo>
                    <a:pt x="5" y="122"/>
                  </a:lnTo>
                  <a:lnTo>
                    <a:pt x="0" y="126"/>
                  </a:lnTo>
                  <a:lnTo>
                    <a:pt x="4" y="129"/>
                  </a:lnTo>
                  <a:lnTo>
                    <a:pt x="11" y="133"/>
                  </a:lnTo>
                  <a:lnTo>
                    <a:pt x="23" y="135"/>
                  </a:lnTo>
                  <a:lnTo>
                    <a:pt x="34" y="137"/>
                  </a:lnTo>
                  <a:lnTo>
                    <a:pt x="49" y="137"/>
                  </a:lnTo>
                  <a:lnTo>
                    <a:pt x="60" y="137"/>
                  </a:lnTo>
                  <a:lnTo>
                    <a:pt x="70" y="139"/>
                  </a:lnTo>
                  <a:lnTo>
                    <a:pt x="72" y="141"/>
                  </a:lnTo>
                  <a:lnTo>
                    <a:pt x="74" y="144"/>
                  </a:lnTo>
                  <a:lnTo>
                    <a:pt x="74" y="150"/>
                  </a:lnTo>
                  <a:lnTo>
                    <a:pt x="72" y="156"/>
                  </a:lnTo>
                  <a:lnTo>
                    <a:pt x="68" y="162"/>
                  </a:lnTo>
                  <a:lnTo>
                    <a:pt x="59" y="175"/>
                  </a:lnTo>
                  <a:lnTo>
                    <a:pt x="49" y="188"/>
                  </a:lnTo>
                  <a:lnTo>
                    <a:pt x="40" y="201"/>
                  </a:lnTo>
                  <a:lnTo>
                    <a:pt x="38" y="207"/>
                  </a:lnTo>
                  <a:lnTo>
                    <a:pt x="36" y="211"/>
                  </a:lnTo>
                  <a:lnTo>
                    <a:pt x="36" y="215"/>
                  </a:lnTo>
                  <a:lnTo>
                    <a:pt x="36" y="217"/>
                  </a:lnTo>
                  <a:lnTo>
                    <a:pt x="38" y="219"/>
                  </a:lnTo>
                  <a:lnTo>
                    <a:pt x="43" y="219"/>
                  </a:lnTo>
                  <a:lnTo>
                    <a:pt x="47" y="219"/>
                  </a:lnTo>
                  <a:lnTo>
                    <a:pt x="51" y="219"/>
                  </a:lnTo>
                  <a:lnTo>
                    <a:pt x="57" y="217"/>
                  </a:lnTo>
                  <a:lnTo>
                    <a:pt x="62" y="217"/>
                  </a:lnTo>
                  <a:lnTo>
                    <a:pt x="66" y="217"/>
                  </a:lnTo>
                  <a:lnTo>
                    <a:pt x="68" y="217"/>
                  </a:lnTo>
                  <a:lnTo>
                    <a:pt x="70" y="219"/>
                  </a:lnTo>
                  <a:lnTo>
                    <a:pt x="72" y="220"/>
                  </a:lnTo>
                  <a:lnTo>
                    <a:pt x="66" y="226"/>
                  </a:lnTo>
                  <a:lnTo>
                    <a:pt x="55" y="238"/>
                  </a:lnTo>
                  <a:lnTo>
                    <a:pt x="43" y="247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4" y="264"/>
                  </a:lnTo>
                  <a:lnTo>
                    <a:pt x="23" y="266"/>
                  </a:lnTo>
                  <a:lnTo>
                    <a:pt x="21" y="266"/>
                  </a:lnTo>
                  <a:lnTo>
                    <a:pt x="21" y="268"/>
                  </a:lnTo>
                  <a:lnTo>
                    <a:pt x="21" y="26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6"/>
            <p:cNvSpPr>
              <a:spLocks noEditPoints="1"/>
            </p:cNvSpPr>
            <p:nvPr/>
          </p:nvSpPr>
          <p:spPr bwMode="auto">
            <a:xfrm>
              <a:off x="3538538" y="3233738"/>
              <a:ext cx="76200" cy="77787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15" y="99"/>
                </a:cxn>
                <a:cxn ang="0">
                  <a:pos x="6" y="93"/>
                </a:cxn>
                <a:cxn ang="0">
                  <a:pos x="0" y="86"/>
                </a:cxn>
                <a:cxn ang="0">
                  <a:pos x="0" y="72"/>
                </a:cxn>
                <a:cxn ang="0">
                  <a:pos x="10" y="61"/>
                </a:cxn>
                <a:cxn ang="0">
                  <a:pos x="53" y="36"/>
                </a:cxn>
                <a:cxn ang="0">
                  <a:pos x="53" y="21"/>
                </a:cxn>
                <a:cxn ang="0">
                  <a:pos x="51" y="14"/>
                </a:cxn>
                <a:cxn ang="0">
                  <a:pos x="48" y="8"/>
                </a:cxn>
                <a:cxn ang="0">
                  <a:pos x="38" y="6"/>
                </a:cxn>
                <a:cxn ang="0">
                  <a:pos x="27" y="10"/>
                </a:cxn>
                <a:cxn ang="0">
                  <a:pos x="25" y="14"/>
                </a:cxn>
                <a:cxn ang="0">
                  <a:pos x="27" y="19"/>
                </a:cxn>
                <a:cxn ang="0">
                  <a:pos x="30" y="27"/>
                </a:cxn>
                <a:cxn ang="0">
                  <a:pos x="27" y="36"/>
                </a:cxn>
                <a:cxn ang="0">
                  <a:pos x="17" y="40"/>
                </a:cxn>
                <a:cxn ang="0">
                  <a:pos x="6" y="36"/>
                </a:cxn>
                <a:cxn ang="0">
                  <a:pos x="2" y="27"/>
                </a:cxn>
                <a:cxn ang="0">
                  <a:pos x="8" y="14"/>
                </a:cxn>
                <a:cxn ang="0">
                  <a:pos x="19" y="6"/>
                </a:cxn>
                <a:cxn ang="0">
                  <a:pos x="36" y="0"/>
                </a:cxn>
                <a:cxn ang="0">
                  <a:pos x="55" y="0"/>
                </a:cxn>
                <a:cxn ang="0">
                  <a:pos x="70" y="6"/>
                </a:cxn>
                <a:cxn ang="0">
                  <a:pos x="80" y="17"/>
                </a:cxn>
                <a:cxn ang="0">
                  <a:pos x="82" y="29"/>
                </a:cxn>
                <a:cxn ang="0">
                  <a:pos x="82" y="74"/>
                </a:cxn>
                <a:cxn ang="0">
                  <a:pos x="82" y="82"/>
                </a:cxn>
                <a:cxn ang="0">
                  <a:pos x="84" y="86"/>
                </a:cxn>
                <a:cxn ang="0">
                  <a:pos x="86" y="86"/>
                </a:cxn>
                <a:cxn ang="0">
                  <a:pos x="91" y="82"/>
                </a:cxn>
                <a:cxn ang="0">
                  <a:pos x="89" y="91"/>
                </a:cxn>
                <a:cxn ang="0">
                  <a:pos x="78" y="99"/>
                </a:cxn>
                <a:cxn ang="0">
                  <a:pos x="65" y="99"/>
                </a:cxn>
                <a:cxn ang="0">
                  <a:pos x="55" y="90"/>
                </a:cxn>
                <a:cxn ang="0">
                  <a:pos x="53" y="76"/>
                </a:cxn>
                <a:cxn ang="0">
                  <a:pos x="46" y="48"/>
                </a:cxn>
                <a:cxn ang="0">
                  <a:pos x="32" y="59"/>
                </a:cxn>
                <a:cxn ang="0">
                  <a:pos x="29" y="71"/>
                </a:cxn>
                <a:cxn ang="0">
                  <a:pos x="32" y="78"/>
                </a:cxn>
                <a:cxn ang="0">
                  <a:pos x="40" y="82"/>
                </a:cxn>
                <a:cxn ang="0">
                  <a:pos x="53" y="76"/>
                </a:cxn>
              </a:cxnLst>
              <a:rect l="0" t="0" r="r" b="b"/>
              <a:pathLst>
                <a:path w="95" h="99">
                  <a:moveTo>
                    <a:pt x="53" y="84"/>
                  </a:moveTo>
                  <a:lnTo>
                    <a:pt x="36" y="95"/>
                  </a:lnTo>
                  <a:lnTo>
                    <a:pt x="19" y="99"/>
                  </a:lnTo>
                  <a:lnTo>
                    <a:pt x="15" y="99"/>
                  </a:lnTo>
                  <a:lnTo>
                    <a:pt x="10" y="97"/>
                  </a:lnTo>
                  <a:lnTo>
                    <a:pt x="6" y="93"/>
                  </a:lnTo>
                  <a:lnTo>
                    <a:pt x="2" y="90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4" y="67"/>
                  </a:lnTo>
                  <a:lnTo>
                    <a:pt x="10" y="61"/>
                  </a:lnTo>
                  <a:lnTo>
                    <a:pt x="25" y="50"/>
                  </a:lnTo>
                  <a:lnTo>
                    <a:pt x="53" y="36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3" y="15"/>
                  </a:lnTo>
                  <a:lnTo>
                    <a:pt x="51" y="14"/>
                  </a:lnTo>
                  <a:lnTo>
                    <a:pt x="49" y="10"/>
                  </a:lnTo>
                  <a:lnTo>
                    <a:pt x="48" y="8"/>
                  </a:lnTo>
                  <a:lnTo>
                    <a:pt x="44" y="6"/>
                  </a:lnTo>
                  <a:lnTo>
                    <a:pt x="38" y="6"/>
                  </a:lnTo>
                  <a:lnTo>
                    <a:pt x="32" y="6"/>
                  </a:lnTo>
                  <a:lnTo>
                    <a:pt x="27" y="10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7" y="19"/>
                  </a:lnTo>
                  <a:lnTo>
                    <a:pt x="30" y="23"/>
                  </a:lnTo>
                  <a:lnTo>
                    <a:pt x="30" y="27"/>
                  </a:lnTo>
                  <a:lnTo>
                    <a:pt x="30" y="33"/>
                  </a:lnTo>
                  <a:lnTo>
                    <a:pt x="27" y="36"/>
                  </a:lnTo>
                  <a:lnTo>
                    <a:pt x="23" y="38"/>
                  </a:lnTo>
                  <a:lnTo>
                    <a:pt x="17" y="40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4" y="19"/>
                  </a:lnTo>
                  <a:lnTo>
                    <a:pt x="8" y="14"/>
                  </a:lnTo>
                  <a:lnTo>
                    <a:pt x="13" y="10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48" y="0"/>
                  </a:lnTo>
                  <a:lnTo>
                    <a:pt x="55" y="0"/>
                  </a:lnTo>
                  <a:lnTo>
                    <a:pt x="63" y="2"/>
                  </a:lnTo>
                  <a:lnTo>
                    <a:pt x="70" y="6"/>
                  </a:lnTo>
                  <a:lnTo>
                    <a:pt x="76" y="12"/>
                  </a:lnTo>
                  <a:lnTo>
                    <a:pt x="80" y="17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2" y="36"/>
                  </a:lnTo>
                  <a:lnTo>
                    <a:pt x="82" y="74"/>
                  </a:lnTo>
                  <a:lnTo>
                    <a:pt x="82" y="80"/>
                  </a:lnTo>
                  <a:lnTo>
                    <a:pt x="82" y="82"/>
                  </a:lnTo>
                  <a:lnTo>
                    <a:pt x="84" y="84"/>
                  </a:lnTo>
                  <a:lnTo>
                    <a:pt x="84" y="86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9" y="84"/>
                  </a:lnTo>
                  <a:lnTo>
                    <a:pt x="91" y="82"/>
                  </a:lnTo>
                  <a:lnTo>
                    <a:pt x="95" y="84"/>
                  </a:lnTo>
                  <a:lnTo>
                    <a:pt x="89" y="91"/>
                  </a:lnTo>
                  <a:lnTo>
                    <a:pt x="84" y="95"/>
                  </a:lnTo>
                  <a:lnTo>
                    <a:pt x="78" y="99"/>
                  </a:lnTo>
                  <a:lnTo>
                    <a:pt x="72" y="99"/>
                  </a:lnTo>
                  <a:lnTo>
                    <a:pt x="65" y="99"/>
                  </a:lnTo>
                  <a:lnTo>
                    <a:pt x="59" y="95"/>
                  </a:lnTo>
                  <a:lnTo>
                    <a:pt x="55" y="90"/>
                  </a:lnTo>
                  <a:lnTo>
                    <a:pt x="53" y="84"/>
                  </a:lnTo>
                  <a:close/>
                  <a:moveTo>
                    <a:pt x="53" y="76"/>
                  </a:moveTo>
                  <a:lnTo>
                    <a:pt x="53" y="44"/>
                  </a:lnTo>
                  <a:lnTo>
                    <a:pt x="46" y="48"/>
                  </a:lnTo>
                  <a:lnTo>
                    <a:pt x="38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29" y="71"/>
                  </a:lnTo>
                  <a:lnTo>
                    <a:pt x="30" y="74"/>
                  </a:lnTo>
                  <a:lnTo>
                    <a:pt x="32" y="78"/>
                  </a:lnTo>
                  <a:lnTo>
                    <a:pt x="36" y="80"/>
                  </a:lnTo>
                  <a:lnTo>
                    <a:pt x="40" y="82"/>
                  </a:lnTo>
                  <a:lnTo>
                    <a:pt x="46" y="80"/>
                  </a:lnTo>
                  <a:lnTo>
                    <a:pt x="53" y="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7"/>
            <p:cNvSpPr>
              <a:spLocks noEditPoints="1"/>
            </p:cNvSpPr>
            <p:nvPr/>
          </p:nvSpPr>
          <p:spPr bwMode="auto">
            <a:xfrm>
              <a:off x="3835400" y="3233738"/>
              <a:ext cx="76200" cy="77787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15" y="99"/>
                </a:cxn>
                <a:cxn ang="0">
                  <a:pos x="6" y="93"/>
                </a:cxn>
                <a:cxn ang="0">
                  <a:pos x="2" y="86"/>
                </a:cxn>
                <a:cxn ang="0">
                  <a:pos x="2" y="72"/>
                </a:cxn>
                <a:cxn ang="0">
                  <a:pos x="12" y="61"/>
                </a:cxn>
                <a:cxn ang="0">
                  <a:pos x="53" y="36"/>
                </a:cxn>
                <a:cxn ang="0">
                  <a:pos x="53" y="21"/>
                </a:cxn>
                <a:cxn ang="0">
                  <a:pos x="53" y="14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29" y="10"/>
                </a:cxn>
                <a:cxn ang="0">
                  <a:pos x="25" y="14"/>
                </a:cxn>
                <a:cxn ang="0">
                  <a:pos x="29" y="19"/>
                </a:cxn>
                <a:cxn ang="0">
                  <a:pos x="32" y="27"/>
                </a:cxn>
                <a:cxn ang="0">
                  <a:pos x="29" y="36"/>
                </a:cxn>
                <a:cxn ang="0">
                  <a:pos x="19" y="40"/>
                </a:cxn>
                <a:cxn ang="0">
                  <a:pos x="8" y="36"/>
                </a:cxn>
                <a:cxn ang="0">
                  <a:pos x="4" y="27"/>
                </a:cxn>
                <a:cxn ang="0">
                  <a:pos x="10" y="14"/>
                </a:cxn>
                <a:cxn ang="0">
                  <a:pos x="19" y="6"/>
                </a:cxn>
                <a:cxn ang="0">
                  <a:pos x="36" y="0"/>
                </a:cxn>
                <a:cxn ang="0">
                  <a:pos x="57" y="0"/>
                </a:cxn>
                <a:cxn ang="0">
                  <a:pos x="70" y="6"/>
                </a:cxn>
                <a:cxn ang="0">
                  <a:pos x="82" y="17"/>
                </a:cxn>
                <a:cxn ang="0">
                  <a:pos x="84" y="29"/>
                </a:cxn>
                <a:cxn ang="0">
                  <a:pos x="84" y="74"/>
                </a:cxn>
                <a:cxn ang="0">
                  <a:pos x="84" y="82"/>
                </a:cxn>
                <a:cxn ang="0">
                  <a:pos x="86" y="86"/>
                </a:cxn>
                <a:cxn ang="0">
                  <a:pos x="88" y="86"/>
                </a:cxn>
                <a:cxn ang="0">
                  <a:pos x="93" y="82"/>
                </a:cxn>
                <a:cxn ang="0">
                  <a:pos x="91" y="91"/>
                </a:cxn>
                <a:cxn ang="0">
                  <a:pos x="80" y="99"/>
                </a:cxn>
                <a:cxn ang="0">
                  <a:pos x="65" y="99"/>
                </a:cxn>
                <a:cxn ang="0">
                  <a:pos x="55" y="90"/>
                </a:cxn>
                <a:cxn ang="0">
                  <a:pos x="53" y="76"/>
                </a:cxn>
                <a:cxn ang="0">
                  <a:pos x="46" y="48"/>
                </a:cxn>
                <a:cxn ang="0">
                  <a:pos x="34" y="59"/>
                </a:cxn>
                <a:cxn ang="0">
                  <a:pos x="31" y="71"/>
                </a:cxn>
                <a:cxn ang="0">
                  <a:pos x="34" y="78"/>
                </a:cxn>
                <a:cxn ang="0">
                  <a:pos x="42" y="82"/>
                </a:cxn>
                <a:cxn ang="0">
                  <a:pos x="53" y="76"/>
                </a:cxn>
              </a:cxnLst>
              <a:rect l="0" t="0" r="r" b="b"/>
              <a:pathLst>
                <a:path w="97" h="99">
                  <a:moveTo>
                    <a:pt x="53" y="84"/>
                  </a:moveTo>
                  <a:lnTo>
                    <a:pt x="36" y="95"/>
                  </a:lnTo>
                  <a:lnTo>
                    <a:pt x="21" y="99"/>
                  </a:lnTo>
                  <a:lnTo>
                    <a:pt x="15" y="99"/>
                  </a:lnTo>
                  <a:lnTo>
                    <a:pt x="12" y="97"/>
                  </a:lnTo>
                  <a:lnTo>
                    <a:pt x="6" y="93"/>
                  </a:lnTo>
                  <a:lnTo>
                    <a:pt x="4" y="90"/>
                  </a:lnTo>
                  <a:lnTo>
                    <a:pt x="2" y="86"/>
                  </a:lnTo>
                  <a:lnTo>
                    <a:pt x="0" y="80"/>
                  </a:lnTo>
                  <a:lnTo>
                    <a:pt x="2" y="72"/>
                  </a:lnTo>
                  <a:lnTo>
                    <a:pt x="6" y="67"/>
                  </a:lnTo>
                  <a:lnTo>
                    <a:pt x="12" y="61"/>
                  </a:lnTo>
                  <a:lnTo>
                    <a:pt x="27" y="50"/>
                  </a:lnTo>
                  <a:lnTo>
                    <a:pt x="53" y="36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3" y="15"/>
                  </a:lnTo>
                  <a:lnTo>
                    <a:pt x="53" y="14"/>
                  </a:lnTo>
                  <a:lnTo>
                    <a:pt x="51" y="10"/>
                  </a:lnTo>
                  <a:lnTo>
                    <a:pt x="48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2" y="6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5" y="14"/>
                  </a:lnTo>
                  <a:lnTo>
                    <a:pt x="27" y="15"/>
                  </a:lnTo>
                  <a:lnTo>
                    <a:pt x="29" y="19"/>
                  </a:lnTo>
                  <a:lnTo>
                    <a:pt x="31" y="23"/>
                  </a:lnTo>
                  <a:lnTo>
                    <a:pt x="32" y="27"/>
                  </a:lnTo>
                  <a:lnTo>
                    <a:pt x="31" y="33"/>
                  </a:lnTo>
                  <a:lnTo>
                    <a:pt x="29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3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4" y="27"/>
                  </a:lnTo>
                  <a:lnTo>
                    <a:pt x="4" y="19"/>
                  </a:lnTo>
                  <a:lnTo>
                    <a:pt x="10" y="14"/>
                  </a:lnTo>
                  <a:lnTo>
                    <a:pt x="13" y="10"/>
                  </a:lnTo>
                  <a:lnTo>
                    <a:pt x="19" y="6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8" y="0"/>
                  </a:lnTo>
                  <a:lnTo>
                    <a:pt x="57" y="0"/>
                  </a:lnTo>
                  <a:lnTo>
                    <a:pt x="65" y="2"/>
                  </a:lnTo>
                  <a:lnTo>
                    <a:pt x="70" y="6"/>
                  </a:lnTo>
                  <a:lnTo>
                    <a:pt x="78" y="12"/>
                  </a:lnTo>
                  <a:lnTo>
                    <a:pt x="82" y="17"/>
                  </a:lnTo>
                  <a:lnTo>
                    <a:pt x="82" y="21"/>
                  </a:lnTo>
                  <a:lnTo>
                    <a:pt x="84" y="29"/>
                  </a:lnTo>
                  <a:lnTo>
                    <a:pt x="84" y="36"/>
                  </a:lnTo>
                  <a:lnTo>
                    <a:pt x="84" y="74"/>
                  </a:lnTo>
                  <a:lnTo>
                    <a:pt x="84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8" y="86"/>
                  </a:lnTo>
                  <a:lnTo>
                    <a:pt x="89" y="84"/>
                  </a:lnTo>
                  <a:lnTo>
                    <a:pt x="93" y="82"/>
                  </a:lnTo>
                  <a:lnTo>
                    <a:pt x="97" y="84"/>
                  </a:lnTo>
                  <a:lnTo>
                    <a:pt x="91" y="91"/>
                  </a:lnTo>
                  <a:lnTo>
                    <a:pt x="86" y="95"/>
                  </a:lnTo>
                  <a:lnTo>
                    <a:pt x="80" y="99"/>
                  </a:lnTo>
                  <a:lnTo>
                    <a:pt x="72" y="99"/>
                  </a:lnTo>
                  <a:lnTo>
                    <a:pt x="65" y="99"/>
                  </a:lnTo>
                  <a:lnTo>
                    <a:pt x="59" y="95"/>
                  </a:lnTo>
                  <a:lnTo>
                    <a:pt x="55" y="90"/>
                  </a:lnTo>
                  <a:lnTo>
                    <a:pt x="53" y="84"/>
                  </a:lnTo>
                  <a:close/>
                  <a:moveTo>
                    <a:pt x="53" y="76"/>
                  </a:moveTo>
                  <a:lnTo>
                    <a:pt x="53" y="44"/>
                  </a:lnTo>
                  <a:lnTo>
                    <a:pt x="46" y="48"/>
                  </a:lnTo>
                  <a:lnTo>
                    <a:pt x="40" y="53"/>
                  </a:lnTo>
                  <a:lnTo>
                    <a:pt x="34" y="59"/>
                  </a:lnTo>
                  <a:lnTo>
                    <a:pt x="31" y="65"/>
                  </a:lnTo>
                  <a:lnTo>
                    <a:pt x="31" y="71"/>
                  </a:lnTo>
                  <a:lnTo>
                    <a:pt x="31" y="74"/>
                  </a:lnTo>
                  <a:lnTo>
                    <a:pt x="34" y="78"/>
                  </a:lnTo>
                  <a:lnTo>
                    <a:pt x="36" y="80"/>
                  </a:lnTo>
                  <a:lnTo>
                    <a:pt x="42" y="82"/>
                  </a:lnTo>
                  <a:lnTo>
                    <a:pt x="48" y="80"/>
                  </a:lnTo>
                  <a:lnTo>
                    <a:pt x="53" y="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8"/>
            <p:cNvSpPr>
              <a:spLocks noEditPoints="1"/>
            </p:cNvSpPr>
            <p:nvPr/>
          </p:nvSpPr>
          <p:spPr bwMode="auto">
            <a:xfrm>
              <a:off x="4119563" y="3233738"/>
              <a:ext cx="76200" cy="77787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15" y="99"/>
                </a:cxn>
                <a:cxn ang="0">
                  <a:pos x="6" y="93"/>
                </a:cxn>
                <a:cxn ang="0">
                  <a:pos x="2" y="86"/>
                </a:cxn>
                <a:cxn ang="0">
                  <a:pos x="2" y="72"/>
                </a:cxn>
                <a:cxn ang="0">
                  <a:pos x="12" y="61"/>
                </a:cxn>
                <a:cxn ang="0">
                  <a:pos x="53" y="36"/>
                </a:cxn>
                <a:cxn ang="0">
                  <a:pos x="53" y="21"/>
                </a:cxn>
                <a:cxn ang="0">
                  <a:pos x="53" y="14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29" y="10"/>
                </a:cxn>
                <a:cxn ang="0">
                  <a:pos x="25" y="14"/>
                </a:cxn>
                <a:cxn ang="0">
                  <a:pos x="29" y="19"/>
                </a:cxn>
                <a:cxn ang="0">
                  <a:pos x="32" y="27"/>
                </a:cxn>
                <a:cxn ang="0">
                  <a:pos x="29" y="36"/>
                </a:cxn>
                <a:cxn ang="0">
                  <a:pos x="19" y="40"/>
                </a:cxn>
                <a:cxn ang="0">
                  <a:pos x="8" y="36"/>
                </a:cxn>
                <a:cxn ang="0">
                  <a:pos x="4" y="27"/>
                </a:cxn>
                <a:cxn ang="0">
                  <a:pos x="10" y="14"/>
                </a:cxn>
                <a:cxn ang="0">
                  <a:pos x="19" y="6"/>
                </a:cxn>
                <a:cxn ang="0">
                  <a:pos x="36" y="0"/>
                </a:cxn>
                <a:cxn ang="0">
                  <a:pos x="57" y="0"/>
                </a:cxn>
                <a:cxn ang="0">
                  <a:pos x="70" y="6"/>
                </a:cxn>
                <a:cxn ang="0">
                  <a:pos x="82" y="17"/>
                </a:cxn>
                <a:cxn ang="0">
                  <a:pos x="84" y="29"/>
                </a:cxn>
                <a:cxn ang="0">
                  <a:pos x="84" y="74"/>
                </a:cxn>
                <a:cxn ang="0">
                  <a:pos x="84" y="82"/>
                </a:cxn>
                <a:cxn ang="0">
                  <a:pos x="86" y="86"/>
                </a:cxn>
                <a:cxn ang="0">
                  <a:pos x="87" y="86"/>
                </a:cxn>
                <a:cxn ang="0">
                  <a:pos x="93" y="82"/>
                </a:cxn>
                <a:cxn ang="0">
                  <a:pos x="91" y="91"/>
                </a:cxn>
                <a:cxn ang="0">
                  <a:pos x="80" y="99"/>
                </a:cxn>
                <a:cxn ang="0">
                  <a:pos x="65" y="99"/>
                </a:cxn>
                <a:cxn ang="0">
                  <a:pos x="55" y="90"/>
                </a:cxn>
                <a:cxn ang="0">
                  <a:pos x="53" y="76"/>
                </a:cxn>
                <a:cxn ang="0">
                  <a:pos x="46" y="48"/>
                </a:cxn>
                <a:cxn ang="0">
                  <a:pos x="34" y="59"/>
                </a:cxn>
                <a:cxn ang="0">
                  <a:pos x="31" y="71"/>
                </a:cxn>
                <a:cxn ang="0">
                  <a:pos x="34" y="78"/>
                </a:cxn>
                <a:cxn ang="0">
                  <a:pos x="42" y="82"/>
                </a:cxn>
                <a:cxn ang="0">
                  <a:pos x="53" y="76"/>
                </a:cxn>
              </a:cxnLst>
              <a:rect l="0" t="0" r="r" b="b"/>
              <a:pathLst>
                <a:path w="97" h="99">
                  <a:moveTo>
                    <a:pt x="53" y="84"/>
                  </a:moveTo>
                  <a:lnTo>
                    <a:pt x="36" y="95"/>
                  </a:lnTo>
                  <a:lnTo>
                    <a:pt x="21" y="99"/>
                  </a:lnTo>
                  <a:lnTo>
                    <a:pt x="15" y="99"/>
                  </a:lnTo>
                  <a:lnTo>
                    <a:pt x="12" y="97"/>
                  </a:lnTo>
                  <a:lnTo>
                    <a:pt x="6" y="93"/>
                  </a:lnTo>
                  <a:lnTo>
                    <a:pt x="4" y="90"/>
                  </a:lnTo>
                  <a:lnTo>
                    <a:pt x="2" y="86"/>
                  </a:lnTo>
                  <a:lnTo>
                    <a:pt x="0" y="80"/>
                  </a:lnTo>
                  <a:lnTo>
                    <a:pt x="2" y="72"/>
                  </a:lnTo>
                  <a:lnTo>
                    <a:pt x="6" y="67"/>
                  </a:lnTo>
                  <a:lnTo>
                    <a:pt x="12" y="61"/>
                  </a:lnTo>
                  <a:lnTo>
                    <a:pt x="27" y="50"/>
                  </a:lnTo>
                  <a:lnTo>
                    <a:pt x="53" y="36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3" y="15"/>
                  </a:lnTo>
                  <a:lnTo>
                    <a:pt x="53" y="14"/>
                  </a:lnTo>
                  <a:lnTo>
                    <a:pt x="51" y="10"/>
                  </a:lnTo>
                  <a:lnTo>
                    <a:pt x="48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2" y="6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5" y="14"/>
                  </a:lnTo>
                  <a:lnTo>
                    <a:pt x="27" y="15"/>
                  </a:lnTo>
                  <a:lnTo>
                    <a:pt x="29" y="19"/>
                  </a:lnTo>
                  <a:lnTo>
                    <a:pt x="31" y="23"/>
                  </a:lnTo>
                  <a:lnTo>
                    <a:pt x="32" y="27"/>
                  </a:lnTo>
                  <a:lnTo>
                    <a:pt x="31" y="33"/>
                  </a:lnTo>
                  <a:lnTo>
                    <a:pt x="29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3" y="38"/>
                  </a:lnTo>
                  <a:lnTo>
                    <a:pt x="8" y="36"/>
                  </a:lnTo>
                  <a:lnTo>
                    <a:pt x="4" y="31"/>
                  </a:lnTo>
                  <a:lnTo>
                    <a:pt x="4" y="27"/>
                  </a:lnTo>
                  <a:lnTo>
                    <a:pt x="4" y="19"/>
                  </a:lnTo>
                  <a:lnTo>
                    <a:pt x="10" y="14"/>
                  </a:lnTo>
                  <a:lnTo>
                    <a:pt x="13" y="10"/>
                  </a:lnTo>
                  <a:lnTo>
                    <a:pt x="19" y="6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5" y="2"/>
                  </a:lnTo>
                  <a:lnTo>
                    <a:pt x="70" y="6"/>
                  </a:lnTo>
                  <a:lnTo>
                    <a:pt x="78" y="12"/>
                  </a:lnTo>
                  <a:lnTo>
                    <a:pt x="82" y="17"/>
                  </a:lnTo>
                  <a:lnTo>
                    <a:pt x="82" y="21"/>
                  </a:lnTo>
                  <a:lnTo>
                    <a:pt x="84" y="29"/>
                  </a:lnTo>
                  <a:lnTo>
                    <a:pt x="84" y="36"/>
                  </a:lnTo>
                  <a:lnTo>
                    <a:pt x="84" y="74"/>
                  </a:lnTo>
                  <a:lnTo>
                    <a:pt x="84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7" y="86"/>
                  </a:lnTo>
                  <a:lnTo>
                    <a:pt x="89" y="84"/>
                  </a:lnTo>
                  <a:lnTo>
                    <a:pt x="93" y="82"/>
                  </a:lnTo>
                  <a:lnTo>
                    <a:pt x="97" y="84"/>
                  </a:lnTo>
                  <a:lnTo>
                    <a:pt x="91" y="91"/>
                  </a:lnTo>
                  <a:lnTo>
                    <a:pt x="86" y="95"/>
                  </a:lnTo>
                  <a:lnTo>
                    <a:pt x="80" y="99"/>
                  </a:lnTo>
                  <a:lnTo>
                    <a:pt x="72" y="99"/>
                  </a:lnTo>
                  <a:lnTo>
                    <a:pt x="65" y="99"/>
                  </a:lnTo>
                  <a:lnTo>
                    <a:pt x="59" y="95"/>
                  </a:lnTo>
                  <a:lnTo>
                    <a:pt x="55" y="90"/>
                  </a:lnTo>
                  <a:lnTo>
                    <a:pt x="53" y="84"/>
                  </a:lnTo>
                  <a:close/>
                  <a:moveTo>
                    <a:pt x="53" y="76"/>
                  </a:moveTo>
                  <a:lnTo>
                    <a:pt x="53" y="44"/>
                  </a:lnTo>
                  <a:lnTo>
                    <a:pt x="46" y="48"/>
                  </a:lnTo>
                  <a:lnTo>
                    <a:pt x="40" y="53"/>
                  </a:lnTo>
                  <a:lnTo>
                    <a:pt x="34" y="59"/>
                  </a:lnTo>
                  <a:lnTo>
                    <a:pt x="31" y="65"/>
                  </a:lnTo>
                  <a:lnTo>
                    <a:pt x="31" y="71"/>
                  </a:lnTo>
                  <a:lnTo>
                    <a:pt x="31" y="74"/>
                  </a:lnTo>
                  <a:lnTo>
                    <a:pt x="34" y="78"/>
                  </a:lnTo>
                  <a:lnTo>
                    <a:pt x="36" y="80"/>
                  </a:lnTo>
                  <a:lnTo>
                    <a:pt x="42" y="82"/>
                  </a:lnTo>
                  <a:lnTo>
                    <a:pt x="48" y="80"/>
                  </a:lnTo>
                  <a:lnTo>
                    <a:pt x="53" y="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4421188" y="3195638"/>
              <a:ext cx="26987" cy="115887"/>
            </a:xfrm>
            <a:custGeom>
              <a:avLst/>
              <a:gdLst/>
              <a:ahLst/>
              <a:cxnLst>
                <a:cxn ang="0">
                  <a:pos x="19" y="97"/>
                </a:cxn>
                <a:cxn ang="0">
                  <a:pos x="15" y="97"/>
                </a:cxn>
                <a:cxn ang="0">
                  <a:pos x="13" y="89"/>
                </a:cxn>
                <a:cxn ang="0">
                  <a:pos x="13" y="80"/>
                </a:cxn>
                <a:cxn ang="0">
                  <a:pos x="9" y="68"/>
                </a:cxn>
                <a:cxn ang="0">
                  <a:pos x="4" y="47"/>
                </a:cxn>
                <a:cxn ang="0">
                  <a:pos x="2" y="34"/>
                </a:cxn>
                <a:cxn ang="0">
                  <a:pos x="0" y="25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23" y="2"/>
                </a:cxn>
                <a:cxn ang="0">
                  <a:pos x="28" y="6"/>
                </a:cxn>
                <a:cxn ang="0">
                  <a:pos x="32" y="11"/>
                </a:cxn>
                <a:cxn ang="0">
                  <a:pos x="32" y="17"/>
                </a:cxn>
                <a:cxn ang="0">
                  <a:pos x="32" y="23"/>
                </a:cxn>
                <a:cxn ang="0">
                  <a:pos x="32" y="28"/>
                </a:cxn>
                <a:cxn ang="0">
                  <a:pos x="30" y="36"/>
                </a:cxn>
                <a:cxn ang="0">
                  <a:pos x="28" y="47"/>
                </a:cxn>
                <a:cxn ang="0">
                  <a:pos x="23" y="68"/>
                </a:cxn>
                <a:cxn ang="0">
                  <a:pos x="21" y="81"/>
                </a:cxn>
                <a:cxn ang="0">
                  <a:pos x="19" y="97"/>
                </a:cxn>
                <a:cxn ang="0">
                  <a:pos x="15" y="114"/>
                </a:cxn>
                <a:cxn ang="0">
                  <a:pos x="23" y="114"/>
                </a:cxn>
                <a:cxn ang="0">
                  <a:pos x="28" y="118"/>
                </a:cxn>
                <a:cxn ang="0">
                  <a:pos x="32" y="123"/>
                </a:cxn>
                <a:cxn ang="0">
                  <a:pos x="32" y="129"/>
                </a:cxn>
                <a:cxn ang="0">
                  <a:pos x="32" y="137"/>
                </a:cxn>
                <a:cxn ang="0">
                  <a:pos x="28" y="140"/>
                </a:cxn>
                <a:cxn ang="0">
                  <a:pos x="23" y="144"/>
                </a:cxn>
                <a:cxn ang="0">
                  <a:pos x="15" y="146"/>
                </a:cxn>
                <a:cxn ang="0">
                  <a:pos x="9" y="144"/>
                </a:cxn>
                <a:cxn ang="0">
                  <a:pos x="4" y="140"/>
                </a:cxn>
                <a:cxn ang="0">
                  <a:pos x="0" y="137"/>
                </a:cxn>
                <a:cxn ang="0">
                  <a:pos x="0" y="129"/>
                </a:cxn>
                <a:cxn ang="0">
                  <a:pos x="0" y="123"/>
                </a:cxn>
                <a:cxn ang="0">
                  <a:pos x="4" y="118"/>
                </a:cxn>
                <a:cxn ang="0">
                  <a:pos x="9" y="114"/>
                </a:cxn>
                <a:cxn ang="0">
                  <a:pos x="15" y="114"/>
                </a:cxn>
              </a:cxnLst>
              <a:rect l="0" t="0" r="r" b="b"/>
              <a:pathLst>
                <a:path w="32" h="146">
                  <a:moveTo>
                    <a:pt x="19" y="97"/>
                  </a:moveTo>
                  <a:lnTo>
                    <a:pt x="15" y="97"/>
                  </a:lnTo>
                  <a:lnTo>
                    <a:pt x="13" y="89"/>
                  </a:lnTo>
                  <a:lnTo>
                    <a:pt x="13" y="80"/>
                  </a:lnTo>
                  <a:lnTo>
                    <a:pt x="9" y="68"/>
                  </a:lnTo>
                  <a:lnTo>
                    <a:pt x="4" y="47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7"/>
                  </a:lnTo>
                  <a:lnTo>
                    <a:pt x="4" y="6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23" y="2"/>
                  </a:lnTo>
                  <a:lnTo>
                    <a:pt x="28" y="6"/>
                  </a:lnTo>
                  <a:lnTo>
                    <a:pt x="32" y="11"/>
                  </a:lnTo>
                  <a:lnTo>
                    <a:pt x="32" y="17"/>
                  </a:lnTo>
                  <a:lnTo>
                    <a:pt x="32" y="23"/>
                  </a:lnTo>
                  <a:lnTo>
                    <a:pt x="32" y="28"/>
                  </a:lnTo>
                  <a:lnTo>
                    <a:pt x="30" y="36"/>
                  </a:lnTo>
                  <a:lnTo>
                    <a:pt x="28" y="47"/>
                  </a:lnTo>
                  <a:lnTo>
                    <a:pt x="23" y="68"/>
                  </a:lnTo>
                  <a:lnTo>
                    <a:pt x="21" y="81"/>
                  </a:lnTo>
                  <a:lnTo>
                    <a:pt x="19" y="97"/>
                  </a:lnTo>
                  <a:close/>
                  <a:moveTo>
                    <a:pt x="15" y="114"/>
                  </a:moveTo>
                  <a:lnTo>
                    <a:pt x="23" y="114"/>
                  </a:lnTo>
                  <a:lnTo>
                    <a:pt x="28" y="118"/>
                  </a:lnTo>
                  <a:lnTo>
                    <a:pt x="32" y="123"/>
                  </a:lnTo>
                  <a:lnTo>
                    <a:pt x="32" y="129"/>
                  </a:lnTo>
                  <a:lnTo>
                    <a:pt x="32" y="137"/>
                  </a:lnTo>
                  <a:lnTo>
                    <a:pt x="28" y="140"/>
                  </a:lnTo>
                  <a:lnTo>
                    <a:pt x="23" y="144"/>
                  </a:lnTo>
                  <a:lnTo>
                    <a:pt x="15" y="146"/>
                  </a:lnTo>
                  <a:lnTo>
                    <a:pt x="9" y="144"/>
                  </a:lnTo>
                  <a:lnTo>
                    <a:pt x="4" y="140"/>
                  </a:lnTo>
                  <a:lnTo>
                    <a:pt x="0" y="137"/>
                  </a:lnTo>
                  <a:lnTo>
                    <a:pt x="0" y="129"/>
                  </a:lnTo>
                  <a:lnTo>
                    <a:pt x="0" y="123"/>
                  </a:lnTo>
                  <a:lnTo>
                    <a:pt x="4" y="118"/>
                  </a:lnTo>
                  <a:lnTo>
                    <a:pt x="9" y="114"/>
                  </a:lnTo>
                  <a:lnTo>
                    <a:pt x="15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20"/>
            <p:cNvSpPr>
              <a:spLocks/>
            </p:cNvSpPr>
            <p:nvPr/>
          </p:nvSpPr>
          <p:spPr bwMode="auto">
            <a:xfrm>
              <a:off x="3592513" y="2624138"/>
              <a:ext cx="219075" cy="219075"/>
            </a:xfrm>
            <a:custGeom>
              <a:avLst/>
              <a:gdLst/>
              <a:ahLst/>
              <a:cxnLst>
                <a:cxn ang="0">
                  <a:pos x="276" y="139"/>
                </a:cxn>
                <a:cxn ang="0">
                  <a:pos x="270" y="101"/>
                </a:cxn>
                <a:cxn ang="0">
                  <a:pos x="257" y="69"/>
                </a:cxn>
                <a:cxn ang="0">
                  <a:pos x="234" y="40"/>
                </a:cxn>
                <a:cxn ang="0">
                  <a:pos x="207" y="19"/>
                </a:cxn>
                <a:cxn ang="0">
                  <a:pos x="173" y="6"/>
                </a:cxn>
                <a:cxn ang="0">
                  <a:pos x="137" y="0"/>
                </a:cxn>
                <a:cxn ang="0">
                  <a:pos x="101" y="6"/>
                </a:cxn>
                <a:cxn ang="0">
                  <a:pos x="69" y="19"/>
                </a:cxn>
                <a:cxn ang="0">
                  <a:pos x="40" y="40"/>
                </a:cxn>
                <a:cxn ang="0">
                  <a:pos x="19" y="69"/>
                </a:cxn>
                <a:cxn ang="0">
                  <a:pos x="4" y="101"/>
                </a:cxn>
                <a:cxn ang="0">
                  <a:pos x="0" y="139"/>
                </a:cxn>
                <a:cxn ang="0">
                  <a:pos x="4" y="175"/>
                </a:cxn>
                <a:cxn ang="0">
                  <a:pos x="19" y="207"/>
                </a:cxn>
                <a:cxn ang="0">
                  <a:pos x="40" y="236"/>
                </a:cxn>
                <a:cxn ang="0">
                  <a:pos x="69" y="257"/>
                </a:cxn>
                <a:cxn ang="0">
                  <a:pos x="101" y="270"/>
                </a:cxn>
                <a:cxn ang="0">
                  <a:pos x="137" y="276"/>
                </a:cxn>
                <a:cxn ang="0">
                  <a:pos x="173" y="270"/>
                </a:cxn>
                <a:cxn ang="0">
                  <a:pos x="207" y="257"/>
                </a:cxn>
                <a:cxn ang="0">
                  <a:pos x="234" y="236"/>
                </a:cxn>
                <a:cxn ang="0">
                  <a:pos x="257" y="207"/>
                </a:cxn>
                <a:cxn ang="0">
                  <a:pos x="270" y="175"/>
                </a:cxn>
                <a:cxn ang="0">
                  <a:pos x="276" y="139"/>
                </a:cxn>
              </a:cxnLst>
              <a:rect l="0" t="0" r="r" b="b"/>
              <a:pathLst>
                <a:path w="276" h="276">
                  <a:moveTo>
                    <a:pt x="276" y="139"/>
                  </a:moveTo>
                  <a:lnTo>
                    <a:pt x="270" y="101"/>
                  </a:lnTo>
                  <a:lnTo>
                    <a:pt x="257" y="69"/>
                  </a:lnTo>
                  <a:lnTo>
                    <a:pt x="234" y="40"/>
                  </a:lnTo>
                  <a:lnTo>
                    <a:pt x="207" y="19"/>
                  </a:lnTo>
                  <a:lnTo>
                    <a:pt x="173" y="6"/>
                  </a:lnTo>
                  <a:lnTo>
                    <a:pt x="137" y="0"/>
                  </a:lnTo>
                  <a:lnTo>
                    <a:pt x="101" y="6"/>
                  </a:lnTo>
                  <a:lnTo>
                    <a:pt x="69" y="19"/>
                  </a:lnTo>
                  <a:lnTo>
                    <a:pt x="40" y="40"/>
                  </a:lnTo>
                  <a:lnTo>
                    <a:pt x="19" y="69"/>
                  </a:lnTo>
                  <a:lnTo>
                    <a:pt x="4" y="101"/>
                  </a:lnTo>
                  <a:lnTo>
                    <a:pt x="0" y="139"/>
                  </a:lnTo>
                  <a:lnTo>
                    <a:pt x="4" y="175"/>
                  </a:lnTo>
                  <a:lnTo>
                    <a:pt x="19" y="207"/>
                  </a:lnTo>
                  <a:lnTo>
                    <a:pt x="40" y="236"/>
                  </a:lnTo>
                  <a:lnTo>
                    <a:pt x="69" y="257"/>
                  </a:lnTo>
                  <a:lnTo>
                    <a:pt x="101" y="270"/>
                  </a:lnTo>
                  <a:lnTo>
                    <a:pt x="137" y="276"/>
                  </a:lnTo>
                  <a:lnTo>
                    <a:pt x="173" y="270"/>
                  </a:lnTo>
                  <a:lnTo>
                    <a:pt x="207" y="257"/>
                  </a:lnTo>
                  <a:lnTo>
                    <a:pt x="234" y="236"/>
                  </a:lnTo>
                  <a:lnTo>
                    <a:pt x="257" y="207"/>
                  </a:lnTo>
                  <a:lnTo>
                    <a:pt x="270" y="175"/>
                  </a:lnTo>
                  <a:lnTo>
                    <a:pt x="276" y="13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683000" y="2832100"/>
              <a:ext cx="33338" cy="269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4"/>
                </a:cxn>
                <a:cxn ang="0">
                  <a:pos x="2" y="21"/>
                </a:cxn>
                <a:cxn ang="0">
                  <a:pos x="4" y="31"/>
                </a:cxn>
                <a:cxn ang="0">
                  <a:pos x="6" y="59"/>
                </a:cxn>
                <a:cxn ang="0">
                  <a:pos x="10" y="95"/>
                </a:cxn>
                <a:cxn ang="0">
                  <a:pos x="14" y="135"/>
                </a:cxn>
                <a:cxn ang="0">
                  <a:pos x="19" y="179"/>
                </a:cxn>
                <a:cxn ang="0">
                  <a:pos x="25" y="221"/>
                </a:cxn>
                <a:cxn ang="0">
                  <a:pos x="31" y="257"/>
                </a:cxn>
                <a:cxn ang="0">
                  <a:pos x="35" y="289"/>
                </a:cxn>
                <a:cxn ang="0">
                  <a:pos x="38" y="314"/>
                </a:cxn>
                <a:cxn ang="0">
                  <a:pos x="40" y="323"/>
                </a:cxn>
                <a:cxn ang="0">
                  <a:pos x="42" y="331"/>
                </a:cxn>
                <a:cxn ang="0">
                  <a:pos x="42" y="334"/>
                </a:cxn>
                <a:cxn ang="0">
                  <a:pos x="42" y="338"/>
                </a:cxn>
                <a:cxn ang="0">
                  <a:pos x="42" y="338"/>
                </a:cxn>
                <a:cxn ang="0">
                  <a:pos x="42" y="340"/>
                </a:cxn>
                <a:cxn ang="0">
                  <a:pos x="42" y="340"/>
                </a:cxn>
              </a:cxnLst>
              <a:rect l="0" t="0" r="r" b="b"/>
              <a:pathLst>
                <a:path w="42" h="34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2" y="14"/>
                  </a:lnTo>
                  <a:lnTo>
                    <a:pt x="2" y="21"/>
                  </a:lnTo>
                  <a:lnTo>
                    <a:pt x="4" y="31"/>
                  </a:lnTo>
                  <a:lnTo>
                    <a:pt x="6" y="59"/>
                  </a:lnTo>
                  <a:lnTo>
                    <a:pt x="10" y="95"/>
                  </a:lnTo>
                  <a:lnTo>
                    <a:pt x="14" y="135"/>
                  </a:lnTo>
                  <a:lnTo>
                    <a:pt x="19" y="179"/>
                  </a:lnTo>
                  <a:lnTo>
                    <a:pt x="25" y="221"/>
                  </a:lnTo>
                  <a:lnTo>
                    <a:pt x="31" y="257"/>
                  </a:lnTo>
                  <a:lnTo>
                    <a:pt x="35" y="289"/>
                  </a:lnTo>
                  <a:lnTo>
                    <a:pt x="38" y="314"/>
                  </a:lnTo>
                  <a:lnTo>
                    <a:pt x="40" y="323"/>
                  </a:lnTo>
                  <a:lnTo>
                    <a:pt x="42" y="331"/>
                  </a:lnTo>
                  <a:lnTo>
                    <a:pt x="42" y="334"/>
                  </a:lnTo>
                  <a:lnTo>
                    <a:pt x="42" y="338"/>
                  </a:lnTo>
                  <a:lnTo>
                    <a:pt x="42" y="338"/>
                  </a:lnTo>
                  <a:lnTo>
                    <a:pt x="42" y="340"/>
                  </a:lnTo>
                  <a:lnTo>
                    <a:pt x="42" y="3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3698875" y="3052763"/>
              <a:ext cx="22225" cy="49212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63"/>
                </a:cxn>
                <a:cxn ang="0">
                  <a:pos x="0" y="4"/>
                </a:cxn>
              </a:cxnLst>
              <a:rect l="0" t="0" r="r" b="b"/>
              <a:pathLst>
                <a:path w="29" h="63">
                  <a:moveTo>
                    <a:pt x="29" y="0"/>
                  </a:moveTo>
                  <a:lnTo>
                    <a:pt x="23" y="63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 noEditPoints="1"/>
            </p:cNvSpPr>
            <p:nvPr/>
          </p:nvSpPr>
          <p:spPr bwMode="auto">
            <a:xfrm>
              <a:off x="3649663" y="2705100"/>
              <a:ext cx="57150" cy="80963"/>
            </a:xfrm>
            <a:custGeom>
              <a:avLst/>
              <a:gdLst/>
              <a:ahLst/>
              <a:cxnLst>
                <a:cxn ang="0">
                  <a:pos x="45" y="61"/>
                </a:cxn>
                <a:cxn ang="0">
                  <a:pos x="41" y="64"/>
                </a:cxn>
                <a:cxn ang="0">
                  <a:pos x="38" y="66"/>
                </a:cxn>
                <a:cxn ang="0">
                  <a:pos x="32" y="68"/>
                </a:cxn>
                <a:cxn ang="0">
                  <a:pos x="26" y="70"/>
                </a:cxn>
                <a:cxn ang="0">
                  <a:pos x="19" y="68"/>
                </a:cxn>
                <a:cxn ang="0">
                  <a:pos x="11" y="64"/>
                </a:cxn>
                <a:cxn ang="0">
                  <a:pos x="5" y="59"/>
                </a:cxn>
                <a:cxn ang="0">
                  <a:pos x="1" y="51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1" y="26"/>
                </a:cxn>
                <a:cxn ang="0">
                  <a:pos x="3" y="17"/>
                </a:cxn>
                <a:cxn ang="0">
                  <a:pos x="7" y="11"/>
                </a:cxn>
                <a:cxn ang="0">
                  <a:pos x="11" y="7"/>
                </a:cxn>
                <a:cxn ang="0">
                  <a:pos x="17" y="4"/>
                </a:cxn>
                <a:cxn ang="0">
                  <a:pos x="24" y="0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3" y="0"/>
                </a:cxn>
                <a:cxn ang="0">
                  <a:pos x="47" y="2"/>
                </a:cxn>
                <a:cxn ang="0">
                  <a:pos x="51" y="6"/>
                </a:cxn>
                <a:cxn ang="0">
                  <a:pos x="62" y="0"/>
                </a:cxn>
                <a:cxn ang="0">
                  <a:pos x="66" y="0"/>
                </a:cxn>
                <a:cxn ang="0">
                  <a:pos x="66" y="85"/>
                </a:cxn>
                <a:cxn ang="0">
                  <a:pos x="66" y="91"/>
                </a:cxn>
                <a:cxn ang="0">
                  <a:pos x="66" y="95"/>
                </a:cxn>
                <a:cxn ang="0">
                  <a:pos x="68" y="97"/>
                </a:cxn>
                <a:cxn ang="0">
                  <a:pos x="72" y="97"/>
                </a:cxn>
                <a:cxn ang="0">
                  <a:pos x="72" y="100"/>
                </a:cxn>
                <a:cxn ang="0">
                  <a:pos x="36" y="100"/>
                </a:cxn>
                <a:cxn ang="0">
                  <a:pos x="36" y="97"/>
                </a:cxn>
                <a:cxn ang="0">
                  <a:pos x="39" y="97"/>
                </a:cxn>
                <a:cxn ang="0">
                  <a:pos x="41" y="97"/>
                </a:cxn>
                <a:cxn ang="0">
                  <a:pos x="43" y="95"/>
                </a:cxn>
                <a:cxn ang="0">
                  <a:pos x="45" y="95"/>
                </a:cxn>
                <a:cxn ang="0">
                  <a:pos x="45" y="93"/>
                </a:cxn>
                <a:cxn ang="0">
                  <a:pos x="45" y="89"/>
                </a:cxn>
                <a:cxn ang="0">
                  <a:pos x="45" y="61"/>
                </a:cxn>
                <a:cxn ang="0">
                  <a:pos x="45" y="55"/>
                </a:cxn>
                <a:cxn ang="0">
                  <a:pos x="45" y="26"/>
                </a:cxn>
                <a:cxn ang="0">
                  <a:pos x="45" y="21"/>
                </a:cxn>
                <a:cxn ang="0">
                  <a:pos x="45" y="15"/>
                </a:cxn>
                <a:cxn ang="0">
                  <a:pos x="43" y="11"/>
                </a:cxn>
                <a:cxn ang="0">
                  <a:pos x="41" y="7"/>
                </a:cxn>
                <a:cxn ang="0">
                  <a:pos x="39" y="6"/>
                </a:cxn>
                <a:cxn ang="0">
                  <a:pos x="38" y="4"/>
                </a:cxn>
                <a:cxn ang="0">
                  <a:pos x="34" y="4"/>
                </a:cxn>
                <a:cxn ang="0">
                  <a:pos x="30" y="6"/>
                </a:cxn>
                <a:cxn ang="0">
                  <a:pos x="24" y="9"/>
                </a:cxn>
                <a:cxn ang="0">
                  <a:pos x="22" y="13"/>
                </a:cxn>
                <a:cxn ang="0">
                  <a:pos x="20" y="19"/>
                </a:cxn>
                <a:cxn ang="0">
                  <a:pos x="20" y="26"/>
                </a:cxn>
                <a:cxn ang="0">
                  <a:pos x="20" y="36"/>
                </a:cxn>
                <a:cxn ang="0">
                  <a:pos x="20" y="45"/>
                </a:cxn>
                <a:cxn ang="0">
                  <a:pos x="22" y="53"/>
                </a:cxn>
                <a:cxn ang="0">
                  <a:pos x="24" y="57"/>
                </a:cxn>
                <a:cxn ang="0">
                  <a:pos x="28" y="61"/>
                </a:cxn>
                <a:cxn ang="0">
                  <a:pos x="32" y="63"/>
                </a:cxn>
                <a:cxn ang="0">
                  <a:pos x="36" y="61"/>
                </a:cxn>
                <a:cxn ang="0">
                  <a:pos x="38" y="61"/>
                </a:cxn>
                <a:cxn ang="0">
                  <a:pos x="41" y="57"/>
                </a:cxn>
                <a:cxn ang="0">
                  <a:pos x="45" y="55"/>
                </a:cxn>
              </a:cxnLst>
              <a:rect l="0" t="0" r="r" b="b"/>
              <a:pathLst>
                <a:path w="72" h="100">
                  <a:moveTo>
                    <a:pt x="45" y="61"/>
                  </a:moveTo>
                  <a:lnTo>
                    <a:pt x="41" y="64"/>
                  </a:lnTo>
                  <a:lnTo>
                    <a:pt x="38" y="66"/>
                  </a:lnTo>
                  <a:lnTo>
                    <a:pt x="32" y="68"/>
                  </a:lnTo>
                  <a:lnTo>
                    <a:pt x="26" y="70"/>
                  </a:lnTo>
                  <a:lnTo>
                    <a:pt x="19" y="68"/>
                  </a:lnTo>
                  <a:lnTo>
                    <a:pt x="11" y="64"/>
                  </a:lnTo>
                  <a:lnTo>
                    <a:pt x="5" y="59"/>
                  </a:lnTo>
                  <a:lnTo>
                    <a:pt x="1" y="51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1" y="26"/>
                  </a:lnTo>
                  <a:lnTo>
                    <a:pt x="3" y="17"/>
                  </a:lnTo>
                  <a:lnTo>
                    <a:pt x="7" y="11"/>
                  </a:lnTo>
                  <a:lnTo>
                    <a:pt x="11" y="7"/>
                  </a:lnTo>
                  <a:lnTo>
                    <a:pt x="17" y="4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7" y="2"/>
                  </a:lnTo>
                  <a:lnTo>
                    <a:pt x="51" y="6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85"/>
                  </a:lnTo>
                  <a:lnTo>
                    <a:pt x="66" y="91"/>
                  </a:lnTo>
                  <a:lnTo>
                    <a:pt x="66" y="95"/>
                  </a:lnTo>
                  <a:lnTo>
                    <a:pt x="68" y="97"/>
                  </a:lnTo>
                  <a:lnTo>
                    <a:pt x="72" y="97"/>
                  </a:lnTo>
                  <a:lnTo>
                    <a:pt x="72" y="100"/>
                  </a:lnTo>
                  <a:lnTo>
                    <a:pt x="36" y="100"/>
                  </a:lnTo>
                  <a:lnTo>
                    <a:pt x="36" y="97"/>
                  </a:lnTo>
                  <a:lnTo>
                    <a:pt x="39" y="97"/>
                  </a:lnTo>
                  <a:lnTo>
                    <a:pt x="41" y="97"/>
                  </a:lnTo>
                  <a:lnTo>
                    <a:pt x="43" y="95"/>
                  </a:lnTo>
                  <a:lnTo>
                    <a:pt x="45" y="95"/>
                  </a:lnTo>
                  <a:lnTo>
                    <a:pt x="45" y="93"/>
                  </a:lnTo>
                  <a:lnTo>
                    <a:pt x="45" y="89"/>
                  </a:lnTo>
                  <a:lnTo>
                    <a:pt x="45" y="61"/>
                  </a:lnTo>
                  <a:close/>
                  <a:moveTo>
                    <a:pt x="45" y="55"/>
                  </a:moveTo>
                  <a:lnTo>
                    <a:pt x="45" y="26"/>
                  </a:lnTo>
                  <a:lnTo>
                    <a:pt x="45" y="21"/>
                  </a:lnTo>
                  <a:lnTo>
                    <a:pt x="45" y="15"/>
                  </a:lnTo>
                  <a:lnTo>
                    <a:pt x="43" y="11"/>
                  </a:lnTo>
                  <a:lnTo>
                    <a:pt x="41" y="7"/>
                  </a:lnTo>
                  <a:lnTo>
                    <a:pt x="39" y="6"/>
                  </a:lnTo>
                  <a:lnTo>
                    <a:pt x="38" y="4"/>
                  </a:lnTo>
                  <a:lnTo>
                    <a:pt x="34" y="4"/>
                  </a:lnTo>
                  <a:lnTo>
                    <a:pt x="30" y="6"/>
                  </a:lnTo>
                  <a:lnTo>
                    <a:pt x="24" y="9"/>
                  </a:lnTo>
                  <a:lnTo>
                    <a:pt x="22" y="13"/>
                  </a:lnTo>
                  <a:lnTo>
                    <a:pt x="20" y="19"/>
                  </a:lnTo>
                  <a:lnTo>
                    <a:pt x="20" y="26"/>
                  </a:lnTo>
                  <a:lnTo>
                    <a:pt x="20" y="36"/>
                  </a:lnTo>
                  <a:lnTo>
                    <a:pt x="20" y="45"/>
                  </a:lnTo>
                  <a:lnTo>
                    <a:pt x="22" y="53"/>
                  </a:lnTo>
                  <a:lnTo>
                    <a:pt x="24" y="57"/>
                  </a:lnTo>
                  <a:lnTo>
                    <a:pt x="28" y="61"/>
                  </a:lnTo>
                  <a:lnTo>
                    <a:pt x="32" y="63"/>
                  </a:lnTo>
                  <a:lnTo>
                    <a:pt x="36" y="61"/>
                  </a:lnTo>
                  <a:lnTo>
                    <a:pt x="38" y="61"/>
                  </a:lnTo>
                  <a:lnTo>
                    <a:pt x="41" y="57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3706813" y="2754313"/>
              <a:ext cx="42862" cy="65087"/>
            </a:xfrm>
            <a:custGeom>
              <a:avLst/>
              <a:gdLst/>
              <a:ahLst/>
              <a:cxnLst>
                <a:cxn ang="0">
                  <a:pos x="47" y="81"/>
                </a:cxn>
                <a:cxn ang="0">
                  <a:pos x="0" y="81"/>
                </a:cxn>
                <a:cxn ang="0">
                  <a:pos x="0" y="79"/>
                </a:cxn>
                <a:cxn ang="0">
                  <a:pos x="13" y="64"/>
                </a:cxn>
                <a:cxn ang="0">
                  <a:pos x="23" y="53"/>
                </a:cxn>
                <a:cxn ang="0">
                  <a:pos x="28" y="45"/>
                </a:cxn>
                <a:cxn ang="0">
                  <a:pos x="32" y="38"/>
                </a:cxn>
                <a:cxn ang="0">
                  <a:pos x="32" y="28"/>
                </a:cxn>
                <a:cxn ang="0">
                  <a:pos x="32" y="22"/>
                </a:cxn>
                <a:cxn ang="0">
                  <a:pos x="28" y="19"/>
                </a:cxn>
                <a:cxn ang="0">
                  <a:pos x="24" y="15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7" y="19"/>
                </a:cxn>
                <a:cxn ang="0">
                  <a:pos x="4" y="22"/>
                </a:cxn>
                <a:cxn ang="0">
                  <a:pos x="2" y="22"/>
                </a:cxn>
                <a:cxn ang="0">
                  <a:pos x="4" y="15"/>
                </a:cxn>
                <a:cxn ang="0">
                  <a:pos x="7" y="9"/>
                </a:cxn>
                <a:cxn ang="0">
                  <a:pos x="11" y="5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3"/>
                </a:cxn>
                <a:cxn ang="0">
                  <a:pos x="42" y="7"/>
                </a:cxn>
                <a:cxn ang="0">
                  <a:pos x="45" y="11"/>
                </a:cxn>
                <a:cxn ang="0">
                  <a:pos x="47" y="15"/>
                </a:cxn>
                <a:cxn ang="0">
                  <a:pos x="49" y="21"/>
                </a:cxn>
                <a:cxn ang="0">
                  <a:pos x="47" y="28"/>
                </a:cxn>
                <a:cxn ang="0">
                  <a:pos x="43" y="36"/>
                </a:cxn>
                <a:cxn ang="0">
                  <a:pos x="40" y="41"/>
                </a:cxn>
                <a:cxn ang="0">
                  <a:pos x="34" y="49"/>
                </a:cxn>
                <a:cxn ang="0">
                  <a:pos x="28" y="57"/>
                </a:cxn>
                <a:cxn ang="0">
                  <a:pos x="19" y="66"/>
                </a:cxn>
                <a:cxn ang="0">
                  <a:pos x="36" y="66"/>
                </a:cxn>
                <a:cxn ang="0">
                  <a:pos x="42" y="66"/>
                </a:cxn>
                <a:cxn ang="0">
                  <a:pos x="43" y="66"/>
                </a:cxn>
                <a:cxn ang="0">
                  <a:pos x="45" y="64"/>
                </a:cxn>
                <a:cxn ang="0">
                  <a:pos x="47" y="64"/>
                </a:cxn>
                <a:cxn ang="0">
                  <a:pos x="49" y="62"/>
                </a:cxn>
                <a:cxn ang="0">
                  <a:pos x="49" y="58"/>
                </a:cxn>
                <a:cxn ang="0">
                  <a:pos x="53" y="58"/>
                </a:cxn>
                <a:cxn ang="0">
                  <a:pos x="47" y="81"/>
                </a:cxn>
              </a:cxnLst>
              <a:rect l="0" t="0" r="r" b="b"/>
              <a:pathLst>
                <a:path w="53" h="81">
                  <a:moveTo>
                    <a:pt x="47" y="81"/>
                  </a:moveTo>
                  <a:lnTo>
                    <a:pt x="0" y="81"/>
                  </a:lnTo>
                  <a:lnTo>
                    <a:pt x="0" y="79"/>
                  </a:lnTo>
                  <a:lnTo>
                    <a:pt x="13" y="64"/>
                  </a:lnTo>
                  <a:lnTo>
                    <a:pt x="23" y="53"/>
                  </a:lnTo>
                  <a:lnTo>
                    <a:pt x="28" y="45"/>
                  </a:lnTo>
                  <a:lnTo>
                    <a:pt x="32" y="38"/>
                  </a:lnTo>
                  <a:lnTo>
                    <a:pt x="32" y="28"/>
                  </a:lnTo>
                  <a:lnTo>
                    <a:pt x="32" y="22"/>
                  </a:lnTo>
                  <a:lnTo>
                    <a:pt x="28" y="19"/>
                  </a:lnTo>
                  <a:lnTo>
                    <a:pt x="24" y="15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7" y="19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4" y="15"/>
                  </a:lnTo>
                  <a:lnTo>
                    <a:pt x="7" y="9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3"/>
                  </a:lnTo>
                  <a:lnTo>
                    <a:pt x="42" y="7"/>
                  </a:lnTo>
                  <a:lnTo>
                    <a:pt x="45" y="11"/>
                  </a:lnTo>
                  <a:lnTo>
                    <a:pt x="47" y="15"/>
                  </a:lnTo>
                  <a:lnTo>
                    <a:pt x="49" y="21"/>
                  </a:lnTo>
                  <a:lnTo>
                    <a:pt x="47" y="28"/>
                  </a:lnTo>
                  <a:lnTo>
                    <a:pt x="43" y="36"/>
                  </a:lnTo>
                  <a:lnTo>
                    <a:pt x="40" y="41"/>
                  </a:lnTo>
                  <a:lnTo>
                    <a:pt x="34" y="49"/>
                  </a:lnTo>
                  <a:lnTo>
                    <a:pt x="28" y="57"/>
                  </a:lnTo>
                  <a:lnTo>
                    <a:pt x="19" y="66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3" y="66"/>
                  </a:lnTo>
                  <a:lnTo>
                    <a:pt x="45" y="64"/>
                  </a:lnTo>
                  <a:lnTo>
                    <a:pt x="47" y="64"/>
                  </a:lnTo>
                  <a:lnTo>
                    <a:pt x="49" y="62"/>
                  </a:lnTo>
                  <a:lnTo>
                    <a:pt x="49" y="58"/>
                  </a:lnTo>
                  <a:lnTo>
                    <a:pt x="53" y="58"/>
                  </a:lnTo>
                  <a:lnTo>
                    <a:pt x="47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12"/>
            <p:cNvSpPr>
              <a:spLocks noChangeShapeType="1"/>
            </p:cNvSpPr>
            <p:nvPr/>
          </p:nvSpPr>
          <p:spPr bwMode="auto">
            <a:xfrm flipH="1" flipV="1">
              <a:off x="3524250" y="2714625"/>
              <a:ext cx="3175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13"/>
            <p:cNvSpPr>
              <a:spLocks/>
            </p:cNvSpPr>
            <p:nvPr/>
          </p:nvSpPr>
          <p:spPr bwMode="auto">
            <a:xfrm>
              <a:off x="3513138" y="2687638"/>
              <a:ext cx="11112" cy="26987"/>
            </a:xfrm>
            <a:custGeom>
              <a:avLst/>
              <a:gdLst/>
              <a:ahLst/>
              <a:cxnLst>
                <a:cxn ang="0">
                  <a:pos x="13" y="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34">
                  <a:moveTo>
                    <a:pt x="13" y="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14"/>
            <p:cNvSpPr>
              <a:spLocks noChangeShapeType="1"/>
            </p:cNvSpPr>
            <p:nvPr/>
          </p:nvSpPr>
          <p:spPr bwMode="auto">
            <a:xfrm flipH="1" flipV="1">
              <a:off x="3495675" y="2667000"/>
              <a:ext cx="4763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15"/>
            <p:cNvSpPr>
              <a:spLocks/>
            </p:cNvSpPr>
            <p:nvPr/>
          </p:nvSpPr>
          <p:spPr bwMode="auto">
            <a:xfrm>
              <a:off x="3454400" y="2641600"/>
              <a:ext cx="41275" cy="25400"/>
            </a:xfrm>
            <a:custGeom>
              <a:avLst/>
              <a:gdLst/>
              <a:ahLst/>
              <a:cxnLst>
                <a:cxn ang="0">
                  <a:pos x="51" y="33"/>
                </a:cxn>
                <a:cxn ang="0">
                  <a:pos x="24" y="10"/>
                </a:cxn>
                <a:cxn ang="0">
                  <a:pos x="0" y="0"/>
                </a:cxn>
              </a:cxnLst>
              <a:rect l="0" t="0" r="r" b="b"/>
              <a:pathLst>
                <a:path w="51" h="33">
                  <a:moveTo>
                    <a:pt x="51" y="33"/>
                  </a:moveTo>
                  <a:lnTo>
                    <a:pt x="24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16"/>
            <p:cNvSpPr>
              <a:spLocks noChangeShapeType="1"/>
            </p:cNvSpPr>
            <p:nvPr/>
          </p:nvSpPr>
          <p:spPr bwMode="auto">
            <a:xfrm flipH="1" flipV="1">
              <a:off x="3417888" y="2633663"/>
              <a:ext cx="17462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17"/>
            <p:cNvSpPr>
              <a:spLocks/>
            </p:cNvSpPr>
            <p:nvPr/>
          </p:nvSpPr>
          <p:spPr bwMode="auto">
            <a:xfrm>
              <a:off x="3378200" y="2633663"/>
              <a:ext cx="39688" cy="952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3" y="5"/>
                </a:cxn>
                <a:cxn ang="0">
                  <a:pos x="0" y="11"/>
                </a:cxn>
              </a:cxnLst>
              <a:rect l="0" t="0" r="r" b="b"/>
              <a:pathLst>
                <a:path w="49" h="11">
                  <a:moveTo>
                    <a:pt x="49" y="0"/>
                  </a:moveTo>
                  <a:lnTo>
                    <a:pt x="13" y="5"/>
                  </a:lnTo>
                  <a:lnTo>
                    <a:pt x="0" y="1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18"/>
            <p:cNvSpPr>
              <a:spLocks noChangeShapeType="1"/>
            </p:cNvSpPr>
            <p:nvPr/>
          </p:nvSpPr>
          <p:spPr bwMode="auto">
            <a:xfrm flipH="1">
              <a:off x="3341688" y="2649538"/>
              <a:ext cx="20637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19"/>
            <p:cNvSpPr>
              <a:spLocks/>
            </p:cNvSpPr>
            <p:nvPr/>
          </p:nvSpPr>
          <p:spPr bwMode="auto">
            <a:xfrm>
              <a:off x="3322638" y="2667000"/>
              <a:ext cx="19050" cy="238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" y="26"/>
                </a:cxn>
                <a:cxn ang="0">
                  <a:pos x="0" y="30"/>
                </a:cxn>
              </a:cxnLst>
              <a:rect l="0" t="0" r="r" b="b"/>
              <a:pathLst>
                <a:path w="22" h="30">
                  <a:moveTo>
                    <a:pt x="22" y="0"/>
                  </a:moveTo>
                  <a:lnTo>
                    <a:pt x="1" y="26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20"/>
            <p:cNvSpPr>
              <a:spLocks noChangeShapeType="1"/>
            </p:cNvSpPr>
            <p:nvPr/>
          </p:nvSpPr>
          <p:spPr bwMode="auto">
            <a:xfrm flipH="1">
              <a:off x="3313113" y="2708275"/>
              <a:ext cx="3175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21"/>
            <p:cNvSpPr>
              <a:spLocks/>
            </p:cNvSpPr>
            <p:nvPr/>
          </p:nvSpPr>
          <p:spPr bwMode="auto">
            <a:xfrm>
              <a:off x="3309938" y="2714625"/>
              <a:ext cx="3175" cy="508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  <a:cxn ang="0">
                  <a:pos x="4" y="65"/>
                </a:cxn>
              </a:cxnLst>
              <a:rect l="0" t="0" r="r" b="b"/>
              <a:pathLst>
                <a:path w="4" h="65">
                  <a:moveTo>
                    <a:pt x="4" y="0"/>
                  </a:moveTo>
                  <a:lnTo>
                    <a:pt x="0" y="36"/>
                  </a:lnTo>
                  <a:lnTo>
                    <a:pt x="4" y="6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22"/>
            <p:cNvSpPr>
              <a:spLocks noChangeShapeType="1"/>
            </p:cNvSpPr>
            <p:nvPr/>
          </p:nvSpPr>
          <p:spPr bwMode="auto">
            <a:xfrm>
              <a:off x="3316288" y="2784475"/>
              <a:ext cx="7937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23"/>
            <p:cNvSpPr>
              <a:spLocks/>
            </p:cNvSpPr>
            <p:nvPr/>
          </p:nvSpPr>
          <p:spPr bwMode="auto">
            <a:xfrm>
              <a:off x="3324225" y="2797175"/>
              <a:ext cx="26988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8"/>
                </a:cxn>
                <a:cxn ang="0">
                  <a:pos x="35" y="40"/>
                </a:cxn>
              </a:cxnLst>
              <a:rect l="0" t="0" r="r" b="b"/>
              <a:pathLst>
                <a:path w="35" h="40">
                  <a:moveTo>
                    <a:pt x="0" y="0"/>
                  </a:moveTo>
                  <a:lnTo>
                    <a:pt x="21" y="28"/>
                  </a:lnTo>
                  <a:lnTo>
                    <a:pt x="35" y="4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24"/>
            <p:cNvSpPr>
              <a:spLocks noChangeShapeType="1"/>
            </p:cNvSpPr>
            <p:nvPr/>
          </p:nvSpPr>
          <p:spPr bwMode="auto">
            <a:xfrm>
              <a:off x="3368675" y="2840038"/>
              <a:ext cx="2063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25"/>
            <p:cNvSpPr>
              <a:spLocks/>
            </p:cNvSpPr>
            <p:nvPr/>
          </p:nvSpPr>
          <p:spPr bwMode="auto">
            <a:xfrm>
              <a:off x="3389313" y="2849563"/>
              <a:ext cx="349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4"/>
                </a:cxn>
                <a:cxn ang="0">
                  <a:pos x="44" y="4"/>
                </a:cxn>
              </a:cxnLst>
              <a:rect l="0" t="0" r="r" b="b"/>
              <a:pathLst>
                <a:path w="44" h="4">
                  <a:moveTo>
                    <a:pt x="0" y="0"/>
                  </a:moveTo>
                  <a:lnTo>
                    <a:pt x="36" y="4"/>
                  </a:lnTo>
                  <a:lnTo>
                    <a:pt x="44" y="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26"/>
            <p:cNvSpPr>
              <a:spLocks noChangeShapeType="1"/>
            </p:cNvSpPr>
            <p:nvPr/>
          </p:nvSpPr>
          <p:spPr bwMode="auto">
            <a:xfrm>
              <a:off x="3441700" y="2849563"/>
              <a:ext cx="47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27"/>
            <p:cNvSpPr>
              <a:spLocks/>
            </p:cNvSpPr>
            <p:nvPr/>
          </p:nvSpPr>
          <p:spPr bwMode="auto">
            <a:xfrm>
              <a:off x="3446463" y="2822575"/>
              <a:ext cx="47625" cy="2698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4" y="19"/>
                </a:cxn>
                <a:cxn ang="0">
                  <a:pos x="59" y="0"/>
                </a:cxn>
              </a:cxnLst>
              <a:rect l="0" t="0" r="r" b="b"/>
              <a:pathLst>
                <a:path w="59" h="32">
                  <a:moveTo>
                    <a:pt x="0" y="32"/>
                  </a:moveTo>
                  <a:lnTo>
                    <a:pt x="34" y="19"/>
                  </a:lnTo>
                  <a:lnTo>
                    <a:pt x="5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28"/>
            <p:cNvSpPr>
              <a:spLocks noChangeShapeType="1"/>
            </p:cNvSpPr>
            <p:nvPr/>
          </p:nvSpPr>
          <p:spPr bwMode="auto">
            <a:xfrm flipV="1">
              <a:off x="3505200" y="2797175"/>
              <a:ext cx="7938" cy="111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29"/>
            <p:cNvSpPr>
              <a:spLocks/>
            </p:cNvSpPr>
            <p:nvPr/>
          </p:nvSpPr>
          <p:spPr bwMode="auto">
            <a:xfrm>
              <a:off x="3513138" y="2755900"/>
              <a:ext cx="12700" cy="41275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3" y="20"/>
                </a:cxn>
                <a:cxn ang="0">
                  <a:pos x="17" y="0"/>
                </a:cxn>
              </a:cxnLst>
              <a:rect l="0" t="0" r="r" b="b"/>
              <a:pathLst>
                <a:path w="17" h="53">
                  <a:moveTo>
                    <a:pt x="0" y="53"/>
                  </a:moveTo>
                  <a:lnTo>
                    <a:pt x="13" y="20"/>
                  </a:lnTo>
                  <a:lnTo>
                    <a:pt x="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30"/>
            <p:cNvSpPr>
              <a:spLocks noChangeShapeType="1"/>
            </p:cNvSpPr>
            <p:nvPr/>
          </p:nvSpPr>
          <p:spPr bwMode="auto">
            <a:xfrm>
              <a:off x="3400425" y="2843213"/>
              <a:ext cx="1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31"/>
            <p:cNvSpPr>
              <a:spLocks noChangeShapeType="1"/>
            </p:cNvSpPr>
            <p:nvPr/>
          </p:nvSpPr>
          <p:spPr bwMode="auto">
            <a:xfrm>
              <a:off x="3400425" y="2843213"/>
              <a:ext cx="1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32"/>
            <p:cNvSpPr>
              <a:spLocks noChangeShapeType="1"/>
            </p:cNvSpPr>
            <p:nvPr/>
          </p:nvSpPr>
          <p:spPr bwMode="auto">
            <a:xfrm>
              <a:off x="3400425" y="2843213"/>
              <a:ext cx="1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33"/>
            <p:cNvSpPr>
              <a:spLocks noChangeShapeType="1"/>
            </p:cNvSpPr>
            <p:nvPr/>
          </p:nvSpPr>
          <p:spPr bwMode="auto">
            <a:xfrm>
              <a:off x="3400425" y="2844800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34"/>
            <p:cNvSpPr>
              <a:spLocks noChangeShapeType="1"/>
            </p:cNvSpPr>
            <p:nvPr/>
          </p:nvSpPr>
          <p:spPr bwMode="auto">
            <a:xfrm>
              <a:off x="3400425" y="2846388"/>
              <a:ext cx="1588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35"/>
            <p:cNvSpPr>
              <a:spLocks noChangeShapeType="1"/>
            </p:cNvSpPr>
            <p:nvPr/>
          </p:nvSpPr>
          <p:spPr bwMode="auto">
            <a:xfrm>
              <a:off x="3400425" y="2849563"/>
              <a:ext cx="1588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36"/>
            <p:cNvSpPr>
              <a:spLocks noChangeShapeType="1"/>
            </p:cNvSpPr>
            <p:nvPr/>
          </p:nvSpPr>
          <p:spPr bwMode="auto">
            <a:xfrm>
              <a:off x="3402013" y="2852738"/>
              <a:ext cx="1587" cy="4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37"/>
            <p:cNvSpPr>
              <a:spLocks noChangeShapeType="1"/>
            </p:cNvSpPr>
            <p:nvPr/>
          </p:nvSpPr>
          <p:spPr bwMode="auto">
            <a:xfrm>
              <a:off x="3402013" y="2857500"/>
              <a:ext cx="1587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38"/>
            <p:cNvSpPr>
              <a:spLocks/>
            </p:cNvSpPr>
            <p:nvPr/>
          </p:nvSpPr>
          <p:spPr bwMode="auto">
            <a:xfrm>
              <a:off x="3403600" y="2867025"/>
              <a:ext cx="1588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7"/>
                </a:cxn>
                <a:cxn ang="0">
                  <a:pos x="4" y="42"/>
                </a:cxn>
              </a:cxnLst>
              <a:rect l="0" t="0" r="r" b="b"/>
              <a:pathLst>
                <a:path w="4" h="42">
                  <a:moveTo>
                    <a:pt x="0" y="0"/>
                  </a:moveTo>
                  <a:lnTo>
                    <a:pt x="2" y="27"/>
                  </a:lnTo>
                  <a:lnTo>
                    <a:pt x="4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39"/>
            <p:cNvSpPr>
              <a:spLocks/>
            </p:cNvSpPr>
            <p:nvPr/>
          </p:nvSpPr>
          <p:spPr bwMode="auto">
            <a:xfrm>
              <a:off x="3406775" y="2917825"/>
              <a:ext cx="7938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9"/>
                </a:cxn>
                <a:cxn ang="0">
                  <a:pos x="9" y="72"/>
                </a:cxn>
              </a:cxnLst>
              <a:rect l="0" t="0" r="r" b="b"/>
              <a:pathLst>
                <a:path w="9" h="72">
                  <a:moveTo>
                    <a:pt x="0" y="0"/>
                  </a:moveTo>
                  <a:lnTo>
                    <a:pt x="4" y="39"/>
                  </a:lnTo>
                  <a:lnTo>
                    <a:pt x="9" y="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40"/>
            <p:cNvSpPr>
              <a:spLocks noChangeShapeType="1"/>
            </p:cNvSpPr>
            <p:nvPr/>
          </p:nvSpPr>
          <p:spPr bwMode="auto">
            <a:xfrm>
              <a:off x="3416300" y="2995613"/>
              <a:ext cx="3175" cy="206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41"/>
            <p:cNvSpPr>
              <a:spLocks/>
            </p:cNvSpPr>
            <p:nvPr/>
          </p:nvSpPr>
          <p:spPr bwMode="auto">
            <a:xfrm>
              <a:off x="3419475" y="3016250"/>
              <a:ext cx="4763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8"/>
                </a:cxn>
                <a:cxn ang="0">
                  <a:pos x="6" y="45"/>
                </a:cxn>
              </a:cxnLst>
              <a:rect l="0" t="0" r="r" b="b"/>
              <a:pathLst>
                <a:path w="6" h="45">
                  <a:moveTo>
                    <a:pt x="0" y="0"/>
                  </a:moveTo>
                  <a:lnTo>
                    <a:pt x="6" y="38"/>
                  </a:lnTo>
                  <a:lnTo>
                    <a:pt x="6" y="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42"/>
            <p:cNvSpPr>
              <a:spLocks noChangeShapeType="1"/>
            </p:cNvSpPr>
            <p:nvPr/>
          </p:nvSpPr>
          <p:spPr bwMode="auto">
            <a:xfrm>
              <a:off x="3427413" y="3071813"/>
              <a:ext cx="15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43"/>
            <p:cNvSpPr>
              <a:spLocks noChangeShapeType="1"/>
            </p:cNvSpPr>
            <p:nvPr/>
          </p:nvSpPr>
          <p:spPr bwMode="auto">
            <a:xfrm>
              <a:off x="3427413" y="3071813"/>
              <a:ext cx="3175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144"/>
            <p:cNvSpPr>
              <a:spLocks noChangeShapeType="1"/>
            </p:cNvSpPr>
            <p:nvPr/>
          </p:nvSpPr>
          <p:spPr bwMode="auto">
            <a:xfrm>
              <a:off x="3430588" y="3089275"/>
              <a:ext cx="1587" cy="79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45"/>
            <p:cNvSpPr>
              <a:spLocks noChangeShapeType="1"/>
            </p:cNvSpPr>
            <p:nvPr/>
          </p:nvSpPr>
          <p:spPr bwMode="auto">
            <a:xfrm>
              <a:off x="3432175" y="3097213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46"/>
            <p:cNvSpPr>
              <a:spLocks noChangeShapeType="1"/>
            </p:cNvSpPr>
            <p:nvPr/>
          </p:nvSpPr>
          <p:spPr bwMode="auto">
            <a:xfrm>
              <a:off x="3433763" y="3103563"/>
              <a:ext cx="1587" cy="4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47"/>
            <p:cNvSpPr>
              <a:spLocks noChangeShapeType="1"/>
            </p:cNvSpPr>
            <p:nvPr/>
          </p:nvSpPr>
          <p:spPr bwMode="auto">
            <a:xfrm>
              <a:off x="3433763" y="3108325"/>
              <a:ext cx="15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48"/>
            <p:cNvSpPr>
              <a:spLocks noChangeShapeType="1"/>
            </p:cNvSpPr>
            <p:nvPr/>
          </p:nvSpPr>
          <p:spPr bwMode="auto">
            <a:xfrm>
              <a:off x="3433763" y="3109913"/>
              <a:ext cx="15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49"/>
            <p:cNvSpPr>
              <a:spLocks noChangeShapeType="1"/>
            </p:cNvSpPr>
            <p:nvPr/>
          </p:nvSpPr>
          <p:spPr bwMode="auto">
            <a:xfrm>
              <a:off x="3433763" y="3111500"/>
              <a:ext cx="15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50"/>
            <p:cNvSpPr>
              <a:spLocks noChangeShapeType="1"/>
            </p:cNvSpPr>
            <p:nvPr/>
          </p:nvSpPr>
          <p:spPr bwMode="auto">
            <a:xfrm>
              <a:off x="3433763" y="3111500"/>
              <a:ext cx="15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51"/>
            <p:cNvSpPr>
              <a:spLocks/>
            </p:cNvSpPr>
            <p:nvPr/>
          </p:nvSpPr>
          <p:spPr bwMode="auto">
            <a:xfrm>
              <a:off x="3430588" y="3060700"/>
              <a:ext cx="6350" cy="508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4" y="63"/>
                </a:cxn>
                <a:cxn ang="0">
                  <a:pos x="0" y="53"/>
                </a:cxn>
              </a:cxnLst>
              <a:rect l="0" t="0" r="r" b="b"/>
              <a:pathLst>
                <a:path w="10" h="63">
                  <a:moveTo>
                    <a:pt x="10" y="0"/>
                  </a:moveTo>
                  <a:lnTo>
                    <a:pt x="4" y="63"/>
                  </a:lnTo>
                  <a:lnTo>
                    <a:pt x="0" y="5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52"/>
            <p:cNvSpPr>
              <a:spLocks noChangeShapeType="1"/>
            </p:cNvSpPr>
            <p:nvPr/>
          </p:nvSpPr>
          <p:spPr bwMode="auto">
            <a:xfrm flipH="1" flipV="1">
              <a:off x="3414713" y="3065463"/>
              <a:ext cx="7937" cy="206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53"/>
            <p:cNvSpPr>
              <a:spLocks noEditPoints="1"/>
            </p:cNvSpPr>
            <p:nvPr/>
          </p:nvSpPr>
          <p:spPr bwMode="auto">
            <a:xfrm>
              <a:off x="3367088" y="2705100"/>
              <a:ext cx="53975" cy="82550"/>
            </a:xfrm>
            <a:custGeom>
              <a:avLst/>
              <a:gdLst/>
              <a:ahLst/>
              <a:cxnLst>
                <a:cxn ang="0">
                  <a:pos x="58" y="87"/>
                </a:cxn>
                <a:cxn ang="0">
                  <a:pos x="60" y="97"/>
                </a:cxn>
                <a:cxn ang="0">
                  <a:pos x="62" y="99"/>
                </a:cxn>
                <a:cxn ang="0">
                  <a:pos x="68" y="100"/>
                </a:cxn>
                <a:cxn ang="0">
                  <a:pos x="38" y="102"/>
                </a:cxn>
                <a:cxn ang="0">
                  <a:pos x="38" y="100"/>
                </a:cxn>
                <a:cxn ang="0">
                  <a:pos x="43" y="99"/>
                </a:cxn>
                <a:cxn ang="0">
                  <a:pos x="45" y="97"/>
                </a:cxn>
                <a:cxn ang="0">
                  <a:pos x="47" y="87"/>
                </a:cxn>
                <a:cxn ang="0">
                  <a:pos x="41" y="64"/>
                </a:cxn>
                <a:cxn ang="0">
                  <a:pos x="30" y="70"/>
                </a:cxn>
                <a:cxn ang="0">
                  <a:pos x="19" y="70"/>
                </a:cxn>
                <a:cxn ang="0">
                  <a:pos x="7" y="63"/>
                </a:cxn>
                <a:cxn ang="0">
                  <a:pos x="2" y="47"/>
                </a:cxn>
                <a:cxn ang="0">
                  <a:pos x="2" y="28"/>
                </a:cxn>
                <a:cxn ang="0">
                  <a:pos x="9" y="11"/>
                </a:cxn>
                <a:cxn ang="0">
                  <a:pos x="24" y="2"/>
                </a:cxn>
                <a:cxn ang="0">
                  <a:pos x="38" y="0"/>
                </a:cxn>
                <a:cxn ang="0">
                  <a:pos x="45" y="4"/>
                </a:cxn>
                <a:cxn ang="0">
                  <a:pos x="53" y="2"/>
                </a:cxn>
                <a:cxn ang="0">
                  <a:pos x="58" y="0"/>
                </a:cxn>
                <a:cxn ang="0">
                  <a:pos x="47" y="21"/>
                </a:cxn>
                <a:cxn ang="0">
                  <a:pos x="45" y="13"/>
                </a:cxn>
                <a:cxn ang="0">
                  <a:pos x="39" y="7"/>
                </a:cxn>
                <a:cxn ang="0">
                  <a:pos x="32" y="6"/>
                </a:cxn>
                <a:cxn ang="0">
                  <a:pos x="22" y="7"/>
                </a:cxn>
                <a:cxn ang="0">
                  <a:pos x="15" y="17"/>
                </a:cxn>
                <a:cxn ang="0">
                  <a:pos x="13" y="32"/>
                </a:cxn>
                <a:cxn ang="0">
                  <a:pos x="15" y="47"/>
                </a:cxn>
                <a:cxn ang="0">
                  <a:pos x="22" y="57"/>
                </a:cxn>
                <a:cxn ang="0">
                  <a:pos x="32" y="61"/>
                </a:cxn>
                <a:cxn ang="0">
                  <a:pos x="41" y="59"/>
                </a:cxn>
                <a:cxn ang="0">
                  <a:pos x="47" y="51"/>
                </a:cxn>
              </a:cxnLst>
              <a:rect l="0" t="0" r="r" b="b"/>
              <a:pathLst>
                <a:path w="68" h="102">
                  <a:moveTo>
                    <a:pt x="58" y="0"/>
                  </a:moveTo>
                  <a:lnTo>
                    <a:pt x="58" y="87"/>
                  </a:lnTo>
                  <a:lnTo>
                    <a:pt x="58" y="93"/>
                  </a:lnTo>
                  <a:lnTo>
                    <a:pt x="60" y="97"/>
                  </a:lnTo>
                  <a:lnTo>
                    <a:pt x="60" y="99"/>
                  </a:lnTo>
                  <a:lnTo>
                    <a:pt x="62" y="99"/>
                  </a:lnTo>
                  <a:lnTo>
                    <a:pt x="64" y="100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38" y="102"/>
                  </a:lnTo>
                  <a:lnTo>
                    <a:pt x="38" y="100"/>
                  </a:lnTo>
                  <a:lnTo>
                    <a:pt x="38" y="100"/>
                  </a:lnTo>
                  <a:lnTo>
                    <a:pt x="41" y="100"/>
                  </a:lnTo>
                  <a:lnTo>
                    <a:pt x="43" y="99"/>
                  </a:lnTo>
                  <a:lnTo>
                    <a:pt x="45" y="99"/>
                  </a:lnTo>
                  <a:lnTo>
                    <a:pt x="45" y="97"/>
                  </a:lnTo>
                  <a:lnTo>
                    <a:pt x="47" y="93"/>
                  </a:lnTo>
                  <a:lnTo>
                    <a:pt x="47" y="87"/>
                  </a:lnTo>
                  <a:lnTo>
                    <a:pt x="47" y="57"/>
                  </a:lnTo>
                  <a:lnTo>
                    <a:pt x="41" y="64"/>
                  </a:lnTo>
                  <a:lnTo>
                    <a:pt x="36" y="68"/>
                  </a:lnTo>
                  <a:lnTo>
                    <a:pt x="30" y="70"/>
                  </a:lnTo>
                  <a:lnTo>
                    <a:pt x="24" y="70"/>
                  </a:lnTo>
                  <a:lnTo>
                    <a:pt x="19" y="70"/>
                  </a:lnTo>
                  <a:lnTo>
                    <a:pt x="13" y="66"/>
                  </a:lnTo>
                  <a:lnTo>
                    <a:pt x="7" y="63"/>
                  </a:lnTo>
                  <a:lnTo>
                    <a:pt x="3" y="55"/>
                  </a:lnTo>
                  <a:lnTo>
                    <a:pt x="2" y="47"/>
                  </a:lnTo>
                  <a:lnTo>
                    <a:pt x="0" y="38"/>
                  </a:lnTo>
                  <a:lnTo>
                    <a:pt x="2" y="28"/>
                  </a:lnTo>
                  <a:lnTo>
                    <a:pt x="3" y="19"/>
                  </a:lnTo>
                  <a:lnTo>
                    <a:pt x="9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49" y="6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58" y="0"/>
                  </a:lnTo>
                  <a:close/>
                  <a:moveTo>
                    <a:pt x="47" y="51"/>
                  </a:moveTo>
                  <a:lnTo>
                    <a:pt x="47" y="21"/>
                  </a:lnTo>
                  <a:lnTo>
                    <a:pt x="47" y="17"/>
                  </a:lnTo>
                  <a:lnTo>
                    <a:pt x="45" y="13"/>
                  </a:lnTo>
                  <a:lnTo>
                    <a:pt x="43" y="9"/>
                  </a:lnTo>
                  <a:lnTo>
                    <a:pt x="39" y="7"/>
                  </a:lnTo>
                  <a:lnTo>
                    <a:pt x="36" y="6"/>
                  </a:lnTo>
                  <a:lnTo>
                    <a:pt x="32" y="6"/>
                  </a:lnTo>
                  <a:lnTo>
                    <a:pt x="26" y="6"/>
                  </a:lnTo>
                  <a:lnTo>
                    <a:pt x="22" y="7"/>
                  </a:lnTo>
                  <a:lnTo>
                    <a:pt x="19" y="11"/>
                  </a:lnTo>
                  <a:lnTo>
                    <a:pt x="15" y="17"/>
                  </a:lnTo>
                  <a:lnTo>
                    <a:pt x="13" y="25"/>
                  </a:lnTo>
                  <a:lnTo>
                    <a:pt x="13" y="32"/>
                  </a:lnTo>
                  <a:lnTo>
                    <a:pt x="13" y="42"/>
                  </a:lnTo>
                  <a:lnTo>
                    <a:pt x="15" y="47"/>
                  </a:lnTo>
                  <a:lnTo>
                    <a:pt x="19" y="53"/>
                  </a:lnTo>
                  <a:lnTo>
                    <a:pt x="22" y="57"/>
                  </a:lnTo>
                  <a:lnTo>
                    <a:pt x="28" y="59"/>
                  </a:lnTo>
                  <a:lnTo>
                    <a:pt x="32" y="61"/>
                  </a:lnTo>
                  <a:lnTo>
                    <a:pt x="36" y="59"/>
                  </a:lnTo>
                  <a:lnTo>
                    <a:pt x="41" y="59"/>
                  </a:lnTo>
                  <a:lnTo>
                    <a:pt x="43" y="55"/>
                  </a:lnTo>
                  <a:lnTo>
                    <a:pt x="47" y="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54"/>
            <p:cNvSpPr>
              <a:spLocks/>
            </p:cNvSpPr>
            <p:nvPr/>
          </p:nvSpPr>
          <p:spPr bwMode="auto">
            <a:xfrm>
              <a:off x="3435350" y="2757488"/>
              <a:ext cx="23813" cy="6508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1" y="69"/>
                </a:cxn>
                <a:cxn ang="0">
                  <a:pos x="21" y="74"/>
                </a:cxn>
                <a:cxn ang="0">
                  <a:pos x="21" y="76"/>
                </a:cxn>
                <a:cxn ang="0">
                  <a:pos x="21" y="78"/>
                </a:cxn>
                <a:cxn ang="0">
                  <a:pos x="23" y="80"/>
                </a:cxn>
                <a:cxn ang="0">
                  <a:pos x="27" y="80"/>
                </a:cxn>
                <a:cxn ang="0">
                  <a:pos x="30" y="80"/>
                </a:cxn>
                <a:cxn ang="0">
                  <a:pos x="30" y="82"/>
                </a:cxn>
                <a:cxn ang="0">
                  <a:pos x="0" y="82"/>
                </a:cxn>
                <a:cxn ang="0">
                  <a:pos x="0" y="80"/>
                </a:cxn>
                <a:cxn ang="0">
                  <a:pos x="6" y="80"/>
                </a:cxn>
                <a:cxn ang="0">
                  <a:pos x="8" y="80"/>
                </a:cxn>
                <a:cxn ang="0">
                  <a:pos x="10" y="78"/>
                </a:cxn>
                <a:cxn ang="0">
                  <a:pos x="10" y="76"/>
                </a:cxn>
                <a:cxn ang="0">
                  <a:pos x="10" y="74"/>
                </a:cxn>
                <a:cxn ang="0">
                  <a:pos x="10" y="69"/>
                </a:cxn>
                <a:cxn ang="0">
                  <a:pos x="10" y="23"/>
                </a:cxn>
                <a:cxn ang="0">
                  <a:pos x="10" y="16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0" h="82">
                  <a:moveTo>
                    <a:pt x="0" y="10"/>
                  </a:moveTo>
                  <a:lnTo>
                    <a:pt x="19" y="0"/>
                  </a:lnTo>
                  <a:lnTo>
                    <a:pt x="21" y="0"/>
                  </a:lnTo>
                  <a:lnTo>
                    <a:pt x="21" y="69"/>
                  </a:lnTo>
                  <a:lnTo>
                    <a:pt x="21" y="74"/>
                  </a:lnTo>
                  <a:lnTo>
                    <a:pt x="21" y="76"/>
                  </a:lnTo>
                  <a:lnTo>
                    <a:pt x="21" y="78"/>
                  </a:lnTo>
                  <a:lnTo>
                    <a:pt x="23" y="80"/>
                  </a:lnTo>
                  <a:lnTo>
                    <a:pt x="27" y="80"/>
                  </a:lnTo>
                  <a:lnTo>
                    <a:pt x="30" y="80"/>
                  </a:lnTo>
                  <a:lnTo>
                    <a:pt x="30" y="82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10" y="76"/>
                  </a:lnTo>
                  <a:lnTo>
                    <a:pt x="10" y="74"/>
                  </a:lnTo>
                  <a:lnTo>
                    <a:pt x="10" y="69"/>
                  </a:lnTo>
                  <a:lnTo>
                    <a:pt x="10" y="23"/>
                  </a:lnTo>
                  <a:lnTo>
                    <a:pt x="10" y="16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55"/>
            <p:cNvSpPr>
              <a:spLocks noChangeShapeType="1"/>
            </p:cNvSpPr>
            <p:nvPr/>
          </p:nvSpPr>
          <p:spPr bwMode="auto">
            <a:xfrm>
              <a:off x="4005263" y="2592388"/>
              <a:ext cx="1587" cy="34925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59"/>
            <p:cNvSpPr>
              <a:spLocks/>
            </p:cNvSpPr>
            <p:nvPr/>
          </p:nvSpPr>
          <p:spPr bwMode="auto">
            <a:xfrm>
              <a:off x="2116138" y="3125788"/>
              <a:ext cx="138112" cy="215900"/>
            </a:xfrm>
            <a:custGeom>
              <a:avLst/>
              <a:gdLst/>
              <a:ahLst/>
              <a:cxnLst>
                <a:cxn ang="0">
                  <a:pos x="51" y="186"/>
                </a:cxn>
                <a:cxn ang="0">
                  <a:pos x="56" y="206"/>
                </a:cxn>
                <a:cxn ang="0">
                  <a:pos x="70" y="220"/>
                </a:cxn>
                <a:cxn ang="0">
                  <a:pos x="87" y="224"/>
                </a:cxn>
                <a:cxn ang="0">
                  <a:pos x="106" y="220"/>
                </a:cxn>
                <a:cxn ang="0">
                  <a:pos x="117" y="208"/>
                </a:cxn>
                <a:cxn ang="0">
                  <a:pos x="123" y="193"/>
                </a:cxn>
                <a:cxn ang="0">
                  <a:pos x="123" y="174"/>
                </a:cxn>
                <a:cxn ang="0">
                  <a:pos x="113" y="157"/>
                </a:cxn>
                <a:cxn ang="0">
                  <a:pos x="100" y="148"/>
                </a:cxn>
                <a:cxn ang="0">
                  <a:pos x="81" y="148"/>
                </a:cxn>
                <a:cxn ang="0">
                  <a:pos x="75" y="108"/>
                </a:cxn>
                <a:cxn ang="0">
                  <a:pos x="91" y="106"/>
                </a:cxn>
                <a:cxn ang="0">
                  <a:pos x="102" y="98"/>
                </a:cxn>
                <a:cxn ang="0">
                  <a:pos x="112" y="83"/>
                </a:cxn>
                <a:cxn ang="0">
                  <a:pos x="112" y="66"/>
                </a:cxn>
                <a:cxn ang="0">
                  <a:pos x="104" y="53"/>
                </a:cxn>
                <a:cxn ang="0">
                  <a:pos x="93" y="47"/>
                </a:cxn>
                <a:cxn ang="0">
                  <a:pos x="77" y="47"/>
                </a:cxn>
                <a:cxn ang="0">
                  <a:pos x="64" y="55"/>
                </a:cxn>
                <a:cxn ang="0">
                  <a:pos x="56" y="70"/>
                </a:cxn>
                <a:cxn ang="0">
                  <a:pos x="3" y="74"/>
                </a:cxn>
                <a:cxn ang="0">
                  <a:pos x="19" y="32"/>
                </a:cxn>
                <a:cxn ang="0">
                  <a:pos x="34" y="15"/>
                </a:cxn>
                <a:cxn ang="0">
                  <a:pos x="64" y="1"/>
                </a:cxn>
                <a:cxn ang="0">
                  <a:pos x="108" y="1"/>
                </a:cxn>
                <a:cxn ang="0">
                  <a:pos x="144" y="24"/>
                </a:cxn>
                <a:cxn ang="0">
                  <a:pos x="163" y="70"/>
                </a:cxn>
                <a:cxn ang="0">
                  <a:pos x="146" y="112"/>
                </a:cxn>
                <a:cxn ang="0">
                  <a:pos x="146" y="134"/>
                </a:cxn>
                <a:cxn ang="0">
                  <a:pos x="170" y="167"/>
                </a:cxn>
                <a:cxn ang="0">
                  <a:pos x="172" y="210"/>
                </a:cxn>
                <a:cxn ang="0">
                  <a:pos x="150" y="246"/>
                </a:cxn>
                <a:cxn ang="0">
                  <a:pos x="110" y="269"/>
                </a:cxn>
                <a:cxn ang="0">
                  <a:pos x="64" y="269"/>
                </a:cxn>
                <a:cxn ang="0">
                  <a:pos x="26" y="248"/>
                </a:cxn>
                <a:cxn ang="0">
                  <a:pos x="5" y="214"/>
                </a:cxn>
              </a:cxnLst>
              <a:rect l="0" t="0" r="r" b="b"/>
              <a:pathLst>
                <a:path w="174" h="271">
                  <a:moveTo>
                    <a:pt x="0" y="191"/>
                  </a:moveTo>
                  <a:lnTo>
                    <a:pt x="51" y="186"/>
                  </a:lnTo>
                  <a:lnTo>
                    <a:pt x="53" y="197"/>
                  </a:lnTo>
                  <a:lnTo>
                    <a:pt x="56" y="206"/>
                  </a:lnTo>
                  <a:lnTo>
                    <a:pt x="62" y="214"/>
                  </a:lnTo>
                  <a:lnTo>
                    <a:pt x="70" y="220"/>
                  </a:lnTo>
                  <a:lnTo>
                    <a:pt x="77" y="224"/>
                  </a:lnTo>
                  <a:lnTo>
                    <a:pt x="87" y="224"/>
                  </a:lnTo>
                  <a:lnTo>
                    <a:pt x="96" y="224"/>
                  </a:lnTo>
                  <a:lnTo>
                    <a:pt x="106" y="220"/>
                  </a:lnTo>
                  <a:lnTo>
                    <a:pt x="113" y="214"/>
                  </a:lnTo>
                  <a:lnTo>
                    <a:pt x="117" y="208"/>
                  </a:lnTo>
                  <a:lnTo>
                    <a:pt x="121" y="201"/>
                  </a:lnTo>
                  <a:lnTo>
                    <a:pt x="123" y="193"/>
                  </a:lnTo>
                  <a:lnTo>
                    <a:pt x="125" y="184"/>
                  </a:lnTo>
                  <a:lnTo>
                    <a:pt x="123" y="174"/>
                  </a:lnTo>
                  <a:lnTo>
                    <a:pt x="119" y="165"/>
                  </a:lnTo>
                  <a:lnTo>
                    <a:pt x="113" y="157"/>
                  </a:lnTo>
                  <a:lnTo>
                    <a:pt x="108" y="151"/>
                  </a:lnTo>
                  <a:lnTo>
                    <a:pt x="100" y="148"/>
                  </a:lnTo>
                  <a:lnTo>
                    <a:pt x="91" y="146"/>
                  </a:lnTo>
                  <a:lnTo>
                    <a:pt x="81" y="148"/>
                  </a:lnTo>
                  <a:lnTo>
                    <a:pt x="70" y="151"/>
                  </a:lnTo>
                  <a:lnTo>
                    <a:pt x="75" y="108"/>
                  </a:lnTo>
                  <a:lnTo>
                    <a:pt x="83" y="108"/>
                  </a:lnTo>
                  <a:lnTo>
                    <a:pt x="91" y="106"/>
                  </a:lnTo>
                  <a:lnTo>
                    <a:pt x="96" y="104"/>
                  </a:lnTo>
                  <a:lnTo>
                    <a:pt x="102" y="98"/>
                  </a:lnTo>
                  <a:lnTo>
                    <a:pt x="108" y="93"/>
                  </a:lnTo>
                  <a:lnTo>
                    <a:pt x="112" y="83"/>
                  </a:lnTo>
                  <a:lnTo>
                    <a:pt x="112" y="74"/>
                  </a:lnTo>
                  <a:lnTo>
                    <a:pt x="112" y="66"/>
                  </a:lnTo>
                  <a:lnTo>
                    <a:pt x="110" y="58"/>
                  </a:lnTo>
                  <a:lnTo>
                    <a:pt x="104" y="53"/>
                  </a:lnTo>
                  <a:lnTo>
                    <a:pt x="100" y="49"/>
                  </a:lnTo>
                  <a:lnTo>
                    <a:pt x="93" y="47"/>
                  </a:lnTo>
                  <a:lnTo>
                    <a:pt x="85" y="45"/>
                  </a:lnTo>
                  <a:lnTo>
                    <a:pt x="77" y="47"/>
                  </a:lnTo>
                  <a:lnTo>
                    <a:pt x="70" y="49"/>
                  </a:lnTo>
                  <a:lnTo>
                    <a:pt x="64" y="55"/>
                  </a:lnTo>
                  <a:lnTo>
                    <a:pt x="60" y="62"/>
                  </a:lnTo>
                  <a:lnTo>
                    <a:pt x="56" y="70"/>
                  </a:lnTo>
                  <a:lnTo>
                    <a:pt x="55" y="81"/>
                  </a:lnTo>
                  <a:lnTo>
                    <a:pt x="3" y="74"/>
                  </a:lnTo>
                  <a:lnTo>
                    <a:pt x="9" y="49"/>
                  </a:lnTo>
                  <a:lnTo>
                    <a:pt x="19" y="32"/>
                  </a:lnTo>
                  <a:lnTo>
                    <a:pt x="26" y="22"/>
                  </a:lnTo>
                  <a:lnTo>
                    <a:pt x="34" y="15"/>
                  </a:lnTo>
                  <a:lnTo>
                    <a:pt x="45" y="7"/>
                  </a:lnTo>
                  <a:lnTo>
                    <a:pt x="64" y="1"/>
                  </a:lnTo>
                  <a:lnTo>
                    <a:pt x="85" y="0"/>
                  </a:lnTo>
                  <a:lnTo>
                    <a:pt x="108" y="1"/>
                  </a:lnTo>
                  <a:lnTo>
                    <a:pt x="127" y="11"/>
                  </a:lnTo>
                  <a:lnTo>
                    <a:pt x="144" y="24"/>
                  </a:lnTo>
                  <a:lnTo>
                    <a:pt x="159" y="45"/>
                  </a:lnTo>
                  <a:lnTo>
                    <a:pt x="163" y="70"/>
                  </a:lnTo>
                  <a:lnTo>
                    <a:pt x="159" y="93"/>
                  </a:lnTo>
                  <a:lnTo>
                    <a:pt x="146" y="112"/>
                  </a:lnTo>
                  <a:lnTo>
                    <a:pt x="125" y="127"/>
                  </a:lnTo>
                  <a:lnTo>
                    <a:pt x="146" y="134"/>
                  </a:lnTo>
                  <a:lnTo>
                    <a:pt x="161" y="148"/>
                  </a:lnTo>
                  <a:lnTo>
                    <a:pt x="170" y="167"/>
                  </a:lnTo>
                  <a:lnTo>
                    <a:pt x="174" y="189"/>
                  </a:lnTo>
                  <a:lnTo>
                    <a:pt x="172" y="210"/>
                  </a:lnTo>
                  <a:lnTo>
                    <a:pt x="163" y="229"/>
                  </a:lnTo>
                  <a:lnTo>
                    <a:pt x="150" y="246"/>
                  </a:lnTo>
                  <a:lnTo>
                    <a:pt x="131" y="260"/>
                  </a:lnTo>
                  <a:lnTo>
                    <a:pt x="110" y="269"/>
                  </a:lnTo>
                  <a:lnTo>
                    <a:pt x="87" y="271"/>
                  </a:lnTo>
                  <a:lnTo>
                    <a:pt x="64" y="269"/>
                  </a:lnTo>
                  <a:lnTo>
                    <a:pt x="43" y="261"/>
                  </a:lnTo>
                  <a:lnTo>
                    <a:pt x="26" y="248"/>
                  </a:lnTo>
                  <a:lnTo>
                    <a:pt x="13" y="233"/>
                  </a:lnTo>
                  <a:lnTo>
                    <a:pt x="5" y="214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303338" y="3325813"/>
            <a:ext cx="4081462" cy="1222375"/>
            <a:chOff x="1303338" y="3325813"/>
            <a:chExt cx="4081462" cy="1222375"/>
          </a:xfrm>
        </p:grpSpPr>
        <p:sp>
          <p:nvSpPr>
            <p:cNvPr id="169" name="Line 4"/>
            <p:cNvSpPr>
              <a:spLocks noChangeShapeType="1"/>
            </p:cNvSpPr>
            <p:nvPr/>
          </p:nvSpPr>
          <p:spPr bwMode="auto">
            <a:xfrm>
              <a:off x="2903538" y="3325813"/>
              <a:ext cx="2481262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25"/>
            <p:cNvSpPr>
              <a:spLocks noChangeShapeType="1"/>
            </p:cNvSpPr>
            <p:nvPr/>
          </p:nvSpPr>
          <p:spPr bwMode="auto">
            <a:xfrm>
              <a:off x="1771650" y="4294188"/>
              <a:ext cx="2481263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6"/>
            <p:cNvSpPr>
              <a:spLocks noChangeShapeType="1"/>
            </p:cNvSpPr>
            <p:nvPr/>
          </p:nvSpPr>
          <p:spPr bwMode="auto">
            <a:xfrm>
              <a:off x="1751013" y="4503738"/>
              <a:ext cx="2481262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7"/>
            <p:cNvSpPr>
              <a:spLocks noChangeShapeType="1"/>
            </p:cNvSpPr>
            <p:nvPr/>
          </p:nvSpPr>
          <p:spPr bwMode="auto">
            <a:xfrm>
              <a:off x="1995488" y="4287838"/>
              <a:ext cx="1587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8"/>
            <p:cNvSpPr>
              <a:spLocks noChangeShapeType="1"/>
            </p:cNvSpPr>
            <p:nvPr/>
          </p:nvSpPr>
          <p:spPr bwMode="auto">
            <a:xfrm>
              <a:off x="2286000" y="4287838"/>
              <a:ext cx="1588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9"/>
            <p:cNvSpPr>
              <a:spLocks noChangeShapeType="1"/>
            </p:cNvSpPr>
            <p:nvPr/>
          </p:nvSpPr>
          <p:spPr bwMode="auto">
            <a:xfrm>
              <a:off x="2568575" y="4287838"/>
              <a:ext cx="1588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30"/>
            <p:cNvSpPr>
              <a:spLocks noChangeShapeType="1"/>
            </p:cNvSpPr>
            <p:nvPr/>
          </p:nvSpPr>
          <p:spPr bwMode="auto">
            <a:xfrm>
              <a:off x="2859088" y="4287838"/>
              <a:ext cx="1587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3155950" y="4297363"/>
              <a:ext cx="1588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32"/>
            <p:cNvSpPr>
              <a:spLocks noChangeShapeType="1"/>
            </p:cNvSpPr>
            <p:nvPr/>
          </p:nvSpPr>
          <p:spPr bwMode="auto">
            <a:xfrm>
              <a:off x="3446463" y="4297363"/>
              <a:ext cx="1587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33"/>
            <p:cNvSpPr>
              <a:spLocks noChangeShapeType="1"/>
            </p:cNvSpPr>
            <p:nvPr/>
          </p:nvSpPr>
          <p:spPr bwMode="auto">
            <a:xfrm>
              <a:off x="3729038" y="4297363"/>
              <a:ext cx="1587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34"/>
            <p:cNvSpPr>
              <a:spLocks noChangeShapeType="1"/>
            </p:cNvSpPr>
            <p:nvPr/>
          </p:nvSpPr>
          <p:spPr bwMode="auto">
            <a:xfrm>
              <a:off x="4019550" y="4297363"/>
              <a:ext cx="1588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35"/>
            <p:cNvSpPr>
              <a:spLocks noEditPoints="1"/>
            </p:cNvSpPr>
            <p:nvPr/>
          </p:nvSpPr>
          <p:spPr bwMode="auto">
            <a:xfrm>
              <a:off x="2108200" y="4373563"/>
              <a:ext cx="80963" cy="1143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57"/>
                </a:cxn>
                <a:cxn ang="0">
                  <a:pos x="48" y="50"/>
                </a:cxn>
                <a:cxn ang="0">
                  <a:pos x="55" y="46"/>
                </a:cxn>
                <a:cxn ang="0">
                  <a:pos x="65" y="44"/>
                </a:cxn>
                <a:cxn ang="0">
                  <a:pos x="74" y="46"/>
                </a:cxn>
                <a:cxn ang="0">
                  <a:pos x="84" y="50"/>
                </a:cxn>
                <a:cxn ang="0">
                  <a:pos x="89" y="55"/>
                </a:cxn>
                <a:cxn ang="0">
                  <a:pos x="93" y="59"/>
                </a:cxn>
                <a:cxn ang="0">
                  <a:pos x="97" y="67"/>
                </a:cxn>
                <a:cxn ang="0">
                  <a:pos x="101" y="74"/>
                </a:cxn>
                <a:cxn ang="0">
                  <a:pos x="103" y="82"/>
                </a:cxn>
                <a:cxn ang="0">
                  <a:pos x="103" y="91"/>
                </a:cxn>
                <a:cxn ang="0">
                  <a:pos x="103" y="101"/>
                </a:cxn>
                <a:cxn ang="0">
                  <a:pos x="101" y="110"/>
                </a:cxn>
                <a:cxn ang="0">
                  <a:pos x="97" y="118"/>
                </a:cxn>
                <a:cxn ang="0">
                  <a:pos x="91" y="126"/>
                </a:cxn>
                <a:cxn ang="0">
                  <a:pos x="85" y="133"/>
                </a:cxn>
                <a:cxn ang="0">
                  <a:pos x="80" y="137"/>
                </a:cxn>
                <a:cxn ang="0">
                  <a:pos x="72" y="141"/>
                </a:cxn>
                <a:cxn ang="0">
                  <a:pos x="65" y="143"/>
                </a:cxn>
                <a:cxn ang="0">
                  <a:pos x="55" y="145"/>
                </a:cxn>
                <a:cxn ang="0">
                  <a:pos x="48" y="145"/>
                </a:cxn>
                <a:cxn ang="0">
                  <a:pos x="42" y="143"/>
                </a:cxn>
                <a:cxn ang="0">
                  <a:pos x="36" y="139"/>
                </a:cxn>
                <a:cxn ang="0">
                  <a:pos x="30" y="135"/>
                </a:cxn>
                <a:cxn ang="0">
                  <a:pos x="13" y="145"/>
                </a:cxn>
                <a:cxn ang="0">
                  <a:pos x="10" y="145"/>
                </a:cxn>
                <a:cxn ang="0">
                  <a:pos x="10" y="23"/>
                </a:cxn>
                <a:cxn ang="0">
                  <a:pos x="10" y="15"/>
                </a:cxn>
                <a:cxn ang="0">
                  <a:pos x="10" y="12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38" y="65"/>
                </a:cxn>
                <a:cxn ang="0">
                  <a:pos x="38" y="109"/>
                </a:cxn>
                <a:cxn ang="0">
                  <a:pos x="38" y="116"/>
                </a:cxn>
                <a:cxn ang="0">
                  <a:pos x="38" y="120"/>
                </a:cxn>
                <a:cxn ang="0">
                  <a:pos x="40" y="124"/>
                </a:cxn>
                <a:cxn ang="0">
                  <a:pos x="40" y="129"/>
                </a:cxn>
                <a:cxn ang="0">
                  <a:pos x="44" y="133"/>
                </a:cxn>
                <a:cxn ang="0">
                  <a:pos x="49" y="137"/>
                </a:cxn>
                <a:cxn ang="0">
                  <a:pos x="55" y="137"/>
                </a:cxn>
                <a:cxn ang="0">
                  <a:pos x="61" y="137"/>
                </a:cxn>
                <a:cxn ang="0">
                  <a:pos x="65" y="135"/>
                </a:cxn>
                <a:cxn ang="0">
                  <a:pos x="68" y="129"/>
                </a:cxn>
                <a:cxn ang="0">
                  <a:pos x="70" y="124"/>
                </a:cxn>
                <a:cxn ang="0">
                  <a:pos x="72" y="110"/>
                </a:cxn>
                <a:cxn ang="0">
                  <a:pos x="74" y="91"/>
                </a:cxn>
                <a:cxn ang="0">
                  <a:pos x="74" y="82"/>
                </a:cxn>
                <a:cxn ang="0">
                  <a:pos x="72" y="72"/>
                </a:cxn>
                <a:cxn ang="0">
                  <a:pos x="70" y="67"/>
                </a:cxn>
                <a:cxn ang="0">
                  <a:pos x="68" y="61"/>
                </a:cxn>
                <a:cxn ang="0">
                  <a:pos x="65" y="59"/>
                </a:cxn>
                <a:cxn ang="0">
                  <a:pos x="61" y="55"/>
                </a:cxn>
                <a:cxn ang="0">
                  <a:pos x="57" y="55"/>
                </a:cxn>
                <a:cxn ang="0">
                  <a:pos x="49" y="57"/>
                </a:cxn>
                <a:cxn ang="0">
                  <a:pos x="44" y="59"/>
                </a:cxn>
                <a:cxn ang="0">
                  <a:pos x="38" y="65"/>
                </a:cxn>
              </a:cxnLst>
              <a:rect l="0" t="0" r="r" b="b"/>
              <a:pathLst>
                <a:path w="103" h="145">
                  <a:moveTo>
                    <a:pt x="38" y="0"/>
                  </a:moveTo>
                  <a:lnTo>
                    <a:pt x="38" y="57"/>
                  </a:lnTo>
                  <a:lnTo>
                    <a:pt x="48" y="50"/>
                  </a:lnTo>
                  <a:lnTo>
                    <a:pt x="55" y="46"/>
                  </a:lnTo>
                  <a:lnTo>
                    <a:pt x="65" y="44"/>
                  </a:lnTo>
                  <a:lnTo>
                    <a:pt x="74" y="46"/>
                  </a:lnTo>
                  <a:lnTo>
                    <a:pt x="84" y="50"/>
                  </a:lnTo>
                  <a:lnTo>
                    <a:pt x="89" y="55"/>
                  </a:lnTo>
                  <a:lnTo>
                    <a:pt x="93" y="59"/>
                  </a:lnTo>
                  <a:lnTo>
                    <a:pt x="97" y="67"/>
                  </a:lnTo>
                  <a:lnTo>
                    <a:pt x="101" y="74"/>
                  </a:lnTo>
                  <a:lnTo>
                    <a:pt x="103" y="82"/>
                  </a:lnTo>
                  <a:lnTo>
                    <a:pt x="103" y="91"/>
                  </a:lnTo>
                  <a:lnTo>
                    <a:pt x="103" y="101"/>
                  </a:lnTo>
                  <a:lnTo>
                    <a:pt x="101" y="110"/>
                  </a:lnTo>
                  <a:lnTo>
                    <a:pt x="97" y="118"/>
                  </a:lnTo>
                  <a:lnTo>
                    <a:pt x="91" y="126"/>
                  </a:lnTo>
                  <a:lnTo>
                    <a:pt x="85" y="133"/>
                  </a:lnTo>
                  <a:lnTo>
                    <a:pt x="80" y="137"/>
                  </a:lnTo>
                  <a:lnTo>
                    <a:pt x="72" y="141"/>
                  </a:lnTo>
                  <a:lnTo>
                    <a:pt x="65" y="143"/>
                  </a:lnTo>
                  <a:lnTo>
                    <a:pt x="55" y="145"/>
                  </a:lnTo>
                  <a:lnTo>
                    <a:pt x="48" y="145"/>
                  </a:lnTo>
                  <a:lnTo>
                    <a:pt x="42" y="143"/>
                  </a:lnTo>
                  <a:lnTo>
                    <a:pt x="36" y="139"/>
                  </a:lnTo>
                  <a:lnTo>
                    <a:pt x="30" y="135"/>
                  </a:lnTo>
                  <a:lnTo>
                    <a:pt x="13" y="145"/>
                  </a:lnTo>
                  <a:lnTo>
                    <a:pt x="10" y="145"/>
                  </a:lnTo>
                  <a:lnTo>
                    <a:pt x="10" y="23"/>
                  </a:lnTo>
                  <a:lnTo>
                    <a:pt x="10" y="15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6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38" y="0"/>
                  </a:lnTo>
                  <a:close/>
                  <a:moveTo>
                    <a:pt x="38" y="65"/>
                  </a:moveTo>
                  <a:lnTo>
                    <a:pt x="38" y="109"/>
                  </a:lnTo>
                  <a:lnTo>
                    <a:pt x="38" y="116"/>
                  </a:lnTo>
                  <a:lnTo>
                    <a:pt x="38" y="120"/>
                  </a:lnTo>
                  <a:lnTo>
                    <a:pt x="40" y="124"/>
                  </a:lnTo>
                  <a:lnTo>
                    <a:pt x="40" y="129"/>
                  </a:lnTo>
                  <a:lnTo>
                    <a:pt x="44" y="133"/>
                  </a:lnTo>
                  <a:lnTo>
                    <a:pt x="49" y="137"/>
                  </a:lnTo>
                  <a:lnTo>
                    <a:pt x="55" y="137"/>
                  </a:lnTo>
                  <a:lnTo>
                    <a:pt x="61" y="137"/>
                  </a:lnTo>
                  <a:lnTo>
                    <a:pt x="65" y="135"/>
                  </a:lnTo>
                  <a:lnTo>
                    <a:pt x="68" y="129"/>
                  </a:lnTo>
                  <a:lnTo>
                    <a:pt x="70" y="124"/>
                  </a:lnTo>
                  <a:lnTo>
                    <a:pt x="72" y="110"/>
                  </a:lnTo>
                  <a:lnTo>
                    <a:pt x="74" y="91"/>
                  </a:lnTo>
                  <a:lnTo>
                    <a:pt x="74" y="82"/>
                  </a:lnTo>
                  <a:lnTo>
                    <a:pt x="72" y="72"/>
                  </a:lnTo>
                  <a:lnTo>
                    <a:pt x="70" y="67"/>
                  </a:lnTo>
                  <a:lnTo>
                    <a:pt x="68" y="61"/>
                  </a:lnTo>
                  <a:lnTo>
                    <a:pt x="65" y="59"/>
                  </a:lnTo>
                  <a:lnTo>
                    <a:pt x="61" y="55"/>
                  </a:lnTo>
                  <a:lnTo>
                    <a:pt x="57" y="55"/>
                  </a:lnTo>
                  <a:lnTo>
                    <a:pt x="49" y="57"/>
                  </a:lnTo>
                  <a:lnTo>
                    <a:pt x="44" y="59"/>
                  </a:lnTo>
                  <a:lnTo>
                    <a:pt x="38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auto">
            <a:xfrm>
              <a:off x="1733550" y="4292600"/>
              <a:ext cx="63500" cy="20637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53" y="2"/>
                </a:cxn>
                <a:cxn ang="0">
                  <a:pos x="53" y="5"/>
                </a:cxn>
                <a:cxn ang="0">
                  <a:pos x="51" y="9"/>
                </a:cxn>
                <a:cxn ang="0">
                  <a:pos x="46" y="23"/>
                </a:cxn>
                <a:cxn ang="0">
                  <a:pos x="44" y="40"/>
                </a:cxn>
                <a:cxn ang="0">
                  <a:pos x="48" y="55"/>
                </a:cxn>
                <a:cxn ang="0">
                  <a:pos x="55" y="66"/>
                </a:cxn>
                <a:cxn ang="0">
                  <a:pos x="67" y="74"/>
                </a:cxn>
                <a:cxn ang="0">
                  <a:pos x="76" y="81"/>
                </a:cxn>
                <a:cxn ang="0">
                  <a:pos x="82" y="89"/>
                </a:cxn>
                <a:cxn ang="0">
                  <a:pos x="80" y="95"/>
                </a:cxn>
                <a:cxn ang="0">
                  <a:pos x="72" y="100"/>
                </a:cxn>
                <a:cxn ang="0">
                  <a:pos x="61" y="104"/>
                </a:cxn>
                <a:cxn ang="0">
                  <a:pos x="46" y="110"/>
                </a:cxn>
                <a:cxn ang="0">
                  <a:pos x="31" y="116"/>
                </a:cxn>
                <a:cxn ang="0">
                  <a:pos x="15" y="121"/>
                </a:cxn>
                <a:cxn ang="0">
                  <a:pos x="4" y="127"/>
                </a:cxn>
                <a:cxn ang="0">
                  <a:pos x="0" y="131"/>
                </a:cxn>
                <a:cxn ang="0">
                  <a:pos x="2" y="135"/>
                </a:cxn>
                <a:cxn ang="0">
                  <a:pos x="12" y="138"/>
                </a:cxn>
                <a:cxn ang="0">
                  <a:pos x="25" y="140"/>
                </a:cxn>
                <a:cxn ang="0">
                  <a:pos x="36" y="142"/>
                </a:cxn>
                <a:cxn ang="0">
                  <a:pos x="51" y="142"/>
                </a:cxn>
                <a:cxn ang="0">
                  <a:pos x="61" y="142"/>
                </a:cxn>
                <a:cxn ang="0">
                  <a:pos x="69" y="146"/>
                </a:cxn>
                <a:cxn ang="0">
                  <a:pos x="70" y="148"/>
                </a:cxn>
                <a:cxn ang="0">
                  <a:pos x="72" y="154"/>
                </a:cxn>
                <a:cxn ang="0">
                  <a:pos x="72" y="157"/>
                </a:cxn>
                <a:cxn ang="0">
                  <a:pos x="70" y="165"/>
                </a:cxn>
                <a:cxn ang="0">
                  <a:pos x="67" y="171"/>
                </a:cxn>
                <a:cxn ang="0">
                  <a:pos x="55" y="190"/>
                </a:cxn>
                <a:cxn ang="0">
                  <a:pos x="42" y="209"/>
                </a:cxn>
                <a:cxn ang="0">
                  <a:pos x="40" y="212"/>
                </a:cxn>
                <a:cxn ang="0">
                  <a:pos x="38" y="216"/>
                </a:cxn>
                <a:cxn ang="0">
                  <a:pos x="38" y="220"/>
                </a:cxn>
                <a:cxn ang="0">
                  <a:pos x="40" y="222"/>
                </a:cxn>
                <a:cxn ang="0">
                  <a:pos x="42" y="224"/>
                </a:cxn>
                <a:cxn ang="0">
                  <a:pos x="48" y="224"/>
                </a:cxn>
                <a:cxn ang="0">
                  <a:pos x="51" y="224"/>
                </a:cxn>
                <a:cxn ang="0">
                  <a:pos x="55" y="224"/>
                </a:cxn>
                <a:cxn ang="0">
                  <a:pos x="61" y="222"/>
                </a:cxn>
                <a:cxn ang="0">
                  <a:pos x="67" y="222"/>
                </a:cxn>
                <a:cxn ang="0">
                  <a:pos x="70" y="222"/>
                </a:cxn>
                <a:cxn ang="0">
                  <a:pos x="74" y="220"/>
                </a:cxn>
                <a:cxn ang="0">
                  <a:pos x="76" y="222"/>
                </a:cxn>
                <a:cxn ang="0">
                  <a:pos x="78" y="224"/>
                </a:cxn>
                <a:cxn ang="0">
                  <a:pos x="76" y="226"/>
                </a:cxn>
                <a:cxn ang="0">
                  <a:pos x="74" y="228"/>
                </a:cxn>
                <a:cxn ang="0">
                  <a:pos x="70" y="231"/>
                </a:cxn>
                <a:cxn ang="0">
                  <a:pos x="67" y="237"/>
                </a:cxn>
                <a:cxn ang="0">
                  <a:pos x="61" y="241"/>
                </a:cxn>
                <a:cxn ang="0">
                  <a:pos x="55" y="245"/>
                </a:cxn>
                <a:cxn ang="0">
                  <a:pos x="51" y="248"/>
                </a:cxn>
                <a:cxn ang="0">
                  <a:pos x="48" y="252"/>
                </a:cxn>
                <a:cxn ang="0">
                  <a:pos x="42" y="256"/>
                </a:cxn>
                <a:cxn ang="0">
                  <a:pos x="40" y="258"/>
                </a:cxn>
                <a:cxn ang="0">
                  <a:pos x="38" y="260"/>
                </a:cxn>
                <a:cxn ang="0">
                  <a:pos x="38" y="260"/>
                </a:cxn>
                <a:cxn ang="0">
                  <a:pos x="36" y="260"/>
                </a:cxn>
                <a:cxn ang="0">
                  <a:pos x="36" y="260"/>
                </a:cxn>
              </a:cxnLst>
              <a:rect l="0" t="0" r="r" b="b"/>
              <a:pathLst>
                <a:path w="82" h="260"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3" y="2"/>
                  </a:lnTo>
                  <a:lnTo>
                    <a:pt x="53" y="5"/>
                  </a:lnTo>
                  <a:lnTo>
                    <a:pt x="51" y="9"/>
                  </a:lnTo>
                  <a:lnTo>
                    <a:pt x="46" y="23"/>
                  </a:lnTo>
                  <a:lnTo>
                    <a:pt x="44" y="40"/>
                  </a:lnTo>
                  <a:lnTo>
                    <a:pt x="48" y="55"/>
                  </a:lnTo>
                  <a:lnTo>
                    <a:pt x="55" y="66"/>
                  </a:lnTo>
                  <a:lnTo>
                    <a:pt x="67" y="74"/>
                  </a:lnTo>
                  <a:lnTo>
                    <a:pt x="76" y="81"/>
                  </a:lnTo>
                  <a:lnTo>
                    <a:pt x="82" y="89"/>
                  </a:lnTo>
                  <a:lnTo>
                    <a:pt x="80" y="95"/>
                  </a:lnTo>
                  <a:lnTo>
                    <a:pt x="72" y="100"/>
                  </a:lnTo>
                  <a:lnTo>
                    <a:pt x="61" y="104"/>
                  </a:lnTo>
                  <a:lnTo>
                    <a:pt x="46" y="110"/>
                  </a:lnTo>
                  <a:lnTo>
                    <a:pt x="31" y="116"/>
                  </a:lnTo>
                  <a:lnTo>
                    <a:pt x="15" y="121"/>
                  </a:lnTo>
                  <a:lnTo>
                    <a:pt x="4" y="127"/>
                  </a:lnTo>
                  <a:lnTo>
                    <a:pt x="0" y="131"/>
                  </a:lnTo>
                  <a:lnTo>
                    <a:pt x="2" y="135"/>
                  </a:lnTo>
                  <a:lnTo>
                    <a:pt x="12" y="138"/>
                  </a:lnTo>
                  <a:lnTo>
                    <a:pt x="25" y="140"/>
                  </a:lnTo>
                  <a:lnTo>
                    <a:pt x="36" y="142"/>
                  </a:lnTo>
                  <a:lnTo>
                    <a:pt x="51" y="142"/>
                  </a:lnTo>
                  <a:lnTo>
                    <a:pt x="61" y="142"/>
                  </a:lnTo>
                  <a:lnTo>
                    <a:pt x="69" y="146"/>
                  </a:lnTo>
                  <a:lnTo>
                    <a:pt x="70" y="148"/>
                  </a:lnTo>
                  <a:lnTo>
                    <a:pt x="72" y="154"/>
                  </a:lnTo>
                  <a:lnTo>
                    <a:pt x="72" y="157"/>
                  </a:lnTo>
                  <a:lnTo>
                    <a:pt x="70" y="165"/>
                  </a:lnTo>
                  <a:lnTo>
                    <a:pt x="67" y="171"/>
                  </a:lnTo>
                  <a:lnTo>
                    <a:pt x="55" y="190"/>
                  </a:lnTo>
                  <a:lnTo>
                    <a:pt x="42" y="209"/>
                  </a:lnTo>
                  <a:lnTo>
                    <a:pt x="40" y="212"/>
                  </a:lnTo>
                  <a:lnTo>
                    <a:pt x="38" y="216"/>
                  </a:lnTo>
                  <a:lnTo>
                    <a:pt x="38" y="220"/>
                  </a:lnTo>
                  <a:lnTo>
                    <a:pt x="40" y="222"/>
                  </a:lnTo>
                  <a:lnTo>
                    <a:pt x="42" y="224"/>
                  </a:lnTo>
                  <a:lnTo>
                    <a:pt x="48" y="224"/>
                  </a:lnTo>
                  <a:lnTo>
                    <a:pt x="51" y="224"/>
                  </a:lnTo>
                  <a:lnTo>
                    <a:pt x="55" y="224"/>
                  </a:lnTo>
                  <a:lnTo>
                    <a:pt x="61" y="222"/>
                  </a:lnTo>
                  <a:lnTo>
                    <a:pt x="67" y="222"/>
                  </a:lnTo>
                  <a:lnTo>
                    <a:pt x="70" y="222"/>
                  </a:lnTo>
                  <a:lnTo>
                    <a:pt x="74" y="220"/>
                  </a:lnTo>
                  <a:lnTo>
                    <a:pt x="76" y="222"/>
                  </a:lnTo>
                  <a:lnTo>
                    <a:pt x="78" y="224"/>
                  </a:lnTo>
                  <a:lnTo>
                    <a:pt x="76" y="226"/>
                  </a:lnTo>
                  <a:lnTo>
                    <a:pt x="74" y="228"/>
                  </a:lnTo>
                  <a:lnTo>
                    <a:pt x="70" y="231"/>
                  </a:lnTo>
                  <a:lnTo>
                    <a:pt x="67" y="237"/>
                  </a:lnTo>
                  <a:lnTo>
                    <a:pt x="61" y="241"/>
                  </a:lnTo>
                  <a:lnTo>
                    <a:pt x="55" y="245"/>
                  </a:lnTo>
                  <a:lnTo>
                    <a:pt x="51" y="248"/>
                  </a:lnTo>
                  <a:lnTo>
                    <a:pt x="48" y="252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36" y="260"/>
                  </a:lnTo>
                  <a:lnTo>
                    <a:pt x="36" y="2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auto">
            <a:xfrm>
              <a:off x="4210050" y="4292600"/>
              <a:ext cx="61913" cy="21113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55" y="2"/>
                </a:cxn>
                <a:cxn ang="0">
                  <a:pos x="53" y="5"/>
                </a:cxn>
                <a:cxn ang="0">
                  <a:pos x="51" y="9"/>
                </a:cxn>
                <a:cxn ang="0">
                  <a:pos x="46" y="21"/>
                </a:cxn>
                <a:cxn ang="0">
                  <a:pos x="40" y="36"/>
                </a:cxn>
                <a:cxn ang="0">
                  <a:pos x="42" y="49"/>
                </a:cxn>
                <a:cxn ang="0">
                  <a:pos x="53" y="61"/>
                </a:cxn>
                <a:cxn ang="0">
                  <a:pos x="68" y="70"/>
                </a:cxn>
                <a:cxn ang="0">
                  <a:pos x="78" y="80"/>
                </a:cxn>
                <a:cxn ang="0">
                  <a:pos x="76" y="87"/>
                </a:cxn>
                <a:cxn ang="0">
                  <a:pos x="65" y="95"/>
                </a:cxn>
                <a:cxn ang="0">
                  <a:pos x="46" y="102"/>
                </a:cxn>
                <a:cxn ang="0">
                  <a:pos x="30" y="108"/>
                </a:cxn>
                <a:cxn ang="0">
                  <a:pos x="15" y="116"/>
                </a:cxn>
                <a:cxn ang="0">
                  <a:pos x="4" y="119"/>
                </a:cxn>
                <a:cxn ang="0">
                  <a:pos x="0" y="125"/>
                </a:cxn>
                <a:cxn ang="0">
                  <a:pos x="2" y="129"/>
                </a:cxn>
                <a:cxn ang="0">
                  <a:pos x="9" y="133"/>
                </a:cxn>
                <a:cxn ang="0">
                  <a:pos x="21" y="135"/>
                </a:cxn>
                <a:cxn ang="0">
                  <a:pos x="34" y="136"/>
                </a:cxn>
                <a:cxn ang="0">
                  <a:pos x="47" y="136"/>
                </a:cxn>
                <a:cxn ang="0">
                  <a:pos x="59" y="136"/>
                </a:cxn>
                <a:cxn ang="0">
                  <a:pos x="68" y="138"/>
                </a:cxn>
                <a:cxn ang="0">
                  <a:pos x="70" y="140"/>
                </a:cxn>
                <a:cxn ang="0">
                  <a:pos x="72" y="144"/>
                </a:cxn>
                <a:cxn ang="0">
                  <a:pos x="72" y="150"/>
                </a:cxn>
                <a:cxn ang="0">
                  <a:pos x="70" y="155"/>
                </a:cxn>
                <a:cxn ang="0">
                  <a:pos x="66" y="161"/>
                </a:cxn>
                <a:cxn ang="0">
                  <a:pos x="57" y="174"/>
                </a:cxn>
                <a:cxn ang="0">
                  <a:pos x="47" y="188"/>
                </a:cxn>
                <a:cxn ang="0">
                  <a:pos x="38" y="201"/>
                </a:cxn>
                <a:cxn ang="0">
                  <a:pos x="36" y="207"/>
                </a:cxn>
                <a:cxn ang="0">
                  <a:pos x="34" y="211"/>
                </a:cxn>
                <a:cxn ang="0">
                  <a:pos x="34" y="214"/>
                </a:cxn>
                <a:cxn ang="0">
                  <a:pos x="34" y="216"/>
                </a:cxn>
                <a:cxn ang="0">
                  <a:pos x="38" y="218"/>
                </a:cxn>
                <a:cxn ang="0">
                  <a:pos x="42" y="218"/>
                </a:cxn>
                <a:cxn ang="0">
                  <a:pos x="46" y="218"/>
                </a:cxn>
                <a:cxn ang="0">
                  <a:pos x="51" y="216"/>
                </a:cxn>
                <a:cxn ang="0">
                  <a:pos x="55" y="216"/>
                </a:cxn>
                <a:cxn ang="0">
                  <a:pos x="61" y="216"/>
                </a:cxn>
                <a:cxn ang="0">
                  <a:pos x="65" y="216"/>
                </a:cxn>
                <a:cxn ang="0">
                  <a:pos x="68" y="216"/>
                </a:cxn>
                <a:cxn ang="0">
                  <a:pos x="70" y="216"/>
                </a:cxn>
                <a:cxn ang="0">
                  <a:pos x="70" y="218"/>
                </a:cxn>
                <a:cxn ang="0">
                  <a:pos x="65" y="226"/>
                </a:cxn>
                <a:cxn ang="0">
                  <a:pos x="55" y="237"/>
                </a:cxn>
                <a:cxn ang="0">
                  <a:pos x="42" y="247"/>
                </a:cxn>
                <a:cxn ang="0">
                  <a:pos x="32" y="256"/>
                </a:cxn>
                <a:cxn ang="0">
                  <a:pos x="27" y="260"/>
                </a:cxn>
                <a:cxn ang="0">
                  <a:pos x="23" y="264"/>
                </a:cxn>
                <a:cxn ang="0">
                  <a:pos x="21" y="266"/>
                </a:cxn>
                <a:cxn ang="0">
                  <a:pos x="19" y="266"/>
                </a:cxn>
                <a:cxn ang="0">
                  <a:pos x="19" y="266"/>
                </a:cxn>
                <a:cxn ang="0">
                  <a:pos x="19" y="266"/>
                </a:cxn>
              </a:cxnLst>
              <a:rect l="0" t="0" r="r" b="b"/>
              <a:pathLst>
                <a:path w="78" h="266"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2"/>
                  </a:lnTo>
                  <a:lnTo>
                    <a:pt x="53" y="5"/>
                  </a:lnTo>
                  <a:lnTo>
                    <a:pt x="51" y="9"/>
                  </a:lnTo>
                  <a:lnTo>
                    <a:pt x="46" y="21"/>
                  </a:lnTo>
                  <a:lnTo>
                    <a:pt x="40" y="36"/>
                  </a:lnTo>
                  <a:lnTo>
                    <a:pt x="42" y="49"/>
                  </a:lnTo>
                  <a:lnTo>
                    <a:pt x="53" y="61"/>
                  </a:lnTo>
                  <a:lnTo>
                    <a:pt x="68" y="70"/>
                  </a:lnTo>
                  <a:lnTo>
                    <a:pt x="78" y="80"/>
                  </a:lnTo>
                  <a:lnTo>
                    <a:pt x="76" y="87"/>
                  </a:lnTo>
                  <a:lnTo>
                    <a:pt x="65" y="95"/>
                  </a:lnTo>
                  <a:lnTo>
                    <a:pt x="46" y="102"/>
                  </a:lnTo>
                  <a:lnTo>
                    <a:pt x="30" y="108"/>
                  </a:lnTo>
                  <a:lnTo>
                    <a:pt x="15" y="116"/>
                  </a:lnTo>
                  <a:lnTo>
                    <a:pt x="4" y="119"/>
                  </a:lnTo>
                  <a:lnTo>
                    <a:pt x="0" y="125"/>
                  </a:lnTo>
                  <a:lnTo>
                    <a:pt x="2" y="129"/>
                  </a:lnTo>
                  <a:lnTo>
                    <a:pt x="9" y="133"/>
                  </a:lnTo>
                  <a:lnTo>
                    <a:pt x="21" y="135"/>
                  </a:lnTo>
                  <a:lnTo>
                    <a:pt x="34" y="136"/>
                  </a:lnTo>
                  <a:lnTo>
                    <a:pt x="47" y="136"/>
                  </a:lnTo>
                  <a:lnTo>
                    <a:pt x="59" y="136"/>
                  </a:lnTo>
                  <a:lnTo>
                    <a:pt x="68" y="138"/>
                  </a:lnTo>
                  <a:lnTo>
                    <a:pt x="70" y="140"/>
                  </a:lnTo>
                  <a:lnTo>
                    <a:pt x="72" y="144"/>
                  </a:lnTo>
                  <a:lnTo>
                    <a:pt x="72" y="150"/>
                  </a:lnTo>
                  <a:lnTo>
                    <a:pt x="70" y="155"/>
                  </a:lnTo>
                  <a:lnTo>
                    <a:pt x="66" y="161"/>
                  </a:lnTo>
                  <a:lnTo>
                    <a:pt x="57" y="174"/>
                  </a:lnTo>
                  <a:lnTo>
                    <a:pt x="47" y="188"/>
                  </a:lnTo>
                  <a:lnTo>
                    <a:pt x="38" y="201"/>
                  </a:lnTo>
                  <a:lnTo>
                    <a:pt x="36" y="207"/>
                  </a:lnTo>
                  <a:lnTo>
                    <a:pt x="34" y="211"/>
                  </a:lnTo>
                  <a:lnTo>
                    <a:pt x="34" y="214"/>
                  </a:lnTo>
                  <a:lnTo>
                    <a:pt x="34" y="216"/>
                  </a:lnTo>
                  <a:lnTo>
                    <a:pt x="38" y="218"/>
                  </a:lnTo>
                  <a:lnTo>
                    <a:pt x="42" y="218"/>
                  </a:lnTo>
                  <a:lnTo>
                    <a:pt x="46" y="218"/>
                  </a:lnTo>
                  <a:lnTo>
                    <a:pt x="51" y="216"/>
                  </a:lnTo>
                  <a:lnTo>
                    <a:pt x="55" y="216"/>
                  </a:lnTo>
                  <a:lnTo>
                    <a:pt x="61" y="216"/>
                  </a:lnTo>
                  <a:lnTo>
                    <a:pt x="65" y="216"/>
                  </a:lnTo>
                  <a:lnTo>
                    <a:pt x="68" y="216"/>
                  </a:lnTo>
                  <a:lnTo>
                    <a:pt x="70" y="216"/>
                  </a:lnTo>
                  <a:lnTo>
                    <a:pt x="70" y="218"/>
                  </a:lnTo>
                  <a:lnTo>
                    <a:pt x="65" y="226"/>
                  </a:lnTo>
                  <a:lnTo>
                    <a:pt x="55" y="237"/>
                  </a:lnTo>
                  <a:lnTo>
                    <a:pt x="42" y="247"/>
                  </a:lnTo>
                  <a:lnTo>
                    <a:pt x="32" y="256"/>
                  </a:lnTo>
                  <a:lnTo>
                    <a:pt x="27" y="260"/>
                  </a:lnTo>
                  <a:lnTo>
                    <a:pt x="23" y="264"/>
                  </a:lnTo>
                  <a:lnTo>
                    <a:pt x="21" y="266"/>
                  </a:lnTo>
                  <a:lnTo>
                    <a:pt x="19" y="266"/>
                  </a:lnTo>
                  <a:lnTo>
                    <a:pt x="19" y="266"/>
                  </a:lnTo>
                  <a:lnTo>
                    <a:pt x="19" y="26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38"/>
            <p:cNvSpPr>
              <a:spLocks noEditPoints="1"/>
            </p:cNvSpPr>
            <p:nvPr/>
          </p:nvSpPr>
          <p:spPr bwMode="auto">
            <a:xfrm>
              <a:off x="2386013" y="4408488"/>
              <a:ext cx="74612" cy="79375"/>
            </a:xfrm>
            <a:custGeom>
              <a:avLst/>
              <a:gdLst/>
              <a:ahLst/>
              <a:cxnLst>
                <a:cxn ang="0">
                  <a:pos x="37" y="97"/>
                </a:cxn>
                <a:cxn ang="0">
                  <a:pos x="16" y="99"/>
                </a:cxn>
                <a:cxn ang="0">
                  <a:pos x="6" y="95"/>
                </a:cxn>
                <a:cxn ang="0">
                  <a:pos x="0" y="87"/>
                </a:cxn>
                <a:cxn ang="0">
                  <a:pos x="2" y="74"/>
                </a:cxn>
                <a:cxn ang="0">
                  <a:pos x="10" y="61"/>
                </a:cxn>
                <a:cxn ang="0">
                  <a:pos x="54" y="38"/>
                </a:cxn>
                <a:cxn ang="0">
                  <a:pos x="54" y="21"/>
                </a:cxn>
                <a:cxn ang="0">
                  <a:pos x="52" y="15"/>
                </a:cxn>
                <a:cxn ang="0">
                  <a:pos x="48" y="9"/>
                </a:cxn>
                <a:cxn ang="0">
                  <a:pos x="38" y="8"/>
                </a:cxn>
                <a:cxn ang="0">
                  <a:pos x="27" y="9"/>
                </a:cxn>
                <a:cxn ang="0">
                  <a:pos x="25" y="15"/>
                </a:cxn>
                <a:cxn ang="0">
                  <a:pos x="27" y="19"/>
                </a:cxn>
                <a:cxn ang="0">
                  <a:pos x="31" y="28"/>
                </a:cxn>
                <a:cxn ang="0">
                  <a:pos x="27" y="36"/>
                </a:cxn>
                <a:cxn ang="0">
                  <a:pos x="18" y="40"/>
                </a:cxn>
                <a:cxn ang="0">
                  <a:pos x="6" y="36"/>
                </a:cxn>
                <a:cxn ang="0">
                  <a:pos x="2" y="28"/>
                </a:cxn>
                <a:cxn ang="0">
                  <a:pos x="8" y="13"/>
                </a:cxn>
                <a:cxn ang="0">
                  <a:pos x="19" y="8"/>
                </a:cxn>
                <a:cxn ang="0">
                  <a:pos x="37" y="2"/>
                </a:cxn>
                <a:cxn ang="0">
                  <a:pos x="57" y="2"/>
                </a:cxn>
                <a:cxn ang="0">
                  <a:pos x="71" y="6"/>
                </a:cxn>
                <a:cxn ang="0">
                  <a:pos x="80" y="19"/>
                </a:cxn>
                <a:cxn ang="0">
                  <a:pos x="82" y="30"/>
                </a:cxn>
                <a:cxn ang="0">
                  <a:pos x="82" y="76"/>
                </a:cxn>
                <a:cxn ang="0">
                  <a:pos x="82" y="83"/>
                </a:cxn>
                <a:cxn ang="0">
                  <a:pos x="84" y="85"/>
                </a:cxn>
                <a:cxn ang="0">
                  <a:pos x="86" y="87"/>
                </a:cxn>
                <a:cxn ang="0">
                  <a:pos x="93" y="83"/>
                </a:cxn>
                <a:cxn ang="0">
                  <a:pos x="90" y="93"/>
                </a:cxn>
                <a:cxn ang="0">
                  <a:pos x="78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4" y="78"/>
                </a:cxn>
                <a:cxn ang="0">
                  <a:pos x="46" y="49"/>
                </a:cxn>
                <a:cxn ang="0">
                  <a:pos x="33" y="61"/>
                </a:cxn>
                <a:cxn ang="0">
                  <a:pos x="29" y="72"/>
                </a:cxn>
                <a:cxn ang="0">
                  <a:pos x="33" y="80"/>
                </a:cxn>
                <a:cxn ang="0">
                  <a:pos x="40" y="82"/>
                </a:cxn>
                <a:cxn ang="0">
                  <a:pos x="54" y="78"/>
                </a:cxn>
              </a:cxnLst>
              <a:rect l="0" t="0" r="r" b="b"/>
              <a:pathLst>
                <a:path w="95" h="101">
                  <a:moveTo>
                    <a:pt x="54" y="85"/>
                  </a:moveTo>
                  <a:lnTo>
                    <a:pt x="37" y="97"/>
                  </a:lnTo>
                  <a:lnTo>
                    <a:pt x="21" y="101"/>
                  </a:lnTo>
                  <a:lnTo>
                    <a:pt x="16" y="99"/>
                  </a:lnTo>
                  <a:lnTo>
                    <a:pt x="10" y="99"/>
                  </a:lnTo>
                  <a:lnTo>
                    <a:pt x="6" y="95"/>
                  </a:lnTo>
                  <a:lnTo>
                    <a:pt x="2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2" y="74"/>
                  </a:lnTo>
                  <a:lnTo>
                    <a:pt x="4" y="68"/>
                  </a:lnTo>
                  <a:lnTo>
                    <a:pt x="10" y="61"/>
                  </a:lnTo>
                  <a:lnTo>
                    <a:pt x="27" y="51"/>
                  </a:lnTo>
                  <a:lnTo>
                    <a:pt x="54" y="38"/>
                  </a:lnTo>
                  <a:lnTo>
                    <a:pt x="54" y="28"/>
                  </a:lnTo>
                  <a:lnTo>
                    <a:pt x="54" y="21"/>
                  </a:lnTo>
                  <a:lnTo>
                    <a:pt x="54" y="17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8" y="9"/>
                  </a:lnTo>
                  <a:lnTo>
                    <a:pt x="44" y="8"/>
                  </a:lnTo>
                  <a:lnTo>
                    <a:pt x="38" y="8"/>
                  </a:lnTo>
                  <a:lnTo>
                    <a:pt x="33" y="8"/>
                  </a:lnTo>
                  <a:lnTo>
                    <a:pt x="27" y="9"/>
                  </a:lnTo>
                  <a:lnTo>
                    <a:pt x="25" y="11"/>
                  </a:lnTo>
                  <a:lnTo>
                    <a:pt x="25" y="15"/>
                  </a:lnTo>
                  <a:lnTo>
                    <a:pt x="25" y="17"/>
                  </a:lnTo>
                  <a:lnTo>
                    <a:pt x="27" y="19"/>
                  </a:lnTo>
                  <a:lnTo>
                    <a:pt x="31" y="25"/>
                  </a:lnTo>
                  <a:lnTo>
                    <a:pt x="31" y="28"/>
                  </a:lnTo>
                  <a:lnTo>
                    <a:pt x="31" y="32"/>
                  </a:lnTo>
                  <a:lnTo>
                    <a:pt x="27" y="36"/>
                  </a:lnTo>
                  <a:lnTo>
                    <a:pt x="23" y="40"/>
                  </a:lnTo>
                  <a:lnTo>
                    <a:pt x="18" y="40"/>
                  </a:lnTo>
                  <a:lnTo>
                    <a:pt x="12" y="40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4" y="21"/>
                  </a:lnTo>
                  <a:lnTo>
                    <a:pt x="8" y="13"/>
                  </a:lnTo>
                  <a:lnTo>
                    <a:pt x="14" y="9"/>
                  </a:lnTo>
                  <a:lnTo>
                    <a:pt x="19" y="8"/>
                  </a:lnTo>
                  <a:lnTo>
                    <a:pt x="25" y="4"/>
                  </a:lnTo>
                  <a:lnTo>
                    <a:pt x="37" y="2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5" y="4"/>
                  </a:lnTo>
                  <a:lnTo>
                    <a:pt x="71" y="6"/>
                  </a:lnTo>
                  <a:lnTo>
                    <a:pt x="76" y="13"/>
                  </a:lnTo>
                  <a:lnTo>
                    <a:pt x="80" y="19"/>
                  </a:lnTo>
                  <a:lnTo>
                    <a:pt x="82" y="23"/>
                  </a:lnTo>
                  <a:lnTo>
                    <a:pt x="82" y="30"/>
                  </a:lnTo>
                  <a:lnTo>
                    <a:pt x="82" y="38"/>
                  </a:lnTo>
                  <a:lnTo>
                    <a:pt x="82" y="76"/>
                  </a:lnTo>
                  <a:lnTo>
                    <a:pt x="82" y="82"/>
                  </a:lnTo>
                  <a:lnTo>
                    <a:pt x="82" y="83"/>
                  </a:lnTo>
                  <a:lnTo>
                    <a:pt x="84" y="85"/>
                  </a:lnTo>
                  <a:lnTo>
                    <a:pt x="84" y="85"/>
                  </a:lnTo>
                  <a:lnTo>
                    <a:pt x="86" y="87"/>
                  </a:lnTo>
                  <a:lnTo>
                    <a:pt x="86" y="87"/>
                  </a:lnTo>
                  <a:lnTo>
                    <a:pt x="90" y="85"/>
                  </a:lnTo>
                  <a:lnTo>
                    <a:pt x="93" y="83"/>
                  </a:lnTo>
                  <a:lnTo>
                    <a:pt x="95" y="85"/>
                  </a:lnTo>
                  <a:lnTo>
                    <a:pt x="90" y="93"/>
                  </a:lnTo>
                  <a:lnTo>
                    <a:pt x="86" y="97"/>
                  </a:lnTo>
                  <a:lnTo>
                    <a:pt x="78" y="99"/>
                  </a:lnTo>
                  <a:lnTo>
                    <a:pt x="73" y="101"/>
                  </a:lnTo>
                  <a:lnTo>
                    <a:pt x="65" y="99"/>
                  </a:lnTo>
                  <a:lnTo>
                    <a:pt x="59" y="97"/>
                  </a:lnTo>
                  <a:lnTo>
                    <a:pt x="55" y="91"/>
                  </a:lnTo>
                  <a:lnTo>
                    <a:pt x="54" y="85"/>
                  </a:lnTo>
                  <a:close/>
                  <a:moveTo>
                    <a:pt x="54" y="78"/>
                  </a:moveTo>
                  <a:lnTo>
                    <a:pt x="54" y="44"/>
                  </a:lnTo>
                  <a:lnTo>
                    <a:pt x="46" y="49"/>
                  </a:lnTo>
                  <a:lnTo>
                    <a:pt x="38" y="55"/>
                  </a:lnTo>
                  <a:lnTo>
                    <a:pt x="33" y="61"/>
                  </a:lnTo>
                  <a:lnTo>
                    <a:pt x="31" y="66"/>
                  </a:lnTo>
                  <a:lnTo>
                    <a:pt x="29" y="72"/>
                  </a:lnTo>
                  <a:lnTo>
                    <a:pt x="31" y="76"/>
                  </a:lnTo>
                  <a:lnTo>
                    <a:pt x="33" y="80"/>
                  </a:lnTo>
                  <a:lnTo>
                    <a:pt x="37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39"/>
            <p:cNvSpPr>
              <a:spLocks noEditPoints="1"/>
            </p:cNvSpPr>
            <p:nvPr/>
          </p:nvSpPr>
          <p:spPr bwMode="auto">
            <a:xfrm>
              <a:off x="2684463" y="4408488"/>
              <a:ext cx="74612" cy="79375"/>
            </a:xfrm>
            <a:custGeom>
              <a:avLst/>
              <a:gdLst/>
              <a:ahLst/>
              <a:cxnLst>
                <a:cxn ang="0">
                  <a:pos x="35" y="97"/>
                </a:cxn>
                <a:cxn ang="0">
                  <a:pos x="14" y="99"/>
                </a:cxn>
                <a:cxn ang="0">
                  <a:pos x="6" y="95"/>
                </a:cxn>
                <a:cxn ang="0">
                  <a:pos x="0" y="87"/>
                </a:cxn>
                <a:cxn ang="0">
                  <a:pos x="0" y="74"/>
                </a:cxn>
                <a:cxn ang="0">
                  <a:pos x="10" y="61"/>
                </a:cxn>
                <a:cxn ang="0">
                  <a:pos x="54" y="38"/>
                </a:cxn>
                <a:cxn ang="0">
                  <a:pos x="54" y="21"/>
                </a:cxn>
                <a:cxn ang="0">
                  <a:pos x="52" y="15"/>
                </a:cxn>
                <a:cxn ang="0">
                  <a:pos x="46" y="9"/>
                </a:cxn>
                <a:cxn ang="0">
                  <a:pos x="38" y="8"/>
                </a:cxn>
                <a:cxn ang="0">
                  <a:pos x="27" y="9"/>
                </a:cxn>
                <a:cxn ang="0">
                  <a:pos x="23" y="15"/>
                </a:cxn>
                <a:cxn ang="0">
                  <a:pos x="27" y="19"/>
                </a:cxn>
                <a:cxn ang="0">
                  <a:pos x="31" y="28"/>
                </a:cxn>
                <a:cxn ang="0">
                  <a:pos x="27" y="36"/>
                </a:cxn>
                <a:cxn ang="0">
                  <a:pos x="17" y="40"/>
                </a:cxn>
                <a:cxn ang="0">
                  <a:pos x="6" y="36"/>
                </a:cxn>
                <a:cxn ang="0">
                  <a:pos x="2" y="28"/>
                </a:cxn>
                <a:cxn ang="0">
                  <a:pos x="8" y="13"/>
                </a:cxn>
                <a:cxn ang="0">
                  <a:pos x="17" y="8"/>
                </a:cxn>
                <a:cxn ang="0">
                  <a:pos x="36" y="2"/>
                </a:cxn>
                <a:cxn ang="0">
                  <a:pos x="55" y="2"/>
                </a:cxn>
                <a:cxn ang="0">
                  <a:pos x="69" y="6"/>
                </a:cxn>
                <a:cxn ang="0">
                  <a:pos x="80" y="19"/>
                </a:cxn>
                <a:cxn ang="0">
                  <a:pos x="82" y="30"/>
                </a:cxn>
                <a:cxn ang="0">
                  <a:pos x="82" y="76"/>
                </a:cxn>
                <a:cxn ang="0">
                  <a:pos x="82" y="83"/>
                </a:cxn>
                <a:cxn ang="0">
                  <a:pos x="84" y="85"/>
                </a:cxn>
                <a:cxn ang="0">
                  <a:pos x="86" y="87"/>
                </a:cxn>
                <a:cxn ang="0">
                  <a:pos x="92" y="83"/>
                </a:cxn>
                <a:cxn ang="0">
                  <a:pos x="90" y="93"/>
                </a:cxn>
                <a:cxn ang="0">
                  <a:pos x="78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4" y="78"/>
                </a:cxn>
                <a:cxn ang="0">
                  <a:pos x="44" y="49"/>
                </a:cxn>
                <a:cxn ang="0">
                  <a:pos x="33" y="61"/>
                </a:cxn>
                <a:cxn ang="0">
                  <a:pos x="29" y="72"/>
                </a:cxn>
                <a:cxn ang="0">
                  <a:pos x="33" y="80"/>
                </a:cxn>
                <a:cxn ang="0">
                  <a:pos x="40" y="82"/>
                </a:cxn>
                <a:cxn ang="0">
                  <a:pos x="54" y="78"/>
                </a:cxn>
              </a:cxnLst>
              <a:rect l="0" t="0" r="r" b="b"/>
              <a:pathLst>
                <a:path w="95" h="101">
                  <a:moveTo>
                    <a:pt x="54" y="85"/>
                  </a:moveTo>
                  <a:lnTo>
                    <a:pt x="35" y="97"/>
                  </a:lnTo>
                  <a:lnTo>
                    <a:pt x="19" y="101"/>
                  </a:lnTo>
                  <a:lnTo>
                    <a:pt x="14" y="99"/>
                  </a:lnTo>
                  <a:lnTo>
                    <a:pt x="10" y="99"/>
                  </a:lnTo>
                  <a:lnTo>
                    <a:pt x="6" y="95"/>
                  </a:lnTo>
                  <a:lnTo>
                    <a:pt x="2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4" y="68"/>
                  </a:lnTo>
                  <a:lnTo>
                    <a:pt x="10" y="61"/>
                  </a:lnTo>
                  <a:lnTo>
                    <a:pt x="25" y="51"/>
                  </a:lnTo>
                  <a:lnTo>
                    <a:pt x="54" y="38"/>
                  </a:lnTo>
                  <a:lnTo>
                    <a:pt x="54" y="28"/>
                  </a:lnTo>
                  <a:lnTo>
                    <a:pt x="54" y="21"/>
                  </a:lnTo>
                  <a:lnTo>
                    <a:pt x="52" y="17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9"/>
                  </a:lnTo>
                  <a:lnTo>
                    <a:pt x="42" y="8"/>
                  </a:lnTo>
                  <a:lnTo>
                    <a:pt x="38" y="8"/>
                  </a:lnTo>
                  <a:lnTo>
                    <a:pt x="33" y="8"/>
                  </a:lnTo>
                  <a:lnTo>
                    <a:pt x="27" y="9"/>
                  </a:lnTo>
                  <a:lnTo>
                    <a:pt x="25" y="11"/>
                  </a:lnTo>
                  <a:lnTo>
                    <a:pt x="23" y="15"/>
                  </a:lnTo>
                  <a:lnTo>
                    <a:pt x="25" y="17"/>
                  </a:lnTo>
                  <a:lnTo>
                    <a:pt x="27" y="19"/>
                  </a:lnTo>
                  <a:lnTo>
                    <a:pt x="31" y="25"/>
                  </a:lnTo>
                  <a:lnTo>
                    <a:pt x="31" y="28"/>
                  </a:lnTo>
                  <a:lnTo>
                    <a:pt x="31" y="32"/>
                  </a:lnTo>
                  <a:lnTo>
                    <a:pt x="27" y="36"/>
                  </a:lnTo>
                  <a:lnTo>
                    <a:pt x="23" y="40"/>
                  </a:lnTo>
                  <a:lnTo>
                    <a:pt x="17" y="40"/>
                  </a:lnTo>
                  <a:lnTo>
                    <a:pt x="12" y="40"/>
                  </a:lnTo>
                  <a:lnTo>
                    <a:pt x="6" y="36"/>
                  </a:lnTo>
                  <a:lnTo>
                    <a:pt x="2" y="32"/>
                  </a:lnTo>
                  <a:lnTo>
                    <a:pt x="2" y="28"/>
                  </a:lnTo>
                  <a:lnTo>
                    <a:pt x="4" y="21"/>
                  </a:lnTo>
                  <a:lnTo>
                    <a:pt x="8" y="13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5" y="4"/>
                  </a:lnTo>
                  <a:lnTo>
                    <a:pt x="36" y="2"/>
                  </a:lnTo>
                  <a:lnTo>
                    <a:pt x="48" y="0"/>
                  </a:lnTo>
                  <a:lnTo>
                    <a:pt x="55" y="2"/>
                  </a:lnTo>
                  <a:lnTo>
                    <a:pt x="63" y="4"/>
                  </a:lnTo>
                  <a:lnTo>
                    <a:pt x="69" y="6"/>
                  </a:lnTo>
                  <a:lnTo>
                    <a:pt x="76" y="13"/>
                  </a:lnTo>
                  <a:lnTo>
                    <a:pt x="80" y="19"/>
                  </a:lnTo>
                  <a:lnTo>
                    <a:pt x="80" y="23"/>
                  </a:lnTo>
                  <a:lnTo>
                    <a:pt x="82" y="30"/>
                  </a:lnTo>
                  <a:lnTo>
                    <a:pt x="82" y="38"/>
                  </a:lnTo>
                  <a:lnTo>
                    <a:pt x="82" y="76"/>
                  </a:lnTo>
                  <a:lnTo>
                    <a:pt x="82" y="82"/>
                  </a:lnTo>
                  <a:lnTo>
                    <a:pt x="82" y="83"/>
                  </a:lnTo>
                  <a:lnTo>
                    <a:pt x="82" y="85"/>
                  </a:lnTo>
                  <a:lnTo>
                    <a:pt x="84" y="85"/>
                  </a:lnTo>
                  <a:lnTo>
                    <a:pt x="84" y="87"/>
                  </a:lnTo>
                  <a:lnTo>
                    <a:pt x="86" y="87"/>
                  </a:lnTo>
                  <a:lnTo>
                    <a:pt x="90" y="85"/>
                  </a:lnTo>
                  <a:lnTo>
                    <a:pt x="92" y="83"/>
                  </a:lnTo>
                  <a:lnTo>
                    <a:pt x="95" y="85"/>
                  </a:lnTo>
                  <a:lnTo>
                    <a:pt x="90" y="93"/>
                  </a:lnTo>
                  <a:lnTo>
                    <a:pt x="84" y="97"/>
                  </a:lnTo>
                  <a:lnTo>
                    <a:pt x="78" y="99"/>
                  </a:lnTo>
                  <a:lnTo>
                    <a:pt x="71" y="101"/>
                  </a:lnTo>
                  <a:lnTo>
                    <a:pt x="65" y="99"/>
                  </a:lnTo>
                  <a:lnTo>
                    <a:pt x="59" y="97"/>
                  </a:lnTo>
                  <a:lnTo>
                    <a:pt x="55" y="91"/>
                  </a:lnTo>
                  <a:lnTo>
                    <a:pt x="54" y="85"/>
                  </a:lnTo>
                  <a:close/>
                  <a:moveTo>
                    <a:pt x="54" y="78"/>
                  </a:moveTo>
                  <a:lnTo>
                    <a:pt x="54" y="44"/>
                  </a:lnTo>
                  <a:lnTo>
                    <a:pt x="44" y="49"/>
                  </a:lnTo>
                  <a:lnTo>
                    <a:pt x="38" y="55"/>
                  </a:lnTo>
                  <a:lnTo>
                    <a:pt x="33" y="61"/>
                  </a:lnTo>
                  <a:lnTo>
                    <a:pt x="29" y="66"/>
                  </a:lnTo>
                  <a:lnTo>
                    <a:pt x="29" y="72"/>
                  </a:lnTo>
                  <a:lnTo>
                    <a:pt x="29" y="76"/>
                  </a:lnTo>
                  <a:lnTo>
                    <a:pt x="33" y="80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40"/>
            <p:cNvSpPr>
              <a:spLocks noEditPoints="1"/>
            </p:cNvSpPr>
            <p:nvPr/>
          </p:nvSpPr>
          <p:spPr bwMode="auto">
            <a:xfrm>
              <a:off x="2967038" y="4408488"/>
              <a:ext cx="76200" cy="79375"/>
            </a:xfrm>
            <a:custGeom>
              <a:avLst/>
              <a:gdLst/>
              <a:ahLst/>
              <a:cxnLst>
                <a:cxn ang="0">
                  <a:pos x="35" y="97"/>
                </a:cxn>
                <a:cxn ang="0">
                  <a:pos x="14" y="99"/>
                </a:cxn>
                <a:cxn ang="0">
                  <a:pos x="6" y="95"/>
                </a:cxn>
                <a:cxn ang="0">
                  <a:pos x="0" y="87"/>
                </a:cxn>
                <a:cxn ang="0">
                  <a:pos x="0" y="74"/>
                </a:cxn>
                <a:cxn ang="0">
                  <a:pos x="10" y="61"/>
                </a:cxn>
                <a:cxn ang="0">
                  <a:pos x="54" y="38"/>
                </a:cxn>
                <a:cxn ang="0">
                  <a:pos x="54" y="21"/>
                </a:cxn>
                <a:cxn ang="0">
                  <a:pos x="52" y="15"/>
                </a:cxn>
                <a:cxn ang="0">
                  <a:pos x="46" y="9"/>
                </a:cxn>
                <a:cxn ang="0">
                  <a:pos x="38" y="8"/>
                </a:cxn>
                <a:cxn ang="0">
                  <a:pos x="27" y="9"/>
                </a:cxn>
                <a:cxn ang="0">
                  <a:pos x="23" y="15"/>
                </a:cxn>
                <a:cxn ang="0">
                  <a:pos x="27" y="19"/>
                </a:cxn>
                <a:cxn ang="0">
                  <a:pos x="31" y="28"/>
                </a:cxn>
                <a:cxn ang="0">
                  <a:pos x="27" y="36"/>
                </a:cxn>
                <a:cxn ang="0">
                  <a:pos x="17" y="40"/>
                </a:cxn>
                <a:cxn ang="0">
                  <a:pos x="6" y="36"/>
                </a:cxn>
                <a:cxn ang="0">
                  <a:pos x="2" y="28"/>
                </a:cxn>
                <a:cxn ang="0">
                  <a:pos x="8" y="13"/>
                </a:cxn>
                <a:cxn ang="0">
                  <a:pos x="17" y="8"/>
                </a:cxn>
                <a:cxn ang="0">
                  <a:pos x="36" y="2"/>
                </a:cxn>
                <a:cxn ang="0">
                  <a:pos x="55" y="2"/>
                </a:cxn>
                <a:cxn ang="0">
                  <a:pos x="69" y="6"/>
                </a:cxn>
                <a:cxn ang="0">
                  <a:pos x="80" y="19"/>
                </a:cxn>
                <a:cxn ang="0">
                  <a:pos x="82" y="30"/>
                </a:cxn>
                <a:cxn ang="0">
                  <a:pos x="82" y="76"/>
                </a:cxn>
                <a:cxn ang="0">
                  <a:pos x="82" y="83"/>
                </a:cxn>
                <a:cxn ang="0">
                  <a:pos x="84" y="85"/>
                </a:cxn>
                <a:cxn ang="0">
                  <a:pos x="86" y="87"/>
                </a:cxn>
                <a:cxn ang="0">
                  <a:pos x="92" y="83"/>
                </a:cxn>
                <a:cxn ang="0">
                  <a:pos x="90" y="93"/>
                </a:cxn>
                <a:cxn ang="0">
                  <a:pos x="78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4" y="78"/>
                </a:cxn>
                <a:cxn ang="0">
                  <a:pos x="44" y="49"/>
                </a:cxn>
                <a:cxn ang="0">
                  <a:pos x="33" y="61"/>
                </a:cxn>
                <a:cxn ang="0">
                  <a:pos x="29" y="72"/>
                </a:cxn>
                <a:cxn ang="0">
                  <a:pos x="33" y="80"/>
                </a:cxn>
                <a:cxn ang="0">
                  <a:pos x="40" y="82"/>
                </a:cxn>
                <a:cxn ang="0">
                  <a:pos x="54" y="78"/>
                </a:cxn>
              </a:cxnLst>
              <a:rect l="0" t="0" r="r" b="b"/>
              <a:pathLst>
                <a:path w="95" h="101">
                  <a:moveTo>
                    <a:pt x="54" y="85"/>
                  </a:moveTo>
                  <a:lnTo>
                    <a:pt x="35" y="97"/>
                  </a:lnTo>
                  <a:lnTo>
                    <a:pt x="19" y="101"/>
                  </a:lnTo>
                  <a:lnTo>
                    <a:pt x="14" y="99"/>
                  </a:lnTo>
                  <a:lnTo>
                    <a:pt x="10" y="99"/>
                  </a:lnTo>
                  <a:lnTo>
                    <a:pt x="6" y="95"/>
                  </a:lnTo>
                  <a:lnTo>
                    <a:pt x="2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4" y="68"/>
                  </a:lnTo>
                  <a:lnTo>
                    <a:pt x="10" y="61"/>
                  </a:lnTo>
                  <a:lnTo>
                    <a:pt x="25" y="51"/>
                  </a:lnTo>
                  <a:lnTo>
                    <a:pt x="54" y="38"/>
                  </a:lnTo>
                  <a:lnTo>
                    <a:pt x="54" y="28"/>
                  </a:lnTo>
                  <a:lnTo>
                    <a:pt x="54" y="21"/>
                  </a:lnTo>
                  <a:lnTo>
                    <a:pt x="52" y="17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9"/>
                  </a:lnTo>
                  <a:lnTo>
                    <a:pt x="42" y="8"/>
                  </a:lnTo>
                  <a:lnTo>
                    <a:pt x="38" y="8"/>
                  </a:lnTo>
                  <a:lnTo>
                    <a:pt x="33" y="8"/>
                  </a:lnTo>
                  <a:lnTo>
                    <a:pt x="27" y="9"/>
                  </a:lnTo>
                  <a:lnTo>
                    <a:pt x="25" y="11"/>
                  </a:lnTo>
                  <a:lnTo>
                    <a:pt x="23" y="15"/>
                  </a:lnTo>
                  <a:lnTo>
                    <a:pt x="25" y="17"/>
                  </a:lnTo>
                  <a:lnTo>
                    <a:pt x="27" y="19"/>
                  </a:lnTo>
                  <a:lnTo>
                    <a:pt x="31" y="25"/>
                  </a:lnTo>
                  <a:lnTo>
                    <a:pt x="31" y="28"/>
                  </a:lnTo>
                  <a:lnTo>
                    <a:pt x="31" y="32"/>
                  </a:lnTo>
                  <a:lnTo>
                    <a:pt x="27" y="36"/>
                  </a:lnTo>
                  <a:lnTo>
                    <a:pt x="23" y="40"/>
                  </a:lnTo>
                  <a:lnTo>
                    <a:pt x="17" y="40"/>
                  </a:lnTo>
                  <a:lnTo>
                    <a:pt x="12" y="40"/>
                  </a:lnTo>
                  <a:lnTo>
                    <a:pt x="6" y="36"/>
                  </a:lnTo>
                  <a:lnTo>
                    <a:pt x="2" y="32"/>
                  </a:lnTo>
                  <a:lnTo>
                    <a:pt x="2" y="28"/>
                  </a:lnTo>
                  <a:lnTo>
                    <a:pt x="4" y="21"/>
                  </a:lnTo>
                  <a:lnTo>
                    <a:pt x="8" y="13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5" y="4"/>
                  </a:lnTo>
                  <a:lnTo>
                    <a:pt x="36" y="2"/>
                  </a:lnTo>
                  <a:lnTo>
                    <a:pt x="48" y="0"/>
                  </a:lnTo>
                  <a:lnTo>
                    <a:pt x="55" y="2"/>
                  </a:lnTo>
                  <a:lnTo>
                    <a:pt x="63" y="4"/>
                  </a:lnTo>
                  <a:lnTo>
                    <a:pt x="69" y="6"/>
                  </a:lnTo>
                  <a:lnTo>
                    <a:pt x="76" y="13"/>
                  </a:lnTo>
                  <a:lnTo>
                    <a:pt x="80" y="19"/>
                  </a:lnTo>
                  <a:lnTo>
                    <a:pt x="80" y="23"/>
                  </a:lnTo>
                  <a:lnTo>
                    <a:pt x="82" y="30"/>
                  </a:lnTo>
                  <a:lnTo>
                    <a:pt x="82" y="38"/>
                  </a:lnTo>
                  <a:lnTo>
                    <a:pt x="82" y="76"/>
                  </a:lnTo>
                  <a:lnTo>
                    <a:pt x="82" y="82"/>
                  </a:lnTo>
                  <a:lnTo>
                    <a:pt x="82" y="83"/>
                  </a:lnTo>
                  <a:lnTo>
                    <a:pt x="82" y="85"/>
                  </a:lnTo>
                  <a:lnTo>
                    <a:pt x="84" y="85"/>
                  </a:lnTo>
                  <a:lnTo>
                    <a:pt x="84" y="87"/>
                  </a:lnTo>
                  <a:lnTo>
                    <a:pt x="86" y="87"/>
                  </a:lnTo>
                  <a:lnTo>
                    <a:pt x="90" y="85"/>
                  </a:lnTo>
                  <a:lnTo>
                    <a:pt x="92" y="83"/>
                  </a:lnTo>
                  <a:lnTo>
                    <a:pt x="95" y="85"/>
                  </a:lnTo>
                  <a:lnTo>
                    <a:pt x="90" y="93"/>
                  </a:lnTo>
                  <a:lnTo>
                    <a:pt x="84" y="97"/>
                  </a:lnTo>
                  <a:lnTo>
                    <a:pt x="78" y="99"/>
                  </a:lnTo>
                  <a:lnTo>
                    <a:pt x="71" y="101"/>
                  </a:lnTo>
                  <a:lnTo>
                    <a:pt x="65" y="99"/>
                  </a:lnTo>
                  <a:lnTo>
                    <a:pt x="59" y="97"/>
                  </a:lnTo>
                  <a:lnTo>
                    <a:pt x="55" y="91"/>
                  </a:lnTo>
                  <a:lnTo>
                    <a:pt x="54" y="85"/>
                  </a:lnTo>
                  <a:close/>
                  <a:moveTo>
                    <a:pt x="54" y="78"/>
                  </a:moveTo>
                  <a:lnTo>
                    <a:pt x="54" y="44"/>
                  </a:lnTo>
                  <a:lnTo>
                    <a:pt x="44" y="49"/>
                  </a:lnTo>
                  <a:lnTo>
                    <a:pt x="38" y="55"/>
                  </a:lnTo>
                  <a:lnTo>
                    <a:pt x="33" y="61"/>
                  </a:lnTo>
                  <a:lnTo>
                    <a:pt x="29" y="66"/>
                  </a:lnTo>
                  <a:lnTo>
                    <a:pt x="29" y="72"/>
                  </a:lnTo>
                  <a:lnTo>
                    <a:pt x="29" y="76"/>
                  </a:lnTo>
                  <a:lnTo>
                    <a:pt x="33" y="80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41"/>
            <p:cNvSpPr>
              <a:spLocks noEditPoints="1"/>
            </p:cNvSpPr>
            <p:nvPr/>
          </p:nvSpPr>
          <p:spPr bwMode="auto">
            <a:xfrm>
              <a:off x="3268663" y="4371975"/>
              <a:ext cx="25400" cy="115888"/>
            </a:xfrm>
            <a:custGeom>
              <a:avLst/>
              <a:gdLst/>
              <a:ahLst/>
              <a:cxnLst>
                <a:cxn ang="0">
                  <a:pos x="19" y="97"/>
                </a:cxn>
                <a:cxn ang="0">
                  <a:pos x="15" y="97"/>
                </a:cxn>
                <a:cxn ang="0">
                  <a:pos x="15" y="90"/>
                </a:cxn>
                <a:cxn ang="0">
                  <a:pos x="13" y="80"/>
                </a:cxn>
                <a:cxn ang="0">
                  <a:pos x="10" y="69"/>
                </a:cxn>
                <a:cxn ang="0">
                  <a:pos x="4" y="46"/>
                </a:cxn>
                <a:cxn ang="0">
                  <a:pos x="2" y="35"/>
                </a:cxn>
                <a:cxn ang="0">
                  <a:pos x="0" y="25"/>
                </a:cxn>
                <a:cxn ang="0">
                  <a:pos x="0" y="17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7" y="0"/>
                </a:cxn>
                <a:cxn ang="0">
                  <a:pos x="23" y="0"/>
                </a:cxn>
                <a:cxn ang="0">
                  <a:pos x="29" y="4"/>
                </a:cxn>
                <a:cxn ang="0">
                  <a:pos x="32" y="10"/>
                </a:cxn>
                <a:cxn ang="0">
                  <a:pos x="32" y="17"/>
                </a:cxn>
                <a:cxn ang="0">
                  <a:pos x="32" y="21"/>
                </a:cxn>
                <a:cxn ang="0">
                  <a:pos x="32" y="29"/>
                </a:cxn>
                <a:cxn ang="0">
                  <a:pos x="31" y="36"/>
                </a:cxn>
                <a:cxn ang="0">
                  <a:pos x="29" y="46"/>
                </a:cxn>
                <a:cxn ang="0">
                  <a:pos x="23" y="69"/>
                </a:cxn>
                <a:cxn ang="0">
                  <a:pos x="21" y="82"/>
                </a:cxn>
                <a:cxn ang="0">
                  <a:pos x="19" y="97"/>
                </a:cxn>
                <a:cxn ang="0">
                  <a:pos x="17" y="112"/>
                </a:cxn>
                <a:cxn ang="0">
                  <a:pos x="23" y="114"/>
                </a:cxn>
                <a:cxn ang="0">
                  <a:pos x="29" y="118"/>
                </a:cxn>
                <a:cxn ang="0">
                  <a:pos x="32" y="124"/>
                </a:cxn>
                <a:cxn ang="0">
                  <a:pos x="32" y="129"/>
                </a:cxn>
                <a:cxn ang="0">
                  <a:pos x="32" y="135"/>
                </a:cxn>
                <a:cxn ang="0">
                  <a:pos x="29" y="141"/>
                </a:cxn>
                <a:cxn ang="0">
                  <a:pos x="23" y="145"/>
                </a:cxn>
                <a:cxn ang="0">
                  <a:pos x="17" y="147"/>
                </a:cxn>
                <a:cxn ang="0">
                  <a:pos x="10" y="145"/>
                </a:cxn>
                <a:cxn ang="0">
                  <a:pos x="4" y="141"/>
                </a:cxn>
                <a:cxn ang="0">
                  <a:pos x="0" y="135"/>
                </a:cxn>
                <a:cxn ang="0">
                  <a:pos x="0" y="129"/>
                </a:cxn>
                <a:cxn ang="0">
                  <a:pos x="0" y="124"/>
                </a:cxn>
                <a:cxn ang="0">
                  <a:pos x="4" y="118"/>
                </a:cxn>
                <a:cxn ang="0">
                  <a:pos x="10" y="114"/>
                </a:cxn>
                <a:cxn ang="0">
                  <a:pos x="17" y="112"/>
                </a:cxn>
              </a:cxnLst>
              <a:rect l="0" t="0" r="r" b="b"/>
              <a:pathLst>
                <a:path w="32" h="147">
                  <a:moveTo>
                    <a:pt x="19" y="97"/>
                  </a:moveTo>
                  <a:lnTo>
                    <a:pt x="15" y="97"/>
                  </a:lnTo>
                  <a:lnTo>
                    <a:pt x="15" y="90"/>
                  </a:lnTo>
                  <a:lnTo>
                    <a:pt x="13" y="80"/>
                  </a:lnTo>
                  <a:lnTo>
                    <a:pt x="10" y="69"/>
                  </a:lnTo>
                  <a:lnTo>
                    <a:pt x="4" y="46"/>
                  </a:lnTo>
                  <a:lnTo>
                    <a:pt x="2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9" y="4"/>
                  </a:lnTo>
                  <a:lnTo>
                    <a:pt x="32" y="10"/>
                  </a:lnTo>
                  <a:lnTo>
                    <a:pt x="32" y="17"/>
                  </a:lnTo>
                  <a:lnTo>
                    <a:pt x="32" y="21"/>
                  </a:lnTo>
                  <a:lnTo>
                    <a:pt x="32" y="29"/>
                  </a:lnTo>
                  <a:lnTo>
                    <a:pt x="31" y="36"/>
                  </a:lnTo>
                  <a:lnTo>
                    <a:pt x="29" y="46"/>
                  </a:lnTo>
                  <a:lnTo>
                    <a:pt x="23" y="69"/>
                  </a:lnTo>
                  <a:lnTo>
                    <a:pt x="21" y="82"/>
                  </a:lnTo>
                  <a:lnTo>
                    <a:pt x="19" y="97"/>
                  </a:lnTo>
                  <a:close/>
                  <a:moveTo>
                    <a:pt x="17" y="112"/>
                  </a:moveTo>
                  <a:lnTo>
                    <a:pt x="23" y="114"/>
                  </a:lnTo>
                  <a:lnTo>
                    <a:pt x="29" y="118"/>
                  </a:lnTo>
                  <a:lnTo>
                    <a:pt x="32" y="124"/>
                  </a:lnTo>
                  <a:lnTo>
                    <a:pt x="32" y="129"/>
                  </a:lnTo>
                  <a:lnTo>
                    <a:pt x="32" y="135"/>
                  </a:lnTo>
                  <a:lnTo>
                    <a:pt x="29" y="141"/>
                  </a:lnTo>
                  <a:lnTo>
                    <a:pt x="23" y="145"/>
                  </a:lnTo>
                  <a:lnTo>
                    <a:pt x="17" y="147"/>
                  </a:lnTo>
                  <a:lnTo>
                    <a:pt x="10" y="145"/>
                  </a:lnTo>
                  <a:lnTo>
                    <a:pt x="4" y="141"/>
                  </a:lnTo>
                  <a:lnTo>
                    <a:pt x="0" y="135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4" y="118"/>
                  </a:lnTo>
                  <a:lnTo>
                    <a:pt x="10" y="114"/>
                  </a:lnTo>
                  <a:lnTo>
                    <a:pt x="17" y="1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auto">
            <a:xfrm>
              <a:off x="2732088" y="3800475"/>
              <a:ext cx="219075" cy="219075"/>
            </a:xfrm>
            <a:custGeom>
              <a:avLst/>
              <a:gdLst/>
              <a:ahLst/>
              <a:cxnLst>
                <a:cxn ang="0">
                  <a:pos x="276" y="137"/>
                </a:cxn>
                <a:cxn ang="0">
                  <a:pos x="272" y="101"/>
                </a:cxn>
                <a:cxn ang="0">
                  <a:pos x="257" y="68"/>
                </a:cxn>
                <a:cxn ang="0">
                  <a:pos x="236" y="40"/>
                </a:cxn>
                <a:cxn ang="0">
                  <a:pos x="207" y="19"/>
                </a:cxn>
                <a:cxn ang="0">
                  <a:pos x="175" y="4"/>
                </a:cxn>
                <a:cxn ang="0">
                  <a:pos x="139" y="0"/>
                </a:cxn>
                <a:cxn ang="0">
                  <a:pos x="101" y="4"/>
                </a:cxn>
                <a:cxn ang="0">
                  <a:pos x="69" y="19"/>
                </a:cxn>
                <a:cxn ang="0">
                  <a:pos x="40" y="40"/>
                </a:cxn>
                <a:cxn ang="0">
                  <a:pos x="19" y="68"/>
                </a:cxn>
                <a:cxn ang="0">
                  <a:pos x="6" y="101"/>
                </a:cxn>
                <a:cxn ang="0">
                  <a:pos x="0" y="137"/>
                </a:cxn>
                <a:cxn ang="0">
                  <a:pos x="6" y="175"/>
                </a:cxn>
                <a:cxn ang="0">
                  <a:pos x="19" y="207"/>
                </a:cxn>
                <a:cxn ang="0">
                  <a:pos x="40" y="235"/>
                </a:cxn>
                <a:cxn ang="0">
                  <a:pos x="69" y="256"/>
                </a:cxn>
                <a:cxn ang="0">
                  <a:pos x="101" y="270"/>
                </a:cxn>
                <a:cxn ang="0">
                  <a:pos x="139" y="275"/>
                </a:cxn>
                <a:cxn ang="0">
                  <a:pos x="175" y="270"/>
                </a:cxn>
                <a:cxn ang="0">
                  <a:pos x="207" y="256"/>
                </a:cxn>
                <a:cxn ang="0">
                  <a:pos x="236" y="235"/>
                </a:cxn>
                <a:cxn ang="0">
                  <a:pos x="257" y="207"/>
                </a:cxn>
                <a:cxn ang="0">
                  <a:pos x="272" y="175"/>
                </a:cxn>
                <a:cxn ang="0">
                  <a:pos x="276" y="137"/>
                </a:cxn>
              </a:cxnLst>
              <a:rect l="0" t="0" r="r" b="b"/>
              <a:pathLst>
                <a:path w="276" h="275">
                  <a:moveTo>
                    <a:pt x="276" y="137"/>
                  </a:moveTo>
                  <a:lnTo>
                    <a:pt x="272" y="101"/>
                  </a:lnTo>
                  <a:lnTo>
                    <a:pt x="257" y="68"/>
                  </a:lnTo>
                  <a:lnTo>
                    <a:pt x="236" y="40"/>
                  </a:lnTo>
                  <a:lnTo>
                    <a:pt x="207" y="19"/>
                  </a:lnTo>
                  <a:lnTo>
                    <a:pt x="175" y="4"/>
                  </a:lnTo>
                  <a:lnTo>
                    <a:pt x="139" y="0"/>
                  </a:lnTo>
                  <a:lnTo>
                    <a:pt x="101" y="4"/>
                  </a:lnTo>
                  <a:lnTo>
                    <a:pt x="69" y="19"/>
                  </a:lnTo>
                  <a:lnTo>
                    <a:pt x="40" y="40"/>
                  </a:lnTo>
                  <a:lnTo>
                    <a:pt x="19" y="68"/>
                  </a:lnTo>
                  <a:lnTo>
                    <a:pt x="6" y="101"/>
                  </a:lnTo>
                  <a:lnTo>
                    <a:pt x="0" y="137"/>
                  </a:lnTo>
                  <a:lnTo>
                    <a:pt x="6" y="175"/>
                  </a:lnTo>
                  <a:lnTo>
                    <a:pt x="19" y="207"/>
                  </a:lnTo>
                  <a:lnTo>
                    <a:pt x="40" y="235"/>
                  </a:lnTo>
                  <a:lnTo>
                    <a:pt x="69" y="256"/>
                  </a:lnTo>
                  <a:lnTo>
                    <a:pt x="101" y="270"/>
                  </a:lnTo>
                  <a:lnTo>
                    <a:pt x="139" y="275"/>
                  </a:lnTo>
                  <a:lnTo>
                    <a:pt x="175" y="270"/>
                  </a:lnTo>
                  <a:lnTo>
                    <a:pt x="207" y="256"/>
                  </a:lnTo>
                  <a:lnTo>
                    <a:pt x="236" y="235"/>
                  </a:lnTo>
                  <a:lnTo>
                    <a:pt x="257" y="207"/>
                  </a:lnTo>
                  <a:lnTo>
                    <a:pt x="272" y="175"/>
                  </a:lnTo>
                  <a:lnTo>
                    <a:pt x="276" y="1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auto">
            <a:xfrm>
              <a:off x="2824163" y="4008438"/>
              <a:ext cx="33337" cy="269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3"/>
                </a:cxn>
                <a:cxn ang="0">
                  <a:pos x="2" y="21"/>
                </a:cxn>
                <a:cxn ang="0">
                  <a:pos x="2" y="30"/>
                </a:cxn>
                <a:cxn ang="0">
                  <a:pos x="6" y="59"/>
                </a:cxn>
                <a:cxn ang="0">
                  <a:pos x="10" y="95"/>
                </a:cxn>
                <a:cxn ang="0">
                  <a:pos x="13" y="135"/>
                </a:cxn>
                <a:cxn ang="0">
                  <a:pos x="19" y="178"/>
                </a:cxn>
                <a:cxn ang="0">
                  <a:pos x="25" y="218"/>
                </a:cxn>
                <a:cxn ang="0">
                  <a:pos x="28" y="256"/>
                </a:cxn>
                <a:cxn ang="0">
                  <a:pos x="34" y="288"/>
                </a:cxn>
                <a:cxn ang="0">
                  <a:pos x="38" y="313"/>
                </a:cxn>
                <a:cxn ang="0">
                  <a:pos x="40" y="323"/>
                </a:cxn>
                <a:cxn ang="0">
                  <a:pos x="40" y="330"/>
                </a:cxn>
                <a:cxn ang="0">
                  <a:pos x="42" y="334"/>
                </a:cxn>
                <a:cxn ang="0">
                  <a:pos x="42" y="336"/>
                </a:cxn>
                <a:cxn ang="0">
                  <a:pos x="42" y="338"/>
                </a:cxn>
                <a:cxn ang="0">
                  <a:pos x="42" y="340"/>
                </a:cxn>
                <a:cxn ang="0">
                  <a:pos x="42" y="340"/>
                </a:cxn>
              </a:cxnLst>
              <a:rect l="0" t="0" r="r" b="b"/>
              <a:pathLst>
                <a:path w="42" h="3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21"/>
                  </a:lnTo>
                  <a:lnTo>
                    <a:pt x="2" y="30"/>
                  </a:lnTo>
                  <a:lnTo>
                    <a:pt x="6" y="59"/>
                  </a:lnTo>
                  <a:lnTo>
                    <a:pt x="10" y="95"/>
                  </a:lnTo>
                  <a:lnTo>
                    <a:pt x="13" y="135"/>
                  </a:lnTo>
                  <a:lnTo>
                    <a:pt x="19" y="178"/>
                  </a:lnTo>
                  <a:lnTo>
                    <a:pt x="25" y="218"/>
                  </a:lnTo>
                  <a:lnTo>
                    <a:pt x="28" y="256"/>
                  </a:lnTo>
                  <a:lnTo>
                    <a:pt x="34" y="288"/>
                  </a:lnTo>
                  <a:lnTo>
                    <a:pt x="38" y="313"/>
                  </a:lnTo>
                  <a:lnTo>
                    <a:pt x="40" y="323"/>
                  </a:lnTo>
                  <a:lnTo>
                    <a:pt x="40" y="330"/>
                  </a:lnTo>
                  <a:lnTo>
                    <a:pt x="42" y="334"/>
                  </a:lnTo>
                  <a:lnTo>
                    <a:pt x="42" y="336"/>
                  </a:lnTo>
                  <a:lnTo>
                    <a:pt x="42" y="338"/>
                  </a:lnTo>
                  <a:lnTo>
                    <a:pt x="42" y="340"/>
                  </a:lnTo>
                  <a:lnTo>
                    <a:pt x="42" y="3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auto">
            <a:xfrm>
              <a:off x="2838450" y="4229100"/>
              <a:ext cx="23813" cy="4921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63"/>
                </a:cxn>
                <a:cxn ang="0">
                  <a:pos x="0" y="4"/>
                </a:cxn>
              </a:cxnLst>
              <a:rect l="0" t="0" r="r" b="b"/>
              <a:pathLst>
                <a:path w="30" h="63">
                  <a:moveTo>
                    <a:pt x="30" y="0"/>
                  </a:moveTo>
                  <a:lnTo>
                    <a:pt x="25" y="63"/>
                  </a:lnTo>
                  <a:lnTo>
                    <a:pt x="0" y="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45"/>
            <p:cNvSpPr>
              <a:spLocks noEditPoints="1"/>
            </p:cNvSpPr>
            <p:nvPr/>
          </p:nvSpPr>
          <p:spPr bwMode="auto">
            <a:xfrm>
              <a:off x="2790825" y="3881438"/>
              <a:ext cx="57150" cy="80962"/>
            </a:xfrm>
            <a:custGeom>
              <a:avLst/>
              <a:gdLst/>
              <a:ahLst/>
              <a:cxnLst>
                <a:cxn ang="0">
                  <a:pos x="46" y="62"/>
                </a:cxn>
                <a:cxn ang="0">
                  <a:pos x="40" y="66"/>
                </a:cxn>
                <a:cxn ang="0">
                  <a:pos x="36" y="68"/>
                </a:cxn>
                <a:cxn ang="0">
                  <a:pos x="31" y="70"/>
                </a:cxn>
                <a:cxn ang="0">
                  <a:pos x="27" y="70"/>
                </a:cxn>
                <a:cxn ang="0">
                  <a:pos x="17" y="70"/>
                </a:cxn>
                <a:cxn ang="0">
                  <a:pos x="12" y="66"/>
                </a:cxn>
                <a:cxn ang="0">
                  <a:pos x="6" y="60"/>
                </a:cxn>
                <a:cxn ang="0">
                  <a:pos x="2" y="53"/>
                </a:cxn>
                <a:cxn ang="0">
                  <a:pos x="0" y="47"/>
                </a:cxn>
                <a:cxn ang="0">
                  <a:pos x="0" y="38"/>
                </a:cxn>
                <a:cxn ang="0">
                  <a:pos x="0" y="28"/>
                </a:cxn>
                <a:cxn ang="0">
                  <a:pos x="4" y="19"/>
                </a:cxn>
                <a:cxn ang="0">
                  <a:pos x="8" y="13"/>
                </a:cxn>
                <a:cxn ang="0">
                  <a:pos x="12" y="9"/>
                </a:cxn>
                <a:cxn ang="0">
                  <a:pos x="17" y="5"/>
                </a:cxn>
                <a:cxn ang="0">
                  <a:pos x="25" y="1"/>
                </a:cxn>
                <a:cxn ang="0">
                  <a:pos x="33" y="0"/>
                </a:cxn>
                <a:cxn ang="0">
                  <a:pos x="38" y="1"/>
                </a:cxn>
                <a:cxn ang="0">
                  <a:pos x="44" y="1"/>
                </a:cxn>
                <a:cxn ang="0">
                  <a:pos x="48" y="3"/>
                </a:cxn>
                <a:cxn ang="0">
                  <a:pos x="52" y="7"/>
                </a:cxn>
                <a:cxn ang="0">
                  <a:pos x="63" y="0"/>
                </a:cxn>
                <a:cxn ang="0">
                  <a:pos x="65" y="0"/>
                </a:cxn>
                <a:cxn ang="0">
                  <a:pos x="65" y="87"/>
                </a:cxn>
                <a:cxn ang="0">
                  <a:pos x="65" y="93"/>
                </a:cxn>
                <a:cxn ang="0">
                  <a:pos x="67" y="96"/>
                </a:cxn>
                <a:cxn ang="0">
                  <a:pos x="69" y="98"/>
                </a:cxn>
                <a:cxn ang="0">
                  <a:pos x="72" y="98"/>
                </a:cxn>
                <a:cxn ang="0">
                  <a:pos x="72" y="102"/>
                </a:cxn>
                <a:cxn ang="0">
                  <a:pos x="36" y="102"/>
                </a:cxn>
                <a:cxn ang="0">
                  <a:pos x="36" y="98"/>
                </a:cxn>
                <a:cxn ang="0">
                  <a:pos x="40" y="98"/>
                </a:cxn>
                <a:cxn ang="0">
                  <a:pos x="42" y="98"/>
                </a:cxn>
                <a:cxn ang="0">
                  <a:pos x="44" y="96"/>
                </a:cxn>
                <a:cxn ang="0">
                  <a:pos x="44" y="96"/>
                </a:cxn>
                <a:cxn ang="0">
                  <a:pos x="44" y="93"/>
                </a:cxn>
                <a:cxn ang="0">
                  <a:pos x="46" y="89"/>
                </a:cxn>
                <a:cxn ang="0">
                  <a:pos x="46" y="62"/>
                </a:cxn>
                <a:cxn ang="0">
                  <a:pos x="46" y="55"/>
                </a:cxn>
                <a:cxn ang="0">
                  <a:pos x="46" y="28"/>
                </a:cxn>
                <a:cxn ang="0">
                  <a:pos x="44" y="20"/>
                </a:cxn>
                <a:cxn ang="0">
                  <a:pos x="44" y="17"/>
                </a:cxn>
                <a:cxn ang="0">
                  <a:pos x="44" y="13"/>
                </a:cxn>
                <a:cxn ang="0">
                  <a:pos x="42" y="9"/>
                </a:cxn>
                <a:cxn ang="0">
                  <a:pos x="38" y="7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29" y="5"/>
                </a:cxn>
                <a:cxn ang="0">
                  <a:pos x="25" y="9"/>
                </a:cxn>
                <a:cxn ang="0">
                  <a:pos x="23" y="15"/>
                </a:cxn>
                <a:cxn ang="0">
                  <a:pos x="21" y="20"/>
                </a:cxn>
                <a:cxn ang="0">
                  <a:pos x="21" y="28"/>
                </a:cxn>
                <a:cxn ang="0">
                  <a:pos x="19" y="38"/>
                </a:cxn>
                <a:cxn ang="0">
                  <a:pos x="21" y="47"/>
                </a:cxn>
                <a:cxn ang="0">
                  <a:pos x="21" y="53"/>
                </a:cxn>
                <a:cxn ang="0">
                  <a:pos x="25" y="58"/>
                </a:cxn>
                <a:cxn ang="0">
                  <a:pos x="27" y="62"/>
                </a:cxn>
                <a:cxn ang="0">
                  <a:pos x="33" y="62"/>
                </a:cxn>
                <a:cxn ang="0">
                  <a:pos x="34" y="62"/>
                </a:cxn>
                <a:cxn ang="0">
                  <a:pos x="38" y="60"/>
                </a:cxn>
                <a:cxn ang="0">
                  <a:pos x="42" y="58"/>
                </a:cxn>
                <a:cxn ang="0">
                  <a:pos x="46" y="55"/>
                </a:cxn>
              </a:cxnLst>
              <a:rect l="0" t="0" r="r" b="b"/>
              <a:pathLst>
                <a:path w="72" h="102">
                  <a:moveTo>
                    <a:pt x="46" y="62"/>
                  </a:moveTo>
                  <a:lnTo>
                    <a:pt x="40" y="66"/>
                  </a:lnTo>
                  <a:lnTo>
                    <a:pt x="36" y="68"/>
                  </a:lnTo>
                  <a:lnTo>
                    <a:pt x="31" y="70"/>
                  </a:lnTo>
                  <a:lnTo>
                    <a:pt x="27" y="70"/>
                  </a:lnTo>
                  <a:lnTo>
                    <a:pt x="17" y="70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2" y="53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4" y="19"/>
                  </a:lnTo>
                  <a:lnTo>
                    <a:pt x="8" y="13"/>
                  </a:lnTo>
                  <a:lnTo>
                    <a:pt x="12" y="9"/>
                  </a:lnTo>
                  <a:lnTo>
                    <a:pt x="17" y="5"/>
                  </a:lnTo>
                  <a:lnTo>
                    <a:pt x="25" y="1"/>
                  </a:lnTo>
                  <a:lnTo>
                    <a:pt x="33" y="0"/>
                  </a:lnTo>
                  <a:lnTo>
                    <a:pt x="38" y="1"/>
                  </a:lnTo>
                  <a:lnTo>
                    <a:pt x="44" y="1"/>
                  </a:lnTo>
                  <a:lnTo>
                    <a:pt x="48" y="3"/>
                  </a:lnTo>
                  <a:lnTo>
                    <a:pt x="52" y="7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5" y="87"/>
                  </a:lnTo>
                  <a:lnTo>
                    <a:pt x="65" y="93"/>
                  </a:lnTo>
                  <a:lnTo>
                    <a:pt x="67" y="96"/>
                  </a:lnTo>
                  <a:lnTo>
                    <a:pt x="69" y="98"/>
                  </a:lnTo>
                  <a:lnTo>
                    <a:pt x="72" y="98"/>
                  </a:lnTo>
                  <a:lnTo>
                    <a:pt x="72" y="102"/>
                  </a:lnTo>
                  <a:lnTo>
                    <a:pt x="36" y="102"/>
                  </a:lnTo>
                  <a:lnTo>
                    <a:pt x="36" y="98"/>
                  </a:lnTo>
                  <a:lnTo>
                    <a:pt x="40" y="98"/>
                  </a:lnTo>
                  <a:lnTo>
                    <a:pt x="42" y="98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44" y="93"/>
                  </a:lnTo>
                  <a:lnTo>
                    <a:pt x="46" y="89"/>
                  </a:lnTo>
                  <a:lnTo>
                    <a:pt x="46" y="62"/>
                  </a:lnTo>
                  <a:close/>
                  <a:moveTo>
                    <a:pt x="46" y="55"/>
                  </a:moveTo>
                  <a:lnTo>
                    <a:pt x="46" y="28"/>
                  </a:lnTo>
                  <a:lnTo>
                    <a:pt x="44" y="20"/>
                  </a:lnTo>
                  <a:lnTo>
                    <a:pt x="44" y="17"/>
                  </a:lnTo>
                  <a:lnTo>
                    <a:pt x="44" y="13"/>
                  </a:lnTo>
                  <a:lnTo>
                    <a:pt x="42" y="9"/>
                  </a:lnTo>
                  <a:lnTo>
                    <a:pt x="38" y="7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29" y="5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21" y="20"/>
                  </a:lnTo>
                  <a:lnTo>
                    <a:pt x="21" y="28"/>
                  </a:lnTo>
                  <a:lnTo>
                    <a:pt x="19" y="38"/>
                  </a:lnTo>
                  <a:lnTo>
                    <a:pt x="21" y="47"/>
                  </a:lnTo>
                  <a:lnTo>
                    <a:pt x="21" y="53"/>
                  </a:lnTo>
                  <a:lnTo>
                    <a:pt x="25" y="58"/>
                  </a:lnTo>
                  <a:lnTo>
                    <a:pt x="27" y="62"/>
                  </a:lnTo>
                  <a:lnTo>
                    <a:pt x="33" y="62"/>
                  </a:lnTo>
                  <a:lnTo>
                    <a:pt x="34" y="62"/>
                  </a:lnTo>
                  <a:lnTo>
                    <a:pt x="38" y="60"/>
                  </a:lnTo>
                  <a:lnTo>
                    <a:pt x="42" y="58"/>
                  </a:lnTo>
                  <a:lnTo>
                    <a:pt x="46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auto">
            <a:xfrm>
              <a:off x="2847975" y="3930650"/>
              <a:ext cx="41275" cy="65088"/>
            </a:xfrm>
            <a:custGeom>
              <a:avLst/>
              <a:gdLst/>
              <a:ahLst/>
              <a:cxnLst>
                <a:cxn ang="0">
                  <a:pos x="14" y="38"/>
                </a:cxn>
                <a:cxn ang="0">
                  <a:pos x="25" y="34"/>
                </a:cxn>
                <a:cxn ang="0">
                  <a:pos x="29" y="29"/>
                </a:cxn>
                <a:cxn ang="0">
                  <a:pos x="31" y="21"/>
                </a:cxn>
                <a:cxn ang="0">
                  <a:pos x="27" y="13"/>
                </a:cxn>
                <a:cxn ang="0">
                  <a:pos x="17" y="10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14" y="4"/>
                </a:cxn>
                <a:cxn ang="0">
                  <a:pos x="29" y="0"/>
                </a:cxn>
                <a:cxn ang="0">
                  <a:pos x="38" y="2"/>
                </a:cxn>
                <a:cxn ang="0">
                  <a:pos x="46" y="10"/>
                </a:cxn>
                <a:cxn ang="0">
                  <a:pos x="48" y="19"/>
                </a:cxn>
                <a:cxn ang="0">
                  <a:pos x="40" y="27"/>
                </a:cxn>
                <a:cxn ang="0">
                  <a:pos x="42" y="34"/>
                </a:cxn>
                <a:cxn ang="0">
                  <a:pos x="52" y="44"/>
                </a:cxn>
                <a:cxn ang="0">
                  <a:pos x="52" y="59"/>
                </a:cxn>
                <a:cxn ang="0">
                  <a:pos x="42" y="74"/>
                </a:cxn>
                <a:cxn ang="0">
                  <a:pos x="27" y="82"/>
                </a:cxn>
                <a:cxn ang="0">
                  <a:pos x="12" y="82"/>
                </a:cxn>
                <a:cxn ang="0">
                  <a:pos x="2" y="78"/>
                </a:cxn>
                <a:cxn ang="0">
                  <a:pos x="0" y="72"/>
                </a:cxn>
                <a:cxn ang="0">
                  <a:pos x="2" y="67"/>
                </a:cxn>
                <a:cxn ang="0">
                  <a:pos x="6" y="65"/>
                </a:cxn>
                <a:cxn ang="0">
                  <a:pos x="10" y="65"/>
                </a:cxn>
                <a:cxn ang="0">
                  <a:pos x="14" y="67"/>
                </a:cxn>
                <a:cxn ang="0">
                  <a:pos x="21" y="72"/>
                </a:cxn>
                <a:cxn ang="0">
                  <a:pos x="31" y="72"/>
                </a:cxn>
                <a:cxn ang="0">
                  <a:pos x="38" y="67"/>
                </a:cxn>
                <a:cxn ang="0">
                  <a:pos x="36" y="55"/>
                </a:cxn>
                <a:cxn ang="0">
                  <a:pos x="27" y="44"/>
                </a:cxn>
                <a:cxn ang="0">
                  <a:pos x="14" y="38"/>
                </a:cxn>
              </a:cxnLst>
              <a:rect l="0" t="0" r="r" b="b"/>
              <a:pathLst>
                <a:path w="52" h="82">
                  <a:moveTo>
                    <a:pt x="14" y="38"/>
                  </a:moveTo>
                  <a:lnTo>
                    <a:pt x="14" y="38"/>
                  </a:lnTo>
                  <a:lnTo>
                    <a:pt x="21" y="36"/>
                  </a:lnTo>
                  <a:lnTo>
                    <a:pt x="25" y="34"/>
                  </a:lnTo>
                  <a:lnTo>
                    <a:pt x="27" y="32"/>
                  </a:lnTo>
                  <a:lnTo>
                    <a:pt x="29" y="29"/>
                  </a:lnTo>
                  <a:lnTo>
                    <a:pt x="31" y="25"/>
                  </a:lnTo>
                  <a:lnTo>
                    <a:pt x="31" y="21"/>
                  </a:lnTo>
                  <a:lnTo>
                    <a:pt x="29" y="17"/>
                  </a:lnTo>
                  <a:lnTo>
                    <a:pt x="27" y="13"/>
                  </a:lnTo>
                  <a:lnTo>
                    <a:pt x="23" y="10"/>
                  </a:lnTo>
                  <a:lnTo>
                    <a:pt x="17" y="10"/>
                  </a:lnTo>
                  <a:lnTo>
                    <a:pt x="12" y="10"/>
                  </a:lnTo>
                  <a:lnTo>
                    <a:pt x="8" y="13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8" y="10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8" y="2"/>
                  </a:lnTo>
                  <a:lnTo>
                    <a:pt x="42" y="6"/>
                  </a:lnTo>
                  <a:lnTo>
                    <a:pt x="46" y="10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6" y="23"/>
                  </a:lnTo>
                  <a:lnTo>
                    <a:pt x="40" y="27"/>
                  </a:lnTo>
                  <a:lnTo>
                    <a:pt x="35" y="31"/>
                  </a:lnTo>
                  <a:lnTo>
                    <a:pt x="42" y="34"/>
                  </a:lnTo>
                  <a:lnTo>
                    <a:pt x="48" y="38"/>
                  </a:lnTo>
                  <a:lnTo>
                    <a:pt x="52" y="44"/>
                  </a:lnTo>
                  <a:lnTo>
                    <a:pt x="52" y="51"/>
                  </a:lnTo>
                  <a:lnTo>
                    <a:pt x="52" y="59"/>
                  </a:lnTo>
                  <a:lnTo>
                    <a:pt x="48" y="67"/>
                  </a:lnTo>
                  <a:lnTo>
                    <a:pt x="42" y="74"/>
                  </a:lnTo>
                  <a:lnTo>
                    <a:pt x="36" y="78"/>
                  </a:lnTo>
                  <a:lnTo>
                    <a:pt x="27" y="82"/>
                  </a:lnTo>
                  <a:lnTo>
                    <a:pt x="17" y="82"/>
                  </a:lnTo>
                  <a:lnTo>
                    <a:pt x="12" y="82"/>
                  </a:lnTo>
                  <a:lnTo>
                    <a:pt x="6" y="82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9"/>
                  </a:lnTo>
                  <a:lnTo>
                    <a:pt x="2" y="67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8" y="65"/>
                  </a:lnTo>
                  <a:lnTo>
                    <a:pt x="10" y="65"/>
                  </a:lnTo>
                  <a:lnTo>
                    <a:pt x="12" y="65"/>
                  </a:lnTo>
                  <a:lnTo>
                    <a:pt x="14" y="67"/>
                  </a:lnTo>
                  <a:lnTo>
                    <a:pt x="17" y="70"/>
                  </a:lnTo>
                  <a:lnTo>
                    <a:pt x="21" y="72"/>
                  </a:lnTo>
                  <a:lnTo>
                    <a:pt x="27" y="74"/>
                  </a:lnTo>
                  <a:lnTo>
                    <a:pt x="31" y="72"/>
                  </a:lnTo>
                  <a:lnTo>
                    <a:pt x="35" y="70"/>
                  </a:lnTo>
                  <a:lnTo>
                    <a:pt x="38" y="67"/>
                  </a:lnTo>
                  <a:lnTo>
                    <a:pt x="38" y="63"/>
                  </a:lnTo>
                  <a:lnTo>
                    <a:pt x="36" y="55"/>
                  </a:lnTo>
                  <a:lnTo>
                    <a:pt x="33" y="48"/>
                  </a:lnTo>
                  <a:lnTo>
                    <a:pt x="27" y="44"/>
                  </a:lnTo>
                  <a:lnTo>
                    <a:pt x="21" y="42"/>
                  </a:lnTo>
                  <a:lnTo>
                    <a:pt x="14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47"/>
            <p:cNvSpPr>
              <a:spLocks noChangeShapeType="1"/>
            </p:cNvSpPr>
            <p:nvPr/>
          </p:nvSpPr>
          <p:spPr bwMode="auto">
            <a:xfrm flipH="1" flipV="1">
              <a:off x="2659063" y="3889375"/>
              <a:ext cx="3175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auto">
            <a:xfrm>
              <a:off x="2647950" y="3863975"/>
              <a:ext cx="11113" cy="25400"/>
            </a:xfrm>
            <a:custGeom>
              <a:avLst/>
              <a:gdLst/>
              <a:ahLst/>
              <a:cxnLst>
                <a:cxn ang="0">
                  <a:pos x="13" y="3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32">
                  <a:moveTo>
                    <a:pt x="13" y="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49"/>
            <p:cNvSpPr>
              <a:spLocks noChangeShapeType="1"/>
            </p:cNvSpPr>
            <p:nvPr/>
          </p:nvSpPr>
          <p:spPr bwMode="auto">
            <a:xfrm flipH="1" flipV="1">
              <a:off x="2630488" y="3841750"/>
              <a:ext cx="4762" cy="79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auto">
            <a:xfrm>
              <a:off x="2589213" y="3817938"/>
              <a:ext cx="41275" cy="23812"/>
            </a:xfrm>
            <a:custGeom>
              <a:avLst/>
              <a:gdLst/>
              <a:ahLst/>
              <a:cxnLst>
                <a:cxn ang="0">
                  <a:pos x="53" y="30"/>
                </a:cxn>
                <a:cxn ang="0">
                  <a:pos x="24" y="9"/>
                </a:cxn>
                <a:cxn ang="0">
                  <a:pos x="0" y="0"/>
                </a:cxn>
              </a:cxnLst>
              <a:rect l="0" t="0" r="r" b="b"/>
              <a:pathLst>
                <a:path w="53" h="30">
                  <a:moveTo>
                    <a:pt x="53" y="30"/>
                  </a:moveTo>
                  <a:lnTo>
                    <a:pt x="24" y="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51"/>
            <p:cNvSpPr>
              <a:spLocks noChangeShapeType="1"/>
            </p:cNvSpPr>
            <p:nvPr/>
          </p:nvSpPr>
          <p:spPr bwMode="auto">
            <a:xfrm flipH="1" flipV="1">
              <a:off x="2552700" y="3810000"/>
              <a:ext cx="17463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auto">
            <a:xfrm>
              <a:off x="2514600" y="3810000"/>
              <a:ext cx="38100" cy="95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11" y="6"/>
                </a:cxn>
                <a:cxn ang="0">
                  <a:pos x="0" y="12"/>
                </a:cxn>
              </a:cxnLst>
              <a:rect l="0" t="0" r="r" b="b"/>
              <a:pathLst>
                <a:path w="47" h="12">
                  <a:moveTo>
                    <a:pt x="47" y="0"/>
                  </a:moveTo>
                  <a:lnTo>
                    <a:pt x="11" y="6"/>
                  </a:lnTo>
                  <a:lnTo>
                    <a:pt x="0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53"/>
            <p:cNvSpPr>
              <a:spLocks noChangeShapeType="1"/>
            </p:cNvSpPr>
            <p:nvPr/>
          </p:nvSpPr>
          <p:spPr bwMode="auto">
            <a:xfrm flipH="1">
              <a:off x="2476500" y="3827463"/>
              <a:ext cx="20638" cy="14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auto">
            <a:xfrm>
              <a:off x="2457450" y="3841750"/>
              <a:ext cx="19050" cy="254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" y="29"/>
                </a:cxn>
                <a:cxn ang="0">
                  <a:pos x="0" y="32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1" y="29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55"/>
            <p:cNvSpPr>
              <a:spLocks noChangeShapeType="1"/>
            </p:cNvSpPr>
            <p:nvPr/>
          </p:nvSpPr>
          <p:spPr bwMode="auto">
            <a:xfrm flipH="1">
              <a:off x="2449513" y="3886200"/>
              <a:ext cx="1587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auto">
            <a:xfrm>
              <a:off x="2444750" y="3889375"/>
              <a:ext cx="4763" cy="539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38"/>
                </a:cxn>
                <a:cxn ang="0">
                  <a:pos x="4" y="66"/>
                </a:cxn>
              </a:cxnLst>
              <a:rect l="0" t="0" r="r" b="b"/>
              <a:pathLst>
                <a:path w="6" h="66">
                  <a:moveTo>
                    <a:pt x="6" y="0"/>
                  </a:moveTo>
                  <a:lnTo>
                    <a:pt x="0" y="38"/>
                  </a:lnTo>
                  <a:lnTo>
                    <a:pt x="4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57"/>
            <p:cNvSpPr>
              <a:spLocks noChangeShapeType="1"/>
            </p:cNvSpPr>
            <p:nvPr/>
          </p:nvSpPr>
          <p:spPr bwMode="auto">
            <a:xfrm>
              <a:off x="2452688" y="3960813"/>
              <a:ext cx="6350" cy="142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auto">
            <a:xfrm>
              <a:off x="2459038" y="3975100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9"/>
                </a:cxn>
                <a:cxn ang="0">
                  <a:pos x="37" y="40"/>
                </a:cxn>
              </a:cxnLst>
              <a:rect l="0" t="0" r="r" b="b"/>
              <a:pathLst>
                <a:path w="37" h="40">
                  <a:moveTo>
                    <a:pt x="0" y="0"/>
                  </a:moveTo>
                  <a:lnTo>
                    <a:pt x="21" y="29"/>
                  </a:lnTo>
                  <a:lnTo>
                    <a:pt x="37" y="4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59"/>
            <p:cNvSpPr>
              <a:spLocks noChangeShapeType="1"/>
            </p:cNvSpPr>
            <p:nvPr/>
          </p:nvSpPr>
          <p:spPr bwMode="auto">
            <a:xfrm>
              <a:off x="2503488" y="4016375"/>
              <a:ext cx="20637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auto">
            <a:xfrm>
              <a:off x="2524125" y="4025900"/>
              <a:ext cx="349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4"/>
                </a:cxn>
                <a:cxn ang="0">
                  <a:pos x="44" y="4"/>
                </a:cxn>
              </a:cxnLst>
              <a:rect l="0" t="0" r="r" b="b"/>
              <a:pathLst>
                <a:path w="44" h="4">
                  <a:moveTo>
                    <a:pt x="0" y="0"/>
                  </a:moveTo>
                  <a:lnTo>
                    <a:pt x="36" y="4"/>
                  </a:lnTo>
                  <a:lnTo>
                    <a:pt x="44" y="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61"/>
            <p:cNvSpPr>
              <a:spLocks noChangeShapeType="1"/>
            </p:cNvSpPr>
            <p:nvPr/>
          </p:nvSpPr>
          <p:spPr bwMode="auto">
            <a:xfrm>
              <a:off x="2578100" y="4025900"/>
              <a:ext cx="47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62"/>
            <p:cNvSpPr>
              <a:spLocks/>
            </p:cNvSpPr>
            <p:nvPr/>
          </p:nvSpPr>
          <p:spPr bwMode="auto">
            <a:xfrm>
              <a:off x="2582863" y="3998913"/>
              <a:ext cx="46037" cy="2698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2" y="19"/>
                </a:cxn>
                <a:cxn ang="0">
                  <a:pos x="57" y="0"/>
                </a:cxn>
              </a:cxnLst>
              <a:rect l="0" t="0" r="r" b="b"/>
              <a:pathLst>
                <a:path w="57" h="34">
                  <a:moveTo>
                    <a:pt x="0" y="34"/>
                  </a:moveTo>
                  <a:lnTo>
                    <a:pt x="32" y="19"/>
                  </a:lnTo>
                  <a:lnTo>
                    <a:pt x="5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63"/>
            <p:cNvSpPr>
              <a:spLocks noChangeShapeType="1"/>
            </p:cNvSpPr>
            <p:nvPr/>
          </p:nvSpPr>
          <p:spPr bwMode="auto">
            <a:xfrm flipV="1">
              <a:off x="2640013" y="3975100"/>
              <a:ext cx="7937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auto">
            <a:xfrm>
              <a:off x="2647950" y="3932238"/>
              <a:ext cx="12700" cy="42862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3" y="21"/>
                </a:cxn>
                <a:cxn ang="0">
                  <a:pos x="17" y="0"/>
                </a:cxn>
              </a:cxnLst>
              <a:rect l="0" t="0" r="r" b="b"/>
              <a:pathLst>
                <a:path w="17" h="53">
                  <a:moveTo>
                    <a:pt x="0" y="53"/>
                  </a:moveTo>
                  <a:lnTo>
                    <a:pt x="13" y="21"/>
                  </a:lnTo>
                  <a:lnTo>
                    <a:pt x="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65"/>
            <p:cNvSpPr>
              <a:spLocks noChangeShapeType="1"/>
            </p:cNvSpPr>
            <p:nvPr/>
          </p:nvSpPr>
          <p:spPr bwMode="auto">
            <a:xfrm>
              <a:off x="2535238" y="4017963"/>
              <a:ext cx="15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66"/>
            <p:cNvSpPr>
              <a:spLocks noChangeShapeType="1"/>
            </p:cNvSpPr>
            <p:nvPr/>
          </p:nvSpPr>
          <p:spPr bwMode="auto">
            <a:xfrm>
              <a:off x="2535238" y="4019550"/>
              <a:ext cx="15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67"/>
            <p:cNvSpPr>
              <a:spLocks noChangeShapeType="1"/>
            </p:cNvSpPr>
            <p:nvPr/>
          </p:nvSpPr>
          <p:spPr bwMode="auto">
            <a:xfrm>
              <a:off x="2535238" y="4019550"/>
              <a:ext cx="15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68"/>
            <p:cNvSpPr>
              <a:spLocks noChangeShapeType="1"/>
            </p:cNvSpPr>
            <p:nvPr/>
          </p:nvSpPr>
          <p:spPr bwMode="auto">
            <a:xfrm>
              <a:off x="2535238" y="4019550"/>
              <a:ext cx="15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69"/>
            <p:cNvSpPr>
              <a:spLocks noChangeShapeType="1"/>
            </p:cNvSpPr>
            <p:nvPr/>
          </p:nvSpPr>
          <p:spPr bwMode="auto">
            <a:xfrm>
              <a:off x="2536825" y="4021138"/>
              <a:ext cx="1588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70"/>
            <p:cNvSpPr>
              <a:spLocks noChangeShapeType="1"/>
            </p:cNvSpPr>
            <p:nvPr/>
          </p:nvSpPr>
          <p:spPr bwMode="auto">
            <a:xfrm>
              <a:off x="2536825" y="4024313"/>
              <a:ext cx="1588" cy="4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71"/>
            <p:cNvSpPr>
              <a:spLocks noChangeShapeType="1"/>
            </p:cNvSpPr>
            <p:nvPr/>
          </p:nvSpPr>
          <p:spPr bwMode="auto">
            <a:xfrm>
              <a:off x="2536825" y="4029075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72"/>
            <p:cNvSpPr>
              <a:spLocks noChangeShapeType="1"/>
            </p:cNvSpPr>
            <p:nvPr/>
          </p:nvSpPr>
          <p:spPr bwMode="auto">
            <a:xfrm>
              <a:off x="2536825" y="4035425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auto">
            <a:xfrm>
              <a:off x="2538413" y="4041775"/>
              <a:ext cx="317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8"/>
                </a:cxn>
                <a:cxn ang="0">
                  <a:pos x="4" y="43"/>
                </a:cxn>
              </a:cxnLst>
              <a:rect l="0" t="0" r="r" b="b"/>
              <a:pathLst>
                <a:path w="4" h="43">
                  <a:moveTo>
                    <a:pt x="0" y="0"/>
                  </a:moveTo>
                  <a:lnTo>
                    <a:pt x="2" y="28"/>
                  </a:lnTo>
                  <a:lnTo>
                    <a:pt x="4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auto">
            <a:xfrm>
              <a:off x="2543175" y="4095750"/>
              <a:ext cx="6350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0"/>
                </a:cxn>
                <a:cxn ang="0">
                  <a:pos x="7" y="72"/>
                </a:cxn>
              </a:cxnLst>
              <a:rect l="0" t="0" r="r" b="b"/>
              <a:pathLst>
                <a:path w="7" h="72">
                  <a:moveTo>
                    <a:pt x="0" y="0"/>
                  </a:moveTo>
                  <a:lnTo>
                    <a:pt x="4" y="40"/>
                  </a:lnTo>
                  <a:lnTo>
                    <a:pt x="7" y="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>
              <a:off x="2552700" y="4171950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auto">
            <a:xfrm>
              <a:off x="2554288" y="4192588"/>
              <a:ext cx="6350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7"/>
                </a:cxn>
                <a:cxn ang="0">
                  <a:pos x="8" y="45"/>
                </a:cxn>
              </a:cxnLst>
              <a:rect l="0" t="0" r="r" b="b"/>
              <a:pathLst>
                <a:path w="8" h="45">
                  <a:moveTo>
                    <a:pt x="0" y="0"/>
                  </a:moveTo>
                  <a:lnTo>
                    <a:pt x="6" y="37"/>
                  </a:lnTo>
                  <a:lnTo>
                    <a:pt x="8" y="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77"/>
            <p:cNvSpPr>
              <a:spLocks noChangeShapeType="1"/>
            </p:cNvSpPr>
            <p:nvPr/>
          </p:nvSpPr>
          <p:spPr bwMode="auto">
            <a:xfrm>
              <a:off x="2563813" y="4246563"/>
              <a:ext cx="15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78"/>
            <p:cNvSpPr>
              <a:spLocks noChangeShapeType="1"/>
            </p:cNvSpPr>
            <p:nvPr/>
          </p:nvSpPr>
          <p:spPr bwMode="auto">
            <a:xfrm>
              <a:off x="2563813" y="4246563"/>
              <a:ext cx="3175" cy="206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79"/>
            <p:cNvSpPr>
              <a:spLocks noChangeShapeType="1"/>
            </p:cNvSpPr>
            <p:nvPr/>
          </p:nvSpPr>
          <p:spPr bwMode="auto">
            <a:xfrm>
              <a:off x="2566988" y="4267200"/>
              <a:ext cx="1587" cy="79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80"/>
            <p:cNvSpPr>
              <a:spLocks noChangeShapeType="1"/>
            </p:cNvSpPr>
            <p:nvPr/>
          </p:nvSpPr>
          <p:spPr bwMode="auto">
            <a:xfrm>
              <a:off x="2566988" y="4275138"/>
              <a:ext cx="1587" cy="4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81"/>
            <p:cNvSpPr>
              <a:spLocks noChangeShapeType="1"/>
            </p:cNvSpPr>
            <p:nvPr/>
          </p:nvSpPr>
          <p:spPr bwMode="auto">
            <a:xfrm>
              <a:off x="2568575" y="4279900"/>
              <a:ext cx="1588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82"/>
            <p:cNvSpPr>
              <a:spLocks noChangeShapeType="1"/>
            </p:cNvSpPr>
            <p:nvPr/>
          </p:nvSpPr>
          <p:spPr bwMode="auto">
            <a:xfrm>
              <a:off x="2568575" y="4283075"/>
              <a:ext cx="1588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83"/>
            <p:cNvSpPr>
              <a:spLocks noChangeShapeType="1"/>
            </p:cNvSpPr>
            <p:nvPr/>
          </p:nvSpPr>
          <p:spPr bwMode="auto">
            <a:xfrm>
              <a:off x="2570163" y="4286250"/>
              <a:ext cx="15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84"/>
            <p:cNvSpPr>
              <a:spLocks noChangeShapeType="1"/>
            </p:cNvSpPr>
            <p:nvPr/>
          </p:nvSpPr>
          <p:spPr bwMode="auto">
            <a:xfrm>
              <a:off x="2570163" y="4287838"/>
              <a:ext cx="15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85"/>
            <p:cNvSpPr>
              <a:spLocks noChangeShapeType="1"/>
            </p:cNvSpPr>
            <p:nvPr/>
          </p:nvSpPr>
          <p:spPr bwMode="auto">
            <a:xfrm>
              <a:off x="2570163" y="4287838"/>
              <a:ext cx="15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86"/>
            <p:cNvSpPr>
              <a:spLocks/>
            </p:cNvSpPr>
            <p:nvPr/>
          </p:nvSpPr>
          <p:spPr bwMode="auto">
            <a:xfrm>
              <a:off x="2566988" y="4238625"/>
              <a:ext cx="6350" cy="492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4" y="63"/>
                </a:cxn>
                <a:cxn ang="0">
                  <a:pos x="0" y="54"/>
                </a:cxn>
              </a:cxnLst>
              <a:rect l="0" t="0" r="r" b="b"/>
              <a:pathLst>
                <a:path w="10" h="63">
                  <a:moveTo>
                    <a:pt x="10" y="0"/>
                  </a:moveTo>
                  <a:lnTo>
                    <a:pt x="4" y="63"/>
                  </a:lnTo>
                  <a:lnTo>
                    <a:pt x="0" y="5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87"/>
            <p:cNvSpPr>
              <a:spLocks noChangeShapeType="1"/>
            </p:cNvSpPr>
            <p:nvPr/>
          </p:nvSpPr>
          <p:spPr bwMode="auto">
            <a:xfrm flipH="1" flipV="1">
              <a:off x="2549525" y="4243388"/>
              <a:ext cx="9525" cy="190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88"/>
            <p:cNvSpPr>
              <a:spLocks noEditPoints="1"/>
            </p:cNvSpPr>
            <p:nvPr/>
          </p:nvSpPr>
          <p:spPr bwMode="auto">
            <a:xfrm>
              <a:off x="2501900" y="3883025"/>
              <a:ext cx="55563" cy="80963"/>
            </a:xfrm>
            <a:custGeom>
              <a:avLst/>
              <a:gdLst/>
              <a:ahLst/>
              <a:cxnLst>
                <a:cxn ang="0">
                  <a:pos x="60" y="86"/>
                </a:cxn>
                <a:cxn ang="0">
                  <a:pos x="60" y="95"/>
                </a:cxn>
                <a:cxn ang="0">
                  <a:pos x="62" y="99"/>
                </a:cxn>
                <a:cxn ang="0">
                  <a:pos x="70" y="101"/>
                </a:cxn>
                <a:cxn ang="0">
                  <a:pos x="38" y="103"/>
                </a:cxn>
                <a:cxn ang="0">
                  <a:pos x="40" y="101"/>
                </a:cxn>
                <a:cxn ang="0">
                  <a:pos x="45" y="99"/>
                </a:cxn>
                <a:cxn ang="0">
                  <a:pos x="47" y="95"/>
                </a:cxn>
                <a:cxn ang="0">
                  <a:pos x="47" y="86"/>
                </a:cxn>
                <a:cxn ang="0">
                  <a:pos x="41" y="63"/>
                </a:cxn>
                <a:cxn ang="0">
                  <a:pos x="30" y="71"/>
                </a:cxn>
                <a:cxn ang="0">
                  <a:pos x="19" y="71"/>
                </a:cxn>
                <a:cxn ang="0">
                  <a:pos x="7" y="63"/>
                </a:cxn>
                <a:cxn ang="0">
                  <a:pos x="2" y="48"/>
                </a:cxn>
                <a:cxn ang="0">
                  <a:pos x="2" y="29"/>
                </a:cxn>
                <a:cxn ang="0">
                  <a:pos x="11" y="12"/>
                </a:cxn>
                <a:cxn ang="0">
                  <a:pos x="26" y="2"/>
                </a:cxn>
                <a:cxn ang="0">
                  <a:pos x="40" y="0"/>
                </a:cxn>
                <a:cxn ang="0">
                  <a:pos x="45" y="2"/>
                </a:cxn>
                <a:cxn ang="0">
                  <a:pos x="53" y="2"/>
                </a:cxn>
                <a:cxn ang="0">
                  <a:pos x="60" y="0"/>
                </a:cxn>
                <a:cxn ang="0">
                  <a:pos x="47" y="21"/>
                </a:cxn>
                <a:cxn ang="0">
                  <a:pos x="45" y="12"/>
                </a:cxn>
                <a:cxn ang="0">
                  <a:pos x="41" y="8"/>
                </a:cxn>
                <a:cxn ang="0">
                  <a:pos x="32" y="6"/>
                </a:cxn>
                <a:cxn ang="0">
                  <a:pos x="22" y="8"/>
                </a:cxn>
                <a:cxn ang="0">
                  <a:pos x="15" y="18"/>
                </a:cxn>
                <a:cxn ang="0">
                  <a:pos x="13" y="33"/>
                </a:cxn>
                <a:cxn ang="0">
                  <a:pos x="15" y="48"/>
                </a:cxn>
                <a:cxn ang="0">
                  <a:pos x="22" y="57"/>
                </a:cxn>
                <a:cxn ang="0">
                  <a:pos x="34" y="59"/>
                </a:cxn>
                <a:cxn ang="0">
                  <a:pos x="41" y="57"/>
                </a:cxn>
                <a:cxn ang="0">
                  <a:pos x="47" y="52"/>
                </a:cxn>
              </a:cxnLst>
              <a:rect l="0" t="0" r="r" b="b"/>
              <a:pathLst>
                <a:path w="70" h="103">
                  <a:moveTo>
                    <a:pt x="60" y="0"/>
                  </a:moveTo>
                  <a:lnTo>
                    <a:pt x="60" y="86"/>
                  </a:lnTo>
                  <a:lnTo>
                    <a:pt x="60" y="93"/>
                  </a:lnTo>
                  <a:lnTo>
                    <a:pt x="60" y="95"/>
                  </a:lnTo>
                  <a:lnTo>
                    <a:pt x="62" y="97"/>
                  </a:lnTo>
                  <a:lnTo>
                    <a:pt x="62" y="99"/>
                  </a:lnTo>
                  <a:lnTo>
                    <a:pt x="66" y="101"/>
                  </a:lnTo>
                  <a:lnTo>
                    <a:pt x="70" y="101"/>
                  </a:lnTo>
                  <a:lnTo>
                    <a:pt x="70" y="103"/>
                  </a:lnTo>
                  <a:lnTo>
                    <a:pt x="38" y="103"/>
                  </a:lnTo>
                  <a:lnTo>
                    <a:pt x="38" y="101"/>
                  </a:lnTo>
                  <a:lnTo>
                    <a:pt x="40" y="101"/>
                  </a:lnTo>
                  <a:lnTo>
                    <a:pt x="43" y="101"/>
                  </a:lnTo>
                  <a:lnTo>
                    <a:pt x="45" y="99"/>
                  </a:lnTo>
                  <a:lnTo>
                    <a:pt x="45" y="97"/>
                  </a:lnTo>
                  <a:lnTo>
                    <a:pt x="47" y="95"/>
                  </a:lnTo>
                  <a:lnTo>
                    <a:pt x="47" y="92"/>
                  </a:lnTo>
                  <a:lnTo>
                    <a:pt x="47" y="86"/>
                  </a:lnTo>
                  <a:lnTo>
                    <a:pt x="47" y="57"/>
                  </a:lnTo>
                  <a:lnTo>
                    <a:pt x="41" y="63"/>
                  </a:lnTo>
                  <a:lnTo>
                    <a:pt x="36" y="69"/>
                  </a:lnTo>
                  <a:lnTo>
                    <a:pt x="30" y="71"/>
                  </a:lnTo>
                  <a:lnTo>
                    <a:pt x="26" y="71"/>
                  </a:lnTo>
                  <a:lnTo>
                    <a:pt x="19" y="71"/>
                  </a:lnTo>
                  <a:lnTo>
                    <a:pt x="13" y="67"/>
                  </a:lnTo>
                  <a:lnTo>
                    <a:pt x="7" y="63"/>
                  </a:lnTo>
                  <a:lnTo>
                    <a:pt x="3" y="56"/>
                  </a:lnTo>
                  <a:lnTo>
                    <a:pt x="2" y="48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5" y="19"/>
                  </a:lnTo>
                  <a:lnTo>
                    <a:pt x="11" y="12"/>
                  </a:lnTo>
                  <a:lnTo>
                    <a:pt x="19" y="6"/>
                  </a:lnTo>
                  <a:lnTo>
                    <a:pt x="26" y="2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3" y="2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0" y="0"/>
                  </a:lnTo>
                  <a:close/>
                  <a:moveTo>
                    <a:pt x="47" y="52"/>
                  </a:moveTo>
                  <a:lnTo>
                    <a:pt x="47" y="21"/>
                  </a:lnTo>
                  <a:lnTo>
                    <a:pt x="47" y="16"/>
                  </a:lnTo>
                  <a:lnTo>
                    <a:pt x="45" y="12"/>
                  </a:lnTo>
                  <a:lnTo>
                    <a:pt x="43" y="10"/>
                  </a:lnTo>
                  <a:lnTo>
                    <a:pt x="41" y="8"/>
                  </a:lnTo>
                  <a:lnTo>
                    <a:pt x="38" y="6"/>
                  </a:lnTo>
                  <a:lnTo>
                    <a:pt x="32" y="6"/>
                  </a:lnTo>
                  <a:lnTo>
                    <a:pt x="28" y="6"/>
                  </a:lnTo>
                  <a:lnTo>
                    <a:pt x="22" y="8"/>
                  </a:lnTo>
                  <a:lnTo>
                    <a:pt x="19" y="12"/>
                  </a:lnTo>
                  <a:lnTo>
                    <a:pt x="15" y="18"/>
                  </a:lnTo>
                  <a:lnTo>
                    <a:pt x="13" y="25"/>
                  </a:lnTo>
                  <a:lnTo>
                    <a:pt x="13" y="33"/>
                  </a:lnTo>
                  <a:lnTo>
                    <a:pt x="13" y="40"/>
                  </a:lnTo>
                  <a:lnTo>
                    <a:pt x="15" y="48"/>
                  </a:lnTo>
                  <a:lnTo>
                    <a:pt x="19" y="54"/>
                  </a:lnTo>
                  <a:lnTo>
                    <a:pt x="22" y="57"/>
                  </a:lnTo>
                  <a:lnTo>
                    <a:pt x="28" y="59"/>
                  </a:lnTo>
                  <a:lnTo>
                    <a:pt x="34" y="59"/>
                  </a:lnTo>
                  <a:lnTo>
                    <a:pt x="38" y="59"/>
                  </a:lnTo>
                  <a:lnTo>
                    <a:pt x="41" y="57"/>
                  </a:lnTo>
                  <a:lnTo>
                    <a:pt x="45" y="56"/>
                  </a:lnTo>
                  <a:lnTo>
                    <a:pt x="47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89"/>
            <p:cNvSpPr>
              <a:spLocks/>
            </p:cNvSpPr>
            <p:nvPr/>
          </p:nvSpPr>
          <p:spPr bwMode="auto">
            <a:xfrm>
              <a:off x="2560638" y="3933825"/>
              <a:ext cx="41275" cy="65088"/>
            </a:xfrm>
            <a:custGeom>
              <a:avLst/>
              <a:gdLst/>
              <a:ahLst/>
              <a:cxnLst>
                <a:cxn ang="0">
                  <a:pos x="53" y="66"/>
                </a:cxn>
                <a:cxn ang="0">
                  <a:pos x="47" y="82"/>
                </a:cxn>
                <a:cxn ang="0">
                  <a:pos x="0" y="82"/>
                </a:cxn>
                <a:cxn ang="0">
                  <a:pos x="0" y="80"/>
                </a:cxn>
                <a:cxn ang="0">
                  <a:pos x="17" y="63"/>
                </a:cxn>
                <a:cxn ang="0">
                  <a:pos x="28" y="47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36" y="19"/>
                </a:cxn>
                <a:cxn ang="0">
                  <a:pos x="32" y="13"/>
                </a:cxn>
                <a:cxn ang="0">
                  <a:pos x="26" y="9"/>
                </a:cxn>
                <a:cxn ang="0">
                  <a:pos x="21" y="9"/>
                </a:cxn>
                <a:cxn ang="0">
                  <a:pos x="15" y="9"/>
                </a:cxn>
                <a:cxn ang="0">
                  <a:pos x="11" y="11"/>
                </a:cxn>
                <a:cxn ang="0">
                  <a:pos x="5" y="17"/>
                </a:cxn>
                <a:cxn ang="0">
                  <a:pos x="3" y="23"/>
                </a:cxn>
                <a:cxn ang="0">
                  <a:pos x="2" y="23"/>
                </a:cxn>
                <a:cxn ang="0">
                  <a:pos x="2" y="15"/>
                </a:cxn>
                <a:cxn ang="0">
                  <a:pos x="5" y="9"/>
                </a:cxn>
                <a:cxn ang="0">
                  <a:pos x="9" y="6"/>
                </a:cxn>
                <a:cxn ang="0">
                  <a:pos x="13" y="2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6" y="2"/>
                </a:cxn>
                <a:cxn ang="0">
                  <a:pos x="40" y="6"/>
                </a:cxn>
                <a:cxn ang="0">
                  <a:pos x="43" y="11"/>
                </a:cxn>
                <a:cxn ang="0">
                  <a:pos x="47" y="15"/>
                </a:cxn>
                <a:cxn ang="0">
                  <a:pos x="47" y="21"/>
                </a:cxn>
                <a:cxn ang="0">
                  <a:pos x="47" y="27"/>
                </a:cxn>
                <a:cxn ang="0">
                  <a:pos x="43" y="32"/>
                </a:cxn>
                <a:cxn ang="0">
                  <a:pos x="38" y="42"/>
                </a:cxn>
                <a:cxn ang="0">
                  <a:pos x="30" y="53"/>
                </a:cxn>
                <a:cxn ang="0">
                  <a:pos x="22" y="61"/>
                </a:cxn>
                <a:cxn ang="0">
                  <a:pos x="19" y="65"/>
                </a:cxn>
                <a:cxn ang="0">
                  <a:pos x="15" y="70"/>
                </a:cxn>
                <a:cxn ang="0">
                  <a:pos x="11" y="72"/>
                </a:cxn>
                <a:cxn ang="0">
                  <a:pos x="32" y="72"/>
                </a:cxn>
                <a:cxn ang="0">
                  <a:pos x="38" y="72"/>
                </a:cxn>
                <a:cxn ang="0">
                  <a:pos x="41" y="72"/>
                </a:cxn>
                <a:cxn ang="0">
                  <a:pos x="43" y="70"/>
                </a:cxn>
                <a:cxn ang="0">
                  <a:pos x="45" y="70"/>
                </a:cxn>
                <a:cxn ang="0">
                  <a:pos x="47" y="68"/>
                </a:cxn>
                <a:cxn ang="0">
                  <a:pos x="49" y="66"/>
                </a:cxn>
                <a:cxn ang="0">
                  <a:pos x="53" y="66"/>
                </a:cxn>
              </a:cxnLst>
              <a:rect l="0" t="0" r="r" b="b"/>
              <a:pathLst>
                <a:path w="53" h="82">
                  <a:moveTo>
                    <a:pt x="53" y="66"/>
                  </a:moveTo>
                  <a:lnTo>
                    <a:pt x="47" y="82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17" y="63"/>
                  </a:lnTo>
                  <a:lnTo>
                    <a:pt x="28" y="47"/>
                  </a:lnTo>
                  <a:lnTo>
                    <a:pt x="34" y="40"/>
                  </a:lnTo>
                  <a:lnTo>
                    <a:pt x="36" y="32"/>
                  </a:lnTo>
                  <a:lnTo>
                    <a:pt x="38" y="27"/>
                  </a:lnTo>
                  <a:lnTo>
                    <a:pt x="36" y="19"/>
                  </a:lnTo>
                  <a:lnTo>
                    <a:pt x="32" y="13"/>
                  </a:lnTo>
                  <a:lnTo>
                    <a:pt x="26" y="9"/>
                  </a:lnTo>
                  <a:lnTo>
                    <a:pt x="21" y="9"/>
                  </a:lnTo>
                  <a:lnTo>
                    <a:pt x="15" y="9"/>
                  </a:lnTo>
                  <a:lnTo>
                    <a:pt x="11" y="11"/>
                  </a:lnTo>
                  <a:lnTo>
                    <a:pt x="5" y="17"/>
                  </a:lnTo>
                  <a:lnTo>
                    <a:pt x="3" y="23"/>
                  </a:lnTo>
                  <a:lnTo>
                    <a:pt x="2" y="23"/>
                  </a:lnTo>
                  <a:lnTo>
                    <a:pt x="2" y="15"/>
                  </a:lnTo>
                  <a:lnTo>
                    <a:pt x="5" y="9"/>
                  </a:lnTo>
                  <a:lnTo>
                    <a:pt x="9" y="6"/>
                  </a:lnTo>
                  <a:lnTo>
                    <a:pt x="13" y="2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3" y="11"/>
                  </a:lnTo>
                  <a:lnTo>
                    <a:pt x="47" y="15"/>
                  </a:lnTo>
                  <a:lnTo>
                    <a:pt x="47" y="21"/>
                  </a:lnTo>
                  <a:lnTo>
                    <a:pt x="47" y="27"/>
                  </a:lnTo>
                  <a:lnTo>
                    <a:pt x="43" y="32"/>
                  </a:lnTo>
                  <a:lnTo>
                    <a:pt x="38" y="42"/>
                  </a:lnTo>
                  <a:lnTo>
                    <a:pt x="30" y="53"/>
                  </a:lnTo>
                  <a:lnTo>
                    <a:pt x="22" y="61"/>
                  </a:lnTo>
                  <a:lnTo>
                    <a:pt x="19" y="65"/>
                  </a:lnTo>
                  <a:lnTo>
                    <a:pt x="15" y="70"/>
                  </a:lnTo>
                  <a:lnTo>
                    <a:pt x="11" y="72"/>
                  </a:lnTo>
                  <a:lnTo>
                    <a:pt x="32" y="72"/>
                  </a:lnTo>
                  <a:lnTo>
                    <a:pt x="38" y="72"/>
                  </a:lnTo>
                  <a:lnTo>
                    <a:pt x="41" y="72"/>
                  </a:lnTo>
                  <a:lnTo>
                    <a:pt x="43" y="70"/>
                  </a:lnTo>
                  <a:lnTo>
                    <a:pt x="45" y="70"/>
                  </a:lnTo>
                  <a:lnTo>
                    <a:pt x="47" y="68"/>
                  </a:lnTo>
                  <a:lnTo>
                    <a:pt x="49" y="66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20"/>
            <p:cNvSpPr>
              <a:spLocks noChangeShapeType="1"/>
            </p:cNvSpPr>
            <p:nvPr/>
          </p:nvSpPr>
          <p:spPr bwMode="auto">
            <a:xfrm flipH="1">
              <a:off x="3001963" y="3422650"/>
              <a:ext cx="944562" cy="3079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26"/>
            <p:cNvSpPr>
              <a:spLocks noEditPoints="1"/>
            </p:cNvSpPr>
            <p:nvPr/>
          </p:nvSpPr>
          <p:spPr bwMode="auto">
            <a:xfrm>
              <a:off x="1303338" y="4338638"/>
              <a:ext cx="150812" cy="209550"/>
            </a:xfrm>
            <a:custGeom>
              <a:avLst/>
              <a:gdLst/>
              <a:ahLst/>
              <a:cxnLst>
                <a:cxn ang="0">
                  <a:pos x="104" y="264"/>
                </a:cxn>
                <a:cxn ang="0">
                  <a:pos x="104" y="208"/>
                </a:cxn>
                <a:cxn ang="0">
                  <a:pos x="0" y="208"/>
                </a:cxn>
                <a:cxn ang="0">
                  <a:pos x="0" y="163"/>
                </a:cxn>
                <a:cxn ang="0">
                  <a:pos x="110" y="0"/>
                </a:cxn>
                <a:cxn ang="0">
                  <a:pos x="154" y="0"/>
                </a:cxn>
                <a:cxn ang="0">
                  <a:pos x="154" y="163"/>
                </a:cxn>
                <a:cxn ang="0">
                  <a:pos x="190" y="163"/>
                </a:cxn>
                <a:cxn ang="0">
                  <a:pos x="190" y="208"/>
                </a:cxn>
                <a:cxn ang="0">
                  <a:pos x="154" y="208"/>
                </a:cxn>
                <a:cxn ang="0">
                  <a:pos x="154" y="264"/>
                </a:cxn>
                <a:cxn ang="0">
                  <a:pos x="104" y="264"/>
                </a:cxn>
                <a:cxn ang="0">
                  <a:pos x="104" y="163"/>
                </a:cxn>
                <a:cxn ang="0">
                  <a:pos x="104" y="77"/>
                </a:cxn>
                <a:cxn ang="0">
                  <a:pos x="46" y="163"/>
                </a:cxn>
                <a:cxn ang="0">
                  <a:pos x="104" y="163"/>
                </a:cxn>
              </a:cxnLst>
              <a:rect l="0" t="0" r="r" b="b"/>
              <a:pathLst>
                <a:path w="190" h="264">
                  <a:moveTo>
                    <a:pt x="104" y="264"/>
                  </a:moveTo>
                  <a:lnTo>
                    <a:pt x="104" y="208"/>
                  </a:lnTo>
                  <a:lnTo>
                    <a:pt x="0" y="208"/>
                  </a:lnTo>
                  <a:lnTo>
                    <a:pt x="0" y="163"/>
                  </a:lnTo>
                  <a:lnTo>
                    <a:pt x="110" y="0"/>
                  </a:lnTo>
                  <a:lnTo>
                    <a:pt x="154" y="0"/>
                  </a:lnTo>
                  <a:lnTo>
                    <a:pt x="154" y="163"/>
                  </a:lnTo>
                  <a:lnTo>
                    <a:pt x="190" y="163"/>
                  </a:lnTo>
                  <a:lnTo>
                    <a:pt x="190" y="208"/>
                  </a:lnTo>
                  <a:lnTo>
                    <a:pt x="154" y="208"/>
                  </a:lnTo>
                  <a:lnTo>
                    <a:pt x="154" y="264"/>
                  </a:lnTo>
                  <a:lnTo>
                    <a:pt x="104" y="264"/>
                  </a:lnTo>
                  <a:close/>
                  <a:moveTo>
                    <a:pt x="104" y="163"/>
                  </a:moveTo>
                  <a:lnTo>
                    <a:pt x="104" y="77"/>
                  </a:lnTo>
                  <a:lnTo>
                    <a:pt x="46" y="163"/>
                  </a:lnTo>
                  <a:lnTo>
                    <a:pt x="104" y="1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1241425" y="4584700"/>
            <a:ext cx="3030538" cy="822325"/>
            <a:chOff x="1241425" y="4584700"/>
            <a:chExt cx="3030538" cy="822325"/>
          </a:xfrm>
        </p:grpSpPr>
        <p:sp>
          <p:nvSpPr>
            <p:cNvPr id="238" name="Line 223"/>
            <p:cNvSpPr>
              <a:spLocks noChangeShapeType="1"/>
            </p:cNvSpPr>
            <p:nvPr/>
          </p:nvSpPr>
          <p:spPr bwMode="auto">
            <a:xfrm>
              <a:off x="1771650" y="5192713"/>
              <a:ext cx="2481263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224"/>
            <p:cNvSpPr>
              <a:spLocks noChangeShapeType="1"/>
            </p:cNvSpPr>
            <p:nvPr/>
          </p:nvSpPr>
          <p:spPr bwMode="auto">
            <a:xfrm>
              <a:off x="1751013" y="5400675"/>
              <a:ext cx="248126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25"/>
            <p:cNvSpPr>
              <a:spLocks noChangeShapeType="1"/>
            </p:cNvSpPr>
            <p:nvPr/>
          </p:nvSpPr>
          <p:spPr bwMode="auto">
            <a:xfrm>
              <a:off x="1995488" y="5186363"/>
              <a:ext cx="1587" cy="2206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26"/>
            <p:cNvSpPr>
              <a:spLocks noChangeShapeType="1"/>
            </p:cNvSpPr>
            <p:nvPr/>
          </p:nvSpPr>
          <p:spPr bwMode="auto">
            <a:xfrm>
              <a:off x="2286000" y="5186363"/>
              <a:ext cx="1588" cy="2206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27"/>
            <p:cNvSpPr>
              <a:spLocks noChangeShapeType="1"/>
            </p:cNvSpPr>
            <p:nvPr/>
          </p:nvSpPr>
          <p:spPr bwMode="auto">
            <a:xfrm>
              <a:off x="2568575" y="5186363"/>
              <a:ext cx="1588" cy="2206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228"/>
            <p:cNvSpPr>
              <a:spLocks noChangeShapeType="1"/>
            </p:cNvSpPr>
            <p:nvPr/>
          </p:nvSpPr>
          <p:spPr bwMode="auto">
            <a:xfrm>
              <a:off x="2859088" y="5186363"/>
              <a:ext cx="1587" cy="2206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29"/>
            <p:cNvSpPr>
              <a:spLocks noChangeShapeType="1"/>
            </p:cNvSpPr>
            <p:nvPr/>
          </p:nvSpPr>
          <p:spPr bwMode="auto">
            <a:xfrm>
              <a:off x="3155950" y="5194300"/>
              <a:ext cx="1588" cy="204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230"/>
            <p:cNvSpPr>
              <a:spLocks noChangeShapeType="1"/>
            </p:cNvSpPr>
            <p:nvPr/>
          </p:nvSpPr>
          <p:spPr bwMode="auto">
            <a:xfrm>
              <a:off x="3446463" y="5194300"/>
              <a:ext cx="1587" cy="204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231"/>
            <p:cNvSpPr>
              <a:spLocks noChangeShapeType="1"/>
            </p:cNvSpPr>
            <p:nvPr/>
          </p:nvSpPr>
          <p:spPr bwMode="auto">
            <a:xfrm>
              <a:off x="3729038" y="5194300"/>
              <a:ext cx="1587" cy="204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232"/>
            <p:cNvSpPr>
              <a:spLocks noChangeShapeType="1"/>
            </p:cNvSpPr>
            <p:nvPr/>
          </p:nvSpPr>
          <p:spPr bwMode="auto">
            <a:xfrm>
              <a:off x="4019550" y="5194300"/>
              <a:ext cx="1588" cy="204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233"/>
            <p:cNvSpPr>
              <a:spLocks noEditPoints="1"/>
            </p:cNvSpPr>
            <p:nvPr/>
          </p:nvSpPr>
          <p:spPr bwMode="auto">
            <a:xfrm>
              <a:off x="2108200" y="5272088"/>
              <a:ext cx="80963" cy="1143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57"/>
                </a:cxn>
                <a:cxn ang="0">
                  <a:pos x="48" y="49"/>
                </a:cxn>
                <a:cxn ang="0">
                  <a:pos x="55" y="45"/>
                </a:cxn>
                <a:cxn ang="0">
                  <a:pos x="65" y="43"/>
                </a:cxn>
                <a:cxn ang="0">
                  <a:pos x="74" y="45"/>
                </a:cxn>
                <a:cxn ang="0">
                  <a:pos x="84" y="49"/>
                </a:cxn>
                <a:cxn ang="0">
                  <a:pos x="89" y="55"/>
                </a:cxn>
                <a:cxn ang="0">
                  <a:pos x="93" y="59"/>
                </a:cxn>
                <a:cxn ang="0">
                  <a:pos x="97" y="66"/>
                </a:cxn>
                <a:cxn ang="0">
                  <a:pos x="101" y="74"/>
                </a:cxn>
                <a:cxn ang="0">
                  <a:pos x="103" y="81"/>
                </a:cxn>
                <a:cxn ang="0">
                  <a:pos x="103" y="89"/>
                </a:cxn>
                <a:cxn ang="0">
                  <a:pos x="103" y="100"/>
                </a:cxn>
                <a:cxn ang="0">
                  <a:pos x="101" y="110"/>
                </a:cxn>
                <a:cxn ang="0">
                  <a:pos x="97" y="117"/>
                </a:cxn>
                <a:cxn ang="0">
                  <a:pos x="91" y="125"/>
                </a:cxn>
                <a:cxn ang="0">
                  <a:pos x="85" y="133"/>
                </a:cxn>
                <a:cxn ang="0">
                  <a:pos x="80" y="136"/>
                </a:cxn>
                <a:cxn ang="0">
                  <a:pos x="72" y="140"/>
                </a:cxn>
                <a:cxn ang="0">
                  <a:pos x="65" y="142"/>
                </a:cxn>
                <a:cxn ang="0">
                  <a:pos x="55" y="144"/>
                </a:cxn>
                <a:cxn ang="0">
                  <a:pos x="48" y="142"/>
                </a:cxn>
                <a:cxn ang="0">
                  <a:pos x="42" y="142"/>
                </a:cxn>
                <a:cxn ang="0">
                  <a:pos x="36" y="138"/>
                </a:cxn>
                <a:cxn ang="0">
                  <a:pos x="30" y="134"/>
                </a:cxn>
                <a:cxn ang="0">
                  <a:pos x="13" y="144"/>
                </a:cxn>
                <a:cxn ang="0">
                  <a:pos x="10" y="144"/>
                </a:cxn>
                <a:cxn ang="0">
                  <a:pos x="10" y="22"/>
                </a:cxn>
                <a:cxn ang="0">
                  <a:pos x="10" y="15"/>
                </a:cxn>
                <a:cxn ang="0">
                  <a:pos x="10" y="11"/>
                </a:cxn>
                <a:cxn ang="0">
                  <a:pos x="8" y="7"/>
                </a:cxn>
                <a:cxn ang="0">
                  <a:pos x="6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38" y="64"/>
                </a:cxn>
                <a:cxn ang="0">
                  <a:pos x="38" y="108"/>
                </a:cxn>
                <a:cxn ang="0">
                  <a:pos x="38" y="114"/>
                </a:cxn>
                <a:cxn ang="0">
                  <a:pos x="38" y="119"/>
                </a:cxn>
                <a:cxn ang="0">
                  <a:pos x="40" y="123"/>
                </a:cxn>
                <a:cxn ang="0">
                  <a:pos x="40" y="129"/>
                </a:cxn>
                <a:cxn ang="0">
                  <a:pos x="44" y="133"/>
                </a:cxn>
                <a:cxn ang="0">
                  <a:pos x="49" y="136"/>
                </a:cxn>
                <a:cxn ang="0">
                  <a:pos x="55" y="136"/>
                </a:cxn>
                <a:cxn ang="0">
                  <a:pos x="61" y="136"/>
                </a:cxn>
                <a:cxn ang="0">
                  <a:pos x="65" y="134"/>
                </a:cxn>
                <a:cxn ang="0">
                  <a:pos x="68" y="129"/>
                </a:cxn>
                <a:cxn ang="0">
                  <a:pos x="70" y="123"/>
                </a:cxn>
                <a:cxn ang="0">
                  <a:pos x="72" y="110"/>
                </a:cxn>
                <a:cxn ang="0">
                  <a:pos x="74" y="91"/>
                </a:cxn>
                <a:cxn ang="0">
                  <a:pos x="74" y="81"/>
                </a:cxn>
                <a:cxn ang="0">
                  <a:pos x="72" y="72"/>
                </a:cxn>
                <a:cxn ang="0">
                  <a:pos x="70" y="66"/>
                </a:cxn>
                <a:cxn ang="0">
                  <a:pos x="68" y="60"/>
                </a:cxn>
                <a:cxn ang="0">
                  <a:pos x="65" y="57"/>
                </a:cxn>
                <a:cxn ang="0">
                  <a:pos x="61" y="55"/>
                </a:cxn>
                <a:cxn ang="0">
                  <a:pos x="57" y="55"/>
                </a:cxn>
                <a:cxn ang="0">
                  <a:pos x="49" y="57"/>
                </a:cxn>
                <a:cxn ang="0">
                  <a:pos x="44" y="59"/>
                </a:cxn>
                <a:cxn ang="0">
                  <a:pos x="38" y="64"/>
                </a:cxn>
              </a:cxnLst>
              <a:rect l="0" t="0" r="r" b="b"/>
              <a:pathLst>
                <a:path w="103" h="144">
                  <a:moveTo>
                    <a:pt x="38" y="0"/>
                  </a:moveTo>
                  <a:lnTo>
                    <a:pt x="38" y="57"/>
                  </a:lnTo>
                  <a:lnTo>
                    <a:pt x="48" y="49"/>
                  </a:lnTo>
                  <a:lnTo>
                    <a:pt x="55" y="45"/>
                  </a:lnTo>
                  <a:lnTo>
                    <a:pt x="65" y="43"/>
                  </a:lnTo>
                  <a:lnTo>
                    <a:pt x="74" y="45"/>
                  </a:lnTo>
                  <a:lnTo>
                    <a:pt x="84" y="49"/>
                  </a:lnTo>
                  <a:lnTo>
                    <a:pt x="89" y="55"/>
                  </a:lnTo>
                  <a:lnTo>
                    <a:pt x="93" y="59"/>
                  </a:lnTo>
                  <a:lnTo>
                    <a:pt x="97" y="66"/>
                  </a:lnTo>
                  <a:lnTo>
                    <a:pt x="101" y="74"/>
                  </a:lnTo>
                  <a:lnTo>
                    <a:pt x="103" y="81"/>
                  </a:lnTo>
                  <a:lnTo>
                    <a:pt x="103" y="89"/>
                  </a:lnTo>
                  <a:lnTo>
                    <a:pt x="103" y="100"/>
                  </a:lnTo>
                  <a:lnTo>
                    <a:pt x="101" y="110"/>
                  </a:lnTo>
                  <a:lnTo>
                    <a:pt x="97" y="117"/>
                  </a:lnTo>
                  <a:lnTo>
                    <a:pt x="91" y="125"/>
                  </a:lnTo>
                  <a:lnTo>
                    <a:pt x="85" y="133"/>
                  </a:lnTo>
                  <a:lnTo>
                    <a:pt x="80" y="136"/>
                  </a:lnTo>
                  <a:lnTo>
                    <a:pt x="72" y="140"/>
                  </a:lnTo>
                  <a:lnTo>
                    <a:pt x="65" y="142"/>
                  </a:lnTo>
                  <a:lnTo>
                    <a:pt x="55" y="144"/>
                  </a:lnTo>
                  <a:lnTo>
                    <a:pt x="48" y="142"/>
                  </a:lnTo>
                  <a:lnTo>
                    <a:pt x="42" y="142"/>
                  </a:lnTo>
                  <a:lnTo>
                    <a:pt x="36" y="138"/>
                  </a:lnTo>
                  <a:lnTo>
                    <a:pt x="30" y="134"/>
                  </a:lnTo>
                  <a:lnTo>
                    <a:pt x="13" y="144"/>
                  </a:lnTo>
                  <a:lnTo>
                    <a:pt x="10" y="144"/>
                  </a:lnTo>
                  <a:lnTo>
                    <a:pt x="10" y="22"/>
                  </a:lnTo>
                  <a:lnTo>
                    <a:pt x="10" y="15"/>
                  </a:lnTo>
                  <a:lnTo>
                    <a:pt x="10" y="11"/>
                  </a:lnTo>
                  <a:lnTo>
                    <a:pt x="8" y="7"/>
                  </a:lnTo>
                  <a:lnTo>
                    <a:pt x="6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8" y="0"/>
                  </a:lnTo>
                  <a:close/>
                  <a:moveTo>
                    <a:pt x="38" y="64"/>
                  </a:moveTo>
                  <a:lnTo>
                    <a:pt x="38" y="108"/>
                  </a:lnTo>
                  <a:lnTo>
                    <a:pt x="38" y="114"/>
                  </a:lnTo>
                  <a:lnTo>
                    <a:pt x="38" y="119"/>
                  </a:lnTo>
                  <a:lnTo>
                    <a:pt x="40" y="123"/>
                  </a:lnTo>
                  <a:lnTo>
                    <a:pt x="40" y="129"/>
                  </a:lnTo>
                  <a:lnTo>
                    <a:pt x="44" y="133"/>
                  </a:lnTo>
                  <a:lnTo>
                    <a:pt x="49" y="136"/>
                  </a:lnTo>
                  <a:lnTo>
                    <a:pt x="55" y="136"/>
                  </a:lnTo>
                  <a:lnTo>
                    <a:pt x="61" y="136"/>
                  </a:lnTo>
                  <a:lnTo>
                    <a:pt x="65" y="134"/>
                  </a:lnTo>
                  <a:lnTo>
                    <a:pt x="68" y="129"/>
                  </a:lnTo>
                  <a:lnTo>
                    <a:pt x="70" y="123"/>
                  </a:lnTo>
                  <a:lnTo>
                    <a:pt x="72" y="110"/>
                  </a:lnTo>
                  <a:lnTo>
                    <a:pt x="74" y="91"/>
                  </a:lnTo>
                  <a:lnTo>
                    <a:pt x="74" y="81"/>
                  </a:lnTo>
                  <a:lnTo>
                    <a:pt x="72" y="72"/>
                  </a:lnTo>
                  <a:lnTo>
                    <a:pt x="70" y="66"/>
                  </a:lnTo>
                  <a:lnTo>
                    <a:pt x="68" y="60"/>
                  </a:lnTo>
                  <a:lnTo>
                    <a:pt x="65" y="57"/>
                  </a:lnTo>
                  <a:lnTo>
                    <a:pt x="61" y="55"/>
                  </a:lnTo>
                  <a:lnTo>
                    <a:pt x="57" y="55"/>
                  </a:lnTo>
                  <a:lnTo>
                    <a:pt x="49" y="57"/>
                  </a:lnTo>
                  <a:lnTo>
                    <a:pt x="44" y="59"/>
                  </a:lnTo>
                  <a:lnTo>
                    <a:pt x="38" y="6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234"/>
            <p:cNvSpPr>
              <a:spLocks/>
            </p:cNvSpPr>
            <p:nvPr/>
          </p:nvSpPr>
          <p:spPr bwMode="auto">
            <a:xfrm>
              <a:off x="1733550" y="5191125"/>
              <a:ext cx="63500" cy="20637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53" y="2"/>
                </a:cxn>
                <a:cxn ang="0">
                  <a:pos x="53" y="6"/>
                </a:cxn>
                <a:cxn ang="0">
                  <a:pos x="51" y="10"/>
                </a:cxn>
                <a:cxn ang="0">
                  <a:pos x="46" y="23"/>
                </a:cxn>
                <a:cxn ang="0">
                  <a:pos x="44" y="40"/>
                </a:cxn>
                <a:cxn ang="0">
                  <a:pos x="48" y="55"/>
                </a:cxn>
                <a:cxn ang="0">
                  <a:pos x="55" y="67"/>
                </a:cxn>
                <a:cxn ang="0">
                  <a:pos x="67" y="74"/>
                </a:cxn>
                <a:cxn ang="0">
                  <a:pos x="76" y="82"/>
                </a:cxn>
                <a:cxn ang="0">
                  <a:pos x="82" y="89"/>
                </a:cxn>
                <a:cxn ang="0">
                  <a:pos x="80" y="95"/>
                </a:cxn>
                <a:cxn ang="0">
                  <a:pos x="72" y="101"/>
                </a:cxn>
                <a:cxn ang="0">
                  <a:pos x="61" y="105"/>
                </a:cxn>
                <a:cxn ang="0">
                  <a:pos x="46" y="110"/>
                </a:cxn>
                <a:cxn ang="0">
                  <a:pos x="31" y="116"/>
                </a:cxn>
                <a:cxn ang="0">
                  <a:pos x="15" y="122"/>
                </a:cxn>
                <a:cxn ang="0">
                  <a:pos x="4" y="127"/>
                </a:cxn>
                <a:cxn ang="0">
                  <a:pos x="0" y="131"/>
                </a:cxn>
                <a:cxn ang="0">
                  <a:pos x="2" y="135"/>
                </a:cxn>
                <a:cxn ang="0">
                  <a:pos x="12" y="139"/>
                </a:cxn>
                <a:cxn ang="0">
                  <a:pos x="25" y="141"/>
                </a:cxn>
                <a:cxn ang="0">
                  <a:pos x="36" y="143"/>
                </a:cxn>
                <a:cxn ang="0">
                  <a:pos x="51" y="143"/>
                </a:cxn>
                <a:cxn ang="0">
                  <a:pos x="61" y="143"/>
                </a:cxn>
                <a:cxn ang="0">
                  <a:pos x="69" y="146"/>
                </a:cxn>
                <a:cxn ang="0">
                  <a:pos x="70" y="148"/>
                </a:cxn>
                <a:cxn ang="0">
                  <a:pos x="72" y="152"/>
                </a:cxn>
                <a:cxn ang="0">
                  <a:pos x="72" y="158"/>
                </a:cxn>
                <a:cxn ang="0">
                  <a:pos x="70" y="165"/>
                </a:cxn>
                <a:cxn ang="0">
                  <a:pos x="67" y="171"/>
                </a:cxn>
                <a:cxn ang="0">
                  <a:pos x="55" y="190"/>
                </a:cxn>
                <a:cxn ang="0">
                  <a:pos x="42" y="207"/>
                </a:cxn>
                <a:cxn ang="0">
                  <a:pos x="40" y="213"/>
                </a:cxn>
                <a:cxn ang="0">
                  <a:pos x="38" y="217"/>
                </a:cxn>
                <a:cxn ang="0">
                  <a:pos x="38" y="220"/>
                </a:cxn>
                <a:cxn ang="0">
                  <a:pos x="40" y="222"/>
                </a:cxn>
                <a:cxn ang="0">
                  <a:pos x="42" y="224"/>
                </a:cxn>
                <a:cxn ang="0">
                  <a:pos x="48" y="224"/>
                </a:cxn>
                <a:cxn ang="0">
                  <a:pos x="51" y="224"/>
                </a:cxn>
                <a:cxn ang="0">
                  <a:pos x="55" y="224"/>
                </a:cxn>
                <a:cxn ang="0">
                  <a:pos x="61" y="222"/>
                </a:cxn>
                <a:cxn ang="0">
                  <a:pos x="67" y="222"/>
                </a:cxn>
                <a:cxn ang="0">
                  <a:pos x="70" y="220"/>
                </a:cxn>
                <a:cxn ang="0">
                  <a:pos x="74" y="220"/>
                </a:cxn>
                <a:cxn ang="0">
                  <a:pos x="76" y="222"/>
                </a:cxn>
                <a:cxn ang="0">
                  <a:pos x="78" y="222"/>
                </a:cxn>
                <a:cxn ang="0">
                  <a:pos x="76" y="226"/>
                </a:cxn>
                <a:cxn ang="0">
                  <a:pos x="74" y="228"/>
                </a:cxn>
                <a:cxn ang="0">
                  <a:pos x="70" y="232"/>
                </a:cxn>
                <a:cxn ang="0">
                  <a:pos x="67" y="237"/>
                </a:cxn>
                <a:cxn ang="0">
                  <a:pos x="61" y="241"/>
                </a:cxn>
                <a:cxn ang="0">
                  <a:pos x="55" y="245"/>
                </a:cxn>
                <a:cxn ang="0">
                  <a:pos x="51" y="249"/>
                </a:cxn>
                <a:cxn ang="0">
                  <a:pos x="48" y="253"/>
                </a:cxn>
                <a:cxn ang="0">
                  <a:pos x="42" y="256"/>
                </a:cxn>
                <a:cxn ang="0">
                  <a:pos x="40" y="258"/>
                </a:cxn>
                <a:cxn ang="0">
                  <a:pos x="38" y="260"/>
                </a:cxn>
                <a:cxn ang="0">
                  <a:pos x="38" y="260"/>
                </a:cxn>
                <a:cxn ang="0">
                  <a:pos x="36" y="260"/>
                </a:cxn>
                <a:cxn ang="0">
                  <a:pos x="36" y="260"/>
                </a:cxn>
              </a:cxnLst>
              <a:rect l="0" t="0" r="r" b="b"/>
              <a:pathLst>
                <a:path w="82" h="260"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3" y="2"/>
                  </a:lnTo>
                  <a:lnTo>
                    <a:pt x="53" y="6"/>
                  </a:lnTo>
                  <a:lnTo>
                    <a:pt x="51" y="10"/>
                  </a:lnTo>
                  <a:lnTo>
                    <a:pt x="46" y="23"/>
                  </a:lnTo>
                  <a:lnTo>
                    <a:pt x="44" y="40"/>
                  </a:lnTo>
                  <a:lnTo>
                    <a:pt x="48" y="55"/>
                  </a:lnTo>
                  <a:lnTo>
                    <a:pt x="55" y="67"/>
                  </a:lnTo>
                  <a:lnTo>
                    <a:pt x="67" y="74"/>
                  </a:lnTo>
                  <a:lnTo>
                    <a:pt x="76" y="82"/>
                  </a:lnTo>
                  <a:lnTo>
                    <a:pt x="82" y="89"/>
                  </a:lnTo>
                  <a:lnTo>
                    <a:pt x="80" y="95"/>
                  </a:lnTo>
                  <a:lnTo>
                    <a:pt x="72" y="101"/>
                  </a:lnTo>
                  <a:lnTo>
                    <a:pt x="61" y="105"/>
                  </a:lnTo>
                  <a:lnTo>
                    <a:pt x="46" y="110"/>
                  </a:lnTo>
                  <a:lnTo>
                    <a:pt x="31" y="116"/>
                  </a:lnTo>
                  <a:lnTo>
                    <a:pt x="15" y="122"/>
                  </a:lnTo>
                  <a:lnTo>
                    <a:pt x="4" y="127"/>
                  </a:lnTo>
                  <a:lnTo>
                    <a:pt x="0" y="131"/>
                  </a:lnTo>
                  <a:lnTo>
                    <a:pt x="2" y="135"/>
                  </a:lnTo>
                  <a:lnTo>
                    <a:pt x="12" y="139"/>
                  </a:lnTo>
                  <a:lnTo>
                    <a:pt x="25" y="141"/>
                  </a:lnTo>
                  <a:lnTo>
                    <a:pt x="36" y="143"/>
                  </a:lnTo>
                  <a:lnTo>
                    <a:pt x="51" y="143"/>
                  </a:lnTo>
                  <a:lnTo>
                    <a:pt x="61" y="143"/>
                  </a:lnTo>
                  <a:lnTo>
                    <a:pt x="69" y="146"/>
                  </a:lnTo>
                  <a:lnTo>
                    <a:pt x="70" y="148"/>
                  </a:lnTo>
                  <a:lnTo>
                    <a:pt x="72" y="152"/>
                  </a:lnTo>
                  <a:lnTo>
                    <a:pt x="72" y="158"/>
                  </a:lnTo>
                  <a:lnTo>
                    <a:pt x="70" y="165"/>
                  </a:lnTo>
                  <a:lnTo>
                    <a:pt x="67" y="171"/>
                  </a:lnTo>
                  <a:lnTo>
                    <a:pt x="55" y="190"/>
                  </a:lnTo>
                  <a:lnTo>
                    <a:pt x="42" y="207"/>
                  </a:lnTo>
                  <a:lnTo>
                    <a:pt x="40" y="213"/>
                  </a:lnTo>
                  <a:lnTo>
                    <a:pt x="38" y="217"/>
                  </a:lnTo>
                  <a:lnTo>
                    <a:pt x="38" y="220"/>
                  </a:lnTo>
                  <a:lnTo>
                    <a:pt x="40" y="222"/>
                  </a:lnTo>
                  <a:lnTo>
                    <a:pt x="42" y="224"/>
                  </a:lnTo>
                  <a:lnTo>
                    <a:pt x="48" y="224"/>
                  </a:lnTo>
                  <a:lnTo>
                    <a:pt x="51" y="224"/>
                  </a:lnTo>
                  <a:lnTo>
                    <a:pt x="55" y="224"/>
                  </a:lnTo>
                  <a:lnTo>
                    <a:pt x="61" y="222"/>
                  </a:lnTo>
                  <a:lnTo>
                    <a:pt x="67" y="222"/>
                  </a:lnTo>
                  <a:lnTo>
                    <a:pt x="70" y="220"/>
                  </a:lnTo>
                  <a:lnTo>
                    <a:pt x="74" y="220"/>
                  </a:lnTo>
                  <a:lnTo>
                    <a:pt x="76" y="222"/>
                  </a:lnTo>
                  <a:lnTo>
                    <a:pt x="78" y="222"/>
                  </a:lnTo>
                  <a:lnTo>
                    <a:pt x="76" y="226"/>
                  </a:lnTo>
                  <a:lnTo>
                    <a:pt x="74" y="228"/>
                  </a:lnTo>
                  <a:lnTo>
                    <a:pt x="70" y="232"/>
                  </a:lnTo>
                  <a:lnTo>
                    <a:pt x="67" y="237"/>
                  </a:lnTo>
                  <a:lnTo>
                    <a:pt x="61" y="241"/>
                  </a:lnTo>
                  <a:lnTo>
                    <a:pt x="55" y="245"/>
                  </a:lnTo>
                  <a:lnTo>
                    <a:pt x="51" y="249"/>
                  </a:lnTo>
                  <a:lnTo>
                    <a:pt x="48" y="253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36" y="260"/>
                  </a:lnTo>
                  <a:lnTo>
                    <a:pt x="36" y="2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235"/>
            <p:cNvSpPr>
              <a:spLocks/>
            </p:cNvSpPr>
            <p:nvPr/>
          </p:nvSpPr>
          <p:spPr bwMode="auto">
            <a:xfrm>
              <a:off x="4210050" y="5191125"/>
              <a:ext cx="61913" cy="20955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55" y="2"/>
                </a:cxn>
                <a:cxn ang="0">
                  <a:pos x="53" y="6"/>
                </a:cxn>
                <a:cxn ang="0">
                  <a:pos x="51" y="10"/>
                </a:cxn>
                <a:cxn ang="0">
                  <a:pos x="46" y="21"/>
                </a:cxn>
                <a:cxn ang="0">
                  <a:pos x="40" y="36"/>
                </a:cxn>
                <a:cxn ang="0">
                  <a:pos x="42" y="50"/>
                </a:cxn>
                <a:cxn ang="0">
                  <a:pos x="53" y="61"/>
                </a:cxn>
                <a:cxn ang="0">
                  <a:pos x="68" y="70"/>
                </a:cxn>
                <a:cxn ang="0">
                  <a:pos x="78" y="78"/>
                </a:cxn>
                <a:cxn ang="0">
                  <a:pos x="76" y="88"/>
                </a:cxn>
                <a:cxn ang="0">
                  <a:pos x="65" y="95"/>
                </a:cxn>
                <a:cxn ang="0">
                  <a:pos x="46" y="103"/>
                </a:cxn>
                <a:cxn ang="0">
                  <a:pos x="30" y="108"/>
                </a:cxn>
                <a:cxn ang="0">
                  <a:pos x="15" y="114"/>
                </a:cxn>
                <a:cxn ang="0">
                  <a:pos x="4" y="120"/>
                </a:cxn>
                <a:cxn ang="0">
                  <a:pos x="0" y="125"/>
                </a:cxn>
                <a:cxn ang="0">
                  <a:pos x="2" y="129"/>
                </a:cxn>
                <a:cxn ang="0">
                  <a:pos x="9" y="133"/>
                </a:cxn>
                <a:cxn ang="0">
                  <a:pos x="21" y="135"/>
                </a:cxn>
                <a:cxn ang="0">
                  <a:pos x="34" y="137"/>
                </a:cxn>
                <a:cxn ang="0">
                  <a:pos x="47" y="137"/>
                </a:cxn>
                <a:cxn ang="0">
                  <a:pos x="59" y="137"/>
                </a:cxn>
                <a:cxn ang="0">
                  <a:pos x="68" y="139"/>
                </a:cxn>
                <a:cxn ang="0">
                  <a:pos x="70" y="141"/>
                </a:cxn>
                <a:cxn ang="0">
                  <a:pos x="72" y="144"/>
                </a:cxn>
                <a:cxn ang="0">
                  <a:pos x="72" y="148"/>
                </a:cxn>
                <a:cxn ang="0">
                  <a:pos x="70" y="154"/>
                </a:cxn>
                <a:cxn ang="0">
                  <a:pos x="66" y="162"/>
                </a:cxn>
                <a:cxn ang="0">
                  <a:pos x="57" y="175"/>
                </a:cxn>
                <a:cxn ang="0">
                  <a:pos x="47" y="188"/>
                </a:cxn>
                <a:cxn ang="0">
                  <a:pos x="38" y="201"/>
                </a:cxn>
                <a:cxn ang="0">
                  <a:pos x="36" y="205"/>
                </a:cxn>
                <a:cxn ang="0">
                  <a:pos x="34" y="211"/>
                </a:cxn>
                <a:cxn ang="0">
                  <a:pos x="34" y="213"/>
                </a:cxn>
                <a:cxn ang="0">
                  <a:pos x="34" y="217"/>
                </a:cxn>
                <a:cxn ang="0">
                  <a:pos x="38" y="218"/>
                </a:cxn>
                <a:cxn ang="0">
                  <a:pos x="42" y="218"/>
                </a:cxn>
                <a:cxn ang="0">
                  <a:pos x="46" y="218"/>
                </a:cxn>
                <a:cxn ang="0">
                  <a:pos x="51" y="217"/>
                </a:cxn>
                <a:cxn ang="0">
                  <a:pos x="55" y="217"/>
                </a:cxn>
                <a:cxn ang="0">
                  <a:pos x="61" y="217"/>
                </a:cxn>
                <a:cxn ang="0">
                  <a:pos x="65" y="217"/>
                </a:cxn>
                <a:cxn ang="0">
                  <a:pos x="68" y="217"/>
                </a:cxn>
                <a:cxn ang="0">
                  <a:pos x="70" y="217"/>
                </a:cxn>
                <a:cxn ang="0">
                  <a:pos x="70" y="218"/>
                </a:cxn>
                <a:cxn ang="0">
                  <a:pos x="65" y="226"/>
                </a:cxn>
                <a:cxn ang="0">
                  <a:pos x="55" y="237"/>
                </a:cxn>
                <a:cxn ang="0">
                  <a:pos x="42" y="247"/>
                </a:cxn>
                <a:cxn ang="0">
                  <a:pos x="32" y="256"/>
                </a:cxn>
                <a:cxn ang="0">
                  <a:pos x="27" y="260"/>
                </a:cxn>
                <a:cxn ang="0">
                  <a:pos x="23" y="264"/>
                </a:cxn>
                <a:cxn ang="0">
                  <a:pos x="21" y="266"/>
                </a:cxn>
                <a:cxn ang="0">
                  <a:pos x="19" y="266"/>
                </a:cxn>
                <a:cxn ang="0">
                  <a:pos x="19" y="266"/>
                </a:cxn>
                <a:cxn ang="0">
                  <a:pos x="19" y="266"/>
                </a:cxn>
              </a:cxnLst>
              <a:rect l="0" t="0" r="r" b="b"/>
              <a:pathLst>
                <a:path w="78" h="266"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2"/>
                  </a:lnTo>
                  <a:lnTo>
                    <a:pt x="53" y="6"/>
                  </a:lnTo>
                  <a:lnTo>
                    <a:pt x="51" y="10"/>
                  </a:lnTo>
                  <a:lnTo>
                    <a:pt x="46" y="21"/>
                  </a:lnTo>
                  <a:lnTo>
                    <a:pt x="40" y="36"/>
                  </a:lnTo>
                  <a:lnTo>
                    <a:pt x="42" y="50"/>
                  </a:lnTo>
                  <a:lnTo>
                    <a:pt x="53" y="61"/>
                  </a:lnTo>
                  <a:lnTo>
                    <a:pt x="68" y="70"/>
                  </a:lnTo>
                  <a:lnTo>
                    <a:pt x="78" y="78"/>
                  </a:lnTo>
                  <a:lnTo>
                    <a:pt x="76" y="88"/>
                  </a:lnTo>
                  <a:lnTo>
                    <a:pt x="65" y="95"/>
                  </a:lnTo>
                  <a:lnTo>
                    <a:pt x="46" y="103"/>
                  </a:lnTo>
                  <a:lnTo>
                    <a:pt x="30" y="108"/>
                  </a:lnTo>
                  <a:lnTo>
                    <a:pt x="15" y="114"/>
                  </a:lnTo>
                  <a:lnTo>
                    <a:pt x="4" y="120"/>
                  </a:lnTo>
                  <a:lnTo>
                    <a:pt x="0" y="125"/>
                  </a:lnTo>
                  <a:lnTo>
                    <a:pt x="2" y="129"/>
                  </a:lnTo>
                  <a:lnTo>
                    <a:pt x="9" y="133"/>
                  </a:lnTo>
                  <a:lnTo>
                    <a:pt x="21" y="135"/>
                  </a:lnTo>
                  <a:lnTo>
                    <a:pt x="34" y="137"/>
                  </a:lnTo>
                  <a:lnTo>
                    <a:pt x="47" y="137"/>
                  </a:lnTo>
                  <a:lnTo>
                    <a:pt x="59" y="137"/>
                  </a:lnTo>
                  <a:lnTo>
                    <a:pt x="68" y="139"/>
                  </a:lnTo>
                  <a:lnTo>
                    <a:pt x="70" y="141"/>
                  </a:lnTo>
                  <a:lnTo>
                    <a:pt x="72" y="144"/>
                  </a:lnTo>
                  <a:lnTo>
                    <a:pt x="72" y="148"/>
                  </a:lnTo>
                  <a:lnTo>
                    <a:pt x="70" y="154"/>
                  </a:lnTo>
                  <a:lnTo>
                    <a:pt x="66" y="162"/>
                  </a:lnTo>
                  <a:lnTo>
                    <a:pt x="57" y="175"/>
                  </a:lnTo>
                  <a:lnTo>
                    <a:pt x="47" y="188"/>
                  </a:lnTo>
                  <a:lnTo>
                    <a:pt x="38" y="201"/>
                  </a:lnTo>
                  <a:lnTo>
                    <a:pt x="36" y="205"/>
                  </a:lnTo>
                  <a:lnTo>
                    <a:pt x="34" y="211"/>
                  </a:lnTo>
                  <a:lnTo>
                    <a:pt x="34" y="213"/>
                  </a:lnTo>
                  <a:lnTo>
                    <a:pt x="34" y="217"/>
                  </a:lnTo>
                  <a:lnTo>
                    <a:pt x="38" y="218"/>
                  </a:lnTo>
                  <a:lnTo>
                    <a:pt x="42" y="218"/>
                  </a:lnTo>
                  <a:lnTo>
                    <a:pt x="46" y="218"/>
                  </a:lnTo>
                  <a:lnTo>
                    <a:pt x="51" y="217"/>
                  </a:lnTo>
                  <a:lnTo>
                    <a:pt x="55" y="217"/>
                  </a:lnTo>
                  <a:lnTo>
                    <a:pt x="61" y="217"/>
                  </a:lnTo>
                  <a:lnTo>
                    <a:pt x="65" y="217"/>
                  </a:lnTo>
                  <a:lnTo>
                    <a:pt x="68" y="217"/>
                  </a:lnTo>
                  <a:lnTo>
                    <a:pt x="70" y="217"/>
                  </a:lnTo>
                  <a:lnTo>
                    <a:pt x="70" y="218"/>
                  </a:lnTo>
                  <a:lnTo>
                    <a:pt x="65" y="226"/>
                  </a:lnTo>
                  <a:lnTo>
                    <a:pt x="55" y="237"/>
                  </a:lnTo>
                  <a:lnTo>
                    <a:pt x="42" y="247"/>
                  </a:lnTo>
                  <a:lnTo>
                    <a:pt x="32" y="256"/>
                  </a:lnTo>
                  <a:lnTo>
                    <a:pt x="27" y="260"/>
                  </a:lnTo>
                  <a:lnTo>
                    <a:pt x="23" y="264"/>
                  </a:lnTo>
                  <a:lnTo>
                    <a:pt x="21" y="266"/>
                  </a:lnTo>
                  <a:lnTo>
                    <a:pt x="19" y="266"/>
                  </a:lnTo>
                  <a:lnTo>
                    <a:pt x="19" y="266"/>
                  </a:lnTo>
                  <a:lnTo>
                    <a:pt x="19" y="26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236"/>
            <p:cNvSpPr>
              <a:spLocks noEditPoints="1"/>
            </p:cNvSpPr>
            <p:nvPr/>
          </p:nvSpPr>
          <p:spPr bwMode="auto">
            <a:xfrm>
              <a:off x="2386013" y="5307013"/>
              <a:ext cx="74612" cy="79375"/>
            </a:xfrm>
            <a:custGeom>
              <a:avLst/>
              <a:gdLst/>
              <a:ahLst/>
              <a:cxnLst>
                <a:cxn ang="0">
                  <a:pos x="37" y="97"/>
                </a:cxn>
                <a:cxn ang="0">
                  <a:pos x="16" y="99"/>
                </a:cxn>
                <a:cxn ang="0">
                  <a:pos x="6" y="95"/>
                </a:cxn>
                <a:cxn ang="0">
                  <a:pos x="0" y="86"/>
                </a:cxn>
                <a:cxn ang="0">
                  <a:pos x="2" y="74"/>
                </a:cxn>
                <a:cxn ang="0">
                  <a:pos x="10" y="61"/>
                </a:cxn>
                <a:cxn ang="0">
                  <a:pos x="54" y="38"/>
                </a:cxn>
                <a:cxn ang="0">
                  <a:pos x="54" y="21"/>
                </a:cxn>
                <a:cxn ang="0">
                  <a:pos x="52" y="14"/>
                </a:cxn>
                <a:cxn ang="0">
                  <a:pos x="48" y="10"/>
                </a:cxn>
                <a:cxn ang="0">
                  <a:pos x="38" y="8"/>
                </a:cxn>
                <a:cxn ang="0">
                  <a:pos x="27" y="10"/>
                </a:cxn>
                <a:cxn ang="0">
                  <a:pos x="25" y="16"/>
                </a:cxn>
                <a:cxn ang="0">
                  <a:pos x="27" y="19"/>
                </a:cxn>
                <a:cxn ang="0">
                  <a:pos x="31" y="29"/>
                </a:cxn>
                <a:cxn ang="0">
                  <a:pos x="27" y="36"/>
                </a:cxn>
                <a:cxn ang="0">
                  <a:pos x="18" y="40"/>
                </a:cxn>
                <a:cxn ang="0">
                  <a:pos x="6" y="36"/>
                </a:cxn>
                <a:cxn ang="0">
                  <a:pos x="2" y="29"/>
                </a:cxn>
                <a:cxn ang="0">
                  <a:pos x="8" y="14"/>
                </a:cxn>
                <a:cxn ang="0">
                  <a:pos x="19" y="6"/>
                </a:cxn>
                <a:cxn ang="0">
                  <a:pos x="37" y="2"/>
                </a:cxn>
                <a:cxn ang="0">
                  <a:pos x="57" y="2"/>
                </a:cxn>
                <a:cxn ang="0">
                  <a:pos x="71" y="6"/>
                </a:cxn>
                <a:cxn ang="0">
                  <a:pos x="80" y="19"/>
                </a:cxn>
                <a:cxn ang="0">
                  <a:pos x="82" y="29"/>
                </a:cxn>
                <a:cxn ang="0">
                  <a:pos x="82" y="76"/>
                </a:cxn>
                <a:cxn ang="0">
                  <a:pos x="82" y="84"/>
                </a:cxn>
                <a:cxn ang="0">
                  <a:pos x="84" y="86"/>
                </a:cxn>
                <a:cxn ang="0">
                  <a:pos x="86" y="88"/>
                </a:cxn>
                <a:cxn ang="0">
                  <a:pos x="93" y="84"/>
                </a:cxn>
                <a:cxn ang="0">
                  <a:pos x="90" y="91"/>
                </a:cxn>
                <a:cxn ang="0">
                  <a:pos x="78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4" y="78"/>
                </a:cxn>
                <a:cxn ang="0">
                  <a:pos x="46" y="50"/>
                </a:cxn>
                <a:cxn ang="0">
                  <a:pos x="33" y="61"/>
                </a:cxn>
                <a:cxn ang="0">
                  <a:pos x="29" y="72"/>
                </a:cxn>
                <a:cxn ang="0">
                  <a:pos x="33" y="80"/>
                </a:cxn>
                <a:cxn ang="0">
                  <a:pos x="40" y="82"/>
                </a:cxn>
                <a:cxn ang="0">
                  <a:pos x="54" y="78"/>
                </a:cxn>
              </a:cxnLst>
              <a:rect l="0" t="0" r="r" b="b"/>
              <a:pathLst>
                <a:path w="95" h="101">
                  <a:moveTo>
                    <a:pt x="54" y="86"/>
                  </a:moveTo>
                  <a:lnTo>
                    <a:pt x="37" y="97"/>
                  </a:lnTo>
                  <a:lnTo>
                    <a:pt x="21" y="101"/>
                  </a:lnTo>
                  <a:lnTo>
                    <a:pt x="16" y="99"/>
                  </a:lnTo>
                  <a:lnTo>
                    <a:pt x="10" y="97"/>
                  </a:lnTo>
                  <a:lnTo>
                    <a:pt x="6" y="95"/>
                  </a:lnTo>
                  <a:lnTo>
                    <a:pt x="2" y="91"/>
                  </a:lnTo>
                  <a:lnTo>
                    <a:pt x="0" y="86"/>
                  </a:lnTo>
                  <a:lnTo>
                    <a:pt x="0" y="82"/>
                  </a:lnTo>
                  <a:lnTo>
                    <a:pt x="2" y="74"/>
                  </a:lnTo>
                  <a:lnTo>
                    <a:pt x="4" y="69"/>
                  </a:lnTo>
                  <a:lnTo>
                    <a:pt x="10" y="61"/>
                  </a:lnTo>
                  <a:lnTo>
                    <a:pt x="27" y="52"/>
                  </a:lnTo>
                  <a:lnTo>
                    <a:pt x="54" y="38"/>
                  </a:lnTo>
                  <a:lnTo>
                    <a:pt x="54" y="29"/>
                  </a:lnTo>
                  <a:lnTo>
                    <a:pt x="54" y="21"/>
                  </a:lnTo>
                  <a:lnTo>
                    <a:pt x="54" y="17"/>
                  </a:lnTo>
                  <a:lnTo>
                    <a:pt x="52" y="14"/>
                  </a:lnTo>
                  <a:lnTo>
                    <a:pt x="50" y="12"/>
                  </a:lnTo>
                  <a:lnTo>
                    <a:pt x="48" y="10"/>
                  </a:lnTo>
                  <a:lnTo>
                    <a:pt x="44" y="8"/>
                  </a:lnTo>
                  <a:lnTo>
                    <a:pt x="38" y="8"/>
                  </a:lnTo>
                  <a:lnTo>
                    <a:pt x="33" y="8"/>
                  </a:lnTo>
                  <a:lnTo>
                    <a:pt x="27" y="10"/>
                  </a:lnTo>
                  <a:lnTo>
                    <a:pt x="25" y="12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7" y="19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1" y="33"/>
                  </a:lnTo>
                  <a:lnTo>
                    <a:pt x="27" y="36"/>
                  </a:lnTo>
                  <a:lnTo>
                    <a:pt x="23" y="40"/>
                  </a:lnTo>
                  <a:lnTo>
                    <a:pt x="18" y="40"/>
                  </a:lnTo>
                  <a:lnTo>
                    <a:pt x="12" y="40"/>
                  </a:lnTo>
                  <a:lnTo>
                    <a:pt x="6" y="36"/>
                  </a:lnTo>
                  <a:lnTo>
                    <a:pt x="4" y="33"/>
                  </a:lnTo>
                  <a:lnTo>
                    <a:pt x="2" y="29"/>
                  </a:lnTo>
                  <a:lnTo>
                    <a:pt x="4" y="21"/>
                  </a:lnTo>
                  <a:lnTo>
                    <a:pt x="8" y="14"/>
                  </a:lnTo>
                  <a:lnTo>
                    <a:pt x="14" y="10"/>
                  </a:lnTo>
                  <a:lnTo>
                    <a:pt x="19" y="6"/>
                  </a:lnTo>
                  <a:lnTo>
                    <a:pt x="25" y="4"/>
                  </a:lnTo>
                  <a:lnTo>
                    <a:pt x="37" y="2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5" y="4"/>
                  </a:lnTo>
                  <a:lnTo>
                    <a:pt x="71" y="6"/>
                  </a:lnTo>
                  <a:lnTo>
                    <a:pt x="76" y="12"/>
                  </a:lnTo>
                  <a:lnTo>
                    <a:pt x="80" y="19"/>
                  </a:lnTo>
                  <a:lnTo>
                    <a:pt x="82" y="23"/>
                  </a:lnTo>
                  <a:lnTo>
                    <a:pt x="82" y="29"/>
                  </a:lnTo>
                  <a:lnTo>
                    <a:pt x="82" y="38"/>
                  </a:lnTo>
                  <a:lnTo>
                    <a:pt x="82" y="76"/>
                  </a:lnTo>
                  <a:lnTo>
                    <a:pt x="82" y="80"/>
                  </a:lnTo>
                  <a:lnTo>
                    <a:pt x="82" y="84"/>
                  </a:lnTo>
                  <a:lnTo>
                    <a:pt x="84" y="86"/>
                  </a:lnTo>
                  <a:lnTo>
                    <a:pt x="84" y="86"/>
                  </a:lnTo>
                  <a:lnTo>
                    <a:pt x="86" y="88"/>
                  </a:lnTo>
                  <a:lnTo>
                    <a:pt x="86" y="88"/>
                  </a:lnTo>
                  <a:lnTo>
                    <a:pt x="90" y="86"/>
                  </a:lnTo>
                  <a:lnTo>
                    <a:pt x="93" y="84"/>
                  </a:lnTo>
                  <a:lnTo>
                    <a:pt x="95" y="86"/>
                  </a:lnTo>
                  <a:lnTo>
                    <a:pt x="90" y="91"/>
                  </a:lnTo>
                  <a:lnTo>
                    <a:pt x="86" y="97"/>
                  </a:lnTo>
                  <a:lnTo>
                    <a:pt x="78" y="99"/>
                  </a:lnTo>
                  <a:lnTo>
                    <a:pt x="73" y="101"/>
                  </a:lnTo>
                  <a:lnTo>
                    <a:pt x="65" y="99"/>
                  </a:lnTo>
                  <a:lnTo>
                    <a:pt x="59" y="97"/>
                  </a:lnTo>
                  <a:lnTo>
                    <a:pt x="55" y="91"/>
                  </a:lnTo>
                  <a:lnTo>
                    <a:pt x="54" y="86"/>
                  </a:lnTo>
                  <a:close/>
                  <a:moveTo>
                    <a:pt x="54" y="78"/>
                  </a:moveTo>
                  <a:lnTo>
                    <a:pt x="54" y="44"/>
                  </a:lnTo>
                  <a:lnTo>
                    <a:pt x="46" y="50"/>
                  </a:lnTo>
                  <a:lnTo>
                    <a:pt x="38" y="55"/>
                  </a:lnTo>
                  <a:lnTo>
                    <a:pt x="33" y="61"/>
                  </a:lnTo>
                  <a:lnTo>
                    <a:pt x="31" y="67"/>
                  </a:lnTo>
                  <a:lnTo>
                    <a:pt x="29" y="72"/>
                  </a:lnTo>
                  <a:lnTo>
                    <a:pt x="31" y="76"/>
                  </a:lnTo>
                  <a:lnTo>
                    <a:pt x="33" y="80"/>
                  </a:lnTo>
                  <a:lnTo>
                    <a:pt x="37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237"/>
            <p:cNvSpPr>
              <a:spLocks noEditPoints="1"/>
            </p:cNvSpPr>
            <p:nvPr/>
          </p:nvSpPr>
          <p:spPr bwMode="auto">
            <a:xfrm>
              <a:off x="2684463" y="5307013"/>
              <a:ext cx="74612" cy="79375"/>
            </a:xfrm>
            <a:custGeom>
              <a:avLst/>
              <a:gdLst/>
              <a:ahLst/>
              <a:cxnLst>
                <a:cxn ang="0">
                  <a:pos x="35" y="97"/>
                </a:cxn>
                <a:cxn ang="0">
                  <a:pos x="14" y="99"/>
                </a:cxn>
                <a:cxn ang="0">
                  <a:pos x="6" y="95"/>
                </a:cxn>
                <a:cxn ang="0">
                  <a:pos x="0" y="86"/>
                </a:cxn>
                <a:cxn ang="0">
                  <a:pos x="0" y="74"/>
                </a:cxn>
                <a:cxn ang="0">
                  <a:pos x="10" y="61"/>
                </a:cxn>
                <a:cxn ang="0">
                  <a:pos x="54" y="38"/>
                </a:cxn>
                <a:cxn ang="0">
                  <a:pos x="54" y="21"/>
                </a:cxn>
                <a:cxn ang="0">
                  <a:pos x="52" y="14"/>
                </a:cxn>
                <a:cxn ang="0">
                  <a:pos x="46" y="10"/>
                </a:cxn>
                <a:cxn ang="0">
                  <a:pos x="38" y="8"/>
                </a:cxn>
                <a:cxn ang="0">
                  <a:pos x="27" y="10"/>
                </a:cxn>
                <a:cxn ang="0">
                  <a:pos x="23" y="16"/>
                </a:cxn>
                <a:cxn ang="0">
                  <a:pos x="27" y="19"/>
                </a:cxn>
                <a:cxn ang="0">
                  <a:pos x="31" y="29"/>
                </a:cxn>
                <a:cxn ang="0">
                  <a:pos x="27" y="36"/>
                </a:cxn>
                <a:cxn ang="0">
                  <a:pos x="17" y="40"/>
                </a:cxn>
                <a:cxn ang="0">
                  <a:pos x="6" y="36"/>
                </a:cxn>
                <a:cxn ang="0">
                  <a:pos x="2" y="29"/>
                </a:cxn>
                <a:cxn ang="0">
                  <a:pos x="8" y="14"/>
                </a:cxn>
                <a:cxn ang="0">
                  <a:pos x="17" y="6"/>
                </a:cxn>
                <a:cxn ang="0">
                  <a:pos x="36" y="2"/>
                </a:cxn>
                <a:cxn ang="0">
                  <a:pos x="55" y="2"/>
                </a:cxn>
                <a:cxn ang="0">
                  <a:pos x="69" y="6"/>
                </a:cxn>
                <a:cxn ang="0">
                  <a:pos x="80" y="19"/>
                </a:cxn>
                <a:cxn ang="0">
                  <a:pos x="82" y="29"/>
                </a:cxn>
                <a:cxn ang="0">
                  <a:pos x="82" y="76"/>
                </a:cxn>
                <a:cxn ang="0">
                  <a:pos x="82" y="84"/>
                </a:cxn>
                <a:cxn ang="0">
                  <a:pos x="84" y="86"/>
                </a:cxn>
                <a:cxn ang="0">
                  <a:pos x="86" y="88"/>
                </a:cxn>
                <a:cxn ang="0">
                  <a:pos x="92" y="84"/>
                </a:cxn>
                <a:cxn ang="0">
                  <a:pos x="90" y="91"/>
                </a:cxn>
                <a:cxn ang="0">
                  <a:pos x="78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4" y="78"/>
                </a:cxn>
                <a:cxn ang="0">
                  <a:pos x="44" y="50"/>
                </a:cxn>
                <a:cxn ang="0">
                  <a:pos x="33" y="61"/>
                </a:cxn>
                <a:cxn ang="0">
                  <a:pos x="29" y="72"/>
                </a:cxn>
                <a:cxn ang="0">
                  <a:pos x="33" y="80"/>
                </a:cxn>
                <a:cxn ang="0">
                  <a:pos x="40" y="82"/>
                </a:cxn>
                <a:cxn ang="0">
                  <a:pos x="54" y="78"/>
                </a:cxn>
              </a:cxnLst>
              <a:rect l="0" t="0" r="r" b="b"/>
              <a:pathLst>
                <a:path w="95" h="101">
                  <a:moveTo>
                    <a:pt x="54" y="86"/>
                  </a:moveTo>
                  <a:lnTo>
                    <a:pt x="35" y="97"/>
                  </a:lnTo>
                  <a:lnTo>
                    <a:pt x="19" y="101"/>
                  </a:lnTo>
                  <a:lnTo>
                    <a:pt x="14" y="99"/>
                  </a:lnTo>
                  <a:lnTo>
                    <a:pt x="10" y="97"/>
                  </a:lnTo>
                  <a:lnTo>
                    <a:pt x="6" y="95"/>
                  </a:lnTo>
                  <a:lnTo>
                    <a:pt x="2" y="91"/>
                  </a:lnTo>
                  <a:lnTo>
                    <a:pt x="0" y="86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4" y="69"/>
                  </a:lnTo>
                  <a:lnTo>
                    <a:pt x="10" y="61"/>
                  </a:lnTo>
                  <a:lnTo>
                    <a:pt x="25" y="52"/>
                  </a:lnTo>
                  <a:lnTo>
                    <a:pt x="54" y="38"/>
                  </a:lnTo>
                  <a:lnTo>
                    <a:pt x="54" y="29"/>
                  </a:lnTo>
                  <a:lnTo>
                    <a:pt x="54" y="21"/>
                  </a:lnTo>
                  <a:lnTo>
                    <a:pt x="52" y="17"/>
                  </a:lnTo>
                  <a:lnTo>
                    <a:pt x="52" y="14"/>
                  </a:lnTo>
                  <a:lnTo>
                    <a:pt x="50" y="12"/>
                  </a:lnTo>
                  <a:lnTo>
                    <a:pt x="46" y="10"/>
                  </a:lnTo>
                  <a:lnTo>
                    <a:pt x="42" y="8"/>
                  </a:lnTo>
                  <a:lnTo>
                    <a:pt x="38" y="8"/>
                  </a:lnTo>
                  <a:lnTo>
                    <a:pt x="33" y="8"/>
                  </a:lnTo>
                  <a:lnTo>
                    <a:pt x="27" y="10"/>
                  </a:lnTo>
                  <a:lnTo>
                    <a:pt x="25" y="12"/>
                  </a:lnTo>
                  <a:lnTo>
                    <a:pt x="23" y="16"/>
                  </a:lnTo>
                  <a:lnTo>
                    <a:pt x="25" y="17"/>
                  </a:lnTo>
                  <a:lnTo>
                    <a:pt x="27" y="19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1" y="33"/>
                  </a:lnTo>
                  <a:lnTo>
                    <a:pt x="27" y="36"/>
                  </a:lnTo>
                  <a:lnTo>
                    <a:pt x="23" y="40"/>
                  </a:lnTo>
                  <a:lnTo>
                    <a:pt x="17" y="40"/>
                  </a:lnTo>
                  <a:lnTo>
                    <a:pt x="12" y="40"/>
                  </a:lnTo>
                  <a:lnTo>
                    <a:pt x="6" y="36"/>
                  </a:lnTo>
                  <a:lnTo>
                    <a:pt x="2" y="33"/>
                  </a:lnTo>
                  <a:lnTo>
                    <a:pt x="2" y="29"/>
                  </a:lnTo>
                  <a:lnTo>
                    <a:pt x="4" y="21"/>
                  </a:lnTo>
                  <a:lnTo>
                    <a:pt x="8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5" y="4"/>
                  </a:lnTo>
                  <a:lnTo>
                    <a:pt x="36" y="2"/>
                  </a:lnTo>
                  <a:lnTo>
                    <a:pt x="48" y="0"/>
                  </a:lnTo>
                  <a:lnTo>
                    <a:pt x="55" y="2"/>
                  </a:lnTo>
                  <a:lnTo>
                    <a:pt x="63" y="4"/>
                  </a:lnTo>
                  <a:lnTo>
                    <a:pt x="69" y="6"/>
                  </a:lnTo>
                  <a:lnTo>
                    <a:pt x="76" y="12"/>
                  </a:lnTo>
                  <a:lnTo>
                    <a:pt x="80" y="19"/>
                  </a:lnTo>
                  <a:lnTo>
                    <a:pt x="80" y="23"/>
                  </a:lnTo>
                  <a:lnTo>
                    <a:pt x="82" y="29"/>
                  </a:lnTo>
                  <a:lnTo>
                    <a:pt x="82" y="38"/>
                  </a:lnTo>
                  <a:lnTo>
                    <a:pt x="82" y="76"/>
                  </a:lnTo>
                  <a:lnTo>
                    <a:pt x="82" y="80"/>
                  </a:lnTo>
                  <a:lnTo>
                    <a:pt x="82" y="84"/>
                  </a:lnTo>
                  <a:lnTo>
                    <a:pt x="82" y="86"/>
                  </a:lnTo>
                  <a:lnTo>
                    <a:pt x="84" y="86"/>
                  </a:lnTo>
                  <a:lnTo>
                    <a:pt x="84" y="88"/>
                  </a:lnTo>
                  <a:lnTo>
                    <a:pt x="86" y="88"/>
                  </a:lnTo>
                  <a:lnTo>
                    <a:pt x="90" y="86"/>
                  </a:lnTo>
                  <a:lnTo>
                    <a:pt x="92" y="84"/>
                  </a:lnTo>
                  <a:lnTo>
                    <a:pt x="95" y="86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8" y="99"/>
                  </a:lnTo>
                  <a:lnTo>
                    <a:pt x="71" y="101"/>
                  </a:lnTo>
                  <a:lnTo>
                    <a:pt x="65" y="99"/>
                  </a:lnTo>
                  <a:lnTo>
                    <a:pt x="59" y="97"/>
                  </a:lnTo>
                  <a:lnTo>
                    <a:pt x="55" y="91"/>
                  </a:lnTo>
                  <a:lnTo>
                    <a:pt x="54" y="86"/>
                  </a:lnTo>
                  <a:close/>
                  <a:moveTo>
                    <a:pt x="54" y="78"/>
                  </a:moveTo>
                  <a:lnTo>
                    <a:pt x="54" y="44"/>
                  </a:lnTo>
                  <a:lnTo>
                    <a:pt x="44" y="50"/>
                  </a:lnTo>
                  <a:lnTo>
                    <a:pt x="38" y="55"/>
                  </a:lnTo>
                  <a:lnTo>
                    <a:pt x="33" y="61"/>
                  </a:lnTo>
                  <a:lnTo>
                    <a:pt x="29" y="67"/>
                  </a:lnTo>
                  <a:lnTo>
                    <a:pt x="29" y="72"/>
                  </a:lnTo>
                  <a:lnTo>
                    <a:pt x="29" y="76"/>
                  </a:lnTo>
                  <a:lnTo>
                    <a:pt x="33" y="80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238"/>
            <p:cNvSpPr>
              <a:spLocks noEditPoints="1"/>
            </p:cNvSpPr>
            <p:nvPr/>
          </p:nvSpPr>
          <p:spPr bwMode="auto">
            <a:xfrm>
              <a:off x="2967038" y="5307013"/>
              <a:ext cx="76200" cy="79375"/>
            </a:xfrm>
            <a:custGeom>
              <a:avLst/>
              <a:gdLst/>
              <a:ahLst/>
              <a:cxnLst>
                <a:cxn ang="0">
                  <a:pos x="35" y="97"/>
                </a:cxn>
                <a:cxn ang="0">
                  <a:pos x="14" y="99"/>
                </a:cxn>
                <a:cxn ang="0">
                  <a:pos x="6" y="95"/>
                </a:cxn>
                <a:cxn ang="0">
                  <a:pos x="0" y="86"/>
                </a:cxn>
                <a:cxn ang="0">
                  <a:pos x="0" y="74"/>
                </a:cxn>
                <a:cxn ang="0">
                  <a:pos x="10" y="61"/>
                </a:cxn>
                <a:cxn ang="0">
                  <a:pos x="54" y="38"/>
                </a:cxn>
                <a:cxn ang="0">
                  <a:pos x="54" y="21"/>
                </a:cxn>
                <a:cxn ang="0">
                  <a:pos x="52" y="14"/>
                </a:cxn>
                <a:cxn ang="0">
                  <a:pos x="46" y="10"/>
                </a:cxn>
                <a:cxn ang="0">
                  <a:pos x="38" y="8"/>
                </a:cxn>
                <a:cxn ang="0">
                  <a:pos x="27" y="10"/>
                </a:cxn>
                <a:cxn ang="0">
                  <a:pos x="23" y="16"/>
                </a:cxn>
                <a:cxn ang="0">
                  <a:pos x="27" y="19"/>
                </a:cxn>
                <a:cxn ang="0">
                  <a:pos x="31" y="29"/>
                </a:cxn>
                <a:cxn ang="0">
                  <a:pos x="27" y="36"/>
                </a:cxn>
                <a:cxn ang="0">
                  <a:pos x="17" y="40"/>
                </a:cxn>
                <a:cxn ang="0">
                  <a:pos x="6" y="36"/>
                </a:cxn>
                <a:cxn ang="0">
                  <a:pos x="2" y="29"/>
                </a:cxn>
                <a:cxn ang="0">
                  <a:pos x="8" y="14"/>
                </a:cxn>
                <a:cxn ang="0">
                  <a:pos x="17" y="6"/>
                </a:cxn>
                <a:cxn ang="0">
                  <a:pos x="36" y="2"/>
                </a:cxn>
                <a:cxn ang="0">
                  <a:pos x="55" y="2"/>
                </a:cxn>
                <a:cxn ang="0">
                  <a:pos x="69" y="6"/>
                </a:cxn>
                <a:cxn ang="0">
                  <a:pos x="80" y="19"/>
                </a:cxn>
                <a:cxn ang="0">
                  <a:pos x="82" y="29"/>
                </a:cxn>
                <a:cxn ang="0">
                  <a:pos x="82" y="76"/>
                </a:cxn>
                <a:cxn ang="0">
                  <a:pos x="82" y="84"/>
                </a:cxn>
                <a:cxn ang="0">
                  <a:pos x="84" y="86"/>
                </a:cxn>
                <a:cxn ang="0">
                  <a:pos x="86" y="88"/>
                </a:cxn>
                <a:cxn ang="0">
                  <a:pos x="92" y="84"/>
                </a:cxn>
                <a:cxn ang="0">
                  <a:pos x="90" y="91"/>
                </a:cxn>
                <a:cxn ang="0">
                  <a:pos x="78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4" y="78"/>
                </a:cxn>
                <a:cxn ang="0">
                  <a:pos x="44" y="50"/>
                </a:cxn>
                <a:cxn ang="0">
                  <a:pos x="33" y="61"/>
                </a:cxn>
                <a:cxn ang="0">
                  <a:pos x="29" y="72"/>
                </a:cxn>
                <a:cxn ang="0">
                  <a:pos x="33" y="80"/>
                </a:cxn>
                <a:cxn ang="0">
                  <a:pos x="40" y="82"/>
                </a:cxn>
                <a:cxn ang="0">
                  <a:pos x="54" y="78"/>
                </a:cxn>
              </a:cxnLst>
              <a:rect l="0" t="0" r="r" b="b"/>
              <a:pathLst>
                <a:path w="95" h="101">
                  <a:moveTo>
                    <a:pt x="54" y="86"/>
                  </a:moveTo>
                  <a:lnTo>
                    <a:pt x="35" y="97"/>
                  </a:lnTo>
                  <a:lnTo>
                    <a:pt x="19" y="101"/>
                  </a:lnTo>
                  <a:lnTo>
                    <a:pt x="14" y="99"/>
                  </a:lnTo>
                  <a:lnTo>
                    <a:pt x="10" y="97"/>
                  </a:lnTo>
                  <a:lnTo>
                    <a:pt x="6" y="95"/>
                  </a:lnTo>
                  <a:lnTo>
                    <a:pt x="2" y="91"/>
                  </a:lnTo>
                  <a:lnTo>
                    <a:pt x="0" y="86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4" y="69"/>
                  </a:lnTo>
                  <a:lnTo>
                    <a:pt x="10" y="61"/>
                  </a:lnTo>
                  <a:lnTo>
                    <a:pt x="25" y="52"/>
                  </a:lnTo>
                  <a:lnTo>
                    <a:pt x="54" y="38"/>
                  </a:lnTo>
                  <a:lnTo>
                    <a:pt x="54" y="29"/>
                  </a:lnTo>
                  <a:lnTo>
                    <a:pt x="54" y="21"/>
                  </a:lnTo>
                  <a:lnTo>
                    <a:pt x="52" y="17"/>
                  </a:lnTo>
                  <a:lnTo>
                    <a:pt x="52" y="14"/>
                  </a:lnTo>
                  <a:lnTo>
                    <a:pt x="50" y="12"/>
                  </a:lnTo>
                  <a:lnTo>
                    <a:pt x="46" y="10"/>
                  </a:lnTo>
                  <a:lnTo>
                    <a:pt x="42" y="8"/>
                  </a:lnTo>
                  <a:lnTo>
                    <a:pt x="38" y="8"/>
                  </a:lnTo>
                  <a:lnTo>
                    <a:pt x="33" y="8"/>
                  </a:lnTo>
                  <a:lnTo>
                    <a:pt x="27" y="10"/>
                  </a:lnTo>
                  <a:lnTo>
                    <a:pt x="25" y="12"/>
                  </a:lnTo>
                  <a:lnTo>
                    <a:pt x="23" y="16"/>
                  </a:lnTo>
                  <a:lnTo>
                    <a:pt x="25" y="17"/>
                  </a:lnTo>
                  <a:lnTo>
                    <a:pt x="27" y="19"/>
                  </a:lnTo>
                  <a:lnTo>
                    <a:pt x="31" y="25"/>
                  </a:lnTo>
                  <a:lnTo>
                    <a:pt x="31" y="29"/>
                  </a:lnTo>
                  <a:lnTo>
                    <a:pt x="31" y="33"/>
                  </a:lnTo>
                  <a:lnTo>
                    <a:pt x="27" y="36"/>
                  </a:lnTo>
                  <a:lnTo>
                    <a:pt x="23" y="40"/>
                  </a:lnTo>
                  <a:lnTo>
                    <a:pt x="17" y="40"/>
                  </a:lnTo>
                  <a:lnTo>
                    <a:pt x="12" y="40"/>
                  </a:lnTo>
                  <a:lnTo>
                    <a:pt x="6" y="36"/>
                  </a:lnTo>
                  <a:lnTo>
                    <a:pt x="2" y="33"/>
                  </a:lnTo>
                  <a:lnTo>
                    <a:pt x="2" y="29"/>
                  </a:lnTo>
                  <a:lnTo>
                    <a:pt x="4" y="21"/>
                  </a:lnTo>
                  <a:lnTo>
                    <a:pt x="8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5" y="4"/>
                  </a:lnTo>
                  <a:lnTo>
                    <a:pt x="36" y="2"/>
                  </a:lnTo>
                  <a:lnTo>
                    <a:pt x="48" y="0"/>
                  </a:lnTo>
                  <a:lnTo>
                    <a:pt x="55" y="2"/>
                  </a:lnTo>
                  <a:lnTo>
                    <a:pt x="63" y="4"/>
                  </a:lnTo>
                  <a:lnTo>
                    <a:pt x="69" y="6"/>
                  </a:lnTo>
                  <a:lnTo>
                    <a:pt x="76" y="12"/>
                  </a:lnTo>
                  <a:lnTo>
                    <a:pt x="80" y="19"/>
                  </a:lnTo>
                  <a:lnTo>
                    <a:pt x="80" y="23"/>
                  </a:lnTo>
                  <a:lnTo>
                    <a:pt x="82" y="29"/>
                  </a:lnTo>
                  <a:lnTo>
                    <a:pt x="82" y="38"/>
                  </a:lnTo>
                  <a:lnTo>
                    <a:pt x="82" y="76"/>
                  </a:lnTo>
                  <a:lnTo>
                    <a:pt x="82" y="80"/>
                  </a:lnTo>
                  <a:lnTo>
                    <a:pt x="82" y="84"/>
                  </a:lnTo>
                  <a:lnTo>
                    <a:pt x="82" y="86"/>
                  </a:lnTo>
                  <a:lnTo>
                    <a:pt x="84" y="86"/>
                  </a:lnTo>
                  <a:lnTo>
                    <a:pt x="84" y="88"/>
                  </a:lnTo>
                  <a:lnTo>
                    <a:pt x="86" y="88"/>
                  </a:lnTo>
                  <a:lnTo>
                    <a:pt x="90" y="86"/>
                  </a:lnTo>
                  <a:lnTo>
                    <a:pt x="92" y="84"/>
                  </a:lnTo>
                  <a:lnTo>
                    <a:pt x="95" y="86"/>
                  </a:lnTo>
                  <a:lnTo>
                    <a:pt x="90" y="91"/>
                  </a:lnTo>
                  <a:lnTo>
                    <a:pt x="84" y="97"/>
                  </a:lnTo>
                  <a:lnTo>
                    <a:pt x="78" y="99"/>
                  </a:lnTo>
                  <a:lnTo>
                    <a:pt x="71" y="101"/>
                  </a:lnTo>
                  <a:lnTo>
                    <a:pt x="65" y="99"/>
                  </a:lnTo>
                  <a:lnTo>
                    <a:pt x="59" y="97"/>
                  </a:lnTo>
                  <a:lnTo>
                    <a:pt x="55" y="91"/>
                  </a:lnTo>
                  <a:lnTo>
                    <a:pt x="54" y="86"/>
                  </a:lnTo>
                  <a:close/>
                  <a:moveTo>
                    <a:pt x="54" y="78"/>
                  </a:moveTo>
                  <a:lnTo>
                    <a:pt x="54" y="44"/>
                  </a:lnTo>
                  <a:lnTo>
                    <a:pt x="44" y="50"/>
                  </a:lnTo>
                  <a:lnTo>
                    <a:pt x="38" y="55"/>
                  </a:lnTo>
                  <a:lnTo>
                    <a:pt x="33" y="61"/>
                  </a:lnTo>
                  <a:lnTo>
                    <a:pt x="29" y="67"/>
                  </a:lnTo>
                  <a:lnTo>
                    <a:pt x="29" y="72"/>
                  </a:lnTo>
                  <a:lnTo>
                    <a:pt x="29" y="76"/>
                  </a:lnTo>
                  <a:lnTo>
                    <a:pt x="33" y="80"/>
                  </a:lnTo>
                  <a:lnTo>
                    <a:pt x="35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239"/>
            <p:cNvSpPr>
              <a:spLocks noEditPoints="1"/>
            </p:cNvSpPr>
            <p:nvPr/>
          </p:nvSpPr>
          <p:spPr bwMode="auto">
            <a:xfrm>
              <a:off x="3268663" y="5270500"/>
              <a:ext cx="25400" cy="115888"/>
            </a:xfrm>
            <a:custGeom>
              <a:avLst/>
              <a:gdLst/>
              <a:ahLst/>
              <a:cxnLst>
                <a:cxn ang="0">
                  <a:pos x="19" y="97"/>
                </a:cxn>
                <a:cxn ang="0">
                  <a:pos x="15" y="97"/>
                </a:cxn>
                <a:cxn ang="0">
                  <a:pos x="15" y="89"/>
                </a:cxn>
                <a:cxn ang="0">
                  <a:pos x="13" y="80"/>
                </a:cxn>
                <a:cxn ang="0">
                  <a:pos x="10" y="68"/>
                </a:cxn>
                <a:cxn ang="0">
                  <a:pos x="4" y="45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2" y="7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7" y="0"/>
                </a:cxn>
                <a:cxn ang="0">
                  <a:pos x="23" y="0"/>
                </a:cxn>
                <a:cxn ang="0">
                  <a:pos x="29" y="4"/>
                </a:cxn>
                <a:cxn ang="0">
                  <a:pos x="32" y="9"/>
                </a:cxn>
                <a:cxn ang="0">
                  <a:pos x="32" y="17"/>
                </a:cxn>
                <a:cxn ang="0">
                  <a:pos x="32" y="21"/>
                </a:cxn>
                <a:cxn ang="0">
                  <a:pos x="32" y="28"/>
                </a:cxn>
                <a:cxn ang="0">
                  <a:pos x="31" y="36"/>
                </a:cxn>
                <a:cxn ang="0">
                  <a:pos x="29" y="45"/>
                </a:cxn>
                <a:cxn ang="0">
                  <a:pos x="23" y="68"/>
                </a:cxn>
                <a:cxn ang="0">
                  <a:pos x="21" y="81"/>
                </a:cxn>
                <a:cxn ang="0">
                  <a:pos x="19" y="97"/>
                </a:cxn>
                <a:cxn ang="0">
                  <a:pos x="17" y="112"/>
                </a:cxn>
                <a:cxn ang="0">
                  <a:pos x="23" y="114"/>
                </a:cxn>
                <a:cxn ang="0">
                  <a:pos x="29" y="117"/>
                </a:cxn>
                <a:cxn ang="0">
                  <a:pos x="32" y="123"/>
                </a:cxn>
                <a:cxn ang="0">
                  <a:pos x="32" y="129"/>
                </a:cxn>
                <a:cxn ang="0">
                  <a:pos x="32" y="135"/>
                </a:cxn>
                <a:cxn ang="0">
                  <a:pos x="29" y="140"/>
                </a:cxn>
                <a:cxn ang="0">
                  <a:pos x="23" y="144"/>
                </a:cxn>
                <a:cxn ang="0">
                  <a:pos x="17" y="146"/>
                </a:cxn>
                <a:cxn ang="0">
                  <a:pos x="10" y="144"/>
                </a:cxn>
                <a:cxn ang="0">
                  <a:pos x="4" y="140"/>
                </a:cxn>
                <a:cxn ang="0">
                  <a:pos x="0" y="135"/>
                </a:cxn>
                <a:cxn ang="0">
                  <a:pos x="0" y="129"/>
                </a:cxn>
                <a:cxn ang="0">
                  <a:pos x="0" y="123"/>
                </a:cxn>
                <a:cxn ang="0">
                  <a:pos x="4" y="117"/>
                </a:cxn>
                <a:cxn ang="0">
                  <a:pos x="10" y="114"/>
                </a:cxn>
                <a:cxn ang="0">
                  <a:pos x="17" y="112"/>
                </a:cxn>
              </a:cxnLst>
              <a:rect l="0" t="0" r="r" b="b"/>
              <a:pathLst>
                <a:path w="32" h="146">
                  <a:moveTo>
                    <a:pt x="19" y="97"/>
                  </a:moveTo>
                  <a:lnTo>
                    <a:pt x="15" y="97"/>
                  </a:lnTo>
                  <a:lnTo>
                    <a:pt x="15" y="89"/>
                  </a:lnTo>
                  <a:lnTo>
                    <a:pt x="13" y="80"/>
                  </a:lnTo>
                  <a:lnTo>
                    <a:pt x="10" y="68"/>
                  </a:lnTo>
                  <a:lnTo>
                    <a:pt x="4" y="45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9" y="4"/>
                  </a:lnTo>
                  <a:lnTo>
                    <a:pt x="32" y="9"/>
                  </a:lnTo>
                  <a:lnTo>
                    <a:pt x="32" y="17"/>
                  </a:lnTo>
                  <a:lnTo>
                    <a:pt x="32" y="21"/>
                  </a:lnTo>
                  <a:lnTo>
                    <a:pt x="32" y="28"/>
                  </a:lnTo>
                  <a:lnTo>
                    <a:pt x="31" y="36"/>
                  </a:lnTo>
                  <a:lnTo>
                    <a:pt x="29" y="45"/>
                  </a:lnTo>
                  <a:lnTo>
                    <a:pt x="23" y="68"/>
                  </a:lnTo>
                  <a:lnTo>
                    <a:pt x="21" y="81"/>
                  </a:lnTo>
                  <a:lnTo>
                    <a:pt x="19" y="97"/>
                  </a:lnTo>
                  <a:close/>
                  <a:moveTo>
                    <a:pt x="17" y="112"/>
                  </a:moveTo>
                  <a:lnTo>
                    <a:pt x="23" y="114"/>
                  </a:lnTo>
                  <a:lnTo>
                    <a:pt x="29" y="117"/>
                  </a:lnTo>
                  <a:lnTo>
                    <a:pt x="32" y="123"/>
                  </a:lnTo>
                  <a:lnTo>
                    <a:pt x="32" y="129"/>
                  </a:lnTo>
                  <a:lnTo>
                    <a:pt x="32" y="135"/>
                  </a:lnTo>
                  <a:lnTo>
                    <a:pt x="29" y="140"/>
                  </a:lnTo>
                  <a:lnTo>
                    <a:pt x="23" y="144"/>
                  </a:lnTo>
                  <a:lnTo>
                    <a:pt x="17" y="146"/>
                  </a:lnTo>
                  <a:lnTo>
                    <a:pt x="10" y="144"/>
                  </a:lnTo>
                  <a:lnTo>
                    <a:pt x="4" y="140"/>
                  </a:lnTo>
                  <a:lnTo>
                    <a:pt x="0" y="135"/>
                  </a:lnTo>
                  <a:lnTo>
                    <a:pt x="0" y="129"/>
                  </a:lnTo>
                  <a:lnTo>
                    <a:pt x="0" y="123"/>
                  </a:lnTo>
                  <a:lnTo>
                    <a:pt x="4" y="117"/>
                  </a:lnTo>
                  <a:lnTo>
                    <a:pt x="10" y="114"/>
                  </a:lnTo>
                  <a:lnTo>
                    <a:pt x="17" y="1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40"/>
            <p:cNvSpPr>
              <a:spLocks noChangeShapeType="1"/>
            </p:cNvSpPr>
            <p:nvPr/>
          </p:nvSpPr>
          <p:spPr bwMode="auto">
            <a:xfrm flipH="1" flipV="1">
              <a:off x="2947988" y="4778375"/>
              <a:ext cx="3175" cy="30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241"/>
            <p:cNvSpPr>
              <a:spLocks/>
            </p:cNvSpPr>
            <p:nvPr/>
          </p:nvSpPr>
          <p:spPr bwMode="auto">
            <a:xfrm>
              <a:off x="2935288" y="4752975"/>
              <a:ext cx="12700" cy="25400"/>
            </a:xfrm>
            <a:custGeom>
              <a:avLst/>
              <a:gdLst/>
              <a:ahLst/>
              <a:cxnLst>
                <a:cxn ang="0">
                  <a:pos x="15" y="3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32">
                  <a:moveTo>
                    <a:pt x="15" y="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42"/>
            <p:cNvSpPr>
              <a:spLocks noChangeShapeType="1"/>
            </p:cNvSpPr>
            <p:nvPr/>
          </p:nvSpPr>
          <p:spPr bwMode="auto">
            <a:xfrm flipH="1" flipV="1">
              <a:off x="2919413" y="4730750"/>
              <a:ext cx="4762" cy="79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243"/>
            <p:cNvSpPr>
              <a:spLocks/>
            </p:cNvSpPr>
            <p:nvPr/>
          </p:nvSpPr>
          <p:spPr bwMode="auto">
            <a:xfrm>
              <a:off x="2876550" y="4705350"/>
              <a:ext cx="42863" cy="25400"/>
            </a:xfrm>
            <a:custGeom>
              <a:avLst/>
              <a:gdLst/>
              <a:ahLst/>
              <a:cxnLst>
                <a:cxn ang="0">
                  <a:pos x="54" y="32"/>
                </a:cxn>
                <a:cxn ang="0">
                  <a:pos x="25" y="11"/>
                </a:cxn>
                <a:cxn ang="0">
                  <a:pos x="0" y="0"/>
                </a:cxn>
              </a:cxnLst>
              <a:rect l="0" t="0" r="r" b="b"/>
              <a:pathLst>
                <a:path w="54" h="32">
                  <a:moveTo>
                    <a:pt x="54" y="32"/>
                  </a:moveTo>
                  <a:lnTo>
                    <a:pt x="25" y="1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44"/>
            <p:cNvSpPr>
              <a:spLocks noChangeShapeType="1"/>
            </p:cNvSpPr>
            <p:nvPr/>
          </p:nvSpPr>
          <p:spPr bwMode="auto">
            <a:xfrm flipH="1" flipV="1">
              <a:off x="2841625" y="469900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Freeform 245"/>
            <p:cNvSpPr>
              <a:spLocks/>
            </p:cNvSpPr>
            <p:nvPr/>
          </p:nvSpPr>
          <p:spPr bwMode="auto">
            <a:xfrm>
              <a:off x="2803525" y="4699000"/>
              <a:ext cx="38100" cy="793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12" y="4"/>
                </a:cxn>
                <a:cxn ang="0">
                  <a:pos x="0" y="10"/>
                </a:cxn>
              </a:cxnLst>
              <a:rect l="0" t="0" r="r" b="b"/>
              <a:pathLst>
                <a:path w="50" h="10">
                  <a:moveTo>
                    <a:pt x="50" y="0"/>
                  </a:moveTo>
                  <a:lnTo>
                    <a:pt x="12" y="4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46"/>
            <p:cNvSpPr>
              <a:spLocks noChangeShapeType="1"/>
            </p:cNvSpPr>
            <p:nvPr/>
          </p:nvSpPr>
          <p:spPr bwMode="auto">
            <a:xfrm flipH="1">
              <a:off x="2763838" y="4714875"/>
              <a:ext cx="20637" cy="15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47"/>
            <p:cNvSpPr>
              <a:spLocks/>
            </p:cNvSpPr>
            <p:nvPr/>
          </p:nvSpPr>
          <p:spPr bwMode="auto">
            <a:xfrm>
              <a:off x="2746375" y="4730750"/>
              <a:ext cx="17463" cy="254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" y="29"/>
                </a:cxn>
                <a:cxn ang="0">
                  <a:pos x="0" y="32"/>
                </a:cxn>
              </a:cxnLst>
              <a:rect l="0" t="0" r="r" b="b"/>
              <a:pathLst>
                <a:path w="23" h="32">
                  <a:moveTo>
                    <a:pt x="23" y="0"/>
                  </a:moveTo>
                  <a:lnTo>
                    <a:pt x="2" y="29"/>
                  </a:lnTo>
                  <a:lnTo>
                    <a:pt x="0" y="3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48"/>
            <p:cNvSpPr>
              <a:spLocks noChangeShapeType="1"/>
            </p:cNvSpPr>
            <p:nvPr/>
          </p:nvSpPr>
          <p:spPr bwMode="auto">
            <a:xfrm flipH="1">
              <a:off x="2736850" y="4775200"/>
              <a:ext cx="1588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249"/>
            <p:cNvSpPr>
              <a:spLocks/>
            </p:cNvSpPr>
            <p:nvPr/>
          </p:nvSpPr>
          <p:spPr bwMode="auto">
            <a:xfrm>
              <a:off x="2732088" y="4778375"/>
              <a:ext cx="4762" cy="523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36"/>
                </a:cxn>
                <a:cxn ang="0">
                  <a:pos x="4" y="64"/>
                </a:cxn>
              </a:cxnLst>
              <a:rect l="0" t="0" r="r" b="b"/>
              <a:pathLst>
                <a:path w="6" h="64">
                  <a:moveTo>
                    <a:pt x="6" y="0"/>
                  </a:moveTo>
                  <a:lnTo>
                    <a:pt x="0" y="36"/>
                  </a:lnTo>
                  <a:lnTo>
                    <a:pt x="4" y="6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250"/>
            <p:cNvSpPr>
              <a:spLocks noChangeShapeType="1"/>
            </p:cNvSpPr>
            <p:nvPr/>
          </p:nvSpPr>
          <p:spPr bwMode="auto">
            <a:xfrm>
              <a:off x="2741613" y="4848225"/>
              <a:ext cx="6350" cy="15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251"/>
            <p:cNvSpPr>
              <a:spLocks/>
            </p:cNvSpPr>
            <p:nvPr/>
          </p:nvSpPr>
          <p:spPr bwMode="auto">
            <a:xfrm>
              <a:off x="2747963" y="4864100"/>
              <a:ext cx="28575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9"/>
                </a:cxn>
                <a:cxn ang="0">
                  <a:pos x="36" y="38"/>
                </a:cxn>
              </a:cxnLst>
              <a:rect l="0" t="0" r="r" b="b"/>
              <a:pathLst>
                <a:path w="36" h="38">
                  <a:moveTo>
                    <a:pt x="0" y="0"/>
                  </a:moveTo>
                  <a:lnTo>
                    <a:pt x="21" y="29"/>
                  </a:lnTo>
                  <a:lnTo>
                    <a:pt x="36" y="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252"/>
            <p:cNvSpPr>
              <a:spLocks noChangeShapeType="1"/>
            </p:cNvSpPr>
            <p:nvPr/>
          </p:nvSpPr>
          <p:spPr bwMode="auto">
            <a:xfrm>
              <a:off x="2790825" y="4903788"/>
              <a:ext cx="2063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253"/>
            <p:cNvSpPr>
              <a:spLocks/>
            </p:cNvSpPr>
            <p:nvPr/>
          </p:nvSpPr>
          <p:spPr bwMode="auto">
            <a:xfrm>
              <a:off x="2811463" y="4913313"/>
              <a:ext cx="34925" cy="4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6"/>
                </a:cxn>
                <a:cxn ang="0">
                  <a:pos x="43" y="4"/>
                </a:cxn>
              </a:cxnLst>
              <a:rect l="0" t="0" r="r" b="b"/>
              <a:pathLst>
                <a:path w="43" h="6">
                  <a:moveTo>
                    <a:pt x="0" y="0"/>
                  </a:moveTo>
                  <a:lnTo>
                    <a:pt x="38" y="6"/>
                  </a:lnTo>
                  <a:lnTo>
                    <a:pt x="43" y="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254"/>
            <p:cNvSpPr>
              <a:spLocks noChangeShapeType="1"/>
            </p:cNvSpPr>
            <p:nvPr/>
          </p:nvSpPr>
          <p:spPr bwMode="auto">
            <a:xfrm flipV="1">
              <a:off x="2867025" y="4913313"/>
              <a:ext cx="317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255"/>
            <p:cNvSpPr>
              <a:spLocks/>
            </p:cNvSpPr>
            <p:nvPr/>
          </p:nvSpPr>
          <p:spPr bwMode="auto">
            <a:xfrm>
              <a:off x="2870200" y="4887913"/>
              <a:ext cx="46038" cy="25400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19"/>
                </a:cxn>
                <a:cxn ang="0">
                  <a:pos x="57" y="0"/>
                </a:cxn>
              </a:cxnLst>
              <a:rect l="0" t="0" r="r" b="b"/>
              <a:pathLst>
                <a:path w="57" h="32">
                  <a:moveTo>
                    <a:pt x="0" y="32"/>
                  </a:moveTo>
                  <a:lnTo>
                    <a:pt x="32" y="19"/>
                  </a:lnTo>
                  <a:lnTo>
                    <a:pt x="5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256"/>
            <p:cNvSpPr>
              <a:spLocks noChangeShapeType="1"/>
            </p:cNvSpPr>
            <p:nvPr/>
          </p:nvSpPr>
          <p:spPr bwMode="auto">
            <a:xfrm flipV="1">
              <a:off x="2928938" y="4864100"/>
              <a:ext cx="6350" cy="79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257"/>
            <p:cNvSpPr>
              <a:spLocks/>
            </p:cNvSpPr>
            <p:nvPr/>
          </p:nvSpPr>
          <p:spPr bwMode="auto">
            <a:xfrm>
              <a:off x="2935288" y="4819650"/>
              <a:ext cx="14287" cy="4445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5" y="23"/>
                </a:cxn>
                <a:cxn ang="0">
                  <a:pos x="17" y="0"/>
                </a:cxn>
              </a:cxnLst>
              <a:rect l="0" t="0" r="r" b="b"/>
              <a:pathLst>
                <a:path w="17" h="55">
                  <a:moveTo>
                    <a:pt x="0" y="55"/>
                  </a:moveTo>
                  <a:lnTo>
                    <a:pt x="15" y="23"/>
                  </a:lnTo>
                  <a:lnTo>
                    <a:pt x="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258"/>
            <p:cNvSpPr>
              <a:spLocks noChangeShapeType="1"/>
            </p:cNvSpPr>
            <p:nvPr/>
          </p:nvSpPr>
          <p:spPr bwMode="auto">
            <a:xfrm>
              <a:off x="2824163" y="4906963"/>
              <a:ext cx="15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259"/>
            <p:cNvSpPr>
              <a:spLocks noChangeShapeType="1"/>
            </p:cNvSpPr>
            <p:nvPr/>
          </p:nvSpPr>
          <p:spPr bwMode="auto">
            <a:xfrm>
              <a:off x="2824163" y="4906963"/>
              <a:ext cx="15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260"/>
            <p:cNvSpPr>
              <a:spLocks noChangeShapeType="1"/>
            </p:cNvSpPr>
            <p:nvPr/>
          </p:nvSpPr>
          <p:spPr bwMode="auto">
            <a:xfrm>
              <a:off x="2824163" y="4906963"/>
              <a:ext cx="15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261"/>
            <p:cNvSpPr>
              <a:spLocks noChangeShapeType="1"/>
            </p:cNvSpPr>
            <p:nvPr/>
          </p:nvSpPr>
          <p:spPr bwMode="auto">
            <a:xfrm>
              <a:off x="2824163" y="4908550"/>
              <a:ext cx="15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262"/>
            <p:cNvSpPr>
              <a:spLocks noChangeShapeType="1"/>
            </p:cNvSpPr>
            <p:nvPr/>
          </p:nvSpPr>
          <p:spPr bwMode="auto">
            <a:xfrm>
              <a:off x="2824163" y="4910138"/>
              <a:ext cx="1587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263"/>
            <p:cNvSpPr>
              <a:spLocks noChangeShapeType="1"/>
            </p:cNvSpPr>
            <p:nvPr/>
          </p:nvSpPr>
          <p:spPr bwMode="auto">
            <a:xfrm>
              <a:off x="2824163" y="4913313"/>
              <a:ext cx="1587" cy="4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264"/>
            <p:cNvSpPr>
              <a:spLocks noChangeShapeType="1"/>
            </p:cNvSpPr>
            <p:nvPr/>
          </p:nvSpPr>
          <p:spPr bwMode="auto">
            <a:xfrm>
              <a:off x="2824163" y="4918075"/>
              <a:ext cx="1587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265"/>
            <p:cNvSpPr>
              <a:spLocks noChangeShapeType="1"/>
            </p:cNvSpPr>
            <p:nvPr/>
          </p:nvSpPr>
          <p:spPr bwMode="auto">
            <a:xfrm>
              <a:off x="2825750" y="4924425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266"/>
            <p:cNvSpPr>
              <a:spLocks/>
            </p:cNvSpPr>
            <p:nvPr/>
          </p:nvSpPr>
          <p:spPr bwMode="auto">
            <a:xfrm>
              <a:off x="2825750" y="4930775"/>
              <a:ext cx="31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8"/>
                </a:cxn>
                <a:cxn ang="0">
                  <a:pos x="4" y="41"/>
                </a:cxn>
              </a:cxnLst>
              <a:rect l="0" t="0" r="r" b="b"/>
              <a:pathLst>
                <a:path w="4" h="41">
                  <a:moveTo>
                    <a:pt x="0" y="0"/>
                  </a:moveTo>
                  <a:lnTo>
                    <a:pt x="4" y="28"/>
                  </a:lnTo>
                  <a:lnTo>
                    <a:pt x="4" y="4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267"/>
            <p:cNvSpPr>
              <a:spLocks/>
            </p:cNvSpPr>
            <p:nvPr/>
          </p:nvSpPr>
          <p:spPr bwMode="auto">
            <a:xfrm>
              <a:off x="2832100" y="4984750"/>
              <a:ext cx="6350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8"/>
                </a:cxn>
                <a:cxn ang="0">
                  <a:pos x="7" y="72"/>
                </a:cxn>
              </a:cxnLst>
              <a:rect l="0" t="0" r="r" b="b"/>
              <a:pathLst>
                <a:path w="7" h="72">
                  <a:moveTo>
                    <a:pt x="0" y="0"/>
                  </a:moveTo>
                  <a:lnTo>
                    <a:pt x="3" y="38"/>
                  </a:lnTo>
                  <a:lnTo>
                    <a:pt x="7" y="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268"/>
            <p:cNvSpPr>
              <a:spLocks noChangeShapeType="1"/>
            </p:cNvSpPr>
            <p:nvPr/>
          </p:nvSpPr>
          <p:spPr bwMode="auto">
            <a:xfrm>
              <a:off x="2840038" y="5059363"/>
              <a:ext cx="3175" cy="206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Freeform 269"/>
            <p:cNvSpPr>
              <a:spLocks/>
            </p:cNvSpPr>
            <p:nvPr/>
          </p:nvSpPr>
          <p:spPr bwMode="auto">
            <a:xfrm>
              <a:off x="2843213" y="5080000"/>
              <a:ext cx="4762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8"/>
                </a:cxn>
                <a:cxn ang="0">
                  <a:pos x="5" y="45"/>
                </a:cxn>
              </a:cxnLst>
              <a:rect l="0" t="0" r="r" b="b"/>
              <a:pathLst>
                <a:path w="5" h="45">
                  <a:moveTo>
                    <a:pt x="0" y="0"/>
                  </a:moveTo>
                  <a:lnTo>
                    <a:pt x="3" y="38"/>
                  </a:lnTo>
                  <a:lnTo>
                    <a:pt x="5" y="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270"/>
            <p:cNvSpPr>
              <a:spLocks noChangeShapeType="1"/>
            </p:cNvSpPr>
            <p:nvPr/>
          </p:nvSpPr>
          <p:spPr bwMode="auto">
            <a:xfrm>
              <a:off x="2851150" y="5135563"/>
              <a:ext cx="1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271"/>
            <p:cNvSpPr>
              <a:spLocks noChangeShapeType="1"/>
            </p:cNvSpPr>
            <p:nvPr/>
          </p:nvSpPr>
          <p:spPr bwMode="auto">
            <a:xfrm>
              <a:off x="2851150" y="5135563"/>
              <a:ext cx="3175" cy="206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272"/>
            <p:cNvSpPr>
              <a:spLocks noChangeShapeType="1"/>
            </p:cNvSpPr>
            <p:nvPr/>
          </p:nvSpPr>
          <p:spPr bwMode="auto">
            <a:xfrm>
              <a:off x="2854325" y="5156200"/>
              <a:ext cx="1588" cy="79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273"/>
            <p:cNvSpPr>
              <a:spLocks noChangeShapeType="1"/>
            </p:cNvSpPr>
            <p:nvPr/>
          </p:nvSpPr>
          <p:spPr bwMode="auto">
            <a:xfrm>
              <a:off x="2855913" y="5164138"/>
              <a:ext cx="1587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274"/>
            <p:cNvSpPr>
              <a:spLocks noChangeShapeType="1"/>
            </p:cNvSpPr>
            <p:nvPr/>
          </p:nvSpPr>
          <p:spPr bwMode="auto">
            <a:xfrm>
              <a:off x="2855913" y="5167313"/>
              <a:ext cx="1587" cy="4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275"/>
            <p:cNvSpPr>
              <a:spLocks noChangeShapeType="1"/>
            </p:cNvSpPr>
            <p:nvPr/>
          </p:nvSpPr>
          <p:spPr bwMode="auto">
            <a:xfrm>
              <a:off x="2857500" y="5172075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276"/>
            <p:cNvSpPr>
              <a:spLocks noChangeShapeType="1"/>
            </p:cNvSpPr>
            <p:nvPr/>
          </p:nvSpPr>
          <p:spPr bwMode="auto">
            <a:xfrm>
              <a:off x="2857500" y="5173663"/>
              <a:ext cx="1588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277"/>
            <p:cNvSpPr>
              <a:spLocks noChangeShapeType="1"/>
            </p:cNvSpPr>
            <p:nvPr/>
          </p:nvSpPr>
          <p:spPr bwMode="auto">
            <a:xfrm>
              <a:off x="2857500" y="5175250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278"/>
            <p:cNvSpPr>
              <a:spLocks noChangeShapeType="1"/>
            </p:cNvSpPr>
            <p:nvPr/>
          </p:nvSpPr>
          <p:spPr bwMode="auto">
            <a:xfrm>
              <a:off x="2857500" y="5175250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279"/>
            <p:cNvSpPr>
              <a:spLocks noEditPoints="1"/>
            </p:cNvSpPr>
            <p:nvPr/>
          </p:nvSpPr>
          <p:spPr bwMode="auto">
            <a:xfrm>
              <a:off x="2790825" y="4778375"/>
              <a:ext cx="53975" cy="82550"/>
            </a:xfrm>
            <a:custGeom>
              <a:avLst/>
              <a:gdLst/>
              <a:ahLst/>
              <a:cxnLst>
                <a:cxn ang="0">
                  <a:pos x="59" y="87"/>
                </a:cxn>
                <a:cxn ang="0">
                  <a:pos x="59" y="97"/>
                </a:cxn>
                <a:cxn ang="0">
                  <a:pos x="63" y="99"/>
                </a:cxn>
                <a:cxn ang="0">
                  <a:pos x="69" y="101"/>
                </a:cxn>
                <a:cxn ang="0">
                  <a:pos x="36" y="102"/>
                </a:cxn>
                <a:cxn ang="0">
                  <a:pos x="38" y="101"/>
                </a:cxn>
                <a:cxn ang="0">
                  <a:pos x="44" y="99"/>
                </a:cxn>
                <a:cxn ang="0">
                  <a:pos x="46" y="97"/>
                </a:cxn>
                <a:cxn ang="0">
                  <a:pos x="46" y="87"/>
                </a:cxn>
                <a:cxn ang="0">
                  <a:pos x="40" y="64"/>
                </a:cxn>
                <a:cxn ang="0">
                  <a:pos x="31" y="70"/>
                </a:cxn>
                <a:cxn ang="0">
                  <a:pos x="19" y="70"/>
                </a:cxn>
                <a:cxn ang="0">
                  <a:pos x="8" y="63"/>
                </a:cxn>
                <a:cxn ang="0">
                  <a:pos x="0" y="47"/>
                </a:cxn>
                <a:cxn ang="0">
                  <a:pos x="0" y="28"/>
                </a:cxn>
                <a:cxn ang="0">
                  <a:pos x="10" y="11"/>
                </a:cxn>
                <a:cxn ang="0">
                  <a:pos x="25" y="2"/>
                </a:cxn>
                <a:cxn ang="0">
                  <a:pos x="38" y="0"/>
                </a:cxn>
                <a:cxn ang="0">
                  <a:pos x="46" y="4"/>
                </a:cxn>
                <a:cxn ang="0">
                  <a:pos x="52" y="2"/>
                </a:cxn>
                <a:cxn ang="0">
                  <a:pos x="59" y="0"/>
                </a:cxn>
                <a:cxn ang="0">
                  <a:pos x="46" y="21"/>
                </a:cxn>
                <a:cxn ang="0">
                  <a:pos x="46" y="13"/>
                </a:cxn>
                <a:cxn ang="0">
                  <a:pos x="40" y="8"/>
                </a:cxn>
                <a:cxn ang="0">
                  <a:pos x="33" y="6"/>
                </a:cxn>
                <a:cxn ang="0">
                  <a:pos x="21" y="8"/>
                </a:cxn>
                <a:cxn ang="0">
                  <a:pos x="15" y="17"/>
                </a:cxn>
                <a:cxn ang="0">
                  <a:pos x="12" y="32"/>
                </a:cxn>
                <a:cxn ang="0">
                  <a:pos x="15" y="47"/>
                </a:cxn>
                <a:cxn ang="0">
                  <a:pos x="23" y="57"/>
                </a:cxn>
                <a:cxn ang="0">
                  <a:pos x="33" y="61"/>
                </a:cxn>
                <a:cxn ang="0">
                  <a:pos x="40" y="59"/>
                </a:cxn>
                <a:cxn ang="0">
                  <a:pos x="46" y="51"/>
                </a:cxn>
              </a:cxnLst>
              <a:rect l="0" t="0" r="r" b="b"/>
              <a:pathLst>
                <a:path w="69" h="102">
                  <a:moveTo>
                    <a:pt x="59" y="0"/>
                  </a:moveTo>
                  <a:lnTo>
                    <a:pt x="59" y="87"/>
                  </a:lnTo>
                  <a:lnTo>
                    <a:pt x="59" y="93"/>
                  </a:lnTo>
                  <a:lnTo>
                    <a:pt x="59" y="97"/>
                  </a:lnTo>
                  <a:lnTo>
                    <a:pt x="61" y="99"/>
                  </a:lnTo>
                  <a:lnTo>
                    <a:pt x="63" y="99"/>
                  </a:lnTo>
                  <a:lnTo>
                    <a:pt x="65" y="101"/>
                  </a:lnTo>
                  <a:lnTo>
                    <a:pt x="69" y="101"/>
                  </a:lnTo>
                  <a:lnTo>
                    <a:pt x="69" y="102"/>
                  </a:lnTo>
                  <a:lnTo>
                    <a:pt x="36" y="102"/>
                  </a:lnTo>
                  <a:lnTo>
                    <a:pt x="36" y="101"/>
                  </a:lnTo>
                  <a:lnTo>
                    <a:pt x="38" y="101"/>
                  </a:lnTo>
                  <a:lnTo>
                    <a:pt x="42" y="101"/>
                  </a:lnTo>
                  <a:lnTo>
                    <a:pt x="44" y="99"/>
                  </a:lnTo>
                  <a:lnTo>
                    <a:pt x="46" y="99"/>
                  </a:lnTo>
                  <a:lnTo>
                    <a:pt x="46" y="97"/>
                  </a:lnTo>
                  <a:lnTo>
                    <a:pt x="46" y="93"/>
                  </a:lnTo>
                  <a:lnTo>
                    <a:pt x="46" y="87"/>
                  </a:lnTo>
                  <a:lnTo>
                    <a:pt x="46" y="57"/>
                  </a:lnTo>
                  <a:lnTo>
                    <a:pt x="40" y="64"/>
                  </a:lnTo>
                  <a:lnTo>
                    <a:pt x="34" y="68"/>
                  </a:lnTo>
                  <a:lnTo>
                    <a:pt x="31" y="70"/>
                  </a:lnTo>
                  <a:lnTo>
                    <a:pt x="25" y="70"/>
                  </a:lnTo>
                  <a:lnTo>
                    <a:pt x="19" y="70"/>
                  </a:lnTo>
                  <a:lnTo>
                    <a:pt x="12" y="66"/>
                  </a:lnTo>
                  <a:lnTo>
                    <a:pt x="8" y="63"/>
                  </a:lnTo>
                  <a:lnTo>
                    <a:pt x="2" y="55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4" y="19"/>
                  </a:lnTo>
                  <a:lnTo>
                    <a:pt x="10" y="11"/>
                  </a:lnTo>
                  <a:lnTo>
                    <a:pt x="17" y="6"/>
                  </a:lnTo>
                  <a:lnTo>
                    <a:pt x="25" y="2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2" y="2"/>
                  </a:lnTo>
                  <a:lnTo>
                    <a:pt x="57" y="0"/>
                  </a:lnTo>
                  <a:lnTo>
                    <a:pt x="59" y="0"/>
                  </a:lnTo>
                  <a:close/>
                  <a:moveTo>
                    <a:pt x="46" y="51"/>
                  </a:moveTo>
                  <a:lnTo>
                    <a:pt x="46" y="21"/>
                  </a:lnTo>
                  <a:lnTo>
                    <a:pt x="46" y="17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8"/>
                  </a:lnTo>
                  <a:lnTo>
                    <a:pt x="36" y="6"/>
                  </a:lnTo>
                  <a:lnTo>
                    <a:pt x="33" y="6"/>
                  </a:lnTo>
                  <a:lnTo>
                    <a:pt x="27" y="6"/>
                  </a:lnTo>
                  <a:lnTo>
                    <a:pt x="21" y="8"/>
                  </a:lnTo>
                  <a:lnTo>
                    <a:pt x="17" y="11"/>
                  </a:lnTo>
                  <a:lnTo>
                    <a:pt x="15" y="17"/>
                  </a:lnTo>
                  <a:lnTo>
                    <a:pt x="14" y="25"/>
                  </a:lnTo>
                  <a:lnTo>
                    <a:pt x="12" y="32"/>
                  </a:lnTo>
                  <a:lnTo>
                    <a:pt x="14" y="42"/>
                  </a:lnTo>
                  <a:lnTo>
                    <a:pt x="15" y="47"/>
                  </a:lnTo>
                  <a:lnTo>
                    <a:pt x="17" y="53"/>
                  </a:lnTo>
                  <a:lnTo>
                    <a:pt x="23" y="57"/>
                  </a:lnTo>
                  <a:lnTo>
                    <a:pt x="27" y="59"/>
                  </a:lnTo>
                  <a:lnTo>
                    <a:pt x="33" y="61"/>
                  </a:lnTo>
                  <a:lnTo>
                    <a:pt x="36" y="59"/>
                  </a:lnTo>
                  <a:lnTo>
                    <a:pt x="40" y="59"/>
                  </a:lnTo>
                  <a:lnTo>
                    <a:pt x="44" y="55"/>
                  </a:lnTo>
                  <a:lnTo>
                    <a:pt x="46" y="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280"/>
            <p:cNvSpPr>
              <a:spLocks/>
            </p:cNvSpPr>
            <p:nvPr/>
          </p:nvSpPr>
          <p:spPr bwMode="auto">
            <a:xfrm>
              <a:off x="2851150" y="4829175"/>
              <a:ext cx="34925" cy="65088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15" y="1"/>
                </a:cxn>
                <a:cxn ang="0">
                  <a:pos x="29" y="0"/>
                </a:cxn>
                <a:cxn ang="0">
                  <a:pos x="36" y="5"/>
                </a:cxn>
                <a:cxn ang="0">
                  <a:pos x="40" y="17"/>
                </a:cxn>
                <a:cxn ang="0">
                  <a:pos x="36" y="28"/>
                </a:cxn>
                <a:cxn ang="0">
                  <a:pos x="36" y="38"/>
                </a:cxn>
                <a:cxn ang="0">
                  <a:pos x="44" y="47"/>
                </a:cxn>
                <a:cxn ang="0">
                  <a:pos x="44" y="60"/>
                </a:cxn>
                <a:cxn ang="0">
                  <a:pos x="38" y="72"/>
                </a:cxn>
                <a:cxn ang="0">
                  <a:pos x="27" y="79"/>
                </a:cxn>
                <a:cxn ang="0">
                  <a:pos x="13" y="81"/>
                </a:cxn>
                <a:cxn ang="0">
                  <a:pos x="2" y="79"/>
                </a:cxn>
                <a:cxn ang="0">
                  <a:pos x="0" y="76"/>
                </a:cxn>
                <a:cxn ang="0">
                  <a:pos x="0" y="74"/>
                </a:cxn>
                <a:cxn ang="0">
                  <a:pos x="4" y="72"/>
                </a:cxn>
                <a:cxn ang="0">
                  <a:pos x="8" y="72"/>
                </a:cxn>
                <a:cxn ang="0">
                  <a:pos x="12" y="74"/>
                </a:cxn>
                <a:cxn ang="0">
                  <a:pos x="15" y="76"/>
                </a:cxn>
                <a:cxn ang="0">
                  <a:pos x="21" y="77"/>
                </a:cxn>
                <a:cxn ang="0">
                  <a:pos x="31" y="72"/>
                </a:cxn>
                <a:cxn ang="0">
                  <a:pos x="36" y="60"/>
                </a:cxn>
                <a:cxn ang="0">
                  <a:pos x="34" y="53"/>
                </a:cxn>
                <a:cxn ang="0">
                  <a:pos x="31" y="47"/>
                </a:cxn>
                <a:cxn ang="0">
                  <a:pos x="23" y="43"/>
                </a:cxn>
                <a:cxn ang="0">
                  <a:pos x="15" y="41"/>
                </a:cxn>
                <a:cxn ang="0">
                  <a:pos x="13" y="39"/>
                </a:cxn>
                <a:cxn ang="0">
                  <a:pos x="23" y="36"/>
                </a:cxn>
                <a:cxn ang="0">
                  <a:pos x="29" y="30"/>
                </a:cxn>
                <a:cxn ang="0">
                  <a:pos x="32" y="20"/>
                </a:cxn>
                <a:cxn ang="0">
                  <a:pos x="29" y="11"/>
                </a:cxn>
                <a:cxn ang="0">
                  <a:pos x="17" y="7"/>
                </a:cxn>
                <a:cxn ang="0">
                  <a:pos x="8" y="11"/>
                </a:cxn>
                <a:cxn ang="0">
                  <a:pos x="0" y="17"/>
                </a:cxn>
              </a:cxnLst>
              <a:rect l="0" t="0" r="r" b="b"/>
              <a:pathLst>
                <a:path w="44" h="81">
                  <a:moveTo>
                    <a:pt x="0" y="17"/>
                  </a:moveTo>
                  <a:lnTo>
                    <a:pt x="4" y="9"/>
                  </a:lnTo>
                  <a:lnTo>
                    <a:pt x="10" y="3"/>
                  </a:lnTo>
                  <a:lnTo>
                    <a:pt x="15" y="1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2" y="3"/>
                  </a:lnTo>
                  <a:lnTo>
                    <a:pt x="36" y="5"/>
                  </a:lnTo>
                  <a:lnTo>
                    <a:pt x="40" y="11"/>
                  </a:lnTo>
                  <a:lnTo>
                    <a:pt x="40" y="17"/>
                  </a:lnTo>
                  <a:lnTo>
                    <a:pt x="40" y="22"/>
                  </a:lnTo>
                  <a:lnTo>
                    <a:pt x="36" y="28"/>
                  </a:lnTo>
                  <a:lnTo>
                    <a:pt x="29" y="34"/>
                  </a:lnTo>
                  <a:lnTo>
                    <a:pt x="36" y="38"/>
                  </a:lnTo>
                  <a:lnTo>
                    <a:pt x="40" y="41"/>
                  </a:lnTo>
                  <a:lnTo>
                    <a:pt x="44" y="47"/>
                  </a:lnTo>
                  <a:lnTo>
                    <a:pt x="44" y="55"/>
                  </a:lnTo>
                  <a:lnTo>
                    <a:pt x="44" y="60"/>
                  </a:lnTo>
                  <a:lnTo>
                    <a:pt x="42" y="66"/>
                  </a:lnTo>
                  <a:lnTo>
                    <a:pt x="38" y="72"/>
                  </a:lnTo>
                  <a:lnTo>
                    <a:pt x="32" y="76"/>
                  </a:lnTo>
                  <a:lnTo>
                    <a:pt x="27" y="79"/>
                  </a:lnTo>
                  <a:lnTo>
                    <a:pt x="21" y="81"/>
                  </a:lnTo>
                  <a:lnTo>
                    <a:pt x="13" y="81"/>
                  </a:lnTo>
                  <a:lnTo>
                    <a:pt x="6" y="81"/>
                  </a:lnTo>
                  <a:lnTo>
                    <a:pt x="2" y="79"/>
                  </a:lnTo>
                  <a:lnTo>
                    <a:pt x="0" y="77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2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3" y="76"/>
                  </a:lnTo>
                  <a:lnTo>
                    <a:pt x="15" y="76"/>
                  </a:lnTo>
                  <a:lnTo>
                    <a:pt x="19" y="77"/>
                  </a:lnTo>
                  <a:lnTo>
                    <a:pt x="21" y="77"/>
                  </a:lnTo>
                  <a:lnTo>
                    <a:pt x="27" y="76"/>
                  </a:lnTo>
                  <a:lnTo>
                    <a:pt x="31" y="72"/>
                  </a:lnTo>
                  <a:lnTo>
                    <a:pt x="34" y="68"/>
                  </a:lnTo>
                  <a:lnTo>
                    <a:pt x="36" y="60"/>
                  </a:lnTo>
                  <a:lnTo>
                    <a:pt x="34" y="57"/>
                  </a:lnTo>
                  <a:lnTo>
                    <a:pt x="34" y="53"/>
                  </a:lnTo>
                  <a:lnTo>
                    <a:pt x="32" y="49"/>
                  </a:lnTo>
                  <a:lnTo>
                    <a:pt x="31" y="47"/>
                  </a:lnTo>
                  <a:lnTo>
                    <a:pt x="27" y="45"/>
                  </a:lnTo>
                  <a:lnTo>
                    <a:pt x="23" y="43"/>
                  </a:lnTo>
                  <a:lnTo>
                    <a:pt x="19" y="41"/>
                  </a:lnTo>
                  <a:lnTo>
                    <a:pt x="15" y="41"/>
                  </a:lnTo>
                  <a:lnTo>
                    <a:pt x="13" y="41"/>
                  </a:lnTo>
                  <a:lnTo>
                    <a:pt x="13" y="39"/>
                  </a:lnTo>
                  <a:lnTo>
                    <a:pt x="17" y="38"/>
                  </a:lnTo>
                  <a:lnTo>
                    <a:pt x="23" y="36"/>
                  </a:lnTo>
                  <a:lnTo>
                    <a:pt x="27" y="34"/>
                  </a:lnTo>
                  <a:lnTo>
                    <a:pt x="29" y="30"/>
                  </a:lnTo>
                  <a:lnTo>
                    <a:pt x="31" y="26"/>
                  </a:lnTo>
                  <a:lnTo>
                    <a:pt x="32" y="20"/>
                  </a:lnTo>
                  <a:lnTo>
                    <a:pt x="31" y="15"/>
                  </a:lnTo>
                  <a:lnTo>
                    <a:pt x="29" y="11"/>
                  </a:lnTo>
                  <a:lnTo>
                    <a:pt x="23" y="7"/>
                  </a:lnTo>
                  <a:lnTo>
                    <a:pt x="17" y="7"/>
                  </a:lnTo>
                  <a:lnTo>
                    <a:pt x="12" y="9"/>
                  </a:lnTo>
                  <a:lnTo>
                    <a:pt x="8" y="11"/>
                  </a:lnTo>
                  <a:lnTo>
                    <a:pt x="2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281"/>
            <p:cNvSpPr>
              <a:spLocks noChangeShapeType="1"/>
            </p:cNvSpPr>
            <p:nvPr/>
          </p:nvSpPr>
          <p:spPr bwMode="auto">
            <a:xfrm>
              <a:off x="2862263" y="5180013"/>
              <a:ext cx="15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282"/>
            <p:cNvSpPr>
              <a:spLocks noChangeShapeType="1"/>
            </p:cNvSpPr>
            <p:nvPr/>
          </p:nvSpPr>
          <p:spPr bwMode="auto">
            <a:xfrm>
              <a:off x="2862263" y="5180013"/>
              <a:ext cx="15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283"/>
            <p:cNvSpPr>
              <a:spLocks noChangeShapeType="1"/>
            </p:cNvSpPr>
            <p:nvPr/>
          </p:nvSpPr>
          <p:spPr bwMode="auto">
            <a:xfrm flipV="1">
              <a:off x="2863850" y="5175250"/>
              <a:ext cx="1588" cy="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284"/>
            <p:cNvSpPr>
              <a:spLocks noChangeShapeType="1"/>
            </p:cNvSpPr>
            <p:nvPr/>
          </p:nvSpPr>
          <p:spPr bwMode="auto">
            <a:xfrm flipV="1">
              <a:off x="2865438" y="5168900"/>
              <a:ext cx="3175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285"/>
            <p:cNvSpPr>
              <a:spLocks noChangeShapeType="1"/>
            </p:cNvSpPr>
            <p:nvPr/>
          </p:nvSpPr>
          <p:spPr bwMode="auto">
            <a:xfrm flipV="1">
              <a:off x="2868613" y="5160963"/>
              <a:ext cx="7937" cy="79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286"/>
            <p:cNvSpPr>
              <a:spLocks/>
            </p:cNvSpPr>
            <p:nvPr/>
          </p:nvSpPr>
          <p:spPr bwMode="auto">
            <a:xfrm>
              <a:off x="2876550" y="5133975"/>
              <a:ext cx="19050" cy="2698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4" y="15"/>
                </a:cxn>
                <a:cxn ang="0">
                  <a:pos x="23" y="0"/>
                </a:cxn>
              </a:cxnLst>
              <a:rect l="0" t="0" r="r" b="b"/>
              <a:pathLst>
                <a:path w="23" h="34">
                  <a:moveTo>
                    <a:pt x="0" y="34"/>
                  </a:moveTo>
                  <a:lnTo>
                    <a:pt x="14" y="15"/>
                  </a:lnTo>
                  <a:lnTo>
                    <a:pt x="2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287"/>
            <p:cNvSpPr>
              <a:spLocks noChangeShapeType="1"/>
            </p:cNvSpPr>
            <p:nvPr/>
          </p:nvSpPr>
          <p:spPr bwMode="auto">
            <a:xfrm flipV="1">
              <a:off x="2906713" y="5106988"/>
              <a:ext cx="7937" cy="11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Freeform 288"/>
            <p:cNvSpPr>
              <a:spLocks/>
            </p:cNvSpPr>
            <p:nvPr/>
          </p:nvSpPr>
          <p:spPr bwMode="auto">
            <a:xfrm>
              <a:off x="2914650" y="5075238"/>
              <a:ext cx="30163" cy="317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3" y="15"/>
                </a:cxn>
                <a:cxn ang="0">
                  <a:pos x="38" y="0"/>
                </a:cxn>
              </a:cxnLst>
              <a:rect l="0" t="0" r="r" b="b"/>
              <a:pathLst>
                <a:path w="38" h="42">
                  <a:moveTo>
                    <a:pt x="0" y="42"/>
                  </a:moveTo>
                  <a:lnTo>
                    <a:pt x="23" y="15"/>
                  </a:lnTo>
                  <a:lnTo>
                    <a:pt x="3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289"/>
            <p:cNvSpPr>
              <a:spLocks noChangeShapeType="1"/>
            </p:cNvSpPr>
            <p:nvPr/>
          </p:nvSpPr>
          <p:spPr bwMode="auto">
            <a:xfrm flipV="1">
              <a:off x="2959100" y="5053013"/>
              <a:ext cx="12700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290"/>
            <p:cNvSpPr>
              <a:spLocks/>
            </p:cNvSpPr>
            <p:nvPr/>
          </p:nvSpPr>
          <p:spPr bwMode="auto">
            <a:xfrm>
              <a:off x="2971800" y="5040313"/>
              <a:ext cx="39688" cy="1270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7" y="4"/>
                </a:cxn>
                <a:cxn ang="0">
                  <a:pos x="49" y="0"/>
                </a:cxn>
              </a:cxnLst>
              <a:rect l="0" t="0" r="r" b="b"/>
              <a:pathLst>
                <a:path w="49" h="17">
                  <a:moveTo>
                    <a:pt x="0" y="17"/>
                  </a:moveTo>
                  <a:lnTo>
                    <a:pt x="27" y="4"/>
                  </a:lnTo>
                  <a:lnTo>
                    <a:pt x="4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291"/>
            <p:cNvSpPr>
              <a:spLocks noChangeShapeType="1"/>
            </p:cNvSpPr>
            <p:nvPr/>
          </p:nvSpPr>
          <p:spPr bwMode="auto">
            <a:xfrm>
              <a:off x="3028950" y="5045075"/>
              <a:ext cx="63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292"/>
            <p:cNvSpPr>
              <a:spLocks noChangeShapeType="1"/>
            </p:cNvSpPr>
            <p:nvPr/>
          </p:nvSpPr>
          <p:spPr bwMode="auto">
            <a:xfrm>
              <a:off x="3035300" y="5045075"/>
              <a:ext cx="20638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Freeform 293"/>
            <p:cNvSpPr>
              <a:spLocks/>
            </p:cNvSpPr>
            <p:nvPr/>
          </p:nvSpPr>
          <p:spPr bwMode="auto">
            <a:xfrm>
              <a:off x="3055938" y="5057775"/>
              <a:ext cx="20637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23"/>
                </a:cxn>
                <a:cxn ang="0">
                  <a:pos x="25" y="25"/>
                </a:cxn>
              </a:cxnLst>
              <a:rect l="0" t="0" r="r" b="b"/>
              <a:pathLst>
                <a:path w="25" h="25">
                  <a:moveTo>
                    <a:pt x="0" y="0"/>
                  </a:moveTo>
                  <a:lnTo>
                    <a:pt x="25" y="23"/>
                  </a:lnTo>
                  <a:lnTo>
                    <a:pt x="25" y="2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294"/>
            <p:cNvSpPr>
              <a:spLocks noChangeShapeType="1"/>
            </p:cNvSpPr>
            <p:nvPr/>
          </p:nvSpPr>
          <p:spPr bwMode="auto">
            <a:xfrm>
              <a:off x="3087688" y="5092700"/>
              <a:ext cx="6350" cy="4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295"/>
            <p:cNvSpPr>
              <a:spLocks/>
            </p:cNvSpPr>
            <p:nvPr/>
          </p:nvSpPr>
          <p:spPr bwMode="auto">
            <a:xfrm>
              <a:off x="3094038" y="5097463"/>
              <a:ext cx="28575" cy="41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9"/>
                </a:cxn>
                <a:cxn ang="0">
                  <a:pos x="36" y="54"/>
                </a:cxn>
              </a:cxnLst>
              <a:rect l="0" t="0" r="r" b="b"/>
              <a:pathLst>
                <a:path w="36" h="54">
                  <a:moveTo>
                    <a:pt x="0" y="0"/>
                  </a:moveTo>
                  <a:lnTo>
                    <a:pt x="21" y="29"/>
                  </a:lnTo>
                  <a:lnTo>
                    <a:pt x="36" y="5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296"/>
            <p:cNvSpPr>
              <a:spLocks noChangeShapeType="1"/>
            </p:cNvSpPr>
            <p:nvPr/>
          </p:nvSpPr>
          <p:spPr bwMode="auto">
            <a:xfrm>
              <a:off x="3132138" y="5154613"/>
              <a:ext cx="4762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297"/>
            <p:cNvSpPr>
              <a:spLocks noChangeShapeType="1"/>
            </p:cNvSpPr>
            <p:nvPr/>
          </p:nvSpPr>
          <p:spPr bwMode="auto">
            <a:xfrm>
              <a:off x="3136900" y="5160963"/>
              <a:ext cx="7938" cy="15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298"/>
            <p:cNvSpPr>
              <a:spLocks noChangeShapeType="1"/>
            </p:cNvSpPr>
            <p:nvPr/>
          </p:nvSpPr>
          <p:spPr bwMode="auto">
            <a:xfrm>
              <a:off x="3144838" y="5176838"/>
              <a:ext cx="7937" cy="12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299"/>
            <p:cNvSpPr>
              <a:spLocks noChangeShapeType="1"/>
            </p:cNvSpPr>
            <p:nvPr/>
          </p:nvSpPr>
          <p:spPr bwMode="auto">
            <a:xfrm>
              <a:off x="3152775" y="5189538"/>
              <a:ext cx="4763" cy="4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300"/>
            <p:cNvSpPr>
              <a:spLocks noChangeShapeType="1"/>
            </p:cNvSpPr>
            <p:nvPr/>
          </p:nvSpPr>
          <p:spPr bwMode="auto">
            <a:xfrm>
              <a:off x="3157538" y="5194300"/>
              <a:ext cx="1587" cy="31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301"/>
            <p:cNvSpPr>
              <a:spLocks noChangeShapeType="1"/>
            </p:cNvSpPr>
            <p:nvPr/>
          </p:nvSpPr>
          <p:spPr bwMode="auto">
            <a:xfrm>
              <a:off x="3159125" y="5197475"/>
              <a:ext cx="15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302"/>
            <p:cNvSpPr>
              <a:spLocks noChangeShapeType="1"/>
            </p:cNvSpPr>
            <p:nvPr/>
          </p:nvSpPr>
          <p:spPr bwMode="auto">
            <a:xfrm>
              <a:off x="3160713" y="5199063"/>
              <a:ext cx="15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Freeform 303"/>
            <p:cNvSpPr>
              <a:spLocks/>
            </p:cNvSpPr>
            <p:nvPr/>
          </p:nvSpPr>
          <p:spPr bwMode="auto">
            <a:xfrm>
              <a:off x="3144838" y="5153025"/>
              <a:ext cx="15875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59"/>
                </a:cxn>
                <a:cxn ang="0">
                  <a:pos x="12" y="51"/>
                </a:cxn>
              </a:cxnLst>
              <a:rect l="0" t="0" r="r" b="b"/>
              <a:pathLst>
                <a:path w="19" h="59">
                  <a:moveTo>
                    <a:pt x="0" y="0"/>
                  </a:moveTo>
                  <a:lnTo>
                    <a:pt x="19" y="59"/>
                  </a:lnTo>
                  <a:lnTo>
                    <a:pt x="12" y="5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Line 304"/>
            <p:cNvSpPr>
              <a:spLocks noChangeShapeType="1"/>
            </p:cNvSpPr>
            <p:nvPr/>
          </p:nvSpPr>
          <p:spPr bwMode="auto">
            <a:xfrm flipH="1" flipV="1">
              <a:off x="3124200" y="5164138"/>
              <a:ext cx="15875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305"/>
            <p:cNvSpPr>
              <a:spLocks noChangeShapeType="1"/>
            </p:cNvSpPr>
            <p:nvPr/>
          </p:nvSpPr>
          <p:spPr bwMode="auto">
            <a:xfrm flipV="1">
              <a:off x="2943225" y="4992688"/>
              <a:ext cx="139700" cy="1063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306"/>
            <p:cNvSpPr>
              <a:spLocks noChangeShapeType="1"/>
            </p:cNvSpPr>
            <p:nvPr/>
          </p:nvSpPr>
          <p:spPr bwMode="auto">
            <a:xfrm>
              <a:off x="2954338" y="4992688"/>
              <a:ext cx="128587" cy="1158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307"/>
            <p:cNvSpPr>
              <a:spLocks noChangeShapeType="1"/>
            </p:cNvSpPr>
            <p:nvPr/>
          </p:nvSpPr>
          <p:spPr bwMode="auto">
            <a:xfrm flipH="1">
              <a:off x="3279775" y="4584700"/>
              <a:ext cx="66675" cy="4603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Freeform 312"/>
            <p:cNvSpPr>
              <a:spLocks/>
            </p:cNvSpPr>
            <p:nvPr/>
          </p:nvSpPr>
          <p:spPr bwMode="auto">
            <a:xfrm>
              <a:off x="1241425" y="5184775"/>
              <a:ext cx="141288" cy="212725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48" y="182"/>
                </a:cxn>
                <a:cxn ang="0">
                  <a:pos x="50" y="193"/>
                </a:cxn>
                <a:cxn ang="0">
                  <a:pos x="53" y="203"/>
                </a:cxn>
                <a:cxn ang="0">
                  <a:pos x="61" y="210"/>
                </a:cxn>
                <a:cxn ang="0">
                  <a:pos x="69" y="216"/>
                </a:cxn>
                <a:cxn ang="0">
                  <a:pos x="78" y="220"/>
                </a:cxn>
                <a:cxn ang="0">
                  <a:pos x="88" y="220"/>
                </a:cxn>
                <a:cxn ang="0">
                  <a:pos x="99" y="220"/>
                </a:cxn>
                <a:cxn ang="0">
                  <a:pos x="108" y="216"/>
                </a:cxn>
                <a:cxn ang="0">
                  <a:pos x="116" y="208"/>
                </a:cxn>
                <a:cxn ang="0">
                  <a:pos x="126" y="195"/>
                </a:cxn>
                <a:cxn ang="0">
                  <a:pos x="129" y="174"/>
                </a:cxn>
                <a:cxn ang="0">
                  <a:pos x="126" y="155"/>
                </a:cxn>
                <a:cxn ang="0">
                  <a:pos x="118" y="142"/>
                </a:cxn>
                <a:cxn ang="0">
                  <a:pos x="112" y="138"/>
                </a:cxn>
                <a:cxn ang="0">
                  <a:pos x="105" y="134"/>
                </a:cxn>
                <a:cxn ang="0">
                  <a:pos x="97" y="132"/>
                </a:cxn>
                <a:cxn ang="0">
                  <a:pos x="89" y="131"/>
                </a:cxn>
                <a:cxn ang="0">
                  <a:pos x="69" y="136"/>
                </a:cxn>
                <a:cxn ang="0">
                  <a:pos x="50" y="151"/>
                </a:cxn>
                <a:cxn ang="0">
                  <a:pos x="4" y="144"/>
                </a:cxn>
                <a:cxn ang="0">
                  <a:pos x="34" y="0"/>
                </a:cxn>
                <a:cxn ang="0">
                  <a:pos x="167" y="0"/>
                </a:cxn>
                <a:cxn ang="0">
                  <a:pos x="167" y="49"/>
                </a:cxn>
                <a:cxn ang="0">
                  <a:pos x="76" y="49"/>
                </a:cxn>
                <a:cxn ang="0">
                  <a:pos x="65" y="95"/>
                </a:cxn>
                <a:cxn ang="0">
                  <a:pos x="82" y="87"/>
                </a:cxn>
                <a:cxn ang="0">
                  <a:pos x="99" y="85"/>
                </a:cxn>
                <a:cxn ang="0">
                  <a:pos x="120" y="87"/>
                </a:cxn>
                <a:cxn ang="0">
                  <a:pos x="139" y="96"/>
                </a:cxn>
                <a:cxn ang="0">
                  <a:pos x="156" y="110"/>
                </a:cxn>
                <a:cxn ang="0">
                  <a:pos x="169" y="127"/>
                </a:cxn>
                <a:cxn ang="0">
                  <a:pos x="177" y="150"/>
                </a:cxn>
                <a:cxn ang="0">
                  <a:pos x="179" y="174"/>
                </a:cxn>
                <a:cxn ang="0">
                  <a:pos x="175" y="205"/>
                </a:cxn>
                <a:cxn ang="0">
                  <a:pos x="160" y="231"/>
                </a:cxn>
                <a:cxn ang="0">
                  <a:pos x="141" y="252"/>
                </a:cxn>
                <a:cxn ang="0">
                  <a:pos x="116" y="263"/>
                </a:cxn>
                <a:cxn ang="0">
                  <a:pos x="88" y="267"/>
                </a:cxn>
                <a:cxn ang="0">
                  <a:pos x="65" y="265"/>
                </a:cxn>
                <a:cxn ang="0">
                  <a:pos x="46" y="258"/>
                </a:cxn>
                <a:cxn ang="0">
                  <a:pos x="29" y="244"/>
                </a:cxn>
                <a:cxn ang="0">
                  <a:pos x="15" y="229"/>
                </a:cxn>
                <a:cxn ang="0">
                  <a:pos x="6" y="210"/>
                </a:cxn>
                <a:cxn ang="0">
                  <a:pos x="0" y="188"/>
                </a:cxn>
              </a:cxnLst>
              <a:rect l="0" t="0" r="r" b="b"/>
              <a:pathLst>
                <a:path w="179" h="267">
                  <a:moveTo>
                    <a:pt x="0" y="188"/>
                  </a:moveTo>
                  <a:lnTo>
                    <a:pt x="48" y="182"/>
                  </a:lnTo>
                  <a:lnTo>
                    <a:pt x="50" y="193"/>
                  </a:lnTo>
                  <a:lnTo>
                    <a:pt x="53" y="203"/>
                  </a:lnTo>
                  <a:lnTo>
                    <a:pt x="61" y="210"/>
                  </a:lnTo>
                  <a:lnTo>
                    <a:pt x="69" y="216"/>
                  </a:lnTo>
                  <a:lnTo>
                    <a:pt x="78" y="220"/>
                  </a:lnTo>
                  <a:lnTo>
                    <a:pt x="88" y="220"/>
                  </a:lnTo>
                  <a:lnTo>
                    <a:pt x="99" y="220"/>
                  </a:lnTo>
                  <a:lnTo>
                    <a:pt x="108" y="216"/>
                  </a:lnTo>
                  <a:lnTo>
                    <a:pt x="116" y="208"/>
                  </a:lnTo>
                  <a:lnTo>
                    <a:pt x="126" y="195"/>
                  </a:lnTo>
                  <a:lnTo>
                    <a:pt x="129" y="174"/>
                  </a:lnTo>
                  <a:lnTo>
                    <a:pt x="126" y="155"/>
                  </a:lnTo>
                  <a:lnTo>
                    <a:pt x="118" y="142"/>
                  </a:lnTo>
                  <a:lnTo>
                    <a:pt x="112" y="138"/>
                  </a:lnTo>
                  <a:lnTo>
                    <a:pt x="105" y="134"/>
                  </a:lnTo>
                  <a:lnTo>
                    <a:pt x="97" y="132"/>
                  </a:lnTo>
                  <a:lnTo>
                    <a:pt x="89" y="131"/>
                  </a:lnTo>
                  <a:lnTo>
                    <a:pt x="69" y="136"/>
                  </a:lnTo>
                  <a:lnTo>
                    <a:pt x="50" y="151"/>
                  </a:lnTo>
                  <a:lnTo>
                    <a:pt x="4" y="144"/>
                  </a:lnTo>
                  <a:lnTo>
                    <a:pt x="34" y="0"/>
                  </a:lnTo>
                  <a:lnTo>
                    <a:pt x="167" y="0"/>
                  </a:lnTo>
                  <a:lnTo>
                    <a:pt x="167" y="49"/>
                  </a:lnTo>
                  <a:lnTo>
                    <a:pt x="76" y="49"/>
                  </a:lnTo>
                  <a:lnTo>
                    <a:pt x="65" y="95"/>
                  </a:lnTo>
                  <a:lnTo>
                    <a:pt x="82" y="87"/>
                  </a:lnTo>
                  <a:lnTo>
                    <a:pt x="99" y="85"/>
                  </a:lnTo>
                  <a:lnTo>
                    <a:pt x="120" y="87"/>
                  </a:lnTo>
                  <a:lnTo>
                    <a:pt x="139" y="96"/>
                  </a:lnTo>
                  <a:lnTo>
                    <a:pt x="156" y="110"/>
                  </a:lnTo>
                  <a:lnTo>
                    <a:pt x="169" y="127"/>
                  </a:lnTo>
                  <a:lnTo>
                    <a:pt x="177" y="150"/>
                  </a:lnTo>
                  <a:lnTo>
                    <a:pt x="179" y="174"/>
                  </a:lnTo>
                  <a:lnTo>
                    <a:pt x="175" y="205"/>
                  </a:lnTo>
                  <a:lnTo>
                    <a:pt x="160" y="231"/>
                  </a:lnTo>
                  <a:lnTo>
                    <a:pt x="141" y="252"/>
                  </a:lnTo>
                  <a:lnTo>
                    <a:pt x="116" y="263"/>
                  </a:lnTo>
                  <a:lnTo>
                    <a:pt x="88" y="267"/>
                  </a:lnTo>
                  <a:lnTo>
                    <a:pt x="65" y="265"/>
                  </a:lnTo>
                  <a:lnTo>
                    <a:pt x="46" y="258"/>
                  </a:lnTo>
                  <a:lnTo>
                    <a:pt x="29" y="244"/>
                  </a:lnTo>
                  <a:lnTo>
                    <a:pt x="15" y="229"/>
                  </a:lnTo>
                  <a:lnTo>
                    <a:pt x="6" y="2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3952875" y="3417888"/>
            <a:ext cx="3643313" cy="1076325"/>
            <a:chOff x="3952875" y="3417888"/>
            <a:chExt cx="3643313" cy="1076325"/>
          </a:xfrm>
        </p:grpSpPr>
        <p:sp>
          <p:nvSpPr>
            <p:cNvPr id="325" name="Line 3"/>
            <p:cNvSpPr>
              <a:spLocks noChangeShapeType="1"/>
            </p:cNvSpPr>
            <p:nvPr/>
          </p:nvSpPr>
          <p:spPr bwMode="auto">
            <a:xfrm>
              <a:off x="4719638" y="4275138"/>
              <a:ext cx="24828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Line 4"/>
            <p:cNvSpPr>
              <a:spLocks noChangeShapeType="1"/>
            </p:cNvSpPr>
            <p:nvPr/>
          </p:nvSpPr>
          <p:spPr bwMode="auto">
            <a:xfrm>
              <a:off x="4700588" y="4483100"/>
              <a:ext cx="248126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Line 5"/>
            <p:cNvSpPr>
              <a:spLocks noChangeShapeType="1"/>
            </p:cNvSpPr>
            <p:nvPr/>
          </p:nvSpPr>
          <p:spPr bwMode="auto">
            <a:xfrm>
              <a:off x="4945063" y="4268788"/>
              <a:ext cx="1587" cy="2206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Line 6"/>
            <p:cNvSpPr>
              <a:spLocks noChangeShapeType="1"/>
            </p:cNvSpPr>
            <p:nvPr/>
          </p:nvSpPr>
          <p:spPr bwMode="auto">
            <a:xfrm>
              <a:off x="5235575" y="4268788"/>
              <a:ext cx="1588" cy="2206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Line 7"/>
            <p:cNvSpPr>
              <a:spLocks noChangeShapeType="1"/>
            </p:cNvSpPr>
            <p:nvPr/>
          </p:nvSpPr>
          <p:spPr bwMode="auto">
            <a:xfrm>
              <a:off x="5518150" y="4268788"/>
              <a:ext cx="1588" cy="2206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Line 8"/>
            <p:cNvSpPr>
              <a:spLocks noChangeShapeType="1"/>
            </p:cNvSpPr>
            <p:nvPr/>
          </p:nvSpPr>
          <p:spPr bwMode="auto">
            <a:xfrm>
              <a:off x="5808663" y="4268788"/>
              <a:ext cx="1587" cy="2206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Line 9"/>
            <p:cNvSpPr>
              <a:spLocks noChangeShapeType="1"/>
            </p:cNvSpPr>
            <p:nvPr/>
          </p:nvSpPr>
          <p:spPr bwMode="auto">
            <a:xfrm>
              <a:off x="6105525" y="4278313"/>
              <a:ext cx="1588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Line 10"/>
            <p:cNvSpPr>
              <a:spLocks noChangeShapeType="1"/>
            </p:cNvSpPr>
            <p:nvPr/>
          </p:nvSpPr>
          <p:spPr bwMode="auto">
            <a:xfrm>
              <a:off x="6396038" y="4278313"/>
              <a:ext cx="1587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Line 11"/>
            <p:cNvSpPr>
              <a:spLocks noChangeShapeType="1"/>
            </p:cNvSpPr>
            <p:nvPr/>
          </p:nvSpPr>
          <p:spPr bwMode="auto">
            <a:xfrm>
              <a:off x="6677025" y="4278313"/>
              <a:ext cx="1588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Line 12"/>
            <p:cNvSpPr>
              <a:spLocks noChangeShapeType="1"/>
            </p:cNvSpPr>
            <p:nvPr/>
          </p:nvSpPr>
          <p:spPr bwMode="auto">
            <a:xfrm>
              <a:off x="6969125" y="4278313"/>
              <a:ext cx="1588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13"/>
            <p:cNvSpPr>
              <a:spLocks noEditPoints="1"/>
            </p:cNvSpPr>
            <p:nvPr/>
          </p:nvSpPr>
          <p:spPr bwMode="auto">
            <a:xfrm>
              <a:off x="5057775" y="4354513"/>
              <a:ext cx="80963" cy="1143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57"/>
                </a:cxn>
                <a:cxn ang="0">
                  <a:pos x="46" y="51"/>
                </a:cxn>
                <a:cxn ang="0">
                  <a:pos x="55" y="45"/>
                </a:cxn>
                <a:cxn ang="0">
                  <a:pos x="65" y="45"/>
                </a:cxn>
                <a:cxn ang="0">
                  <a:pos x="74" y="45"/>
                </a:cxn>
                <a:cxn ang="0">
                  <a:pos x="84" y="51"/>
                </a:cxn>
                <a:cxn ang="0">
                  <a:pos x="89" y="55"/>
                </a:cxn>
                <a:cxn ang="0">
                  <a:pos x="93" y="60"/>
                </a:cxn>
                <a:cxn ang="0">
                  <a:pos x="97" y="66"/>
                </a:cxn>
                <a:cxn ang="0">
                  <a:pos x="101" y="74"/>
                </a:cxn>
                <a:cxn ang="0">
                  <a:pos x="101" y="81"/>
                </a:cxn>
                <a:cxn ang="0">
                  <a:pos x="103" y="91"/>
                </a:cxn>
                <a:cxn ang="0">
                  <a:pos x="101" y="100"/>
                </a:cxn>
                <a:cxn ang="0">
                  <a:pos x="99" y="110"/>
                </a:cxn>
                <a:cxn ang="0">
                  <a:pos x="95" y="117"/>
                </a:cxn>
                <a:cxn ang="0">
                  <a:pos x="91" y="127"/>
                </a:cxn>
                <a:cxn ang="0">
                  <a:pos x="86" y="133"/>
                </a:cxn>
                <a:cxn ang="0">
                  <a:pos x="80" y="138"/>
                </a:cxn>
                <a:cxn ang="0">
                  <a:pos x="72" y="142"/>
                </a:cxn>
                <a:cxn ang="0">
                  <a:pos x="63" y="144"/>
                </a:cxn>
                <a:cxn ang="0">
                  <a:pos x="55" y="144"/>
                </a:cxn>
                <a:cxn ang="0">
                  <a:pos x="48" y="144"/>
                </a:cxn>
                <a:cxn ang="0">
                  <a:pos x="42" y="142"/>
                </a:cxn>
                <a:cxn ang="0">
                  <a:pos x="34" y="140"/>
                </a:cxn>
                <a:cxn ang="0">
                  <a:pos x="29" y="134"/>
                </a:cxn>
                <a:cxn ang="0">
                  <a:pos x="13" y="144"/>
                </a:cxn>
                <a:cxn ang="0">
                  <a:pos x="10" y="144"/>
                </a:cxn>
                <a:cxn ang="0">
                  <a:pos x="10" y="22"/>
                </a:cxn>
                <a:cxn ang="0">
                  <a:pos x="10" y="15"/>
                </a:cxn>
                <a:cxn ang="0">
                  <a:pos x="8" y="11"/>
                </a:cxn>
                <a:cxn ang="0">
                  <a:pos x="8" y="9"/>
                </a:cxn>
                <a:cxn ang="0">
                  <a:pos x="6" y="5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38" y="66"/>
                </a:cxn>
                <a:cxn ang="0">
                  <a:pos x="38" y="108"/>
                </a:cxn>
                <a:cxn ang="0">
                  <a:pos x="38" y="115"/>
                </a:cxn>
                <a:cxn ang="0">
                  <a:pos x="38" y="121"/>
                </a:cxn>
                <a:cxn ang="0">
                  <a:pos x="38" y="123"/>
                </a:cxn>
                <a:cxn ang="0">
                  <a:pos x="40" y="129"/>
                </a:cxn>
                <a:cxn ang="0">
                  <a:pos x="44" y="134"/>
                </a:cxn>
                <a:cxn ang="0">
                  <a:pos x="50" y="136"/>
                </a:cxn>
                <a:cxn ang="0">
                  <a:pos x="55" y="138"/>
                </a:cxn>
                <a:cxn ang="0">
                  <a:pos x="59" y="136"/>
                </a:cxn>
                <a:cxn ang="0">
                  <a:pos x="65" y="134"/>
                </a:cxn>
                <a:cxn ang="0">
                  <a:pos x="69" y="131"/>
                </a:cxn>
                <a:cxn ang="0">
                  <a:pos x="70" y="123"/>
                </a:cxn>
                <a:cxn ang="0">
                  <a:pos x="72" y="110"/>
                </a:cxn>
                <a:cxn ang="0">
                  <a:pos x="74" y="91"/>
                </a:cxn>
                <a:cxn ang="0">
                  <a:pos x="72" y="81"/>
                </a:cxn>
                <a:cxn ang="0">
                  <a:pos x="72" y="74"/>
                </a:cxn>
                <a:cxn ang="0">
                  <a:pos x="70" y="66"/>
                </a:cxn>
                <a:cxn ang="0">
                  <a:pos x="67" y="60"/>
                </a:cxn>
                <a:cxn ang="0">
                  <a:pos x="65" y="58"/>
                </a:cxn>
                <a:cxn ang="0">
                  <a:pos x="61" y="57"/>
                </a:cxn>
                <a:cxn ang="0">
                  <a:pos x="55" y="55"/>
                </a:cxn>
                <a:cxn ang="0">
                  <a:pos x="50" y="57"/>
                </a:cxn>
                <a:cxn ang="0">
                  <a:pos x="44" y="60"/>
                </a:cxn>
                <a:cxn ang="0">
                  <a:pos x="38" y="66"/>
                </a:cxn>
              </a:cxnLst>
              <a:rect l="0" t="0" r="r" b="b"/>
              <a:pathLst>
                <a:path w="103" h="144">
                  <a:moveTo>
                    <a:pt x="38" y="0"/>
                  </a:moveTo>
                  <a:lnTo>
                    <a:pt x="38" y="57"/>
                  </a:lnTo>
                  <a:lnTo>
                    <a:pt x="46" y="51"/>
                  </a:lnTo>
                  <a:lnTo>
                    <a:pt x="55" y="45"/>
                  </a:lnTo>
                  <a:lnTo>
                    <a:pt x="65" y="45"/>
                  </a:lnTo>
                  <a:lnTo>
                    <a:pt x="74" y="45"/>
                  </a:lnTo>
                  <a:lnTo>
                    <a:pt x="84" y="51"/>
                  </a:lnTo>
                  <a:lnTo>
                    <a:pt x="89" y="55"/>
                  </a:lnTo>
                  <a:lnTo>
                    <a:pt x="93" y="60"/>
                  </a:lnTo>
                  <a:lnTo>
                    <a:pt x="97" y="66"/>
                  </a:lnTo>
                  <a:lnTo>
                    <a:pt x="101" y="74"/>
                  </a:lnTo>
                  <a:lnTo>
                    <a:pt x="101" y="81"/>
                  </a:lnTo>
                  <a:lnTo>
                    <a:pt x="103" y="91"/>
                  </a:lnTo>
                  <a:lnTo>
                    <a:pt x="101" y="100"/>
                  </a:lnTo>
                  <a:lnTo>
                    <a:pt x="99" y="110"/>
                  </a:lnTo>
                  <a:lnTo>
                    <a:pt x="95" y="117"/>
                  </a:lnTo>
                  <a:lnTo>
                    <a:pt x="91" y="127"/>
                  </a:lnTo>
                  <a:lnTo>
                    <a:pt x="86" y="133"/>
                  </a:lnTo>
                  <a:lnTo>
                    <a:pt x="80" y="138"/>
                  </a:lnTo>
                  <a:lnTo>
                    <a:pt x="72" y="142"/>
                  </a:lnTo>
                  <a:lnTo>
                    <a:pt x="63" y="144"/>
                  </a:lnTo>
                  <a:lnTo>
                    <a:pt x="55" y="144"/>
                  </a:lnTo>
                  <a:lnTo>
                    <a:pt x="48" y="144"/>
                  </a:lnTo>
                  <a:lnTo>
                    <a:pt x="42" y="142"/>
                  </a:lnTo>
                  <a:lnTo>
                    <a:pt x="34" y="140"/>
                  </a:lnTo>
                  <a:lnTo>
                    <a:pt x="29" y="134"/>
                  </a:lnTo>
                  <a:lnTo>
                    <a:pt x="13" y="144"/>
                  </a:lnTo>
                  <a:lnTo>
                    <a:pt x="10" y="144"/>
                  </a:lnTo>
                  <a:lnTo>
                    <a:pt x="10" y="22"/>
                  </a:lnTo>
                  <a:lnTo>
                    <a:pt x="10" y="15"/>
                  </a:lnTo>
                  <a:lnTo>
                    <a:pt x="8" y="11"/>
                  </a:lnTo>
                  <a:lnTo>
                    <a:pt x="8" y="9"/>
                  </a:lnTo>
                  <a:lnTo>
                    <a:pt x="6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8" y="0"/>
                  </a:lnTo>
                  <a:close/>
                  <a:moveTo>
                    <a:pt x="38" y="66"/>
                  </a:moveTo>
                  <a:lnTo>
                    <a:pt x="38" y="108"/>
                  </a:lnTo>
                  <a:lnTo>
                    <a:pt x="38" y="115"/>
                  </a:lnTo>
                  <a:lnTo>
                    <a:pt x="38" y="121"/>
                  </a:lnTo>
                  <a:lnTo>
                    <a:pt x="38" y="123"/>
                  </a:lnTo>
                  <a:lnTo>
                    <a:pt x="40" y="129"/>
                  </a:lnTo>
                  <a:lnTo>
                    <a:pt x="44" y="134"/>
                  </a:lnTo>
                  <a:lnTo>
                    <a:pt x="50" y="136"/>
                  </a:lnTo>
                  <a:lnTo>
                    <a:pt x="55" y="138"/>
                  </a:lnTo>
                  <a:lnTo>
                    <a:pt x="59" y="136"/>
                  </a:lnTo>
                  <a:lnTo>
                    <a:pt x="65" y="134"/>
                  </a:lnTo>
                  <a:lnTo>
                    <a:pt x="69" y="131"/>
                  </a:lnTo>
                  <a:lnTo>
                    <a:pt x="70" y="123"/>
                  </a:lnTo>
                  <a:lnTo>
                    <a:pt x="72" y="110"/>
                  </a:lnTo>
                  <a:lnTo>
                    <a:pt x="74" y="91"/>
                  </a:lnTo>
                  <a:lnTo>
                    <a:pt x="72" y="81"/>
                  </a:lnTo>
                  <a:lnTo>
                    <a:pt x="72" y="74"/>
                  </a:lnTo>
                  <a:lnTo>
                    <a:pt x="70" y="66"/>
                  </a:lnTo>
                  <a:lnTo>
                    <a:pt x="67" y="60"/>
                  </a:lnTo>
                  <a:lnTo>
                    <a:pt x="65" y="58"/>
                  </a:lnTo>
                  <a:lnTo>
                    <a:pt x="61" y="57"/>
                  </a:lnTo>
                  <a:lnTo>
                    <a:pt x="55" y="55"/>
                  </a:lnTo>
                  <a:lnTo>
                    <a:pt x="50" y="57"/>
                  </a:lnTo>
                  <a:lnTo>
                    <a:pt x="44" y="60"/>
                  </a:lnTo>
                  <a:lnTo>
                    <a:pt x="38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14"/>
            <p:cNvSpPr>
              <a:spLocks/>
            </p:cNvSpPr>
            <p:nvPr/>
          </p:nvSpPr>
          <p:spPr bwMode="auto">
            <a:xfrm>
              <a:off x="4681538" y="4273550"/>
              <a:ext cx="65087" cy="206375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0"/>
                </a:cxn>
                <a:cxn ang="0">
                  <a:pos x="55" y="2"/>
                </a:cxn>
                <a:cxn ang="0">
                  <a:pos x="55" y="4"/>
                </a:cxn>
                <a:cxn ang="0">
                  <a:pos x="55" y="6"/>
                </a:cxn>
                <a:cxn ang="0">
                  <a:pos x="52" y="12"/>
                </a:cxn>
                <a:cxn ang="0">
                  <a:pos x="48" y="23"/>
                </a:cxn>
                <a:cxn ang="0">
                  <a:pos x="46" y="40"/>
                </a:cxn>
                <a:cxn ang="0">
                  <a:pos x="48" y="57"/>
                </a:cxn>
                <a:cxn ang="0">
                  <a:pos x="57" y="67"/>
                </a:cxn>
                <a:cxn ang="0">
                  <a:pos x="69" y="76"/>
                </a:cxn>
                <a:cxn ang="0">
                  <a:pos x="78" y="84"/>
                </a:cxn>
                <a:cxn ang="0">
                  <a:pos x="84" y="89"/>
                </a:cxn>
                <a:cxn ang="0">
                  <a:pos x="82" y="95"/>
                </a:cxn>
                <a:cxn ang="0">
                  <a:pos x="74" y="101"/>
                </a:cxn>
                <a:cxn ang="0">
                  <a:pos x="63" y="106"/>
                </a:cxn>
                <a:cxn ang="0">
                  <a:pos x="48" y="110"/>
                </a:cxn>
                <a:cxn ang="0">
                  <a:pos x="31" y="116"/>
                </a:cxn>
                <a:cxn ang="0">
                  <a:pos x="18" y="122"/>
                </a:cxn>
                <a:cxn ang="0">
                  <a:pos x="6" y="127"/>
                </a:cxn>
                <a:cxn ang="0">
                  <a:pos x="0" y="131"/>
                </a:cxn>
                <a:cxn ang="0">
                  <a:pos x="4" y="137"/>
                </a:cxn>
                <a:cxn ang="0">
                  <a:pos x="14" y="139"/>
                </a:cxn>
                <a:cxn ang="0">
                  <a:pos x="25" y="142"/>
                </a:cxn>
                <a:cxn ang="0">
                  <a:pos x="38" y="142"/>
                </a:cxn>
                <a:cxn ang="0">
                  <a:pos x="54" y="142"/>
                </a:cxn>
                <a:cxn ang="0">
                  <a:pos x="63" y="144"/>
                </a:cxn>
                <a:cxn ang="0">
                  <a:pos x="71" y="146"/>
                </a:cxn>
                <a:cxn ang="0">
                  <a:pos x="73" y="150"/>
                </a:cxn>
                <a:cxn ang="0">
                  <a:pos x="73" y="154"/>
                </a:cxn>
                <a:cxn ang="0">
                  <a:pos x="73" y="160"/>
                </a:cxn>
                <a:cxn ang="0">
                  <a:pos x="73" y="165"/>
                </a:cxn>
                <a:cxn ang="0">
                  <a:pos x="69" y="173"/>
                </a:cxn>
                <a:cxn ang="0">
                  <a:pos x="57" y="192"/>
                </a:cxn>
                <a:cxn ang="0">
                  <a:pos x="44" y="209"/>
                </a:cxn>
                <a:cxn ang="0">
                  <a:pos x="42" y="213"/>
                </a:cxn>
                <a:cxn ang="0">
                  <a:pos x="40" y="217"/>
                </a:cxn>
                <a:cxn ang="0">
                  <a:pos x="40" y="220"/>
                </a:cxn>
                <a:cxn ang="0">
                  <a:pos x="42" y="222"/>
                </a:cxn>
                <a:cxn ang="0">
                  <a:pos x="44" y="224"/>
                </a:cxn>
                <a:cxn ang="0">
                  <a:pos x="48" y="224"/>
                </a:cxn>
                <a:cxn ang="0">
                  <a:pos x="54" y="224"/>
                </a:cxn>
                <a:cxn ang="0">
                  <a:pos x="57" y="224"/>
                </a:cxn>
                <a:cxn ang="0">
                  <a:pos x="63" y="222"/>
                </a:cxn>
                <a:cxn ang="0">
                  <a:pos x="67" y="222"/>
                </a:cxn>
                <a:cxn ang="0">
                  <a:pos x="73" y="222"/>
                </a:cxn>
                <a:cxn ang="0">
                  <a:pos x="76" y="222"/>
                </a:cxn>
                <a:cxn ang="0">
                  <a:pos x="78" y="222"/>
                </a:cxn>
                <a:cxn ang="0">
                  <a:pos x="78" y="224"/>
                </a:cxn>
                <a:cxn ang="0">
                  <a:pos x="78" y="226"/>
                </a:cxn>
                <a:cxn ang="0">
                  <a:pos x="76" y="230"/>
                </a:cxn>
                <a:cxn ang="0">
                  <a:pos x="73" y="234"/>
                </a:cxn>
                <a:cxn ang="0">
                  <a:pos x="67" y="237"/>
                </a:cxn>
                <a:cxn ang="0">
                  <a:pos x="63" y="241"/>
                </a:cxn>
                <a:cxn ang="0">
                  <a:pos x="57" y="245"/>
                </a:cxn>
                <a:cxn ang="0">
                  <a:pos x="54" y="249"/>
                </a:cxn>
                <a:cxn ang="0">
                  <a:pos x="48" y="253"/>
                </a:cxn>
                <a:cxn ang="0">
                  <a:pos x="44" y="256"/>
                </a:cxn>
                <a:cxn ang="0">
                  <a:pos x="42" y="258"/>
                </a:cxn>
                <a:cxn ang="0">
                  <a:pos x="40" y="260"/>
                </a:cxn>
                <a:cxn ang="0">
                  <a:pos x="38" y="260"/>
                </a:cxn>
                <a:cxn ang="0">
                  <a:pos x="38" y="260"/>
                </a:cxn>
                <a:cxn ang="0">
                  <a:pos x="38" y="260"/>
                </a:cxn>
              </a:cxnLst>
              <a:rect l="0" t="0" r="r" b="b"/>
              <a:pathLst>
                <a:path w="84" h="260">
                  <a:moveTo>
                    <a:pt x="57" y="0"/>
                  </a:moveTo>
                  <a:lnTo>
                    <a:pt x="57" y="0"/>
                  </a:lnTo>
                  <a:lnTo>
                    <a:pt x="55" y="2"/>
                  </a:lnTo>
                  <a:lnTo>
                    <a:pt x="55" y="4"/>
                  </a:lnTo>
                  <a:lnTo>
                    <a:pt x="55" y="6"/>
                  </a:lnTo>
                  <a:lnTo>
                    <a:pt x="52" y="12"/>
                  </a:lnTo>
                  <a:lnTo>
                    <a:pt x="48" y="23"/>
                  </a:lnTo>
                  <a:lnTo>
                    <a:pt x="46" y="40"/>
                  </a:lnTo>
                  <a:lnTo>
                    <a:pt x="48" y="57"/>
                  </a:lnTo>
                  <a:lnTo>
                    <a:pt x="57" y="67"/>
                  </a:lnTo>
                  <a:lnTo>
                    <a:pt x="69" y="76"/>
                  </a:lnTo>
                  <a:lnTo>
                    <a:pt x="78" y="84"/>
                  </a:lnTo>
                  <a:lnTo>
                    <a:pt x="84" y="89"/>
                  </a:lnTo>
                  <a:lnTo>
                    <a:pt x="82" y="95"/>
                  </a:lnTo>
                  <a:lnTo>
                    <a:pt x="74" y="101"/>
                  </a:lnTo>
                  <a:lnTo>
                    <a:pt x="63" y="106"/>
                  </a:lnTo>
                  <a:lnTo>
                    <a:pt x="48" y="110"/>
                  </a:lnTo>
                  <a:lnTo>
                    <a:pt x="31" y="116"/>
                  </a:lnTo>
                  <a:lnTo>
                    <a:pt x="18" y="122"/>
                  </a:lnTo>
                  <a:lnTo>
                    <a:pt x="6" y="127"/>
                  </a:lnTo>
                  <a:lnTo>
                    <a:pt x="0" y="131"/>
                  </a:lnTo>
                  <a:lnTo>
                    <a:pt x="4" y="137"/>
                  </a:lnTo>
                  <a:lnTo>
                    <a:pt x="14" y="139"/>
                  </a:lnTo>
                  <a:lnTo>
                    <a:pt x="25" y="142"/>
                  </a:lnTo>
                  <a:lnTo>
                    <a:pt x="38" y="142"/>
                  </a:lnTo>
                  <a:lnTo>
                    <a:pt x="54" y="142"/>
                  </a:lnTo>
                  <a:lnTo>
                    <a:pt x="63" y="144"/>
                  </a:lnTo>
                  <a:lnTo>
                    <a:pt x="71" y="146"/>
                  </a:lnTo>
                  <a:lnTo>
                    <a:pt x="73" y="150"/>
                  </a:lnTo>
                  <a:lnTo>
                    <a:pt x="73" y="154"/>
                  </a:lnTo>
                  <a:lnTo>
                    <a:pt x="73" y="160"/>
                  </a:lnTo>
                  <a:lnTo>
                    <a:pt x="73" y="165"/>
                  </a:lnTo>
                  <a:lnTo>
                    <a:pt x="69" y="173"/>
                  </a:lnTo>
                  <a:lnTo>
                    <a:pt x="57" y="192"/>
                  </a:lnTo>
                  <a:lnTo>
                    <a:pt x="44" y="209"/>
                  </a:lnTo>
                  <a:lnTo>
                    <a:pt x="42" y="213"/>
                  </a:lnTo>
                  <a:lnTo>
                    <a:pt x="40" y="217"/>
                  </a:lnTo>
                  <a:lnTo>
                    <a:pt x="40" y="220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8" y="224"/>
                  </a:lnTo>
                  <a:lnTo>
                    <a:pt x="54" y="224"/>
                  </a:lnTo>
                  <a:lnTo>
                    <a:pt x="57" y="224"/>
                  </a:lnTo>
                  <a:lnTo>
                    <a:pt x="63" y="222"/>
                  </a:lnTo>
                  <a:lnTo>
                    <a:pt x="67" y="222"/>
                  </a:lnTo>
                  <a:lnTo>
                    <a:pt x="73" y="222"/>
                  </a:lnTo>
                  <a:lnTo>
                    <a:pt x="76" y="222"/>
                  </a:lnTo>
                  <a:lnTo>
                    <a:pt x="78" y="222"/>
                  </a:lnTo>
                  <a:lnTo>
                    <a:pt x="78" y="224"/>
                  </a:lnTo>
                  <a:lnTo>
                    <a:pt x="78" y="226"/>
                  </a:lnTo>
                  <a:lnTo>
                    <a:pt x="76" y="230"/>
                  </a:lnTo>
                  <a:lnTo>
                    <a:pt x="73" y="234"/>
                  </a:lnTo>
                  <a:lnTo>
                    <a:pt x="67" y="237"/>
                  </a:lnTo>
                  <a:lnTo>
                    <a:pt x="63" y="241"/>
                  </a:lnTo>
                  <a:lnTo>
                    <a:pt x="57" y="245"/>
                  </a:lnTo>
                  <a:lnTo>
                    <a:pt x="54" y="249"/>
                  </a:lnTo>
                  <a:lnTo>
                    <a:pt x="48" y="253"/>
                  </a:lnTo>
                  <a:lnTo>
                    <a:pt x="44" y="256"/>
                  </a:lnTo>
                  <a:lnTo>
                    <a:pt x="42" y="258"/>
                  </a:lnTo>
                  <a:lnTo>
                    <a:pt x="40" y="260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38" y="2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15"/>
            <p:cNvSpPr>
              <a:spLocks/>
            </p:cNvSpPr>
            <p:nvPr/>
          </p:nvSpPr>
          <p:spPr bwMode="auto">
            <a:xfrm>
              <a:off x="7159625" y="4273550"/>
              <a:ext cx="61913" cy="211138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0"/>
                </a:cxn>
                <a:cxn ang="0">
                  <a:pos x="57" y="2"/>
                </a:cxn>
                <a:cxn ang="0">
                  <a:pos x="55" y="2"/>
                </a:cxn>
                <a:cxn ang="0">
                  <a:pos x="55" y="6"/>
                </a:cxn>
                <a:cxn ang="0">
                  <a:pos x="51" y="10"/>
                </a:cxn>
                <a:cxn ang="0">
                  <a:pos x="46" y="21"/>
                </a:cxn>
                <a:cxn ang="0">
                  <a:pos x="42" y="36"/>
                </a:cxn>
                <a:cxn ang="0">
                  <a:pos x="44" y="49"/>
                </a:cxn>
                <a:cxn ang="0">
                  <a:pos x="55" y="63"/>
                </a:cxn>
                <a:cxn ang="0">
                  <a:pos x="70" y="70"/>
                </a:cxn>
                <a:cxn ang="0">
                  <a:pos x="80" y="80"/>
                </a:cxn>
                <a:cxn ang="0">
                  <a:pos x="78" y="87"/>
                </a:cxn>
                <a:cxn ang="0">
                  <a:pos x="65" y="95"/>
                </a:cxn>
                <a:cxn ang="0">
                  <a:pos x="48" y="105"/>
                </a:cxn>
                <a:cxn ang="0">
                  <a:pos x="32" y="110"/>
                </a:cxn>
                <a:cxn ang="0">
                  <a:pos x="17" y="116"/>
                </a:cxn>
                <a:cxn ang="0">
                  <a:pos x="6" y="122"/>
                </a:cxn>
                <a:cxn ang="0">
                  <a:pos x="0" y="125"/>
                </a:cxn>
                <a:cxn ang="0">
                  <a:pos x="2" y="129"/>
                </a:cxn>
                <a:cxn ang="0">
                  <a:pos x="12" y="133"/>
                </a:cxn>
                <a:cxn ang="0">
                  <a:pos x="23" y="135"/>
                </a:cxn>
                <a:cxn ang="0">
                  <a:pos x="34" y="137"/>
                </a:cxn>
                <a:cxn ang="0">
                  <a:pos x="50" y="137"/>
                </a:cxn>
                <a:cxn ang="0">
                  <a:pos x="61" y="137"/>
                </a:cxn>
                <a:cxn ang="0">
                  <a:pos x="69" y="139"/>
                </a:cxn>
                <a:cxn ang="0">
                  <a:pos x="72" y="141"/>
                </a:cxn>
                <a:cxn ang="0">
                  <a:pos x="74" y="144"/>
                </a:cxn>
                <a:cxn ang="0">
                  <a:pos x="74" y="150"/>
                </a:cxn>
                <a:cxn ang="0">
                  <a:pos x="72" y="156"/>
                </a:cxn>
                <a:cxn ang="0">
                  <a:pos x="69" y="161"/>
                </a:cxn>
                <a:cxn ang="0">
                  <a:pos x="59" y="175"/>
                </a:cxn>
                <a:cxn ang="0">
                  <a:pos x="50" y="190"/>
                </a:cxn>
                <a:cxn ang="0">
                  <a:pos x="40" y="201"/>
                </a:cxn>
                <a:cxn ang="0">
                  <a:pos x="36" y="207"/>
                </a:cxn>
                <a:cxn ang="0">
                  <a:pos x="36" y="211"/>
                </a:cxn>
                <a:cxn ang="0">
                  <a:pos x="34" y="215"/>
                </a:cxn>
                <a:cxn ang="0">
                  <a:pos x="36" y="217"/>
                </a:cxn>
                <a:cxn ang="0">
                  <a:pos x="38" y="218"/>
                </a:cxn>
                <a:cxn ang="0">
                  <a:pos x="44" y="218"/>
                </a:cxn>
                <a:cxn ang="0">
                  <a:pos x="48" y="218"/>
                </a:cxn>
                <a:cxn ang="0">
                  <a:pos x="51" y="218"/>
                </a:cxn>
                <a:cxn ang="0">
                  <a:pos x="57" y="217"/>
                </a:cxn>
                <a:cxn ang="0">
                  <a:pos x="61" y="217"/>
                </a:cxn>
                <a:cxn ang="0">
                  <a:pos x="67" y="217"/>
                </a:cxn>
                <a:cxn ang="0">
                  <a:pos x="69" y="217"/>
                </a:cxn>
                <a:cxn ang="0">
                  <a:pos x="70" y="218"/>
                </a:cxn>
                <a:cxn ang="0">
                  <a:pos x="70" y="220"/>
                </a:cxn>
                <a:cxn ang="0">
                  <a:pos x="67" y="228"/>
                </a:cxn>
                <a:cxn ang="0">
                  <a:pos x="55" y="237"/>
                </a:cxn>
                <a:cxn ang="0">
                  <a:pos x="44" y="249"/>
                </a:cxn>
                <a:cxn ang="0">
                  <a:pos x="32" y="256"/>
                </a:cxn>
                <a:cxn ang="0">
                  <a:pos x="29" y="262"/>
                </a:cxn>
                <a:cxn ang="0">
                  <a:pos x="25" y="264"/>
                </a:cxn>
                <a:cxn ang="0">
                  <a:pos x="23" y="266"/>
                </a:cxn>
                <a:cxn ang="0">
                  <a:pos x="21" y="266"/>
                </a:cxn>
                <a:cxn ang="0">
                  <a:pos x="21" y="268"/>
                </a:cxn>
                <a:cxn ang="0">
                  <a:pos x="21" y="268"/>
                </a:cxn>
              </a:cxnLst>
              <a:rect l="0" t="0" r="r" b="b"/>
              <a:pathLst>
                <a:path w="80" h="268">
                  <a:moveTo>
                    <a:pt x="57" y="0"/>
                  </a:moveTo>
                  <a:lnTo>
                    <a:pt x="57" y="0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5" y="6"/>
                  </a:lnTo>
                  <a:lnTo>
                    <a:pt x="51" y="10"/>
                  </a:lnTo>
                  <a:lnTo>
                    <a:pt x="46" y="21"/>
                  </a:lnTo>
                  <a:lnTo>
                    <a:pt x="42" y="36"/>
                  </a:lnTo>
                  <a:lnTo>
                    <a:pt x="44" y="49"/>
                  </a:lnTo>
                  <a:lnTo>
                    <a:pt x="55" y="63"/>
                  </a:lnTo>
                  <a:lnTo>
                    <a:pt x="70" y="70"/>
                  </a:lnTo>
                  <a:lnTo>
                    <a:pt x="80" y="80"/>
                  </a:lnTo>
                  <a:lnTo>
                    <a:pt x="78" y="87"/>
                  </a:lnTo>
                  <a:lnTo>
                    <a:pt x="65" y="95"/>
                  </a:lnTo>
                  <a:lnTo>
                    <a:pt x="48" y="105"/>
                  </a:lnTo>
                  <a:lnTo>
                    <a:pt x="32" y="110"/>
                  </a:lnTo>
                  <a:lnTo>
                    <a:pt x="17" y="116"/>
                  </a:lnTo>
                  <a:lnTo>
                    <a:pt x="6" y="122"/>
                  </a:lnTo>
                  <a:lnTo>
                    <a:pt x="0" y="125"/>
                  </a:lnTo>
                  <a:lnTo>
                    <a:pt x="2" y="129"/>
                  </a:lnTo>
                  <a:lnTo>
                    <a:pt x="12" y="133"/>
                  </a:lnTo>
                  <a:lnTo>
                    <a:pt x="23" y="135"/>
                  </a:lnTo>
                  <a:lnTo>
                    <a:pt x="34" y="137"/>
                  </a:lnTo>
                  <a:lnTo>
                    <a:pt x="50" y="137"/>
                  </a:lnTo>
                  <a:lnTo>
                    <a:pt x="61" y="137"/>
                  </a:lnTo>
                  <a:lnTo>
                    <a:pt x="69" y="139"/>
                  </a:lnTo>
                  <a:lnTo>
                    <a:pt x="72" y="141"/>
                  </a:lnTo>
                  <a:lnTo>
                    <a:pt x="74" y="144"/>
                  </a:lnTo>
                  <a:lnTo>
                    <a:pt x="74" y="150"/>
                  </a:lnTo>
                  <a:lnTo>
                    <a:pt x="72" y="156"/>
                  </a:lnTo>
                  <a:lnTo>
                    <a:pt x="69" y="161"/>
                  </a:lnTo>
                  <a:lnTo>
                    <a:pt x="59" y="175"/>
                  </a:lnTo>
                  <a:lnTo>
                    <a:pt x="50" y="190"/>
                  </a:lnTo>
                  <a:lnTo>
                    <a:pt x="40" y="201"/>
                  </a:lnTo>
                  <a:lnTo>
                    <a:pt x="36" y="207"/>
                  </a:lnTo>
                  <a:lnTo>
                    <a:pt x="36" y="211"/>
                  </a:lnTo>
                  <a:lnTo>
                    <a:pt x="34" y="215"/>
                  </a:lnTo>
                  <a:lnTo>
                    <a:pt x="36" y="217"/>
                  </a:lnTo>
                  <a:lnTo>
                    <a:pt x="38" y="218"/>
                  </a:lnTo>
                  <a:lnTo>
                    <a:pt x="44" y="218"/>
                  </a:lnTo>
                  <a:lnTo>
                    <a:pt x="48" y="218"/>
                  </a:lnTo>
                  <a:lnTo>
                    <a:pt x="51" y="218"/>
                  </a:lnTo>
                  <a:lnTo>
                    <a:pt x="57" y="217"/>
                  </a:lnTo>
                  <a:lnTo>
                    <a:pt x="61" y="217"/>
                  </a:lnTo>
                  <a:lnTo>
                    <a:pt x="67" y="217"/>
                  </a:lnTo>
                  <a:lnTo>
                    <a:pt x="69" y="217"/>
                  </a:lnTo>
                  <a:lnTo>
                    <a:pt x="70" y="218"/>
                  </a:lnTo>
                  <a:lnTo>
                    <a:pt x="70" y="220"/>
                  </a:lnTo>
                  <a:lnTo>
                    <a:pt x="67" y="228"/>
                  </a:lnTo>
                  <a:lnTo>
                    <a:pt x="55" y="237"/>
                  </a:lnTo>
                  <a:lnTo>
                    <a:pt x="44" y="249"/>
                  </a:lnTo>
                  <a:lnTo>
                    <a:pt x="32" y="256"/>
                  </a:lnTo>
                  <a:lnTo>
                    <a:pt x="29" y="262"/>
                  </a:lnTo>
                  <a:lnTo>
                    <a:pt x="25" y="264"/>
                  </a:lnTo>
                  <a:lnTo>
                    <a:pt x="23" y="266"/>
                  </a:lnTo>
                  <a:lnTo>
                    <a:pt x="21" y="266"/>
                  </a:lnTo>
                  <a:lnTo>
                    <a:pt x="21" y="268"/>
                  </a:lnTo>
                  <a:lnTo>
                    <a:pt x="21" y="26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16"/>
            <p:cNvSpPr>
              <a:spLocks noEditPoints="1"/>
            </p:cNvSpPr>
            <p:nvPr/>
          </p:nvSpPr>
          <p:spPr bwMode="auto">
            <a:xfrm>
              <a:off x="5335588" y="4391025"/>
              <a:ext cx="74612" cy="77788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13" y="99"/>
                </a:cxn>
                <a:cxn ang="0">
                  <a:pos x="5" y="93"/>
                </a:cxn>
                <a:cxn ang="0">
                  <a:pos x="0" y="86"/>
                </a:cxn>
                <a:cxn ang="0">
                  <a:pos x="0" y="72"/>
                </a:cxn>
                <a:cxn ang="0">
                  <a:pos x="9" y="61"/>
                </a:cxn>
                <a:cxn ang="0">
                  <a:pos x="53" y="36"/>
                </a:cxn>
                <a:cxn ang="0">
                  <a:pos x="53" y="21"/>
                </a:cxn>
                <a:cxn ang="0">
                  <a:pos x="51" y="13"/>
                </a:cxn>
                <a:cxn ang="0">
                  <a:pos x="45" y="8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24" y="13"/>
                </a:cxn>
                <a:cxn ang="0">
                  <a:pos x="26" y="19"/>
                </a:cxn>
                <a:cxn ang="0">
                  <a:pos x="30" y="27"/>
                </a:cxn>
                <a:cxn ang="0">
                  <a:pos x="26" y="36"/>
                </a:cxn>
                <a:cxn ang="0">
                  <a:pos x="17" y="40"/>
                </a:cxn>
                <a:cxn ang="0">
                  <a:pos x="5" y="36"/>
                </a:cxn>
                <a:cxn ang="0">
                  <a:pos x="1" y="27"/>
                </a:cxn>
                <a:cxn ang="0">
                  <a:pos x="7" y="13"/>
                </a:cxn>
                <a:cxn ang="0">
                  <a:pos x="17" y="6"/>
                </a:cxn>
                <a:cxn ang="0">
                  <a:pos x="36" y="0"/>
                </a:cxn>
                <a:cxn ang="0">
                  <a:pos x="55" y="0"/>
                </a:cxn>
                <a:cxn ang="0">
                  <a:pos x="70" y="6"/>
                </a:cxn>
                <a:cxn ang="0">
                  <a:pos x="79" y="17"/>
                </a:cxn>
                <a:cxn ang="0">
                  <a:pos x="81" y="29"/>
                </a:cxn>
                <a:cxn ang="0">
                  <a:pos x="81" y="74"/>
                </a:cxn>
                <a:cxn ang="0">
                  <a:pos x="81" y="82"/>
                </a:cxn>
                <a:cxn ang="0">
                  <a:pos x="83" y="86"/>
                </a:cxn>
                <a:cxn ang="0">
                  <a:pos x="85" y="86"/>
                </a:cxn>
                <a:cxn ang="0">
                  <a:pos x="91" y="82"/>
                </a:cxn>
                <a:cxn ang="0">
                  <a:pos x="89" y="91"/>
                </a:cxn>
                <a:cxn ang="0">
                  <a:pos x="77" y="99"/>
                </a:cxn>
                <a:cxn ang="0">
                  <a:pos x="64" y="99"/>
                </a:cxn>
                <a:cxn ang="0">
                  <a:pos x="55" y="89"/>
                </a:cxn>
                <a:cxn ang="0">
                  <a:pos x="53" y="76"/>
                </a:cxn>
                <a:cxn ang="0">
                  <a:pos x="43" y="48"/>
                </a:cxn>
                <a:cxn ang="0">
                  <a:pos x="32" y="59"/>
                </a:cxn>
                <a:cxn ang="0">
                  <a:pos x="28" y="70"/>
                </a:cxn>
                <a:cxn ang="0">
                  <a:pos x="32" y="78"/>
                </a:cxn>
                <a:cxn ang="0">
                  <a:pos x="39" y="82"/>
                </a:cxn>
                <a:cxn ang="0">
                  <a:pos x="53" y="76"/>
                </a:cxn>
              </a:cxnLst>
              <a:rect l="0" t="0" r="r" b="b"/>
              <a:pathLst>
                <a:path w="94" h="99">
                  <a:moveTo>
                    <a:pt x="53" y="84"/>
                  </a:moveTo>
                  <a:lnTo>
                    <a:pt x="36" y="95"/>
                  </a:lnTo>
                  <a:lnTo>
                    <a:pt x="19" y="99"/>
                  </a:lnTo>
                  <a:lnTo>
                    <a:pt x="13" y="99"/>
                  </a:lnTo>
                  <a:lnTo>
                    <a:pt x="9" y="97"/>
                  </a:lnTo>
                  <a:lnTo>
                    <a:pt x="5" y="93"/>
                  </a:lnTo>
                  <a:lnTo>
                    <a:pt x="1" y="89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3" y="67"/>
                  </a:lnTo>
                  <a:lnTo>
                    <a:pt x="9" y="61"/>
                  </a:lnTo>
                  <a:lnTo>
                    <a:pt x="24" y="50"/>
                  </a:lnTo>
                  <a:lnTo>
                    <a:pt x="53" y="36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1" y="15"/>
                  </a:lnTo>
                  <a:lnTo>
                    <a:pt x="51" y="13"/>
                  </a:lnTo>
                  <a:lnTo>
                    <a:pt x="49" y="10"/>
                  </a:lnTo>
                  <a:lnTo>
                    <a:pt x="45" y="8"/>
                  </a:lnTo>
                  <a:lnTo>
                    <a:pt x="41" y="6"/>
                  </a:lnTo>
                  <a:lnTo>
                    <a:pt x="38" y="6"/>
                  </a:lnTo>
                  <a:lnTo>
                    <a:pt x="32" y="6"/>
                  </a:lnTo>
                  <a:lnTo>
                    <a:pt x="26" y="10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6" y="19"/>
                  </a:lnTo>
                  <a:lnTo>
                    <a:pt x="30" y="23"/>
                  </a:lnTo>
                  <a:lnTo>
                    <a:pt x="30" y="27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2" y="38"/>
                  </a:lnTo>
                  <a:lnTo>
                    <a:pt x="17" y="40"/>
                  </a:lnTo>
                  <a:lnTo>
                    <a:pt x="11" y="38"/>
                  </a:lnTo>
                  <a:lnTo>
                    <a:pt x="5" y="36"/>
                  </a:lnTo>
                  <a:lnTo>
                    <a:pt x="1" y="31"/>
                  </a:lnTo>
                  <a:lnTo>
                    <a:pt x="1" y="27"/>
                  </a:lnTo>
                  <a:lnTo>
                    <a:pt x="3" y="19"/>
                  </a:lnTo>
                  <a:lnTo>
                    <a:pt x="7" y="13"/>
                  </a:lnTo>
                  <a:lnTo>
                    <a:pt x="11" y="10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6" y="0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62" y="2"/>
                  </a:lnTo>
                  <a:lnTo>
                    <a:pt x="70" y="6"/>
                  </a:lnTo>
                  <a:lnTo>
                    <a:pt x="75" y="12"/>
                  </a:lnTo>
                  <a:lnTo>
                    <a:pt x="79" y="17"/>
                  </a:lnTo>
                  <a:lnTo>
                    <a:pt x="81" y="21"/>
                  </a:lnTo>
                  <a:lnTo>
                    <a:pt x="81" y="29"/>
                  </a:lnTo>
                  <a:lnTo>
                    <a:pt x="81" y="38"/>
                  </a:lnTo>
                  <a:lnTo>
                    <a:pt x="81" y="74"/>
                  </a:lnTo>
                  <a:lnTo>
                    <a:pt x="81" y="80"/>
                  </a:lnTo>
                  <a:lnTo>
                    <a:pt x="81" y="82"/>
                  </a:lnTo>
                  <a:lnTo>
                    <a:pt x="83" y="84"/>
                  </a:lnTo>
                  <a:lnTo>
                    <a:pt x="83" y="86"/>
                  </a:lnTo>
                  <a:lnTo>
                    <a:pt x="85" y="86"/>
                  </a:lnTo>
                  <a:lnTo>
                    <a:pt x="85" y="86"/>
                  </a:lnTo>
                  <a:lnTo>
                    <a:pt x="89" y="86"/>
                  </a:lnTo>
                  <a:lnTo>
                    <a:pt x="91" y="82"/>
                  </a:lnTo>
                  <a:lnTo>
                    <a:pt x="94" y="84"/>
                  </a:lnTo>
                  <a:lnTo>
                    <a:pt x="89" y="91"/>
                  </a:lnTo>
                  <a:lnTo>
                    <a:pt x="83" y="95"/>
                  </a:lnTo>
                  <a:lnTo>
                    <a:pt x="77" y="99"/>
                  </a:lnTo>
                  <a:lnTo>
                    <a:pt x="72" y="99"/>
                  </a:lnTo>
                  <a:lnTo>
                    <a:pt x="64" y="99"/>
                  </a:lnTo>
                  <a:lnTo>
                    <a:pt x="58" y="95"/>
                  </a:lnTo>
                  <a:lnTo>
                    <a:pt x="55" y="89"/>
                  </a:lnTo>
                  <a:lnTo>
                    <a:pt x="53" y="84"/>
                  </a:lnTo>
                  <a:close/>
                  <a:moveTo>
                    <a:pt x="53" y="76"/>
                  </a:moveTo>
                  <a:lnTo>
                    <a:pt x="53" y="44"/>
                  </a:lnTo>
                  <a:lnTo>
                    <a:pt x="43" y="48"/>
                  </a:lnTo>
                  <a:lnTo>
                    <a:pt x="38" y="53"/>
                  </a:lnTo>
                  <a:lnTo>
                    <a:pt x="32" y="59"/>
                  </a:lnTo>
                  <a:lnTo>
                    <a:pt x="28" y="65"/>
                  </a:lnTo>
                  <a:lnTo>
                    <a:pt x="28" y="70"/>
                  </a:lnTo>
                  <a:lnTo>
                    <a:pt x="28" y="74"/>
                  </a:lnTo>
                  <a:lnTo>
                    <a:pt x="32" y="78"/>
                  </a:lnTo>
                  <a:lnTo>
                    <a:pt x="36" y="80"/>
                  </a:lnTo>
                  <a:lnTo>
                    <a:pt x="39" y="82"/>
                  </a:lnTo>
                  <a:lnTo>
                    <a:pt x="45" y="80"/>
                  </a:lnTo>
                  <a:lnTo>
                    <a:pt x="53" y="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17"/>
            <p:cNvSpPr>
              <a:spLocks noEditPoints="1"/>
            </p:cNvSpPr>
            <p:nvPr/>
          </p:nvSpPr>
          <p:spPr bwMode="auto">
            <a:xfrm>
              <a:off x="5632450" y="4391025"/>
              <a:ext cx="74613" cy="77788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15" y="99"/>
                </a:cxn>
                <a:cxn ang="0">
                  <a:pos x="5" y="93"/>
                </a:cxn>
                <a:cxn ang="0">
                  <a:pos x="2" y="86"/>
                </a:cxn>
                <a:cxn ang="0">
                  <a:pos x="2" y="72"/>
                </a:cxn>
                <a:cxn ang="0">
                  <a:pos x="11" y="61"/>
                </a:cxn>
                <a:cxn ang="0">
                  <a:pos x="53" y="36"/>
                </a:cxn>
                <a:cxn ang="0">
                  <a:pos x="53" y="21"/>
                </a:cxn>
                <a:cxn ang="0">
                  <a:pos x="53" y="13"/>
                </a:cxn>
                <a:cxn ang="0">
                  <a:pos x="47" y="8"/>
                </a:cxn>
                <a:cxn ang="0">
                  <a:pos x="39" y="6"/>
                </a:cxn>
                <a:cxn ang="0">
                  <a:pos x="28" y="10"/>
                </a:cxn>
                <a:cxn ang="0">
                  <a:pos x="24" y="13"/>
                </a:cxn>
                <a:cxn ang="0">
                  <a:pos x="28" y="19"/>
                </a:cxn>
                <a:cxn ang="0">
                  <a:pos x="32" y="27"/>
                </a:cxn>
                <a:cxn ang="0">
                  <a:pos x="28" y="36"/>
                </a:cxn>
                <a:cxn ang="0">
                  <a:pos x="19" y="40"/>
                </a:cxn>
                <a:cxn ang="0">
                  <a:pos x="7" y="36"/>
                </a:cxn>
                <a:cxn ang="0">
                  <a:pos x="2" y="27"/>
                </a:cxn>
                <a:cxn ang="0">
                  <a:pos x="9" y="13"/>
                </a:cxn>
                <a:cxn ang="0">
                  <a:pos x="19" y="6"/>
                </a:cxn>
                <a:cxn ang="0">
                  <a:pos x="36" y="0"/>
                </a:cxn>
                <a:cxn ang="0">
                  <a:pos x="57" y="0"/>
                </a:cxn>
                <a:cxn ang="0">
                  <a:pos x="70" y="6"/>
                </a:cxn>
                <a:cxn ang="0">
                  <a:pos x="81" y="17"/>
                </a:cxn>
                <a:cxn ang="0">
                  <a:pos x="81" y="29"/>
                </a:cxn>
                <a:cxn ang="0">
                  <a:pos x="81" y="74"/>
                </a:cxn>
                <a:cxn ang="0">
                  <a:pos x="83" y="82"/>
                </a:cxn>
                <a:cxn ang="0">
                  <a:pos x="85" y="86"/>
                </a:cxn>
                <a:cxn ang="0">
                  <a:pos x="87" y="86"/>
                </a:cxn>
                <a:cxn ang="0">
                  <a:pos x="93" y="82"/>
                </a:cxn>
                <a:cxn ang="0">
                  <a:pos x="91" y="91"/>
                </a:cxn>
                <a:cxn ang="0">
                  <a:pos x="79" y="99"/>
                </a:cxn>
                <a:cxn ang="0">
                  <a:pos x="64" y="99"/>
                </a:cxn>
                <a:cxn ang="0">
                  <a:pos x="55" y="89"/>
                </a:cxn>
                <a:cxn ang="0">
                  <a:pos x="53" y="76"/>
                </a:cxn>
                <a:cxn ang="0">
                  <a:pos x="45" y="48"/>
                </a:cxn>
                <a:cxn ang="0">
                  <a:pos x="34" y="59"/>
                </a:cxn>
                <a:cxn ang="0">
                  <a:pos x="28" y="70"/>
                </a:cxn>
                <a:cxn ang="0">
                  <a:pos x="32" y="78"/>
                </a:cxn>
                <a:cxn ang="0">
                  <a:pos x="41" y="82"/>
                </a:cxn>
                <a:cxn ang="0">
                  <a:pos x="53" y="76"/>
                </a:cxn>
              </a:cxnLst>
              <a:rect l="0" t="0" r="r" b="b"/>
              <a:pathLst>
                <a:path w="95" h="99">
                  <a:moveTo>
                    <a:pt x="53" y="84"/>
                  </a:moveTo>
                  <a:lnTo>
                    <a:pt x="36" y="95"/>
                  </a:lnTo>
                  <a:lnTo>
                    <a:pt x="21" y="99"/>
                  </a:lnTo>
                  <a:lnTo>
                    <a:pt x="15" y="99"/>
                  </a:lnTo>
                  <a:lnTo>
                    <a:pt x="11" y="97"/>
                  </a:lnTo>
                  <a:lnTo>
                    <a:pt x="5" y="93"/>
                  </a:lnTo>
                  <a:lnTo>
                    <a:pt x="3" y="89"/>
                  </a:lnTo>
                  <a:lnTo>
                    <a:pt x="2" y="86"/>
                  </a:lnTo>
                  <a:lnTo>
                    <a:pt x="0" y="80"/>
                  </a:lnTo>
                  <a:lnTo>
                    <a:pt x="2" y="72"/>
                  </a:lnTo>
                  <a:lnTo>
                    <a:pt x="5" y="67"/>
                  </a:lnTo>
                  <a:lnTo>
                    <a:pt x="11" y="61"/>
                  </a:lnTo>
                  <a:lnTo>
                    <a:pt x="26" y="50"/>
                  </a:lnTo>
                  <a:lnTo>
                    <a:pt x="53" y="36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3" y="15"/>
                  </a:lnTo>
                  <a:lnTo>
                    <a:pt x="53" y="13"/>
                  </a:lnTo>
                  <a:lnTo>
                    <a:pt x="51" y="10"/>
                  </a:lnTo>
                  <a:lnTo>
                    <a:pt x="47" y="8"/>
                  </a:lnTo>
                  <a:lnTo>
                    <a:pt x="43" y="6"/>
                  </a:lnTo>
                  <a:lnTo>
                    <a:pt x="39" y="6"/>
                  </a:lnTo>
                  <a:lnTo>
                    <a:pt x="32" y="6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8" y="19"/>
                  </a:lnTo>
                  <a:lnTo>
                    <a:pt x="30" y="23"/>
                  </a:lnTo>
                  <a:lnTo>
                    <a:pt x="32" y="27"/>
                  </a:lnTo>
                  <a:lnTo>
                    <a:pt x="30" y="32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19" y="40"/>
                  </a:lnTo>
                  <a:lnTo>
                    <a:pt x="11" y="38"/>
                  </a:lnTo>
                  <a:lnTo>
                    <a:pt x="7" y="36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3" y="19"/>
                  </a:lnTo>
                  <a:lnTo>
                    <a:pt x="9" y="13"/>
                  </a:lnTo>
                  <a:lnTo>
                    <a:pt x="13" y="10"/>
                  </a:lnTo>
                  <a:lnTo>
                    <a:pt x="19" y="6"/>
                  </a:lnTo>
                  <a:lnTo>
                    <a:pt x="26" y="2"/>
                  </a:lnTo>
                  <a:lnTo>
                    <a:pt x="36" y="0"/>
                  </a:lnTo>
                  <a:lnTo>
                    <a:pt x="47" y="0"/>
                  </a:lnTo>
                  <a:lnTo>
                    <a:pt x="57" y="0"/>
                  </a:lnTo>
                  <a:lnTo>
                    <a:pt x="64" y="2"/>
                  </a:lnTo>
                  <a:lnTo>
                    <a:pt x="70" y="6"/>
                  </a:lnTo>
                  <a:lnTo>
                    <a:pt x="77" y="12"/>
                  </a:lnTo>
                  <a:lnTo>
                    <a:pt x="81" y="17"/>
                  </a:lnTo>
                  <a:lnTo>
                    <a:pt x="81" y="21"/>
                  </a:lnTo>
                  <a:lnTo>
                    <a:pt x="81" y="29"/>
                  </a:lnTo>
                  <a:lnTo>
                    <a:pt x="81" y="38"/>
                  </a:lnTo>
                  <a:lnTo>
                    <a:pt x="81" y="74"/>
                  </a:lnTo>
                  <a:lnTo>
                    <a:pt x="83" y="80"/>
                  </a:lnTo>
                  <a:lnTo>
                    <a:pt x="83" y="82"/>
                  </a:lnTo>
                  <a:lnTo>
                    <a:pt x="83" y="84"/>
                  </a:lnTo>
                  <a:lnTo>
                    <a:pt x="85" y="86"/>
                  </a:lnTo>
                  <a:lnTo>
                    <a:pt x="85" y="86"/>
                  </a:lnTo>
                  <a:lnTo>
                    <a:pt x="87" y="86"/>
                  </a:lnTo>
                  <a:lnTo>
                    <a:pt x="89" y="86"/>
                  </a:lnTo>
                  <a:lnTo>
                    <a:pt x="93" y="82"/>
                  </a:lnTo>
                  <a:lnTo>
                    <a:pt x="95" y="84"/>
                  </a:lnTo>
                  <a:lnTo>
                    <a:pt x="91" y="91"/>
                  </a:lnTo>
                  <a:lnTo>
                    <a:pt x="85" y="95"/>
                  </a:lnTo>
                  <a:lnTo>
                    <a:pt x="79" y="99"/>
                  </a:lnTo>
                  <a:lnTo>
                    <a:pt x="72" y="99"/>
                  </a:lnTo>
                  <a:lnTo>
                    <a:pt x="64" y="99"/>
                  </a:lnTo>
                  <a:lnTo>
                    <a:pt x="58" y="95"/>
                  </a:lnTo>
                  <a:lnTo>
                    <a:pt x="55" y="89"/>
                  </a:lnTo>
                  <a:lnTo>
                    <a:pt x="53" y="84"/>
                  </a:lnTo>
                  <a:close/>
                  <a:moveTo>
                    <a:pt x="53" y="76"/>
                  </a:moveTo>
                  <a:lnTo>
                    <a:pt x="53" y="44"/>
                  </a:lnTo>
                  <a:lnTo>
                    <a:pt x="45" y="48"/>
                  </a:lnTo>
                  <a:lnTo>
                    <a:pt x="38" y="53"/>
                  </a:lnTo>
                  <a:lnTo>
                    <a:pt x="34" y="59"/>
                  </a:lnTo>
                  <a:lnTo>
                    <a:pt x="30" y="65"/>
                  </a:lnTo>
                  <a:lnTo>
                    <a:pt x="28" y="70"/>
                  </a:lnTo>
                  <a:lnTo>
                    <a:pt x="30" y="74"/>
                  </a:lnTo>
                  <a:lnTo>
                    <a:pt x="32" y="78"/>
                  </a:lnTo>
                  <a:lnTo>
                    <a:pt x="36" y="80"/>
                  </a:lnTo>
                  <a:lnTo>
                    <a:pt x="41" y="82"/>
                  </a:lnTo>
                  <a:lnTo>
                    <a:pt x="47" y="80"/>
                  </a:lnTo>
                  <a:lnTo>
                    <a:pt x="53" y="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Freeform 18"/>
            <p:cNvSpPr>
              <a:spLocks noEditPoints="1"/>
            </p:cNvSpPr>
            <p:nvPr/>
          </p:nvSpPr>
          <p:spPr bwMode="auto">
            <a:xfrm>
              <a:off x="5915025" y="4391025"/>
              <a:ext cx="77788" cy="77788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15" y="99"/>
                </a:cxn>
                <a:cxn ang="0">
                  <a:pos x="5" y="93"/>
                </a:cxn>
                <a:cxn ang="0">
                  <a:pos x="2" y="86"/>
                </a:cxn>
                <a:cxn ang="0">
                  <a:pos x="2" y="72"/>
                </a:cxn>
                <a:cxn ang="0">
                  <a:pos x="11" y="61"/>
                </a:cxn>
                <a:cxn ang="0">
                  <a:pos x="53" y="36"/>
                </a:cxn>
                <a:cxn ang="0">
                  <a:pos x="53" y="21"/>
                </a:cxn>
                <a:cxn ang="0">
                  <a:pos x="53" y="13"/>
                </a:cxn>
                <a:cxn ang="0">
                  <a:pos x="47" y="8"/>
                </a:cxn>
                <a:cxn ang="0">
                  <a:pos x="39" y="6"/>
                </a:cxn>
                <a:cxn ang="0">
                  <a:pos x="28" y="10"/>
                </a:cxn>
                <a:cxn ang="0">
                  <a:pos x="24" y="13"/>
                </a:cxn>
                <a:cxn ang="0">
                  <a:pos x="28" y="19"/>
                </a:cxn>
                <a:cxn ang="0">
                  <a:pos x="32" y="27"/>
                </a:cxn>
                <a:cxn ang="0">
                  <a:pos x="28" y="36"/>
                </a:cxn>
                <a:cxn ang="0">
                  <a:pos x="19" y="40"/>
                </a:cxn>
                <a:cxn ang="0">
                  <a:pos x="7" y="36"/>
                </a:cxn>
                <a:cxn ang="0">
                  <a:pos x="3" y="27"/>
                </a:cxn>
                <a:cxn ang="0">
                  <a:pos x="9" y="13"/>
                </a:cxn>
                <a:cxn ang="0">
                  <a:pos x="19" y="6"/>
                </a:cxn>
                <a:cxn ang="0">
                  <a:pos x="36" y="0"/>
                </a:cxn>
                <a:cxn ang="0">
                  <a:pos x="57" y="0"/>
                </a:cxn>
                <a:cxn ang="0">
                  <a:pos x="70" y="6"/>
                </a:cxn>
                <a:cxn ang="0">
                  <a:pos x="81" y="17"/>
                </a:cxn>
                <a:cxn ang="0">
                  <a:pos x="81" y="29"/>
                </a:cxn>
                <a:cxn ang="0">
                  <a:pos x="83" y="74"/>
                </a:cxn>
                <a:cxn ang="0">
                  <a:pos x="83" y="82"/>
                </a:cxn>
                <a:cxn ang="0">
                  <a:pos x="85" y="86"/>
                </a:cxn>
                <a:cxn ang="0">
                  <a:pos x="87" y="86"/>
                </a:cxn>
                <a:cxn ang="0">
                  <a:pos x="93" y="82"/>
                </a:cxn>
                <a:cxn ang="0">
                  <a:pos x="91" y="91"/>
                </a:cxn>
                <a:cxn ang="0">
                  <a:pos x="79" y="99"/>
                </a:cxn>
                <a:cxn ang="0">
                  <a:pos x="64" y="99"/>
                </a:cxn>
                <a:cxn ang="0">
                  <a:pos x="55" y="89"/>
                </a:cxn>
                <a:cxn ang="0">
                  <a:pos x="53" y="76"/>
                </a:cxn>
                <a:cxn ang="0">
                  <a:pos x="45" y="48"/>
                </a:cxn>
                <a:cxn ang="0">
                  <a:pos x="34" y="59"/>
                </a:cxn>
                <a:cxn ang="0">
                  <a:pos x="30" y="70"/>
                </a:cxn>
                <a:cxn ang="0">
                  <a:pos x="32" y="78"/>
                </a:cxn>
                <a:cxn ang="0">
                  <a:pos x="41" y="82"/>
                </a:cxn>
                <a:cxn ang="0">
                  <a:pos x="53" y="76"/>
                </a:cxn>
              </a:cxnLst>
              <a:rect l="0" t="0" r="r" b="b"/>
              <a:pathLst>
                <a:path w="96" h="99">
                  <a:moveTo>
                    <a:pt x="53" y="84"/>
                  </a:moveTo>
                  <a:lnTo>
                    <a:pt x="36" y="95"/>
                  </a:lnTo>
                  <a:lnTo>
                    <a:pt x="20" y="99"/>
                  </a:lnTo>
                  <a:lnTo>
                    <a:pt x="15" y="99"/>
                  </a:lnTo>
                  <a:lnTo>
                    <a:pt x="11" y="97"/>
                  </a:lnTo>
                  <a:lnTo>
                    <a:pt x="5" y="93"/>
                  </a:lnTo>
                  <a:lnTo>
                    <a:pt x="3" y="89"/>
                  </a:lnTo>
                  <a:lnTo>
                    <a:pt x="2" y="86"/>
                  </a:lnTo>
                  <a:lnTo>
                    <a:pt x="0" y="80"/>
                  </a:lnTo>
                  <a:lnTo>
                    <a:pt x="2" y="72"/>
                  </a:lnTo>
                  <a:lnTo>
                    <a:pt x="5" y="67"/>
                  </a:lnTo>
                  <a:lnTo>
                    <a:pt x="11" y="61"/>
                  </a:lnTo>
                  <a:lnTo>
                    <a:pt x="26" y="50"/>
                  </a:lnTo>
                  <a:lnTo>
                    <a:pt x="53" y="36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3" y="15"/>
                  </a:lnTo>
                  <a:lnTo>
                    <a:pt x="53" y="13"/>
                  </a:lnTo>
                  <a:lnTo>
                    <a:pt x="51" y="10"/>
                  </a:lnTo>
                  <a:lnTo>
                    <a:pt x="47" y="8"/>
                  </a:lnTo>
                  <a:lnTo>
                    <a:pt x="43" y="6"/>
                  </a:lnTo>
                  <a:lnTo>
                    <a:pt x="39" y="6"/>
                  </a:lnTo>
                  <a:lnTo>
                    <a:pt x="32" y="6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8" y="19"/>
                  </a:lnTo>
                  <a:lnTo>
                    <a:pt x="30" y="23"/>
                  </a:lnTo>
                  <a:lnTo>
                    <a:pt x="32" y="27"/>
                  </a:lnTo>
                  <a:lnTo>
                    <a:pt x="30" y="32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19" y="40"/>
                  </a:lnTo>
                  <a:lnTo>
                    <a:pt x="11" y="38"/>
                  </a:lnTo>
                  <a:lnTo>
                    <a:pt x="7" y="36"/>
                  </a:lnTo>
                  <a:lnTo>
                    <a:pt x="3" y="31"/>
                  </a:lnTo>
                  <a:lnTo>
                    <a:pt x="3" y="27"/>
                  </a:lnTo>
                  <a:lnTo>
                    <a:pt x="3" y="19"/>
                  </a:lnTo>
                  <a:lnTo>
                    <a:pt x="9" y="13"/>
                  </a:lnTo>
                  <a:lnTo>
                    <a:pt x="13" y="10"/>
                  </a:lnTo>
                  <a:lnTo>
                    <a:pt x="19" y="6"/>
                  </a:lnTo>
                  <a:lnTo>
                    <a:pt x="26" y="2"/>
                  </a:lnTo>
                  <a:lnTo>
                    <a:pt x="36" y="0"/>
                  </a:lnTo>
                  <a:lnTo>
                    <a:pt x="47" y="0"/>
                  </a:lnTo>
                  <a:lnTo>
                    <a:pt x="57" y="0"/>
                  </a:lnTo>
                  <a:lnTo>
                    <a:pt x="64" y="2"/>
                  </a:lnTo>
                  <a:lnTo>
                    <a:pt x="70" y="6"/>
                  </a:lnTo>
                  <a:lnTo>
                    <a:pt x="77" y="12"/>
                  </a:lnTo>
                  <a:lnTo>
                    <a:pt x="81" y="17"/>
                  </a:lnTo>
                  <a:lnTo>
                    <a:pt x="81" y="21"/>
                  </a:lnTo>
                  <a:lnTo>
                    <a:pt x="81" y="29"/>
                  </a:lnTo>
                  <a:lnTo>
                    <a:pt x="83" y="38"/>
                  </a:lnTo>
                  <a:lnTo>
                    <a:pt x="83" y="74"/>
                  </a:lnTo>
                  <a:lnTo>
                    <a:pt x="83" y="80"/>
                  </a:lnTo>
                  <a:lnTo>
                    <a:pt x="83" y="82"/>
                  </a:lnTo>
                  <a:lnTo>
                    <a:pt x="83" y="84"/>
                  </a:lnTo>
                  <a:lnTo>
                    <a:pt x="85" y="86"/>
                  </a:lnTo>
                  <a:lnTo>
                    <a:pt x="85" y="86"/>
                  </a:lnTo>
                  <a:lnTo>
                    <a:pt x="87" y="86"/>
                  </a:lnTo>
                  <a:lnTo>
                    <a:pt x="89" y="86"/>
                  </a:lnTo>
                  <a:lnTo>
                    <a:pt x="93" y="82"/>
                  </a:lnTo>
                  <a:lnTo>
                    <a:pt x="96" y="84"/>
                  </a:lnTo>
                  <a:lnTo>
                    <a:pt x="91" y="91"/>
                  </a:lnTo>
                  <a:lnTo>
                    <a:pt x="85" y="95"/>
                  </a:lnTo>
                  <a:lnTo>
                    <a:pt x="79" y="99"/>
                  </a:lnTo>
                  <a:lnTo>
                    <a:pt x="72" y="99"/>
                  </a:lnTo>
                  <a:lnTo>
                    <a:pt x="64" y="99"/>
                  </a:lnTo>
                  <a:lnTo>
                    <a:pt x="58" y="95"/>
                  </a:lnTo>
                  <a:lnTo>
                    <a:pt x="55" y="89"/>
                  </a:lnTo>
                  <a:lnTo>
                    <a:pt x="53" y="84"/>
                  </a:lnTo>
                  <a:close/>
                  <a:moveTo>
                    <a:pt x="53" y="76"/>
                  </a:moveTo>
                  <a:lnTo>
                    <a:pt x="53" y="44"/>
                  </a:lnTo>
                  <a:lnTo>
                    <a:pt x="45" y="48"/>
                  </a:lnTo>
                  <a:lnTo>
                    <a:pt x="39" y="53"/>
                  </a:lnTo>
                  <a:lnTo>
                    <a:pt x="34" y="59"/>
                  </a:lnTo>
                  <a:lnTo>
                    <a:pt x="30" y="65"/>
                  </a:lnTo>
                  <a:lnTo>
                    <a:pt x="30" y="70"/>
                  </a:lnTo>
                  <a:lnTo>
                    <a:pt x="30" y="74"/>
                  </a:lnTo>
                  <a:lnTo>
                    <a:pt x="32" y="78"/>
                  </a:lnTo>
                  <a:lnTo>
                    <a:pt x="36" y="80"/>
                  </a:lnTo>
                  <a:lnTo>
                    <a:pt x="41" y="82"/>
                  </a:lnTo>
                  <a:lnTo>
                    <a:pt x="47" y="80"/>
                  </a:lnTo>
                  <a:lnTo>
                    <a:pt x="53" y="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Freeform 19"/>
            <p:cNvSpPr>
              <a:spLocks noEditPoints="1"/>
            </p:cNvSpPr>
            <p:nvPr/>
          </p:nvSpPr>
          <p:spPr bwMode="auto">
            <a:xfrm>
              <a:off x="6218238" y="4352925"/>
              <a:ext cx="25400" cy="115888"/>
            </a:xfrm>
            <a:custGeom>
              <a:avLst/>
              <a:gdLst/>
              <a:ahLst/>
              <a:cxnLst>
                <a:cxn ang="0">
                  <a:pos x="19" y="97"/>
                </a:cxn>
                <a:cxn ang="0">
                  <a:pos x="15" y="97"/>
                </a:cxn>
                <a:cxn ang="0">
                  <a:pos x="14" y="89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4" y="47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2" y="7"/>
                </a:cxn>
                <a:cxn ang="0">
                  <a:pos x="4" y="5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23" y="2"/>
                </a:cxn>
                <a:cxn ang="0">
                  <a:pos x="29" y="5"/>
                </a:cxn>
                <a:cxn ang="0">
                  <a:pos x="31" y="11"/>
                </a:cxn>
                <a:cxn ang="0">
                  <a:pos x="33" y="17"/>
                </a:cxn>
                <a:cxn ang="0">
                  <a:pos x="33" y="23"/>
                </a:cxn>
                <a:cxn ang="0">
                  <a:pos x="31" y="28"/>
                </a:cxn>
                <a:cxn ang="0">
                  <a:pos x="31" y="36"/>
                </a:cxn>
                <a:cxn ang="0">
                  <a:pos x="29" y="47"/>
                </a:cxn>
                <a:cxn ang="0">
                  <a:pos x="23" y="68"/>
                </a:cxn>
                <a:cxn ang="0">
                  <a:pos x="21" y="81"/>
                </a:cxn>
                <a:cxn ang="0">
                  <a:pos x="19" y="97"/>
                </a:cxn>
                <a:cxn ang="0">
                  <a:pos x="15" y="114"/>
                </a:cxn>
                <a:cxn ang="0">
                  <a:pos x="23" y="114"/>
                </a:cxn>
                <a:cxn ang="0">
                  <a:pos x="29" y="117"/>
                </a:cxn>
                <a:cxn ang="0">
                  <a:pos x="31" y="123"/>
                </a:cxn>
                <a:cxn ang="0">
                  <a:pos x="33" y="129"/>
                </a:cxn>
                <a:cxn ang="0">
                  <a:pos x="31" y="136"/>
                </a:cxn>
                <a:cxn ang="0">
                  <a:pos x="29" y="140"/>
                </a:cxn>
                <a:cxn ang="0">
                  <a:pos x="23" y="144"/>
                </a:cxn>
                <a:cxn ang="0">
                  <a:pos x="15" y="146"/>
                </a:cxn>
                <a:cxn ang="0">
                  <a:pos x="10" y="144"/>
                </a:cxn>
                <a:cxn ang="0">
                  <a:pos x="4" y="140"/>
                </a:cxn>
                <a:cxn ang="0">
                  <a:pos x="0" y="136"/>
                </a:cxn>
                <a:cxn ang="0">
                  <a:pos x="0" y="129"/>
                </a:cxn>
                <a:cxn ang="0">
                  <a:pos x="0" y="123"/>
                </a:cxn>
                <a:cxn ang="0">
                  <a:pos x="4" y="117"/>
                </a:cxn>
                <a:cxn ang="0">
                  <a:pos x="10" y="114"/>
                </a:cxn>
                <a:cxn ang="0">
                  <a:pos x="15" y="114"/>
                </a:cxn>
              </a:cxnLst>
              <a:rect l="0" t="0" r="r" b="b"/>
              <a:pathLst>
                <a:path w="33" h="146">
                  <a:moveTo>
                    <a:pt x="19" y="97"/>
                  </a:moveTo>
                  <a:lnTo>
                    <a:pt x="15" y="97"/>
                  </a:lnTo>
                  <a:lnTo>
                    <a:pt x="14" y="89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4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7"/>
                  </a:lnTo>
                  <a:lnTo>
                    <a:pt x="4" y="5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23" y="2"/>
                  </a:lnTo>
                  <a:lnTo>
                    <a:pt x="29" y="5"/>
                  </a:lnTo>
                  <a:lnTo>
                    <a:pt x="31" y="11"/>
                  </a:lnTo>
                  <a:lnTo>
                    <a:pt x="33" y="17"/>
                  </a:lnTo>
                  <a:lnTo>
                    <a:pt x="33" y="23"/>
                  </a:lnTo>
                  <a:lnTo>
                    <a:pt x="31" y="28"/>
                  </a:lnTo>
                  <a:lnTo>
                    <a:pt x="31" y="36"/>
                  </a:lnTo>
                  <a:lnTo>
                    <a:pt x="29" y="47"/>
                  </a:lnTo>
                  <a:lnTo>
                    <a:pt x="23" y="68"/>
                  </a:lnTo>
                  <a:lnTo>
                    <a:pt x="21" y="81"/>
                  </a:lnTo>
                  <a:lnTo>
                    <a:pt x="19" y="97"/>
                  </a:lnTo>
                  <a:close/>
                  <a:moveTo>
                    <a:pt x="15" y="114"/>
                  </a:moveTo>
                  <a:lnTo>
                    <a:pt x="23" y="114"/>
                  </a:lnTo>
                  <a:lnTo>
                    <a:pt x="29" y="117"/>
                  </a:lnTo>
                  <a:lnTo>
                    <a:pt x="31" y="123"/>
                  </a:lnTo>
                  <a:lnTo>
                    <a:pt x="33" y="129"/>
                  </a:lnTo>
                  <a:lnTo>
                    <a:pt x="31" y="136"/>
                  </a:lnTo>
                  <a:lnTo>
                    <a:pt x="29" y="140"/>
                  </a:lnTo>
                  <a:lnTo>
                    <a:pt x="23" y="144"/>
                  </a:lnTo>
                  <a:lnTo>
                    <a:pt x="15" y="146"/>
                  </a:lnTo>
                  <a:lnTo>
                    <a:pt x="10" y="144"/>
                  </a:lnTo>
                  <a:lnTo>
                    <a:pt x="4" y="140"/>
                  </a:lnTo>
                  <a:lnTo>
                    <a:pt x="0" y="136"/>
                  </a:lnTo>
                  <a:lnTo>
                    <a:pt x="0" y="129"/>
                  </a:lnTo>
                  <a:lnTo>
                    <a:pt x="0" y="123"/>
                  </a:lnTo>
                  <a:lnTo>
                    <a:pt x="4" y="117"/>
                  </a:lnTo>
                  <a:lnTo>
                    <a:pt x="10" y="114"/>
                  </a:lnTo>
                  <a:lnTo>
                    <a:pt x="15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Freeform 20"/>
            <p:cNvSpPr>
              <a:spLocks/>
            </p:cNvSpPr>
            <p:nvPr/>
          </p:nvSpPr>
          <p:spPr bwMode="auto">
            <a:xfrm>
              <a:off x="5681663" y="3781425"/>
              <a:ext cx="219075" cy="219075"/>
            </a:xfrm>
            <a:custGeom>
              <a:avLst/>
              <a:gdLst/>
              <a:ahLst/>
              <a:cxnLst>
                <a:cxn ang="0">
                  <a:pos x="276" y="139"/>
                </a:cxn>
                <a:cxn ang="0">
                  <a:pos x="270" y="101"/>
                </a:cxn>
                <a:cxn ang="0">
                  <a:pos x="257" y="69"/>
                </a:cxn>
                <a:cxn ang="0">
                  <a:pos x="236" y="40"/>
                </a:cxn>
                <a:cxn ang="0">
                  <a:pos x="207" y="19"/>
                </a:cxn>
                <a:cxn ang="0">
                  <a:pos x="175" y="6"/>
                </a:cxn>
                <a:cxn ang="0">
                  <a:pos x="137" y="0"/>
                </a:cxn>
                <a:cxn ang="0">
                  <a:pos x="101" y="6"/>
                </a:cxn>
                <a:cxn ang="0">
                  <a:pos x="69" y="19"/>
                </a:cxn>
                <a:cxn ang="0">
                  <a:pos x="40" y="40"/>
                </a:cxn>
                <a:cxn ang="0">
                  <a:pos x="19" y="69"/>
                </a:cxn>
                <a:cxn ang="0">
                  <a:pos x="6" y="101"/>
                </a:cxn>
                <a:cxn ang="0">
                  <a:pos x="0" y="139"/>
                </a:cxn>
                <a:cxn ang="0">
                  <a:pos x="6" y="175"/>
                </a:cxn>
                <a:cxn ang="0">
                  <a:pos x="19" y="207"/>
                </a:cxn>
                <a:cxn ang="0">
                  <a:pos x="40" y="236"/>
                </a:cxn>
                <a:cxn ang="0">
                  <a:pos x="69" y="257"/>
                </a:cxn>
                <a:cxn ang="0">
                  <a:pos x="101" y="270"/>
                </a:cxn>
                <a:cxn ang="0">
                  <a:pos x="137" y="276"/>
                </a:cxn>
                <a:cxn ang="0">
                  <a:pos x="175" y="270"/>
                </a:cxn>
                <a:cxn ang="0">
                  <a:pos x="207" y="257"/>
                </a:cxn>
                <a:cxn ang="0">
                  <a:pos x="236" y="236"/>
                </a:cxn>
                <a:cxn ang="0">
                  <a:pos x="257" y="207"/>
                </a:cxn>
                <a:cxn ang="0">
                  <a:pos x="270" y="175"/>
                </a:cxn>
                <a:cxn ang="0">
                  <a:pos x="276" y="139"/>
                </a:cxn>
              </a:cxnLst>
              <a:rect l="0" t="0" r="r" b="b"/>
              <a:pathLst>
                <a:path w="276" h="276">
                  <a:moveTo>
                    <a:pt x="276" y="139"/>
                  </a:moveTo>
                  <a:lnTo>
                    <a:pt x="270" y="101"/>
                  </a:lnTo>
                  <a:lnTo>
                    <a:pt x="257" y="69"/>
                  </a:lnTo>
                  <a:lnTo>
                    <a:pt x="236" y="40"/>
                  </a:lnTo>
                  <a:lnTo>
                    <a:pt x="207" y="19"/>
                  </a:lnTo>
                  <a:lnTo>
                    <a:pt x="175" y="6"/>
                  </a:lnTo>
                  <a:lnTo>
                    <a:pt x="137" y="0"/>
                  </a:lnTo>
                  <a:lnTo>
                    <a:pt x="101" y="6"/>
                  </a:lnTo>
                  <a:lnTo>
                    <a:pt x="69" y="19"/>
                  </a:lnTo>
                  <a:lnTo>
                    <a:pt x="40" y="40"/>
                  </a:lnTo>
                  <a:lnTo>
                    <a:pt x="19" y="69"/>
                  </a:lnTo>
                  <a:lnTo>
                    <a:pt x="6" y="101"/>
                  </a:lnTo>
                  <a:lnTo>
                    <a:pt x="0" y="139"/>
                  </a:lnTo>
                  <a:lnTo>
                    <a:pt x="6" y="175"/>
                  </a:lnTo>
                  <a:lnTo>
                    <a:pt x="19" y="207"/>
                  </a:lnTo>
                  <a:lnTo>
                    <a:pt x="40" y="236"/>
                  </a:lnTo>
                  <a:lnTo>
                    <a:pt x="69" y="257"/>
                  </a:lnTo>
                  <a:lnTo>
                    <a:pt x="101" y="270"/>
                  </a:lnTo>
                  <a:lnTo>
                    <a:pt x="137" y="276"/>
                  </a:lnTo>
                  <a:lnTo>
                    <a:pt x="175" y="270"/>
                  </a:lnTo>
                  <a:lnTo>
                    <a:pt x="207" y="257"/>
                  </a:lnTo>
                  <a:lnTo>
                    <a:pt x="236" y="236"/>
                  </a:lnTo>
                  <a:lnTo>
                    <a:pt x="257" y="207"/>
                  </a:lnTo>
                  <a:lnTo>
                    <a:pt x="270" y="175"/>
                  </a:lnTo>
                  <a:lnTo>
                    <a:pt x="276" y="13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21"/>
            <p:cNvSpPr>
              <a:spLocks/>
            </p:cNvSpPr>
            <p:nvPr/>
          </p:nvSpPr>
          <p:spPr bwMode="auto">
            <a:xfrm>
              <a:off x="5772150" y="3989388"/>
              <a:ext cx="34925" cy="269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2" y="21"/>
                </a:cxn>
                <a:cxn ang="0">
                  <a:pos x="4" y="31"/>
                </a:cxn>
                <a:cxn ang="0">
                  <a:pos x="6" y="59"/>
                </a:cxn>
                <a:cxn ang="0">
                  <a:pos x="10" y="95"/>
                </a:cxn>
                <a:cxn ang="0">
                  <a:pos x="15" y="135"/>
                </a:cxn>
                <a:cxn ang="0">
                  <a:pos x="19" y="179"/>
                </a:cxn>
                <a:cxn ang="0">
                  <a:pos x="25" y="220"/>
                </a:cxn>
                <a:cxn ang="0">
                  <a:pos x="31" y="257"/>
                </a:cxn>
                <a:cxn ang="0">
                  <a:pos x="36" y="289"/>
                </a:cxn>
                <a:cxn ang="0">
                  <a:pos x="40" y="313"/>
                </a:cxn>
                <a:cxn ang="0">
                  <a:pos x="40" y="323"/>
                </a:cxn>
                <a:cxn ang="0">
                  <a:pos x="42" y="331"/>
                </a:cxn>
                <a:cxn ang="0">
                  <a:pos x="42" y="334"/>
                </a:cxn>
                <a:cxn ang="0">
                  <a:pos x="42" y="338"/>
                </a:cxn>
                <a:cxn ang="0">
                  <a:pos x="44" y="338"/>
                </a:cxn>
                <a:cxn ang="0">
                  <a:pos x="44" y="340"/>
                </a:cxn>
                <a:cxn ang="0">
                  <a:pos x="44" y="340"/>
                </a:cxn>
              </a:cxnLst>
              <a:rect l="0" t="0" r="r" b="b"/>
              <a:pathLst>
                <a:path w="44" h="34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2" y="14"/>
                  </a:lnTo>
                  <a:lnTo>
                    <a:pt x="2" y="21"/>
                  </a:lnTo>
                  <a:lnTo>
                    <a:pt x="4" y="31"/>
                  </a:lnTo>
                  <a:lnTo>
                    <a:pt x="6" y="59"/>
                  </a:lnTo>
                  <a:lnTo>
                    <a:pt x="10" y="95"/>
                  </a:lnTo>
                  <a:lnTo>
                    <a:pt x="15" y="135"/>
                  </a:lnTo>
                  <a:lnTo>
                    <a:pt x="19" y="179"/>
                  </a:lnTo>
                  <a:lnTo>
                    <a:pt x="25" y="220"/>
                  </a:lnTo>
                  <a:lnTo>
                    <a:pt x="31" y="257"/>
                  </a:lnTo>
                  <a:lnTo>
                    <a:pt x="36" y="289"/>
                  </a:lnTo>
                  <a:lnTo>
                    <a:pt x="40" y="313"/>
                  </a:lnTo>
                  <a:lnTo>
                    <a:pt x="40" y="323"/>
                  </a:lnTo>
                  <a:lnTo>
                    <a:pt x="42" y="331"/>
                  </a:lnTo>
                  <a:lnTo>
                    <a:pt x="42" y="334"/>
                  </a:lnTo>
                  <a:lnTo>
                    <a:pt x="42" y="338"/>
                  </a:lnTo>
                  <a:lnTo>
                    <a:pt x="44" y="338"/>
                  </a:lnTo>
                  <a:lnTo>
                    <a:pt x="44" y="340"/>
                  </a:lnTo>
                  <a:lnTo>
                    <a:pt x="44" y="3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22"/>
            <p:cNvSpPr>
              <a:spLocks/>
            </p:cNvSpPr>
            <p:nvPr/>
          </p:nvSpPr>
          <p:spPr bwMode="auto">
            <a:xfrm>
              <a:off x="5788025" y="4210050"/>
              <a:ext cx="23813" cy="4921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5" y="63"/>
                </a:cxn>
                <a:cxn ang="0">
                  <a:pos x="0" y="6"/>
                </a:cxn>
              </a:cxnLst>
              <a:rect l="0" t="0" r="r" b="b"/>
              <a:pathLst>
                <a:path w="31" h="63">
                  <a:moveTo>
                    <a:pt x="31" y="0"/>
                  </a:moveTo>
                  <a:lnTo>
                    <a:pt x="25" y="63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Freeform 23"/>
            <p:cNvSpPr>
              <a:spLocks noEditPoints="1"/>
            </p:cNvSpPr>
            <p:nvPr/>
          </p:nvSpPr>
          <p:spPr bwMode="auto">
            <a:xfrm>
              <a:off x="5738813" y="3862388"/>
              <a:ext cx="57150" cy="80962"/>
            </a:xfrm>
            <a:custGeom>
              <a:avLst/>
              <a:gdLst/>
              <a:ahLst/>
              <a:cxnLst>
                <a:cxn ang="0">
                  <a:pos x="46" y="61"/>
                </a:cxn>
                <a:cxn ang="0">
                  <a:pos x="42" y="64"/>
                </a:cxn>
                <a:cxn ang="0">
                  <a:pos x="38" y="66"/>
                </a:cxn>
                <a:cxn ang="0">
                  <a:pos x="33" y="68"/>
                </a:cxn>
                <a:cxn ang="0">
                  <a:pos x="27" y="70"/>
                </a:cxn>
                <a:cxn ang="0">
                  <a:pos x="19" y="68"/>
                </a:cxn>
                <a:cxn ang="0">
                  <a:pos x="12" y="64"/>
                </a:cxn>
                <a:cxn ang="0">
                  <a:pos x="8" y="59"/>
                </a:cxn>
                <a:cxn ang="0">
                  <a:pos x="4" y="51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2" y="26"/>
                </a:cxn>
                <a:cxn ang="0">
                  <a:pos x="6" y="17"/>
                </a:cxn>
                <a:cxn ang="0">
                  <a:pos x="10" y="11"/>
                </a:cxn>
                <a:cxn ang="0">
                  <a:pos x="14" y="7"/>
                </a:cxn>
                <a:cxn ang="0">
                  <a:pos x="18" y="4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4" y="0"/>
                </a:cxn>
                <a:cxn ang="0">
                  <a:pos x="50" y="2"/>
                </a:cxn>
                <a:cxn ang="0">
                  <a:pos x="54" y="5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7" y="85"/>
                </a:cxn>
                <a:cxn ang="0">
                  <a:pos x="67" y="91"/>
                </a:cxn>
                <a:cxn ang="0">
                  <a:pos x="67" y="95"/>
                </a:cxn>
                <a:cxn ang="0">
                  <a:pos x="71" y="97"/>
                </a:cxn>
                <a:cxn ang="0">
                  <a:pos x="73" y="98"/>
                </a:cxn>
                <a:cxn ang="0">
                  <a:pos x="73" y="100"/>
                </a:cxn>
                <a:cxn ang="0">
                  <a:pos x="37" y="100"/>
                </a:cxn>
                <a:cxn ang="0">
                  <a:pos x="37" y="98"/>
                </a:cxn>
                <a:cxn ang="0">
                  <a:pos x="40" y="97"/>
                </a:cxn>
                <a:cxn ang="0">
                  <a:pos x="44" y="97"/>
                </a:cxn>
                <a:cxn ang="0">
                  <a:pos x="44" y="95"/>
                </a:cxn>
                <a:cxn ang="0">
                  <a:pos x="46" y="95"/>
                </a:cxn>
                <a:cxn ang="0">
                  <a:pos x="46" y="93"/>
                </a:cxn>
                <a:cxn ang="0">
                  <a:pos x="46" y="89"/>
                </a:cxn>
                <a:cxn ang="0">
                  <a:pos x="46" y="61"/>
                </a:cxn>
                <a:cxn ang="0">
                  <a:pos x="46" y="55"/>
                </a:cxn>
                <a:cxn ang="0">
                  <a:pos x="46" y="26"/>
                </a:cxn>
                <a:cxn ang="0">
                  <a:pos x="46" y="21"/>
                </a:cxn>
                <a:cxn ang="0">
                  <a:pos x="46" y="15"/>
                </a:cxn>
                <a:cxn ang="0">
                  <a:pos x="46" y="11"/>
                </a:cxn>
                <a:cxn ang="0">
                  <a:pos x="44" y="7"/>
                </a:cxn>
                <a:cxn ang="0">
                  <a:pos x="40" y="5"/>
                </a:cxn>
                <a:cxn ang="0">
                  <a:pos x="38" y="4"/>
                </a:cxn>
                <a:cxn ang="0">
                  <a:pos x="37" y="4"/>
                </a:cxn>
                <a:cxn ang="0">
                  <a:pos x="31" y="5"/>
                </a:cxn>
                <a:cxn ang="0">
                  <a:pos x="27" y="9"/>
                </a:cxn>
                <a:cxn ang="0">
                  <a:pos x="25" y="13"/>
                </a:cxn>
                <a:cxn ang="0">
                  <a:pos x="23" y="19"/>
                </a:cxn>
                <a:cxn ang="0">
                  <a:pos x="21" y="26"/>
                </a:cxn>
                <a:cxn ang="0">
                  <a:pos x="21" y="36"/>
                </a:cxn>
                <a:cxn ang="0">
                  <a:pos x="21" y="45"/>
                </a:cxn>
                <a:cxn ang="0">
                  <a:pos x="23" y="53"/>
                </a:cxn>
                <a:cxn ang="0">
                  <a:pos x="25" y="57"/>
                </a:cxn>
                <a:cxn ang="0">
                  <a:pos x="29" y="61"/>
                </a:cxn>
                <a:cxn ang="0">
                  <a:pos x="33" y="62"/>
                </a:cxn>
                <a:cxn ang="0">
                  <a:pos x="37" y="61"/>
                </a:cxn>
                <a:cxn ang="0">
                  <a:pos x="40" y="61"/>
                </a:cxn>
                <a:cxn ang="0">
                  <a:pos x="44" y="57"/>
                </a:cxn>
                <a:cxn ang="0">
                  <a:pos x="46" y="55"/>
                </a:cxn>
              </a:cxnLst>
              <a:rect l="0" t="0" r="r" b="b"/>
              <a:pathLst>
                <a:path w="73" h="100">
                  <a:moveTo>
                    <a:pt x="46" y="61"/>
                  </a:moveTo>
                  <a:lnTo>
                    <a:pt x="42" y="64"/>
                  </a:lnTo>
                  <a:lnTo>
                    <a:pt x="38" y="66"/>
                  </a:lnTo>
                  <a:lnTo>
                    <a:pt x="33" y="68"/>
                  </a:lnTo>
                  <a:lnTo>
                    <a:pt x="27" y="70"/>
                  </a:lnTo>
                  <a:lnTo>
                    <a:pt x="19" y="68"/>
                  </a:lnTo>
                  <a:lnTo>
                    <a:pt x="12" y="64"/>
                  </a:lnTo>
                  <a:lnTo>
                    <a:pt x="8" y="59"/>
                  </a:lnTo>
                  <a:lnTo>
                    <a:pt x="4" y="51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2" y="26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8" y="4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5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67" y="85"/>
                  </a:lnTo>
                  <a:lnTo>
                    <a:pt x="67" y="91"/>
                  </a:lnTo>
                  <a:lnTo>
                    <a:pt x="67" y="95"/>
                  </a:lnTo>
                  <a:lnTo>
                    <a:pt x="71" y="97"/>
                  </a:lnTo>
                  <a:lnTo>
                    <a:pt x="73" y="98"/>
                  </a:lnTo>
                  <a:lnTo>
                    <a:pt x="73" y="100"/>
                  </a:lnTo>
                  <a:lnTo>
                    <a:pt x="37" y="100"/>
                  </a:lnTo>
                  <a:lnTo>
                    <a:pt x="37" y="98"/>
                  </a:lnTo>
                  <a:lnTo>
                    <a:pt x="40" y="97"/>
                  </a:lnTo>
                  <a:lnTo>
                    <a:pt x="44" y="97"/>
                  </a:lnTo>
                  <a:lnTo>
                    <a:pt x="44" y="95"/>
                  </a:lnTo>
                  <a:lnTo>
                    <a:pt x="46" y="95"/>
                  </a:lnTo>
                  <a:lnTo>
                    <a:pt x="46" y="93"/>
                  </a:lnTo>
                  <a:lnTo>
                    <a:pt x="46" y="89"/>
                  </a:lnTo>
                  <a:lnTo>
                    <a:pt x="46" y="61"/>
                  </a:lnTo>
                  <a:close/>
                  <a:moveTo>
                    <a:pt x="46" y="55"/>
                  </a:moveTo>
                  <a:lnTo>
                    <a:pt x="46" y="26"/>
                  </a:lnTo>
                  <a:lnTo>
                    <a:pt x="46" y="21"/>
                  </a:lnTo>
                  <a:lnTo>
                    <a:pt x="46" y="15"/>
                  </a:lnTo>
                  <a:lnTo>
                    <a:pt x="46" y="11"/>
                  </a:lnTo>
                  <a:lnTo>
                    <a:pt x="44" y="7"/>
                  </a:lnTo>
                  <a:lnTo>
                    <a:pt x="40" y="5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1" y="5"/>
                  </a:lnTo>
                  <a:lnTo>
                    <a:pt x="27" y="9"/>
                  </a:lnTo>
                  <a:lnTo>
                    <a:pt x="25" y="13"/>
                  </a:lnTo>
                  <a:lnTo>
                    <a:pt x="23" y="19"/>
                  </a:lnTo>
                  <a:lnTo>
                    <a:pt x="21" y="26"/>
                  </a:lnTo>
                  <a:lnTo>
                    <a:pt x="21" y="36"/>
                  </a:lnTo>
                  <a:lnTo>
                    <a:pt x="21" y="45"/>
                  </a:lnTo>
                  <a:lnTo>
                    <a:pt x="23" y="53"/>
                  </a:lnTo>
                  <a:lnTo>
                    <a:pt x="25" y="57"/>
                  </a:lnTo>
                  <a:lnTo>
                    <a:pt x="29" y="61"/>
                  </a:lnTo>
                  <a:lnTo>
                    <a:pt x="33" y="62"/>
                  </a:lnTo>
                  <a:lnTo>
                    <a:pt x="37" y="61"/>
                  </a:lnTo>
                  <a:lnTo>
                    <a:pt x="40" y="61"/>
                  </a:lnTo>
                  <a:lnTo>
                    <a:pt x="44" y="57"/>
                  </a:lnTo>
                  <a:lnTo>
                    <a:pt x="46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24"/>
            <p:cNvSpPr>
              <a:spLocks/>
            </p:cNvSpPr>
            <p:nvPr/>
          </p:nvSpPr>
          <p:spPr bwMode="auto">
            <a:xfrm>
              <a:off x="5795963" y="3911600"/>
              <a:ext cx="42862" cy="65088"/>
            </a:xfrm>
            <a:custGeom>
              <a:avLst/>
              <a:gdLst/>
              <a:ahLst/>
              <a:cxnLst>
                <a:cxn ang="0">
                  <a:pos x="49" y="81"/>
                </a:cxn>
                <a:cxn ang="0">
                  <a:pos x="0" y="81"/>
                </a:cxn>
                <a:cxn ang="0">
                  <a:pos x="0" y="79"/>
                </a:cxn>
                <a:cxn ang="0">
                  <a:pos x="13" y="64"/>
                </a:cxn>
                <a:cxn ang="0">
                  <a:pos x="22" y="53"/>
                </a:cxn>
                <a:cxn ang="0">
                  <a:pos x="28" y="45"/>
                </a:cxn>
                <a:cxn ang="0">
                  <a:pos x="32" y="37"/>
                </a:cxn>
                <a:cxn ang="0">
                  <a:pos x="32" y="28"/>
                </a:cxn>
                <a:cxn ang="0">
                  <a:pos x="32" y="22"/>
                </a:cxn>
                <a:cxn ang="0">
                  <a:pos x="28" y="19"/>
                </a:cxn>
                <a:cxn ang="0">
                  <a:pos x="24" y="15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7" y="19"/>
                </a:cxn>
                <a:cxn ang="0">
                  <a:pos x="3" y="22"/>
                </a:cxn>
                <a:cxn ang="0">
                  <a:pos x="1" y="22"/>
                </a:cxn>
                <a:cxn ang="0">
                  <a:pos x="3" y="15"/>
                </a:cxn>
                <a:cxn ang="0">
                  <a:pos x="7" y="9"/>
                </a:cxn>
                <a:cxn ang="0">
                  <a:pos x="11" y="5"/>
                </a:cxn>
                <a:cxn ang="0">
                  <a:pos x="19" y="1"/>
                </a:cxn>
                <a:cxn ang="0">
                  <a:pos x="26" y="0"/>
                </a:cxn>
                <a:cxn ang="0">
                  <a:pos x="32" y="1"/>
                </a:cxn>
                <a:cxn ang="0">
                  <a:pos x="38" y="3"/>
                </a:cxn>
                <a:cxn ang="0">
                  <a:pos x="43" y="7"/>
                </a:cxn>
                <a:cxn ang="0">
                  <a:pos x="45" y="11"/>
                </a:cxn>
                <a:cxn ang="0">
                  <a:pos x="49" y="15"/>
                </a:cxn>
                <a:cxn ang="0">
                  <a:pos x="49" y="20"/>
                </a:cxn>
                <a:cxn ang="0">
                  <a:pos x="47" y="28"/>
                </a:cxn>
                <a:cxn ang="0">
                  <a:pos x="45" y="36"/>
                </a:cxn>
                <a:cxn ang="0">
                  <a:pos x="41" y="41"/>
                </a:cxn>
                <a:cxn ang="0">
                  <a:pos x="36" y="49"/>
                </a:cxn>
                <a:cxn ang="0">
                  <a:pos x="28" y="56"/>
                </a:cxn>
                <a:cxn ang="0">
                  <a:pos x="19" y="66"/>
                </a:cxn>
                <a:cxn ang="0">
                  <a:pos x="36" y="66"/>
                </a:cxn>
                <a:cxn ang="0">
                  <a:pos x="41" y="66"/>
                </a:cxn>
                <a:cxn ang="0">
                  <a:pos x="43" y="66"/>
                </a:cxn>
                <a:cxn ang="0">
                  <a:pos x="45" y="66"/>
                </a:cxn>
                <a:cxn ang="0">
                  <a:pos x="47" y="64"/>
                </a:cxn>
                <a:cxn ang="0">
                  <a:pos x="49" y="62"/>
                </a:cxn>
                <a:cxn ang="0">
                  <a:pos x="51" y="58"/>
                </a:cxn>
                <a:cxn ang="0">
                  <a:pos x="53" y="58"/>
                </a:cxn>
                <a:cxn ang="0">
                  <a:pos x="49" y="81"/>
                </a:cxn>
              </a:cxnLst>
              <a:rect l="0" t="0" r="r" b="b"/>
              <a:pathLst>
                <a:path w="53" h="81">
                  <a:moveTo>
                    <a:pt x="49" y="81"/>
                  </a:moveTo>
                  <a:lnTo>
                    <a:pt x="0" y="81"/>
                  </a:lnTo>
                  <a:lnTo>
                    <a:pt x="0" y="79"/>
                  </a:lnTo>
                  <a:lnTo>
                    <a:pt x="13" y="64"/>
                  </a:lnTo>
                  <a:lnTo>
                    <a:pt x="22" y="53"/>
                  </a:lnTo>
                  <a:lnTo>
                    <a:pt x="28" y="45"/>
                  </a:lnTo>
                  <a:lnTo>
                    <a:pt x="32" y="37"/>
                  </a:lnTo>
                  <a:lnTo>
                    <a:pt x="32" y="28"/>
                  </a:lnTo>
                  <a:lnTo>
                    <a:pt x="32" y="22"/>
                  </a:lnTo>
                  <a:lnTo>
                    <a:pt x="28" y="19"/>
                  </a:lnTo>
                  <a:lnTo>
                    <a:pt x="24" y="15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7" y="19"/>
                  </a:lnTo>
                  <a:lnTo>
                    <a:pt x="3" y="22"/>
                  </a:lnTo>
                  <a:lnTo>
                    <a:pt x="1" y="22"/>
                  </a:lnTo>
                  <a:lnTo>
                    <a:pt x="3" y="15"/>
                  </a:lnTo>
                  <a:lnTo>
                    <a:pt x="7" y="9"/>
                  </a:lnTo>
                  <a:lnTo>
                    <a:pt x="11" y="5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2" y="1"/>
                  </a:lnTo>
                  <a:lnTo>
                    <a:pt x="38" y="3"/>
                  </a:lnTo>
                  <a:lnTo>
                    <a:pt x="43" y="7"/>
                  </a:lnTo>
                  <a:lnTo>
                    <a:pt x="45" y="11"/>
                  </a:lnTo>
                  <a:lnTo>
                    <a:pt x="49" y="15"/>
                  </a:lnTo>
                  <a:lnTo>
                    <a:pt x="49" y="20"/>
                  </a:lnTo>
                  <a:lnTo>
                    <a:pt x="47" y="28"/>
                  </a:lnTo>
                  <a:lnTo>
                    <a:pt x="45" y="36"/>
                  </a:lnTo>
                  <a:lnTo>
                    <a:pt x="41" y="41"/>
                  </a:lnTo>
                  <a:lnTo>
                    <a:pt x="36" y="49"/>
                  </a:lnTo>
                  <a:lnTo>
                    <a:pt x="28" y="56"/>
                  </a:lnTo>
                  <a:lnTo>
                    <a:pt x="19" y="66"/>
                  </a:lnTo>
                  <a:lnTo>
                    <a:pt x="36" y="66"/>
                  </a:lnTo>
                  <a:lnTo>
                    <a:pt x="41" y="66"/>
                  </a:lnTo>
                  <a:lnTo>
                    <a:pt x="43" y="66"/>
                  </a:lnTo>
                  <a:lnTo>
                    <a:pt x="45" y="66"/>
                  </a:lnTo>
                  <a:lnTo>
                    <a:pt x="47" y="64"/>
                  </a:lnTo>
                  <a:lnTo>
                    <a:pt x="49" y="62"/>
                  </a:lnTo>
                  <a:lnTo>
                    <a:pt x="51" y="58"/>
                  </a:lnTo>
                  <a:lnTo>
                    <a:pt x="53" y="58"/>
                  </a:lnTo>
                  <a:lnTo>
                    <a:pt x="49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243"/>
            <p:cNvSpPr>
              <a:spLocks noChangeShapeType="1"/>
            </p:cNvSpPr>
            <p:nvPr/>
          </p:nvSpPr>
          <p:spPr bwMode="auto">
            <a:xfrm>
              <a:off x="3952875" y="3417888"/>
              <a:ext cx="1219200" cy="3079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336"/>
            <p:cNvSpPr>
              <a:spLocks noEditPoints="1"/>
            </p:cNvSpPr>
            <p:nvPr/>
          </p:nvSpPr>
          <p:spPr bwMode="auto">
            <a:xfrm>
              <a:off x="7458075" y="4278313"/>
              <a:ext cx="138113" cy="215900"/>
            </a:xfrm>
            <a:custGeom>
              <a:avLst/>
              <a:gdLst/>
              <a:ahLst/>
              <a:cxnLst>
                <a:cxn ang="0">
                  <a:pos x="120" y="78"/>
                </a:cxn>
                <a:cxn ang="0">
                  <a:pos x="116" y="59"/>
                </a:cxn>
                <a:cxn ang="0">
                  <a:pos x="105" y="49"/>
                </a:cxn>
                <a:cxn ang="0">
                  <a:pos x="89" y="45"/>
                </a:cxn>
                <a:cxn ang="0">
                  <a:pos x="74" y="49"/>
                </a:cxn>
                <a:cxn ang="0">
                  <a:pos x="61" y="60"/>
                </a:cxn>
                <a:cxn ang="0">
                  <a:pos x="50" y="95"/>
                </a:cxn>
                <a:cxn ang="0">
                  <a:pos x="61" y="110"/>
                </a:cxn>
                <a:cxn ang="0">
                  <a:pos x="95" y="100"/>
                </a:cxn>
                <a:cxn ang="0">
                  <a:pos x="135" y="110"/>
                </a:cxn>
                <a:cxn ang="0">
                  <a:pos x="163" y="140"/>
                </a:cxn>
                <a:cxn ang="0">
                  <a:pos x="175" y="184"/>
                </a:cxn>
                <a:cxn ang="0">
                  <a:pos x="163" y="229"/>
                </a:cxn>
                <a:cxn ang="0">
                  <a:pos x="133" y="260"/>
                </a:cxn>
                <a:cxn ang="0">
                  <a:pos x="91" y="271"/>
                </a:cxn>
                <a:cxn ang="0">
                  <a:pos x="44" y="256"/>
                </a:cxn>
                <a:cxn ang="0">
                  <a:pos x="12" y="214"/>
                </a:cxn>
                <a:cxn ang="0">
                  <a:pos x="0" y="136"/>
                </a:cxn>
                <a:cxn ang="0">
                  <a:pos x="12" y="57"/>
                </a:cxn>
                <a:cxn ang="0">
                  <a:pos x="46" y="13"/>
                </a:cxn>
                <a:cxn ang="0">
                  <a:pos x="97" y="0"/>
                </a:cxn>
                <a:cxn ang="0">
                  <a:pos x="146" y="17"/>
                </a:cxn>
                <a:cxn ang="0">
                  <a:pos x="165" y="49"/>
                </a:cxn>
                <a:cxn ang="0">
                  <a:pos x="50" y="182"/>
                </a:cxn>
                <a:cxn ang="0">
                  <a:pos x="63" y="214"/>
                </a:cxn>
                <a:cxn ang="0">
                  <a:pos x="80" y="224"/>
                </a:cxn>
                <a:cxn ang="0">
                  <a:pos x="99" y="224"/>
                </a:cxn>
                <a:cxn ang="0">
                  <a:pos x="114" y="216"/>
                </a:cxn>
                <a:cxn ang="0">
                  <a:pos x="122" y="203"/>
                </a:cxn>
                <a:cxn ang="0">
                  <a:pos x="124" y="186"/>
                </a:cxn>
                <a:cxn ang="0">
                  <a:pos x="122" y="169"/>
                </a:cxn>
                <a:cxn ang="0">
                  <a:pos x="114" y="155"/>
                </a:cxn>
                <a:cxn ang="0">
                  <a:pos x="97" y="148"/>
                </a:cxn>
                <a:cxn ang="0">
                  <a:pos x="78" y="148"/>
                </a:cxn>
                <a:cxn ang="0">
                  <a:pos x="61" y="155"/>
                </a:cxn>
                <a:cxn ang="0">
                  <a:pos x="53" y="167"/>
                </a:cxn>
                <a:cxn ang="0">
                  <a:pos x="50" y="182"/>
                </a:cxn>
              </a:cxnLst>
              <a:rect l="0" t="0" r="r" b="b"/>
              <a:pathLst>
                <a:path w="175" h="271">
                  <a:moveTo>
                    <a:pt x="171" y="72"/>
                  </a:moveTo>
                  <a:lnTo>
                    <a:pt x="120" y="78"/>
                  </a:lnTo>
                  <a:lnTo>
                    <a:pt x="118" y="66"/>
                  </a:lnTo>
                  <a:lnTo>
                    <a:pt x="116" y="59"/>
                  </a:lnTo>
                  <a:lnTo>
                    <a:pt x="110" y="53"/>
                  </a:lnTo>
                  <a:lnTo>
                    <a:pt x="105" y="49"/>
                  </a:lnTo>
                  <a:lnTo>
                    <a:pt x="97" y="47"/>
                  </a:lnTo>
                  <a:lnTo>
                    <a:pt x="89" y="45"/>
                  </a:lnTo>
                  <a:lnTo>
                    <a:pt x="82" y="47"/>
                  </a:lnTo>
                  <a:lnTo>
                    <a:pt x="74" y="49"/>
                  </a:lnTo>
                  <a:lnTo>
                    <a:pt x="67" y="55"/>
                  </a:lnTo>
                  <a:lnTo>
                    <a:pt x="61" y="60"/>
                  </a:lnTo>
                  <a:lnTo>
                    <a:pt x="55" y="74"/>
                  </a:lnTo>
                  <a:lnTo>
                    <a:pt x="50" y="95"/>
                  </a:lnTo>
                  <a:lnTo>
                    <a:pt x="46" y="123"/>
                  </a:lnTo>
                  <a:lnTo>
                    <a:pt x="61" y="110"/>
                  </a:lnTo>
                  <a:lnTo>
                    <a:pt x="76" y="102"/>
                  </a:lnTo>
                  <a:lnTo>
                    <a:pt x="95" y="100"/>
                  </a:lnTo>
                  <a:lnTo>
                    <a:pt x="116" y="102"/>
                  </a:lnTo>
                  <a:lnTo>
                    <a:pt x="135" y="110"/>
                  </a:lnTo>
                  <a:lnTo>
                    <a:pt x="152" y="123"/>
                  </a:lnTo>
                  <a:lnTo>
                    <a:pt x="163" y="140"/>
                  </a:lnTo>
                  <a:lnTo>
                    <a:pt x="173" y="161"/>
                  </a:lnTo>
                  <a:lnTo>
                    <a:pt x="175" y="184"/>
                  </a:lnTo>
                  <a:lnTo>
                    <a:pt x="173" y="209"/>
                  </a:lnTo>
                  <a:lnTo>
                    <a:pt x="163" y="229"/>
                  </a:lnTo>
                  <a:lnTo>
                    <a:pt x="150" y="246"/>
                  </a:lnTo>
                  <a:lnTo>
                    <a:pt x="133" y="260"/>
                  </a:lnTo>
                  <a:lnTo>
                    <a:pt x="114" y="267"/>
                  </a:lnTo>
                  <a:lnTo>
                    <a:pt x="91" y="271"/>
                  </a:lnTo>
                  <a:lnTo>
                    <a:pt x="67" y="267"/>
                  </a:lnTo>
                  <a:lnTo>
                    <a:pt x="44" y="256"/>
                  </a:lnTo>
                  <a:lnTo>
                    <a:pt x="25" y="239"/>
                  </a:lnTo>
                  <a:lnTo>
                    <a:pt x="12" y="214"/>
                  </a:lnTo>
                  <a:lnTo>
                    <a:pt x="2" y="180"/>
                  </a:lnTo>
                  <a:lnTo>
                    <a:pt x="0" y="136"/>
                  </a:lnTo>
                  <a:lnTo>
                    <a:pt x="2" y="93"/>
                  </a:lnTo>
                  <a:lnTo>
                    <a:pt x="12" y="57"/>
                  </a:lnTo>
                  <a:lnTo>
                    <a:pt x="27" y="32"/>
                  </a:lnTo>
                  <a:lnTo>
                    <a:pt x="46" y="13"/>
                  </a:lnTo>
                  <a:lnTo>
                    <a:pt x="69" y="4"/>
                  </a:lnTo>
                  <a:lnTo>
                    <a:pt x="97" y="0"/>
                  </a:lnTo>
                  <a:lnTo>
                    <a:pt x="124" y="4"/>
                  </a:lnTo>
                  <a:lnTo>
                    <a:pt x="146" y="17"/>
                  </a:lnTo>
                  <a:lnTo>
                    <a:pt x="158" y="32"/>
                  </a:lnTo>
                  <a:lnTo>
                    <a:pt x="165" y="49"/>
                  </a:lnTo>
                  <a:lnTo>
                    <a:pt x="171" y="72"/>
                  </a:lnTo>
                  <a:close/>
                  <a:moveTo>
                    <a:pt x="50" y="182"/>
                  </a:moveTo>
                  <a:lnTo>
                    <a:pt x="53" y="201"/>
                  </a:lnTo>
                  <a:lnTo>
                    <a:pt x="63" y="214"/>
                  </a:lnTo>
                  <a:lnTo>
                    <a:pt x="70" y="220"/>
                  </a:lnTo>
                  <a:lnTo>
                    <a:pt x="80" y="224"/>
                  </a:lnTo>
                  <a:lnTo>
                    <a:pt x="89" y="224"/>
                  </a:lnTo>
                  <a:lnTo>
                    <a:pt x="99" y="224"/>
                  </a:lnTo>
                  <a:lnTo>
                    <a:pt x="107" y="220"/>
                  </a:lnTo>
                  <a:lnTo>
                    <a:pt x="114" y="216"/>
                  </a:lnTo>
                  <a:lnTo>
                    <a:pt x="118" y="210"/>
                  </a:lnTo>
                  <a:lnTo>
                    <a:pt x="122" y="203"/>
                  </a:lnTo>
                  <a:lnTo>
                    <a:pt x="124" y="195"/>
                  </a:lnTo>
                  <a:lnTo>
                    <a:pt x="124" y="186"/>
                  </a:lnTo>
                  <a:lnTo>
                    <a:pt x="124" y="176"/>
                  </a:lnTo>
                  <a:lnTo>
                    <a:pt x="122" y="169"/>
                  </a:lnTo>
                  <a:lnTo>
                    <a:pt x="118" y="161"/>
                  </a:lnTo>
                  <a:lnTo>
                    <a:pt x="114" y="155"/>
                  </a:lnTo>
                  <a:lnTo>
                    <a:pt x="107" y="152"/>
                  </a:lnTo>
                  <a:lnTo>
                    <a:pt x="97" y="148"/>
                  </a:lnTo>
                  <a:lnTo>
                    <a:pt x="88" y="146"/>
                  </a:lnTo>
                  <a:lnTo>
                    <a:pt x="78" y="148"/>
                  </a:lnTo>
                  <a:lnTo>
                    <a:pt x="69" y="150"/>
                  </a:lnTo>
                  <a:lnTo>
                    <a:pt x="61" y="155"/>
                  </a:lnTo>
                  <a:lnTo>
                    <a:pt x="57" y="161"/>
                  </a:lnTo>
                  <a:lnTo>
                    <a:pt x="53" y="167"/>
                  </a:lnTo>
                  <a:lnTo>
                    <a:pt x="51" y="174"/>
                  </a:lnTo>
                  <a:lnTo>
                    <a:pt x="50" y="1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4740275" y="4584700"/>
            <a:ext cx="2932113" cy="798513"/>
            <a:chOff x="4740275" y="4584700"/>
            <a:chExt cx="2932113" cy="798513"/>
          </a:xfrm>
        </p:grpSpPr>
        <p:sp>
          <p:nvSpPr>
            <p:cNvPr id="376" name="Line 330"/>
            <p:cNvSpPr>
              <a:spLocks noChangeShapeType="1"/>
            </p:cNvSpPr>
            <p:nvPr/>
          </p:nvSpPr>
          <p:spPr bwMode="auto">
            <a:xfrm>
              <a:off x="4778375" y="5154613"/>
              <a:ext cx="2481263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Line 331"/>
            <p:cNvSpPr>
              <a:spLocks noChangeShapeType="1"/>
            </p:cNvSpPr>
            <p:nvPr/>
          </p:nvSpPr>
          <p:spPr bwMode="auto">
            <a:xfrm>
              <a:off x="4757738" y="5362575"/>
              <a:ext cx="248126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Line 332"/>
            <p:cNvSpPr>
              <a:spLocks noChangeShapeType="1"/>
            </p:cNvSpPr>
            <p:nvPr/>
          </p:nvSpPr>
          <p:spPr bwMode="auto">
            <a:xfrm>
              <a:off x="5002213" y="5146675"/>
              <a:ext cx="1587" cy="223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Line 333"/>
            <p:cNvSpPr>
              <a:spLocks noChangeShapeType="1"/>
            </p:cNvSpPr>
            <p:nvPr/>
          </p:nvSpPr>
          <p:spPr bwMode="auto">
            <a:xfrm>
              <a:off x="5292725" y="5146675"/>
              <a:ext cx="1588" cy="223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Line 334"/>
            <p:cNvSpPr>
              <a:spLocks noChangeShapeType="1"/>
            </p:cNvSpPr>
            <p:nvPr/>
          </p:nvSpPr>
          <p:spPr bwMode="auto">
            <a:xfrm>
              <a:off x="5575300" y="5146675"/>
              <a:ext cx="1588" cy="223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335"/>
            <p:cNvSpPr>
              <a:spLocks noChangeShapeType="1"/>
            </p:cNvSpPr>
            <p:nvPr/>
          </p:nvSpPr>
          <p:spPr bwMode="auto">
            <a:xfrm>
              <a:off x="5865813" y="5146675"/>
              <a:ext cx="1587" cy="223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Line 336"/>
            <p:cNvSpPr>
              <a:spLocks noChangeShapeType="1"/>
            </p:cNvSpPr>
            <p:nvPr/>
          </p:nvSpPr>
          <p:spPr bwMode="auto">
            <a:xfrm>
              <a:off x="6162675" y="5157788"/>
              <a:ext cx="1588" cy="201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Line 337"/>
            <p:cNvSpPr>
              <a:spLocks noChangeShapeType="1"/>
            </p:cNvSpPr>
            <p:nvPr/>
          </p:nvSpPr>
          <p:spPr bwMode="auto">
            <a:xfrm>
              <a:off x="6453188" y="5157788"/>
              <a:ext cx="1587" cy="201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Line 338"/>
            <p:cNvSpPr>
              <a:spLocks noChangeShapeType="1"/>
            </p:cNvSpPr>
            <p:nvPr/>
          </p:nvSpPr>
          <p:spPr bwMode="auto">
            <a:xfrm>
              <a:off x="6735763" y="5157788"/>
              <a:ext cx="1587" cy="201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339"/>
            <p:cNvSpPr>
              <a:spLocks noChangeShapeType="1"/>
            </p:cNvSpPr>
            <p:nvPr/>
          </p:nvSpPr>
          <p:spPr bwMode="auto">
            <a:xfrm>
              <a:off x="7026275" y="5157788"/>
              <a:ext cx="1588" cy="201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Freeform 340"/>
            <p:cNvSpPr>
              <a:spLocks noEditPoints="1"/>
            </p:cNvSpPr>
            <p:nvPr/>
          </p:nvSpPr>
          <p:spPr bwMode="auto">
            <a:xfrm>
              <a:off x="5114925" y="5232400"/>
              <a:ext cx="80963" cy="1143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57"/>
                </a:cxn>
                <a:cxn ang="0">
                  <a:pos x="48" y="52"/>
                </a:cxn>
                <a:cxn ang="0">
                  <a:pos x="55" y="46"/>
                </a:cxn>
                <a:cxn ang="0">
                  <a:pos x="65" y="46"/>
                </a:cxn>
                <a:cxn ang="0">
                  <a:pos x="74" y="48"/>
                </a:cxn>
                <a:cxn ang="0">
                  <a:pos x="84" y="52"/>
                </a:cxn>
                <a:cxn ang="0">
                  <a:pos x="90" y="55"/>
                </a:cxn>
                <a:cxn ang="0">
                  <a:pos x="93" y="61"/>
                </a:cxn>
                <a:cxn ang="0">
                  <a:pos x="97" y="67"/>
                </a:cxn>
                <a:cxn ang="0">
                  <a:pos x="101" y="74"/>
                </a:cxn>
                <a:cxn ang="0">
                  <a:pos x="103" y="82"/>
                </a:cxn>
                <a:cxn ang="0">
                  <a:pos x="103" y="91"/>
                </a:cxn>
                <a:cxn ang="0">
                  <a:pos x="103" y="101"/>
                </a:cxn>
                <a:cxn ang="0">
                  <a:pos x="99" y="110"/>
                </a:cxn>
                <a:cxn ang="0">
                  <a:pos x="97" y="120"/>
                </a:cxn>
                <a:cxn ang="0">
                  <a:pos x="91" y="128"/>
                </a:cxn>
                <a:cxn ang="0">
                  <a:pos x="86" y="133"/>
                </a:cxn>
                <a:cxn ang="0">
                  <a:pos x="80" y="139"/>
                </a:cxn>
                <a:cxn ang="0">
                  <a:pos x="72" y="143"/>
                </a:cxn>
                <a:cxn ang="0">
                  <a:pos x="65" y="145"/>
                </a:cxn>
                <a:cxn ang="0">
                  <a:pos x="55" y="145"/>
                </a:cxn>
                <a:cxn ang="0">
                  <a:pos x="48" y="145"/>
                </a:cxn>
                <a:cxn ang="0">
                  <a:pos x="42" y="143"/>
                </a:cxn>
                <a:cxn ang="0">
                  <a:pos x="36" y="141"/>
                </a:cxn>
                <a:cxn ang="0">
                  <a:pos x="29" y="137"/>
                </a:cxn>
                <a:cxn ang="0">
                  <a:pos x="14" y="145"/>
                </a:cxn>
                <a:cxn ang="0">
                  <a:pos x="10" y="145"/>
                </a:cxn>
                <a:cxn ang="0">
                  <a:pos x="10" y="23"/>
                </a:cxn>
                <a:cxn ang="0">
                  <a:pos x="10" y="16"/>
                </a:cxn>
                <a:cxn ang="0">
                  <a:pos x="10" y="12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38" y="67"/>
                </a:cxn>
                <a:cxn ang="0">
                  <a:pos x="38" y="109"/>
                </a:cxn>
                <a:cxn ang="0">
                  <a:pos x="38" y="116"/>
                </a:cxn>
                <a:cxn ang="0">
                  <a:pos x="38" y="122"/>
                </a:cxn>
                <a:cxn ang="0">
                  <a:pos x="38" y="126"/>
                </a:cxn>
                <a:cxn ang="0">
                  <a:pos x="40" y="131"/>
                </a:cxn>
                <a:cxn ang="0">
                  <a:pos x="44" y="135"/>
                </a:cxn>
                <a:cxn ang="0">
                  <a:pos x="50" y="137"/>
                </a:cxn>
                <a:cxn ang="0">
                  <a:pos x="55" y="139"/>
                </a:cxn>
                <a:cxn ang="0">
                  <a:pos x="61" y="137"/>
                </a:cxn>
                <a:cxn ang="0">
                  <a:pos x="65" y="135"/>
                </a:cxn>
                <a:cxn ang="0">
                  <a:pos x="69" y="131"/>
                </a:cxn>
                <a:cxn ang="0">
                  <a:pos x="71" y="124"/>
                </a:cxn>
                <a:cxn ang="0">
                  <a:pos x="72" y="112"/>
                </a:cxn>
                <a:cxn ang="0">
                  <a:pos x="74" y="91"/>
                </a:cxn>
                <a:cxn ang="0">
                  <a:pos x="74" y="82"/>
                </a:cxn>
                <a:cxn ang="0">
                  <a:pos x="72" y="74"/>
                </a:cxn>
                <a:cxn ang="0">
                  <a:pos x="71" y="67"/>
                </a:cxn>
                <a:cxn ang="0">
                  <a:pos x="69" y="63"/>
                </a:cxn>
                <a:cxn ang="0">
                  <a:pos x="65" y="59"/>
                </a:cxn>
                <a:cxn ang="0">
                  <a:pos x="61" y="57"/>
                </a:cxn>
                <a:cxn ang="0">
                  <a:pos x="57" y="57"/>
                </a:cxn>
                <a:cxn ang="0">
                  <a:pos x="50" y="57"/>
                </a:cxn>
                <a:cxn ang="0">
                  <a:pos x="44" y="61"/>
                </a:cxn>
                <a:cxn ang="0">
                  <a:pos x="38" y="67"/>
                </a:cxn>
              </a:cxnLst>
              <a:rect l="0" t="0" r="r" b="b"/>
              <a:pathLst>
                <a:path w="103" h="145">
                  <a:moveTo>
                    <a:pt x="38" y="0"/>
                  </a:moveTo>
                  <a:lnTo>
                    <a:pt x="38" y="57"/>
                  </a:lnTo>
                  <a:lnTo>
                    <a:pt x="48" y="52"/>
                  </a:lnTo>
                  <a:lnTo>
                    <a:pt x="55" y="46"/>
                  </a:lnTo>
                  <a:lnTo>
                    <a:pt x="65" y="46"/>
                  </a:lnTo>
                  <a:lnTo>
                    <a:pt x="74" y="48"/>
                  </a:lnTo>
                  <a:lnTo>
                    <a:pt x="84" y="52"/>
                  </a:lnTo>
                  <a:lnTo>
                    <a:pt x="90" y="55"/>
                  </a:lnTo>
                  <a:lnTo>
                    <a:pt x="93" y="61"/>
                  </a:lnTo>
                  <a:lnTo>
                    <a:pt x="97" y="67"/>
                  </a:lnTo>
                  <a:lnTo>
                    <a:pt x="101" y="74"/>
                  </a:lnTo>
                  <a:lnTo>
                    <a:pt x="103" y="82"/>
                  </a:lnTo>
                  <a:lnTo>
                    <a:pt x="103" y="91"/>
                  </a:lnTo>
                  <a:lnTo>
                    <a:pt x="103" y="101"/>
                  </a:lnTo>
                  <a:lnTo>
                    <a:pt x="99" y="110"/>
                  </a:lnTo>
                  <a:lnTo>
                    <a:pt x="97" y="120"/>
                  </a:lnTo>
                  <a:lnTo>
                    <a:pt x="91" y="128"/>
                  </a:lnTo>
                  <a:lnTo>
                    <a:pt x="86" y="133"/>
                  </a:lnTo>
                  <a:lnTo>
                    <a:pt x="80" y="139"/>
                  </a:lnTo>
                  <a:lnTo>
                    <a:pt x="72" y="143"/>
                  </a:lnTo>
                  <a:lnTo>
                    <a:pt x="65" y="145"/>
                  </a:lnTo>
                  <a:lnTo>
                    <a:pt x="55" y="145"/>
                  </a:lnTo>
                  <a:lnTo>
                    <a:pt x="48" y="145"/>
                  </a:lnTo>
                  <a:lnTo>
                    <a:pt x="42" y="143"/>
                  </a:lnTo>
                  <a:lnTo>
                    <a:pt x="36" y="141"/>
                  </a:lnTo>
                  <a:lnTo>
                    <a:pt x="29" y="137"/>
                  </a:lnTo>
                  <a:lnTo>
                    <a:pt x="14" y="145"/>
                  </a:lnTo>
                  <a:lnTo>
                    <a:pt x="10" y="145"/>
                  </a:lnTo>
                  <a:lnTo>
                    <a:pt x="10" y="23"/>
                  </a:lnTo>
                  <a:lnTo>
                    <a:pt x="10" y="16"/>
                  </a:lnTo>
                  <a:lnTo>
                    <a:pt x="10" y="12"/>
                  </a:lnTo>
                  <a:lnTo>
                    <a:pt x="8" y="10"/>
                  </a:lnTo>
                  <a:lnTo>
                    <a:pt x="6" y="8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8" y="0"/>
                  </a:lnTo>
                  <a:close/>
                  <a:moveTo>
                    <a:pt x="38" y="67"/>
                  </a:moveTo>
                  <a:lnTo>
                    <a:pt x="38" y="109"/>
                  </a:lnTo>
                  <a:lnTo>
                    <a:pt x="38" y="116"/>
                  </a:lnTo>
                  <a:lnTo>
                    <a:pt x="38" y="122"/>
                  </a:lnTo>
                  <a:lnTo>
                    <a:pt x="38" y="126"/>
                  </a:lnTo>
                  <a:lnTo>
                    <a:pt x="40" y="131"/>
                  </a:lnTo>
                  <a:lnTo>
                    <a:pt x="44" y="135"/>
                  </a:lnTo>
                  <a:lnTo>
                    <a:pt x="50" y="137"/>
                  </a:lnTo>
                  <a:lnTo>
                    <a:pt x="55" y="139"/>
                  </a:lnTo>
                  <a:lnTo>
                    <a:pt x="61" y="137"/>
                  </a:lnTo>
                  <a:lnTo>
                    <a:pt x="65" y="135"/>
                  </a:lnTo>
                  <a:lnTo>
                    <a:pt x="69" y="131"/>
                  </a:lnTo>
                  <a:lnTo>
                    <a:pt x="71" y="124"/>
                  </a:lnTo>
                  <a:lnTo>
                    <a:pt x="72" y="112"/>
                  </a:lnTo>
                  <a:lnTo>
                    <a:pt x="74" y="91"/>
                  </a:lnTo>
                  <a:lnTo>
                    <a:pt x="74" y="82"/>
                  </a:lnTo>
                  <a:lnTo>
                    <a:pt x="72" y="74"/>
                  </a:lnTo>
                  <a:lnTo>
                    <a:pt x="71" y="67"/>
                  </a:lnTo>
                  <a:lnTo>
                    <a:pt x="69" y="63"/>
                  </a:lnTo>
                  <a:lnTo>
                    <a:pt x="65" y="59"/>
                  </a:lnTo>
                  <a:lnTo>
                    <a:pt x="61" y="57"/>
                  </a:lnTo>
                  <a:lnTo>
                    <a:pt x="57" y="57"/>
                  </a:lnTo>
                  <a:lnTo>
                    <a:pt x="50" y="57"/>
                  </a:lnTo>
                  <a:lnTo>
                    <a:pt x="44" y="61"/>
                  </a:lnTo>
                  <a:lnTo>
                    <a:pt x="38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Freeform 341"/>
            <p:cNvSpPr>
              <a:spLocks/>
            </p:cNvSpPr>
            <p:nvPr/>
          </p:nvSpPr>
          <p:spPr bwMode="auto">
            <a:xfrm>
              <a:off x="4740275" y="5153025"/>
              <a:ext cx="65088" cy="2063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54" y="2"/>
                </a:cxn>
                <a:cxn ang="0">
                  <a:pos x="54" y="4"/>
                </a:cxn>
                <a:cxn ang="0">
                  <a:pos x="52" y="9"/>
                </a:cxn>
                <a:cxn ang="0">
                  <a:pos x="46" y="23"/>
                </a:cxn>
                <a:cxn ang="0">
                  <a:pos x="44" y="38"/>
                </a:cxn>
                <a:cxn ang="0">
                  <a:pos x="48" y="55"/>
                </a:cxn>
                <a:cxn ang="0">
                  <a:pos x="56" y="64"/>
                </a:cxn>
                <a:cxn ang="0">
                  <a:pos x="67" y="74"/>
                </a:cxn>
                <a:cxn ang="0">
                  <a:pos x="76" y="81"/>
                </a:cxn>
                <a:cxn ang="0">
                  <a:pos x="82" y="87"/>
                </a:cxn>
                <a:cxn ang="0">
                  <a:pos x="80" y="93"/>
                </a:cxn>
                <a:cxn ang="0">
                  <a:pos x="73" y="98"/>
                </a:cxn>
                <a:cxn ang="0">
                  <a:pos x="61" y="104"/>
                </a:cxn>
                <a:cxn ang="0">
                  <a:pos x="46" y="108"/>
                </a:cxn>
                <a:cxn ang="0">
                  <a:pos x="31" y="114"/>
                </a:cxn>
                <a:cxn ang="0">
                  <a:pos x="16" y="119"/>
                </a:cxn>
                <a:cxn ang="0">
                  <a:pos x="4" y="125"/>
                </a:cxn>
                <a:cxn ang="0">
                  <a:pos x="0" y="131"/>
                </a:cxn>
                <a:cxn ang="0">
                  <a:pos x="2" y="135"/>
                </a:cxn>
                <a:cxn ang="0">
                  <a:pos x="12" y="138"/>
                </a:cxn>
                <a:cxn ang="0">
                  <a:pos x="25" y="140"/>
                </a:cxn>
                <a:cxn ang="0">
                  <a:pos x="37" y="140"/>
                </a:cxn>
                <a:cxn ang="0">
                  <a:pos x="52" y="142"/>
                </a:cxn>
                <a:cxn ang="0">
                  <a:pos x="61" y="142"/>
                </a:cxn>
                <a:cxn ang="0">
                  <a:pos x="69" y="144"/>
                </a:cxn>
                <a:cxn ang="0">
                  <a:pos x="71" y="148"/>
                </a:cxn>
                <a:cxn ang="0">
                  <a:pos x="73" y="152"/>
                </a:cxn>
                <a:cxn ang="0">
                  <a:pos x="73" y="157"/>
                </a:cxn>
                <a:cxn ang="0">
                  <a:pos x="71" y="163"/>
                </a:cxn>
                <a:cxn ang="0">
                  <a:pos x="67" y="171"/>
                </a:cxn>
                <a:cxn ang="0">
                  <a:pos x="56" y="190"/>
                </a:cxn>
                <a:cxn ang="0">
                  <a:pos x="42" y="207"/>
                </a:cxn>
                <a:cxn ang="0">
                  <a:pos x="40" y="210"/>
                </a:cxn>
                <a:cxn ang="0">
                  <a:pos x="38" y="216"/>
                </a:cxn>
                <a:cxn ang="0">
                  <a:pos x="38" y="218"/>
                </a:cxn>
                <a:cxn ang="0">
                  <a:pos x="40" y="220"/>
                </a:cxn>
                <a:cxn ang="0">
                  <a:pos x="42" y="222"/>
                </a:cxn>
                <a:cxn ang="0">
                  <a:pos x="48" y="222"/>
                </a:cxn>
                <a:cxn ang="0">
                  <a:pos x="52" y="222"/>
                </a:cxn>
                <a:cxn ang="0">
                  <a:pos x="56" y="222"/>
                </a:cxn>
                <a:cxn ang="0">
                  <a:pos x="61" y="222"/>
                </a:cxn>
                <a:cxn ang="0">
                  <a:pos x="67" y="220"/>
                </a:cxn>
                <a:cxn ang="0">
                  <a:pos x="71" y="220"/>
                </a:cxn>
                <a:cxn ang="0">
                  <a:pos x="75" y="220"/>
                </a:cxn>
                <a:cxn ang="0">
                  <a:pos x="76" y="220"/>
                </a:cxn>
                <a:cxn ang="0">
                  <a:pos x="78" y="222"/>
                </a:cxn>
                <a:cxn ang="0">
                  <a:pos x="76" y="224"/>
                </a:cxn>
                <a:cxn ang="0">
                  <a:pos x="75" y="228"/>
                </a:cxn>
                <a:cxn ang="0">
                  <a:pos x="71" y="231"/>
                </a:cxn>
                <a:cxn ang="0">
                  <a:pos x="67" y="235"/>
                </a:cxn>
                <a:cxn ang="0">
                  <a:pos x="61" y="239"/>
                </a:cxn>
                <a:cxn ang="0">
                  <a:pos x="56" y="245"/>
                </a:cxn>
                <a:cxn ang="0">
                  <a:pos x="52" y="248"/>
                </a:cxn>
                <a:cxn ang="0">
                  <a:pos x="48" y="250"/>
                </a:cxn>
                <a:cxn ang="0">
                  <a:pos x="42" y="254"/>
                </a:cxn>
                <a:cxn ang="0">
                  <a:pos x="40" y="256"/>
                </a:cxn>
                <a:cxn ang="0">
                  <a:pos x="38" y="258"/>
                </a:cxn>
                <a:cxn ang="0">
                  <a:pos x="37" y="258"/>
                </a:cxn>
                <a:cxn ang="0">
                  <a:pos x="37" y="260"/>
                </a:cxn>
                <a:cxn ang="0">
                  <a:pos x="37" y="260"/>
                </a:cxn>
              </a:cxnLst>
              <a:rect l="0" t="0" r="r" b="b"/>
              <a:pathLst>
                <a:path w="82" h="260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2" y="9"/>
                  </a:lnTo>
                  <a:lnTo>
                    <a:pt x="46" y="23"/>
                  </a:lnTo>
                  <a:lnTo>
                    <a:pt x="44" y="38"/>
                  </a:lnTo>
                  <a:lnTo>
                    <a:pt x="48" y="55"/>
                  </a:lnTo>
                  <a:lnTo>
                    <a:pt x="56" y="64"/>
                  </a:lnTo>
                  <a:lnTo>
                    <a:pt x="67" y="74"/>
                  </a:lnTo>
                  <a:lnTo>
                    <a:pt x="76" y="81"/>
                  </a:lnTo>
                  <a:lnTo>
                    <a:pt x="82" y="87"/>
                  </a:lnTo>
                  <a:lnTo>
                    <a:pt x="80" y="93"/>
                  </a:lnTo>
                  <a:lnTo>
                    <a:pt x="73" y="98"/>
                  </a:lnTo>
                  <a:lnTo>
                    <a:pt x="61" y="104"/>
                  </a:lnTo>
                  <a:lnTo>
                    <a:pt x="46" y="108"/>
                  </a:lnTo>
                  <a:lnTo>
                    <a:pt x="31" y="114"/>
                  </a:lnTo>
                  <a:lnTo>
                    <a:pt x="16" y="119"/>
                  </a:lnTo>
                  <a:lnTo>
                    <a:pt x="4" y="125"/>
                  </a:lnTo>
                  <a:lnTo>
                    <a:pt x="0" y="131"/>
                  </a:lnTo>
                  <a:lnTo>
                    <a:pt x="2" y="135"/>
                  </a:lnTo>
                  <a:lnTo>
                    <a:pt x="12" y="138"/>
                  </a:lnTo>
                  <a:lnTo>
                    <a:pt x="25" y="140"/>
                  </a:lnTo>
                  <a:lnTo>
                    <a:pt x="37" y="140"/>
                  </a:lnTo>
                  <a:lnTo>
                    <a:pt x="52" y="142"/>
                  </a:lnTo>
                  <a:lnTo>
                    <a:pt x="61" y="142"/>
                  </a:lnTo>
                  <a:lnTo>
                    <a:pt x="69" y="144"/>
                  </a:lnTo>
                  <a:lnTo>
                    <a:pt x="71" y="148"/>
                  </a:lnTo>
                  <a:lnTo>
                    <a:pt x="73" y="152"/>
                  </a:lnTo>
                  <a:lnTo>
                    <a:pt x="73" y="157"/>
                  </a:lnTo>
                  <a:lnTo>
                    <a:pt x="71" y="163"/>
                  </a:lnTo>
                  <a:lnTo>
                    <a:pt x="67" y="171"/>
                  </a:lnTo>
                  <a:lnTo>
                    <a:pt x="56" y="190"/>
                  </a:lnTo>
                  <a:lnTo>
                    <a:pt x="42" y="207"/>
                  </a:lnTo>
                  <a:lnTo>
                    <a:pt x="40" y="210"/>
                  </a:lnTo>
                  <a:lnTo>
                    <a:pt x="38" y="216"/>
                  </a:lnTo>
                  <a:lnTo>
                    <a:pt x="38" y="218"/>
                  </a:lnTo>
                  <a:lnTo>
                    <a:pt x="40" y="220"/>
                  </a:lnTo>
                  <a:lnTo>
                    <a:pt x="42" y="222"/>
                  </a:lnTo>
                  <a:lnTo>
                    <a:pt x="48" y="222"/>
                  </a:lnTo>
                  <a:lnTo>
                    <a:pt x="52" y="222"/>
                  </a:lnTo>
                  <a:lnTo>
                    <a:pt x="56" y="222"/>
                  </a:lnTo>
                  <a:lnTo>
                    <a:pt x="61" y="222"/>
                  </a:lnTo>
                  <a:lnTo>
                    <a:pt x="67" y="220"/>
                  </a:lnTo>
                  <a:lnTo>
                    <a:pt x="71" y="220"/>
                  </a:lnTo>
                  <a:lnTo>
                    <a:pt x="75" y="220"/>
                  </a:lnTo>
                  <a:lnTo>
                    <a:pt x="76" y="220"/>
                  </a:lnTo>
                  <a:lnTo>
                    <a:pt x="78" y="222"/>
                  </a:lnTo>
                  <a:lnTo>
                    <a:pt x="76" y="224"/>
                  </a:lnTo>
                  <a:lnTo>
                    <a:pt x="75" y="228"/>
                  </a:lnTo>
                  <a:lnTo>
                    <a:pt x="71" y="231"/>
                  </a:lnTo>
                  <a:lnTo>
                    <a:pt x="67" y="235"/>
                  </a:lnTo>
                  <a:lnTo>
                    <a:pt x="61" y="239"/>
                  </a:lnTo>
                  <a:lnTo>
                    <a:pt x="56" y="245"/>
                  </a:lnTo>
                  <a:lnTo>
                    <a:pt x="52" y="248"/>
                  </a:lnTo>
                  <a:lnTo>
                    <a:pt x="48" y="250"/>
                  </a:lnTo>
                  <a:lnTo>
                    <a:pt x="42" y="254"/>
                  </a:lnTo>
                  <a:lnTo>
                    <a:pt x="40" y="256"/>
                  </a:lnTo>
                  <a:lnTo>
                    <a:pt x="38" y="258"/>
                  </a:lnTo>
                  <a:lnTo>
                    <a:pt x="37" y="258"/>
                  </a:lnTo>
                  <a:lnTo>
                    <a:pt x="37" y="260"/>
                  </a:lnTo>
                  <a:lnTo>
                    <a:pt x="37" y="2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342"/>
            <p:cNvSpPr>
              <a:spLocks/>
            </p:cNvSpPr>
            <p:nvPr/>
          </p:nvSpPr>
          <p:spPr bwMode="auto">
            <a:xfrm>
              <a:off x="7218363" y="5153025"/>
              <a:ext cx="61912" cy="21113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55" y="2"/>
                </a:cxn>
                <a:cxn ang="0">
                  <a:pos x="53" y="4"/>
                </a:cxn>
                <a:cxn ang="0">
                  <a:pos x="52" y="7"/>
                </a:cxn>
                <a:cxn ang="0">
                  <a:pos x="46" y="19"/>
                </a:cxn>
                <a:cxn ang="0">
                  <a:pos x="40" y="34"/>
                </a:cxn>
                <a:cxn ang="0">
                  <a:pos x="42" y="49"/>
                </a:cxn>
                <a:cxn ang="0">
                  <a:pos x="53" y="60"/>
                </a:cxn>
                <a:cxn ang="0">
                  <a:pos x="69" y="70"/>
                </a:cxn>
                <a:cxn ang="0">
                  <a:pos x="78" y="78"/>
                </a:cxn>
                <a:cxn ang="0">
                  <a:pos x="76" y="85"/>
                </a:cxn>
                <a:cxn ang="0">
                  <a:pos x="65" y="95"/>
                </a:cxn>
                <a:cxn ang="0">
                  <a:pos x="46" y="102"/>
                </a:cxn>
                <a:cxn ang="0">
                  <a:pos x="31" y="108"/>
                </a:cxn>
                <a:cxn ang="0">
                  <a:pos x="15" y="114"/>
                </a:cxn>
                <a:cxn ang="0">
                  <a:pos x="4" y="119"/>
                </a:cxn>
                <a:cxn ang="0">
                  <a:pos x="0" y="123"/>
                </a:cxn>
                <a:cxn ang="0">
                  <a:pos x="2" y="129"/>
                </a:cxn>
                <a:cxn ang="0">
                  <a:pos x="10" y="131"/>
                </a:cxn>
                <a:cxn ang="0">
                  <a:pos x="21" y="135"/>
                </a:cxn>
                <a:cxn ang="0">
                  <a:pos x="34" y="135"/>
                </a:cxn>
                <a:cxn ang="0">
                  <a:pos x="48" y="135"/>
                </a:cxn>
                <a:cxn ang="0">
                  <a:pos x="59" y="135"/>
                </a:cxn>
                <a:cxn ang="0">
                  <a:pos x="69" y="136"/>
                </a:cxn>
                <a:cxn ang="0">
                  <a:pos x="71" y="140"/>
                </a:cxn>
                <a:cxn ang="0">
                  <a:pos x="72" y="142"/>
                </a:cxn>
                <a:cxn ang="0">
                  <a:pos x="72" y="148"/>
                </a:cxn>
                <a:cxn ang="0">
                  <a:pos x="71" y="153"/>
                </a:cxn>
                <a:cxn ang="0">
                  <a:pos x="67" y="161"/>
                </a:cxn>
                <a:cxn ang="0">
                  <a:pos x="57" y="172"/>
                </a:cxn>
                <a:cxn ang="0">
                  <a:pos x="48" y="188"/>
                </a:cxn>
                <a:cxn ang="0">
                  <a:pos x="38" y="199"/>
                </a:cxn>
                <a:cxn ang="0">
                  <a:pos x="36" y="205"/>
                </a:cxn>
                <a:cxn ang="0">
                  <a:pos x="34" y="209"/>
                </a:cxn>
                <a:cxn ang="0">
                  <a:pos x="34" y="212"/>
                </a:cxn>
                <a:cxn ang="0">
                  <a:pos x="34" y="214"/>
                </a:cxn>
                <a:cxn ang="0">
                  <a:pos x="38" y="216"/>
                </a:cxn>
                <a:cxn ang="0">
                  <a:pos x="42" y="216"/>
                </a:cxn>
                <a:cxn ang="0">
                  <a:pos x="46" y="216"/>
                </a:cxn>
                <a:cxn ang="0">
                  <a:pos x="52" y="216"/>
                </a:cxn>
                <a:cxn ang="0">
                  <a:pos x="55" y="214"/>
                </a:cxn>
                <a:cxn ang="0">
                  <a:pos x="61" y="214"/>
                </a:cxn>
                <a:cxn ang="0">
                  <a:pos x="65" y="214"/>
                </a:cxn>
                <a:cxn ang="0">
                  <a:pos x="69" y="214"/>
                </a:cxn>
                <a:cxn ang="0">
                  <a:pos x="71" y="216"/>
                </a:cxn>
                <a:cxn ang="0">
                  <a:pos x="71" y="218"/>
                </a:cxn>
                <a:cxn ang="0">
                  <a:pos x="65" y="226"/>
                </a:cxn>
                <a:cxn ang="0">
                  <a:pos x="55" y="235"/>
                </a:cxn>
                <a:cxn ang="0">
                  <a:pos x="42" y="247"/>
                </a:cxn>
                <a:cxn ang="0">
                  <a:pos x="33" y="254"/>
                </a:cxn>
                <a:cxn ang="0">
                  <a:pos x="27" y="260"/>
                </a:cxn>
                <a:cxn ang="0">
                  <a:pos x="23" y="262"/>
                </a:cxn>
                <a:cxn ang="0">
                  <a:pos x="21" y="264"/>
                </a:cxn>
                <a:cxn ang="0">
                  <a:pos x="19" y="265"/>
                </a:cxn>
                <a:cxn ang="0">
                  <a:pos x="19" y="265"/>
                </a:cxn>
                <a:cxn ang="0">
                  <a:pos x="19" y="265"/>
                </a:cxn>
              </a:cxnLst>
              <a:rect l="0" t="0" r="r" b="b"/>
              <a:pathLst>
                <a:path w="78" h="265"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2"/>
                  </a:lnTo>
                  <a:lnTo>
                    <a:pt x="53" y="4"/>
                  </a:lnTo>
                  <a:lnTo>
                    <a:pt x="52" y="7"/>
                  </a:lnTo>
                  <a:lnTo>
                    <a:pt x="46" y="19"/>
                  </a:lnTo>
                  <a:lnTo>
                    <a:pt x="40" y="34"/>
                  </a:lnTo>
                  <a:lnTo>
                    <a:pt x="42" y="49"/>
                  </a:lnTo>
                  <a:lnTo>
                    <a:pt x="53" y="60"/>
                  </a:lnTo>
                  <a:lnTo>
                    <a:pt x="69" y="70"/>
                  </a:lnTo>
                  <a:lnTo>
                    <a:pt x="78" y="78"/>
                  </a:lnTo>
                  <a:lnTo>
                    <a:pt x="76" y="85"/>
                  </a:lnTo>
                  <a:lnTo>
                    <a:pt x="65" y="95"/>
                  </a:lnTo>
                  <a:lnTo>
                    <a:pt x="46" y="102"/>
                  </a:lnTo>
                  <a:lnTo>
                    <a:pt x="31" y="108"/>
                  </a:lnTo>
                  <a:lnTo>
                    <a:pt x="15" y="114"/>
                  </a:lnTo>
                  <a:lnTo>
                    <a:pt x="4" y="119"/>
                  </a:lnTo>
                  <a:lnTo>
                    <a:pt x="0" y="123"/>
                  </a:lnTo>
                  <a:lnTo>
                    <a:pt x="2" y="129"/>
                  </a:lnTo>
                  <a:lnTo>
                    <a:pt x="10" y="131"/>
                  </a:lnTo>
                  <a:lnTo>
                    <a:pt x="21" y="135"/>
                  </a:lnTo>
                  <a:lnTo>
                    <a:pt x="34" y="135"/>
                  </a:lnTo>
                  <a:lnTo>
                    <a:pt x="48" y="135"/>
                  </a:lnTo>
                  <a:lnTo>
                    <a:pt x="59" y="135"/>
                  </a:lnTo>
                  <a:lnTo>
                    <a:pt x="69" y="136"/>
                  </a:lnTo>
                  <a:lnTo>
                    <a:pt x="71" y="140"/>
                  </a:lnTo>
                  <a:lnTo>
                    <a:pt x="72" y="142"/>
                  </a:lnTo>
                  <a:lnTo>
                    <a:pt x="72" y="148"/>
                  </a:lnTo>
                  <a:lnTo>
                    <a:pt x="71" y="153"/>
                  </a:lnTo>
                  <a:lnTo>
                    <a:pt x="67" y="161"/>
                  </a:lnTo>
                  <a:lnTo>
                    <a:pt x="57" y="172"/>
                  </a:lnTo>
                  <a:lnTo>
                    <a:pt x="48" y="188"/>
                  </a:lnTo>
                  <a:lnTo>
                    <a:pt x="38" y="199"/>
                  </a:lnTo>
                  <a:lnTo>
                    <a:pt x="36" y="205"/>
                  </a:lnTo>
                  <a:lnTo>
                    <a:pt x="34" y="209"/>
                  </a:lnTo>
                  <a:lnTo>
                    <a:pt x="34" y="212"/>
                  </a:lnTo>
                  <a:lnTo>
                    <a:pt x="34" y="214"/>
                  </a:lnTo>
                  <a:lnTo>
                    <a:pt x="38" y="216"/>
                  </a:lnTo>
                  <a:lnTo>
                    <a:pt x="42" y="216"/>
                  </a:lnTo>
                  <a:lnTo>
                    <a:pt x="46" y="216"/>
                  </a:lnTo>
                  <a:lnTo>
                    <a:pt x="52" y="216"/>
                  </a:lnTo>
                  <a:lnTo>
                    <a:pt x="55" y="214"/>
                  </a:lnTo>
                  <a:lnTo>
                    <a:pt x="61" y="214"/>
                  </a:lnTo>
                  <a:lnTo>
                    <a:pt x="65" y="214"/>
                  </a:lnTo>
                  <a:lnTo>
                    <a:pt x="69" y="214"/>
                  </a:lnTo>
                  <a:lnTo>
                    <a:pt x="71" y="216"/>
                  </a:lnTo>
                  <a:lnTo>
                    <a:pt x="71" y="218"/>
                  </a:lnTo>
                  <a:lnTo>
                    <a:pt x="65" y="226"/>
                  </a:lnTo>
                  <a:lnTo>
                    <a:pt x="55" y="235"/>
                  </a:lnTo>
                  <a:lnTo>
                    <a:pt x="42" y="247"/>
                  </a:lnTo>
                  <a:lnTo>
                    <a:pt x="33" y="254"/>
                  </a:lnTo>
                  <a:lnTo>
                    <a:pt x="27" y="260"/>
                  </a:lnTo>
                  <a:lnTo>
                    <a:pt x="23" y="262"/>
                  </a:lnTo>
                  <a:lnTo>
                    <a:pt x="21" y="264"/>
                  </a:lnTo>
                  <a:lnTo>
                    <a:pt x="19" y="265"/>
                  </a:lnTo>
                  <a:lnTo>
                    <a:pt x="19" y="265"/>
                  </a:lnTo>
                  <a:lnTo>
                    <a:pt x="19" y="2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Freeform 343"/>
            <p:cNvSpPr>
              <a:spLocks noEditPoints="1"/>
            </p:cNvSpPr>
            <p:nvPr/>
          </p:nvSpPr>
          <p:spPr bwMode="auto">
            <a:xfrm>
              <a:off x="5392738" y="5268913"/>
              <a:ext cx="74612" cy="77787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15" y="99"/>
                </a:cxn>
                <a:cxn ang="0">
                  <a:pos x="5" y="93"/>
                </a:cxn>
                <a:cxn ang="0">
                  <a:pos x="0" y="85"/>
                </a:cxn>
                <a:cxn ang="0">
                  <a:pos x="2" y="74"/>
                </a:cxn>
                <a:cxn ang="0">
                  <a:pos x="9" y="61"/>
                </a:cxn>
                <a:cxn ang="0">
                  <a:pos x="53" y="36"/>
                </a:cxn>
                <a:cxn ang="0">
                  <a:pos x="53" y="21"/>
                </a:cxn>
                <a:cxn ang="0">
                  <a:pos x="51" y="13"/>
                </a:cxn>
                <a:cxn ang="0">
                  <a:pos x="47" y="7"/>
                </a:cxn>
                <a:cxn ang="0">
                  <a:pos x="38" y="6"/>
                </a:cxn>
                <a:cxn ang="0">
                  <a:pos x="26" y="9"/>
                </a:cxn>
                <a:cxn ang="0">
                  <a:pos x="24" y="13"/>
                </a:cxn>
                <a:cxn ang="0">
                  <a:pos x="26" y="19"/>
                </a:cxn>
                <a:cxn ang="0">
                  <a:pos x="30" y="26"/>
                </a:cxn>
                <a:cxn ang="0">
                  <a:pos x="26" y="36"/>
                </a:cxn>
                <a:cxn ang="0">
                  <a:pos x="17" y="40"/>
                </a:cxn>
                <a:cxn ang="0">
                  <a:pos x="5" y="36"/>
                </a:cxn>
                <a:cxn ang="0">
                  <a:pos x="2" y="26"/>
                </a:cxn>
                <a:cxn ang="0">
                  <a:pos x="7" y="13"/>
                </a:cxn>
                <a:cxn ang="0">
                  <a:pos x="19" y="6"/>
                </a:cxn>
                <a:cxn ang="0">
                  <a:pos x="36" y="0"/>
                </a:cxn>
                <a:cxn ang="0">
                  <a:pos x="57" y="0"/>
                </a:cxn>
                <a:cxn ang="0">
                  <a:pos x="70" y="6"/>
                </a:cxn>
                <a:cxn ang="0">
                  <a:pos x="79" y="17"/>
                </a:cxn>
                <a:cxn ang="0">
                  <a:pos x="81" y="28"/>
                </a:cxn>
                <a:cxn ang="0">
                  <a:pos x="81" y="74"/>
                </a:cxn>
                <a:cxn ang="0">
                  <a:pos x="81" y="83"/>
                </a:cxn>
                <a:cxn ang="0">
                  <a:pos x="83" y="85"/>
                </a:cxn>
                <a:cxn ang="0">
                  <a:pos x="85" y="85"/>
                </a:cxn>
                <a:cxn ang="0">
                  <a:pos x="93" y="82"/>
                </a:cxn>
                <a:cxn ang="0">
                  <a:pos x="89" y="91"/>
                </a:cxn>
                <a:cxn ang="0">
                  <a:pos x="78" y="99"/>
                </a:cxn>
                <a:cxn ang="0">
                  <a:pos x="64" y="99"/>
                </a:cxn>
                <a:cxn ang="0">
                  <a:pos x="55" y="91"/>
                </a:cxn>
                <a:cxn ang="0">
                  <a:pos x="53" y="78"/>
                </a:cxn>
                <a:cxn ang="0">
                  <a:pos x="45" y="49"/>
                </a:cxn>
                <a:cxn ang="0">
                  <a:pos x="32" y="59"/>
                </a:cxn>
                <a:cxn ang="0">
                  <a:pos x="28" y="70"/>
                </a:cxn>
                <a:cxn ang="0">
                  <a:pos x="32" y="78"/>
                </a:cxn>
                <a:cxn ang="0">
                  <a:pos x="40" y="82"/>
                </a:cxn>
                <a:cxn ang="0">
                  <a:pos x="53" y="78"/>
                </a:cxn>
              </a:cxnLst>
              <a:rect l="0" t="0" r="r" b="b"/>
              <a:pathLst>
                <a:path w="95" h="99">
                  <a:moveTo>
                    <a:pt x="53" y="83"/>
                  </a:moveTo>
                  <a:lnTo>
                    <a:pt x="36" y="95"/>
                  </a:lnTo>
                  <a:lnTo>
                    <a:pt x="21" y="99"/>
                  </a:lnTo>
                  <a:lnTo>
                    <a:pt x="15" y="99"/>
                  </a:lnTo>
                  <a:lnTo>
                    <a:pt x="9" y="97"/>
                  </a:lnTo>
                  <a:lnTo>
                    <a:pt x="5" y="93"/>
                  </a:lnTo>
                  <a:lnTo>
                    <a:pt x="2" y="89"/>
                  </a:lnTo>
                  <a:lnTo>
                    <a:pt x="0" y="85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3" y="66"/>
                  </a:lnTo>
                  <a:lnTo>
                    <a:pt x="9" y="61"/>
                  </a:lnTo>
                  <a:lnTo>
                    <a:pt x="26" y="49"/>
                  </a:lnTo>
                  <a:lnTo>
                    <a:pt x="53" y="36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3" y="15"/>
                  </a:lnTo>
                  <a:lnTo>
                    <a:pt x="51" y="13"/>
                  </a:lnTo>
                  <a:lnTo>
                    <a:pt x="49" y="11"/>
                  </a:lnTo>
                  <a:lnTo>
                    <a:pt x="47" y="7"/>
                  </a:lnTo>
                  <a:lnTo>
                    <a:pt x="43" y="7"/>
                  </a:lnTo>
                  <a:lnTo>
                    <a:pt x="38" y="6"/>
                  </a:lnTo>
                  <a:lnTo>
                    <a:pt x="32" y="7"/>
                  </a:lnTo>
                  <a:lnTo>
                    <a:pt x="26" y="9"/>
                  </a:lnTo>
                  <a:lnTo>
                    <a:pt x="24" y="11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6" y="19"/>
                  </a:lnTo>
                  <a:lnTo>
                    <a:pt x="30" y="23"/>
                  </a:lnTo>
                  <a:lnTo>
                    <a:pt x="30" y="26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2" y="38"/>
                  </a:lnTo>
                  <a:lnTo>
                    <a:pt x="17" y="40"/>
                  </a:lnTo>
                  <a:lnTo>
                    <a:pt x="11" y="38"/>
                  </a:lnTo>
                  <a:lnTo>
                    <a:pt x="5" y="36"/>
                  </a:lnTo>
                  <a:lnTo>
                    <a:pt x="3" y="32"/>
                  </a:lnTo>
                  <a:lnTo>
                    <a:pt x="2" y="26"/>
                  </a:lnTo>
                  <a:lnTo>
                    <a:pt x="3" y="19"/>
                  </a:lnTo>
                  <a:lnTo>
                    <a:pt x="7" y="13"/>
                  </a:lnTo>
                  <a:lnTo>
                    <a:pt x="13" y="9"/>
                  </a:lnTo>
                  <a:lnTo>
                    <a:pt x="19" y="6"/>
                  </a:lnTo>
                  <a:lnTo>
                    <a:pt x="24" y="4"/>
                  </a:lnTo>
                  <a:lnTo>
                    <a:pt x="36" y="0"/>
                  </a:lnTo>
                  <a:lnTo>
                    <a:pt x="47" y="0"/>
                  </a:lnTo>
                  <a:lnTo>
                    <a:pt x="57" y="0"/>
                  </a:lnTo>
                  <a:lnTo>
                    <a:pt x="64" y="2"/>
                  </a:lnTo>
                  <a:lnTo>
                    <a:pt x="70" y="6"/>
                  </a:lnTo>
                  <a:lnTo>
                    <a:pt x="76" y="11"/>
                  </a:lnTo>
                  <a:lnTo>
                    <a:pt x="79" y="17"/>
                  </a:lnTo>
                  <a:lnTo>
                    <a:pt x="81" y="23"/>
                  </a:lnTo>
                  <a:lnTo>
                    <a:pt x="81" y="28"/>
                  </a:lnTo>
                  <a:lnTo>
                    <a:pt x="81" y="38"/>
                  </a:lnTo>
                  <a:lnTo>
                    <a:pt x="81" y="74"/>
                  </a:lnTo>
                  <a:lnTo>
                    <a:pt x="81" y="80"/>
                  </a:lnTo>
                  <a:lnTo>
                    <a:pt x="81" y="83"/>
                  </a:lnTo>
                  <a:lnTo>
                    <a:pt x="83" y="83"/>
                  </a:lnTo>
                  <a:lnTo>
                    <a:pt x="83" y="85"/>
                  </a:lnTo>
                  <a:lnTo>
                    <a:pt x="85" y="85"/>
                  </a:lnTo>
                  <a:lnTo>
                    <a:pt x="85" y="85"/>
                  </a:lnTo>
                  <a:lnTo>
                    <a:pt x="89" y="85"/>
                  </a:lnTo>
                  <a:lnTo>
                    <a:pt x="93" y="82"/>
                  </a:lnTo>
                  <a:lnTo>
                    <a:pt x="95" y="83"/>
                  </a:lnTo>
                  <a:lnTo>
                    <a:pt x="89" y="91"/>
                  </a:lnTo>
                  <a:lnTo>
                    <a:pt x="83" y="95"/>
                  </a:lnTo>
                  <a:lnTo>
                    <a:pt x="78" y="99"/>
                  </a:lnTo>
                  <a:lnTo>
                    <a:pt x="72" y="99"/>
                  </a:lnTo>
                  <a:lnTo>
                    <a:pt x="64" y="99"/>
                  </a:lnTo>
                  <a:lnTo>
                    <a:pt x="59" y="95"/>
                  </a:lnTo>
                  <a:lnTo>
                    <a:pt x="55" y="91"/>
                  </a:lnTo>
                  <a:lnTo>
                    <a:pt x="53" y="83"/>
                  </a:lnTo>
                  <a:close/>
                  <a:moveTo>
                    <a:pt x="53" y="78"/>
                  </a:moveTo>
                  <a:lnTo>
                    <a:pt x="53" y="44"/>
                  </a:lnTo>
                  <a:lnTo>
                    <a:pt x="45" y="49"/>
                  </a:lnTo>
                  <a:lnTo>
                    <a:pt x="38" y="53"/>
                  </a:lnTo>
                  <a:lnTo>
                    <a:pt x="32" y="59"/>
                  </a:lnTo>
                  <a:lnTo>
                    <a:pt x="30" y="64"/>
                  </a:lnTo>
                  <a:lnTo>
                    <a:pt x="28" y="70"/>
                  </a:lnTo>
                  <a:lnTo>
                    <a:pt x="30" y="74"/>
                  </a:lnTo>
                  <a:lnTo>
                    <a:pt x="32" y="78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5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Freeform 344"/>
            <p:cNvSpPr>
              <a:spLocks noEditPoints="1"/>
            </p:cNvSpPr>
            <p:nvPr/>
          </p:nvSpPr>
          <p:spPr bwMode="auto">
            <a:xfrm>
              <a:off x="5691188" y="5268913"/>
              <a:ext cx="74612" cy="77787"/>
            </a:xfrm>
            <a:custGeom>
              <a:avLst/>
              <a:gdLst/>
              <a:ahLst/>
              <a:cxnLst>
                <a:cxn ang="0">
                  <a:pos x="34" y="95"/>
                </a:cxn>
                <a:cxn ang="0">
                  <a:pos x="13" y="99"/>
                </a:cxn>
                <a:cxn ang="0">
                  <a:pos x="5" y="93"/>
                </a:cxn>
                <a:cxn ang="0">
                  <a:pos x="0" y="85"/>
                </a:cxn>
                <a:cxn ang="0">
                  <a:pos x="0" y="74"/>
                </a:cxn>
                <a:cxn ang="0">
                  <a:pos x="9" y="61"/>
                </a:cxn>
                <a:cxn ang="0">
                  <a:pos x="53" y="36"/>
                </a:cxn>
                <a:cxn ang="0">
                  <a:pos x="51" y="21"/>
                </a:cxn>
                <a:cxn ang="0">
                  <a:pos x="51" y="13"/>
                </a:cxn>
                <a:cxn ang="0">
                  <a:pos x="45" y="7"/>
                </a:cxn>
                <a:cxn ang="0">
                  <a:pos x="38" y="6"/>
                </a:cxn>
                <a:cxn ang="0">
                  <a:pos x="26" y="9"/>
                </a:cxn>
                <a:cxn ang="0">
                  <a:pos x="22" y="13"/>
                </a:cxn>
                <a:cxn ang="0">
                  <a:pos x="26" y="19"/>
                </a:cxn>
                <a:cxn ang="0">
                  <a:pos x="30" y="26"/>
                </a:cxn>
                <a:cxn ang="0">
                  <a:pos x="26" y="36"/>
                </a:cxn>
                <a:cxn ang="0">
                  <a:pos x="17" y="40"/>
                </a:cxn>
                <a:cxn ang="0">
                  <a:pos x="5" y="36"/>
                </a:cxn>
                <a:cxn ang="0">
                  <a:pos x="2" y="26"/>
                </a:cxn>
                <a:cxn ang="0">
                  <a:pos x="7" y="13"/>
                </a:cxn>
                <a:cxn ang="0">
                  <a:pos x="17" y="6"/>
                </a:cxn>
                <a:cxn ang="0">
                  <a:pos x="36" y="0"/>
                </a:cxn>
                <a:cxn ang="0">
                  <a:pos x="55" y="0"/>
                </a:cxn>
                <a:cxn ang="0">
                  <a:pos x="68" y="6"/>
                </a:cxn>
                <a:cxn ang="0">
                  <a:pos x="79" y="17"/>
                </a:cxn>
                <a:cxn ang="0">
                  <a:pos x="81" y="28"/>
                </a:cxn>
                <a:cxn ang="0">
                  <a:pos x="81" y="74"/>
                </a:cxn>
                <a:cxn ang="0">
                  <a:pos x="81" y="83"/>
                </a:cxn>
                <a:cxn ang="0">
                  <a:pos x="83" y="85"/>
                </a:cxn>
                <a:cxn ang="0">
                  <a:pos x="85" y="85"/>
                </a:cxn>
                <a:cxn ang="0">
                  <a:pos x="91" y="82"/>
                </a:cxn>
                <a:cxn ang="0">
                  <a:pos x="89" y="91"/>
                </a:cxn>
                <a:cxn ang="0">
                  <a:pos x="78" y="99"/>
                </a:cxn>
                <a:cxn ang="0">
                  <a:pos x="64" y="99"/>
                </a:cxn>
                <a:cxn ang="0">
                  <a:pos x="55" y="91"/>
                </a:cxn>
                <a:cxn ang="0">
                  <a:pos x="53" y="78"/>
                </a:cxn>
                <a:cxn ang="0">
                  <a:pos x="43" y="49"/>
                </a:cxn>
                <a:cxn ang="0">
                  <a:pos x="32" y="59"/>
                </a:cxn>
                <a:cxn ang="0">
                  <a:pos x="28" y="70"/>
                </a:cxn>
                <a:cxn ang="0">
                  <a:pos x="32" y="78"/>
                </a:cxn>
                <a:cxn ang="0">
                  <a:pos x="40" y="82"/>
                </a:cxn>
                <a:cxn ang="0">
                  <a:pos x="53" y="78"/>
                </a:cxn>
              </a:cxnLst>
              <a:rect l="0" t="0" r="r" b="b"/>
              <a:pathLst>
                <a:path w="95" h="99">
                  <a:moveTo>
                    <a:pt x="53" y="83"/>
                  </a:moveTo>
                  <a:lnTo>
                    <a:pt x="34" y="95"/>
                  </a:lnTo>
                  <a:lnTo>
                    <a:pt x="19" y="99"/>
                  </a:lnTo>
                  <a:lnTo>
                    <a:pt x="13" y="99"/>
                  </a:lnTo>
                  <a:lnTo>
                    <a:pt x="9" y="97"/>
                  </a:lnTo>
                  <a:lnTo>
                    <a:pt x="5" y="93"/>
                  </a:lnTo>
                  <a:lnTo>
                    <a:pt x="2" y="89"/>
                  </a:lnTo>
                  <a:lnTo>
                    <a:pt x="0" y="85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3" y="66"/>
                  </a:lnTo>
                  <a:lnTo>
                    <a:pt x="9" y="61"/>
                  </a:lnTo>
                  <a:lnTo>
                    <a:pt x="24" y="49"/>
                  </a:lnTo>
                  <a:lnTo>
                    <a:pt x="53" y="36"/>
                  </a:lnTo>
                  <a:lnTo>
                    <a:pt x="53" y="26"/>
                  </a:lnTo>
                  <a:lnTo>
                    <a:pt x="51" y="21"/>
                  </a:lnTo>
                  <a:lnTo>
                    <a:pt x="51" y="15"/>
                  </a:lnTo>
                  <a:lnTo>
                    <a:pt x="51" y="13"/>
                  </a:lnTo>
                  <a:lnTo>
                    <a:pt x="49" y="11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38" y="6"/>
                  </a:lnTo>
                  <a:lnTo>
                    <a:pt x="32" y="7"/>
                  </a:lnTo>
                  <a:lnTo>
                    <a:pt x="26" y="9"/>
                  </a:lnTo>
                  <a:lnTo>
                    <a:pt x="24" y="11"/>
                  </a:lnTo>
                  <a:lnTo>
                    <a:pt x="22" y="13"/>
                  </a:lnTo>
                  <a:lnTo>
                    <a:pt x="24" y="15"/>
                  </a:lnTo>
                  <a:lnTo>
                    <a:pt x="26" y="19"/>
                  </a:lnTo>
                  <a:lnTo>
                    <a:pt x="30" y="23"/>
                  </a:lnTo>
                  <a:lnTo>
                    <a:pt x="30" y="26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2" y="38"/>
                  </a:lnTo>
                  <a:lnTo>
                    <a:pt x="17" y="40"/>
                  </a:lnTo>
                  <a:lnTo>
                    <a:pt x="11" y="38"/>
                  </a:lnTo>
                  <a:lnTo>
                    <a:pt x="5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3" y="19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7" y="6"/>
                  </a:lnTo>
                  <a:lnTo>
                    <a:pt x="24" y="4"/>
                  </a:lnTo>
                  <a:lnTo>
                    <a:pt x="36" y="0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62" y="2"/>
                  </a:lnTo>
                  <a:lnTo>
                    <a:pt x="68" y="6"/>
                  </a:lnTo>
                  <a:lnTo>
                    <a:pt x="76" y="11"/>
                  </a:lnTo>
                  <a:lnTo>
                    <a:pt x="79" y="17"/>
                  </a:lnTo>
                  <a:lnTo>
                    <a:pt x="79" y="23"/>
                  </a:lnTo>
                  <a:lnTo>
                    <a:pt x="81" y="28"/>
                  </a:lnTo>
                  <a:lnTo>
                    <a:pt x="81" y="38"/>
                  </a:lnTo>
                  <a:lnTo>
                    <a:pt x="81" y="74"/>
                  </a:lnTo>
                  <a:lnTo>
                    <a:pt x="81" y="80"/>
                  </a:lnTo>
                  <a:lnTo>
                    <a:pt x="81" y="83"/>
                  </a:lnTo>
                  <a:lnTo>
                    <a:pt x="81" y="83"/>
                  </a:lnTo>
                  <a:lnTo>
                    <a:pt x="83" y="85"/>
                  </a:lnTo>
                  <a:lnTo>
                    <a:pt x="83" y="85"/>
                  </a:lnTo>
                  <a:lnTo>
                    <a:pt x="85" y="85"/>
                  </a:lnTo>
                  <a:lnTo>
                    <a:pt x="89" y="85"/>
                  </a:lnTo>
                  <a:lnTo>
                    <a:pt x="91" y="82"/>
                  </a:lnTo>
                  <a:lnTo>
                    <a:pt x="95" y="83"/>
                  </a:lnTo>
                  <a:lnTo>
                    <a:pt x="89" y="91"/>
                  </a:lnTo>
                  <a:lnTo>
                    <a:pt x="83" y="95"/>
                  </a:lnTo>
                  <a:lnTo>
                    <a:pt x="78" y="99"/>
                  </a:lnTo>
                  <a:lnTo>
                    <a:pt x="70" y="99"/>
                  </a:lnTo>
                  <a:lnTo>
                    <a:pt x="64" y="99"/>
                  </a:lnTo>
                  <a:lnTo>
                    <a:pt x="59" y="95"/>
                  </a:lnTo>
                  <a:lnTo>
                    <a:pt x="55" y="91"/>
                  </a:lnTo>
                  <a:lnTo>
                    <a:pt x="53" y="83"/>
                  </a:lnTo>
                  <a:close/>
                  <a:moveTo>
                    <a:pt x="53" y="78"/>
                  </a:moveTo>
                  <a:lnTo>
                    <a:pt x="53" y="44"/>
                  </a:lnTo>
                  <a:lnTo>
                    <a:pt x="43" y="49"/>
                  </a:lnTo>
                  <a:lnTo>
                    <a:pt x="38" y="53"/>
                  </a:lnTo>
                  <a:lnTo>
                    <a:pt x="32" y="59"/>
                  </a:lnTo>
                  <a:lnTo>
                    <a:pt x="28" y="64"/>
                  </a:lnTo>
                  <a:lnTo>
                    <a:pt x="28" y="70"/>
                  </a:lnTo>
                  <a:lnTo>
                    <a:pt x="28" y="74"/>
                  </a:lnTo>
                  <a:lnTo>
                    <a:pt x="32" y="78"/>
                  </a:lnTo>
                  <a:lnTo>
                    <a:pt x="34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5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Freeform 345"/>
            <p:cNvSpPr>
              <a:spLocks noEditPoints="1"/>
            </p:cNvSpPr>
            <p:nvPr/>
          </p:nvSpPr>
          <p:spPr bwMode="auto">
            <a:xfrm>
              <a:off x="5973763" y="5268913"/>
              <a:ext cx="76200" cy="77787"/>
            </a:xfrm>
            <a:custGeom>
              <a:avLst/>
              <a:gdLst/>
              <a:ahLst/>
              <a:cxnLst>
                <a:cxn ang="0">
                  <a:pos x="34" y="95"/>
                </a:cxn>
                <a:cxn ang="0">
                  <a:pos x="13" y="99"/>
                </a:cxn>
                <a:cxn ang="0">
                  <a:pos x="5" y="93"/>
                </a:cxn>
                <a:cxn ang="0">
                  <a:pos x="0" y="85"/>
                </a:cxn>
                <a:cxn ang="0">
                  <a:pos x="0" y="74"/>
                </a:cxn>
                <a:cxn ang="0">
                  <a:pos x="9" y="61"/>
                </a:cxn>
                <a:cxn ang="0">
                  <a:pos x="53" y="36"/>
                </a:cxn>
                <a:cxn ang="0">
                  <a:pos x="53" y="21"/>
                </a:cxn>
                <a:cxn ang="0">
                  <a:pos x="51" y="13"/>
                </a:cxn>
                <a:cxn ang="0">
                  <a:pos x="45" y="7"/>
                </a:cxn>
                <a:cxn ang="0">
                  <a:pos x="38" y="6"/>
                </a:cxn>
                <a:cxn ang="0">
                  <a:pos x="26" y="9"/>
                </a:cxn>
                <a:cxn ang="0">
                  <a:pos x="22" y="13"/>
                </a:cxn>
                <a:cxn ang="0">
                  <a:pos x="26" y="19"/>
                </a:cxn>
                <a:cxn ang="0">
                  <a:pos x="30" y="26"/>
                </a:cxn>
                <a:cxn ang="0">
                  <a:pos x="26" y="36"/>
                </a:cxn>
                <a:cxn ang="0">
                  <a:pos x="17" y="40"/>
                </a:cxn>
                <a:cxn ang="0">
                  <a:pos x="5" y="36"/>
                </a:cxn>
                <a:cxn ang="0">
                  <a:pos x="2" y="26"/>
                </a:cxn>
                <a:cxn ang="0">
                  <a:pos x="7" y="13"/>
                </a:cxn>
                <a:cxn ang="0">
                  <a:pos x="17" y="6"/>
                </a:cxn>
                <a:cxn ang="0">
                  <a:pos x="36" y="0"/>
                </a:cxn>
                <a:cxn ang="0">
                  <a:pos x="55" y="0"/>
                </a:cxn>
                <a:cxn ang="0">
                  <a:pos x="68" y="6"/>
                </a:cxn>
                <a:cxn ang="0">
                  <a:pos x="79" y="17"/>
                </a:cxn>
                <a:cxn ang="0">
                  <a:pos x="81" y="28"/>
                </a:cxn>
                <a:cxn ang="0">
                  <a:pos x="81" y="74"/>
                </a:cxn>
                <a:cxn ang="0">
                  <a:pos x="81" y="83"/>
                </a:cxn>
                <a:cxn ang="0">
                  <a:pos x="83" y="85"/>
                </a:cxn>
                <a:cxn ang="0">
                  <a:pos x="85" y="85"/>
                </a:cxn>
                <a:cxn ang="0">
                  <a:pos x="91" y="82"/>
                </a:cxn>
                <a:cxn ang="0">
                  <a:pos x="89" y="91"/>
                </a:cxn>
                <a:cxn ang="0">
                  <a:pos x="78" y="99"/>
                </a:cxn>
                <a:cxn ang="0">
                  <a:pos x="64" y="99"/>
                </a:cxn>
                <a:cxn ang="0">
                  <a:pos x="55" y="91"/>
                </a:cxn>
                <a:cxn ang="0">
                  <a:pos x="53" y="78"/>
                </a:cxn>
                <a:cxn ang="0">
                  <a:pos x="43" y="49"/>
                </a:cxn>
                <a:cxn ang="0">
                  <a:pos x="32" y="59"/>
                </a:cxn>
                <a:cxn ang="0">
                  <a:pos x="28" y="70"/>
                </a:cxn>
                <a:cxn ang="0">
                  <a:pos x="32" y="78"/>
                </a:cxn>
                <a:cxn ang="0">
                  <a:pos x="40" y="82"/>
                </a:cxn>
                <a:cxn ang="0">
                  <a:pos x="53" y="78"/>
                </a:cxn>
              </a:cxnLst>
              <a:rect l="0" t="0" r="r" b="b"/>
              <a:pathLst>
                <a:path w="95" h="99">
                  <a:moveTo>
                    <a:pt x="53" y="83"/>
                  </a:moveTo>
                  <a:lnTo>
                    <a:pt x="34" y="95"/>
                  </a:lnTo>
                  <a:lnTo>
                    <a:pt x="19" y="99"/>
                  </a:lnTo>
                  <a:lnTo>
                    <a:pt x="13" y="99"/>
                  </a:lnTo>
                  <a:lnTo>
                    <a:pt x="9" y="97"/>
                  </a:lnTo>
                  <a:lnTo>
                    <a:pt x="5" y="93"/>
                  </a:lnTo>
                  <a:lnTo>
                    <a:pt x="2" y="89"/>
                  </a:lnTo>
                  <a:lnTo>
                    <a:pt x="0" y="85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3" y="66"/>
                  </a:lnTo>
                  <a:lnTo>
                    <a:pt x="9" y="61"/>
                  </a:lnTo>
                  <a:lnTo>
                    <a:pt x="24" y="49"/>
                  </a:lnTo>
                  <a:lnTo>
                    <a:pt x="53" y="36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1" y="15"/>
                  </a:lnTo>
                  <a:lnTo>
                    <a:pt x="51" y="13"/>
                  </a:lnTo>
                  <a:lnTo>
                    <a:pt x="49" y="11"/>
                  </a:lnTo>
                  <a:lnTo>
                    <a:pt x="45" y="7"/>
                  </a:lnTo>
                  <a:lnTo>
                    <a:pt x="41" y="7"/>
                  </a:lnTo>
                  <a:lnTo>
                    <a:pt x="38" y="6"/>
                  </a:lnTo>
                  <a:lnTo>
                    <a:pt x="32" y="7"/>
                  </a:lnTo>
                  <a:lnTo>
                    <a:pt x="26" y="9"/>
                  </a:lnTo>
                  <a:lnTo>
                    <a:pt x="24" y="11"/>
                  </a:lnTo>
                  <a:lnTo>
                    <a:pt x="22" y="13"/>
                  </a:lnTo>
                  <a:lnTo>
                    <a:pt x="24" y="15"/>
                  </a:lnTo>
                  <a:lnTo>
                    <a:pt x="26" y="19"/>
                  </a:lnTo>
                  <a:lnTo>
                    <a:pt x="30" y="23"/>
                  </a:lnTo>
                  <a:lnTo>
                    <a:pt x="30" y="26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2" y="38"/>
                  </a:lnTo>
                  <a:lnTo>
                    <a:pt x="17" y="40"/>
                  </a:lnTo>
                  <a:lnTo>
                    <a:pt x="11" y="38"/>
                  </a:lnTo>
                  <a:lnTo>
                    <a:pt x="5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3" y="19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7" y="6"/>
                  </a:lnTo>
                  <a:lnTo>
                    <a:pt x="24" y="4"/>
                  </a:lnTo>
                  <a:lnTo>
                    <a:pt x="36" y="0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62" y="2"/>
                  </a:lnTo>
                  <a:lnTo>
                    <a:pt x="68" y="6"/>
                  </a:lnTo>
                  <a:lnTo>
                    <a:pt x="76" y="11"/>
                  </a:lnTo>
                  <a:lnTo>
                    <a:pt x="79" y="17"/>
                  </a:lnTo>
                  <a:lnTo>
                    <a:pt x="79" y="23"/>
                  </a:lnTo>
                  <a:lnTo>
                    <a:pt x="81" y="28"/>
                  </a:lnTo>
                  <a:lnTo>
                    <a:pt x="81" y="38"/>
                  </a:lnTo>
                  <a:lnTo>
                    <a:pt x="81" y="74"/>
                  </a:lnTo>
                  <a:lnTo>
                    <a:pt x="81" y="80"/>
                  </a:lnTo>
                  <a:lnTo>
                    <a:pt x="81" y="83"/>
                  </a:lnTo>
                  <a:lnTo>
                    <a:pt x="81" y="83"/>
                  </a:lnTo>
                  <a:lnTo>
                    <a:pt x="83" y="85"/>
                  </a:lnTo>
                  <a:lnTo>
                    <a:pt x="83" y="85"/>
                  </a:lnTo>
                  <a:lnTo>
                    <a:pt x="85" y="85"/>
                  </a:lnTo>
                  <a:lnTo>
                    <a:pt x="89" y="85"/>
                  </a:lnTo>
                  <a:lnTo>
                    <a:pt x="91" y="82"/>
                  </a:lnTo>
                  <a:lnTo>
                    <a:pt x="95" y="83"/>
                  </a:lnTo>
                  <a:lnTo>
                    <a:pt x="89" y="91"/>
                  </a:lnTo>
                  <a:lnTo>
                    <a:pt x="83" y="95"/>
                  </a:lnTo>
                  <a:lnTo>
                    <a:pt x="78" y="99"/>
                  </a:lnTo>
                  <a:lnTo>
                    <a:pt x="70" y="99"/>
                  </a:lnTo>
                  <a:lnTo>
                    <a:pt x="64" y="99"/>
                  </a:lnTo>
                  <a:lnTo>
                    <a:pt x="59" y="95"/>
                  </a:lnTo>
                  <a:lnTo>
                    <a:pt x="55" y="91"/>
                  </a:lnTo>
                  <a:lnTo>
                    <a:pt x="53" y="83"/>
                  </a:lnTo>
                  <a:close/>
                  <a:moveTo>
                    <a:pt x="53" y="78"/>
                  </a:moveTo>
                  <a:lnTo>
                    <a:pt x="53" y="44"/>
                  </a:lnTo>
                  <a:lnTo>
                    <a:pt x="43" y="49"/>
                  </a:lnTo>
                  <a:lnTo>
                    <a:pt x="38" y="53"/>
                  </a:lnTo>
                  <a:lnTo>
                    <a:pt x="32" y="59"/>
                  </a:lnTo>
                  <a:lnTo>
                    <a:pt x="28" y="64"/>
                  </a:lnTo>
                  <a:lnTo>
                    <a:pt x="28" y="70"/>
                  </a:lnTo>
                  <a:lnTo>
                    <a:pt x="28" y="74"/>
                  </a:lnTo>
                  <a:lnTo>
                    <a:pt x="32" y="78"/>
                  </a:lnTo>
                  <a:lnTo>
                    <a:pt x="34" y="82"/>
                  </a:lnTo>
                  <a:lnTo>
                    <a:pt x="40" y="82"/>
                  </a:lnTo>
                  <a:lnTo>
                    <a:pt x="45" y="80"/>
                  </a:lnTo>
                  <a:lnTo>
                    <a:pt x="5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Freeform 346"/>
            <p:cNvSpPr>
              <a:spLocks noEditPoints="1"/>
            </p:cNvSpPr>
            <p:nvPr/>
          </p:nvSpPr>
          <p:spPr bwMode="auto">
            <a:xfrm>
              <a:off x="6275388" y="5230813"/>
              <a:ext cx="25400" cy="115887"/>
            </a:xfrm>
            <a:custGeom>
              <a:avLst/>
              <a:gdLst/>
              <a:ahLst/>
              <a:cxnLst>
                <a:cxn ang="0">
                  <a:pos x="19" y="99"/>
                </a:cxn>
                <a:cxn ang="0">
                  <a:pos x="16" y="99"/>
                </a:cxn>
                <a:cxn ang="0">
                  <a:pos x="16" y="90"/>
                </a:cxn>
                <a:cxn ang="0">
                  <a:pos x="14" y="80"/>
                </a:cxn>
                <a:cxn ang="0">
                  <a:pos x="10" y="71"/>
                </a:cxn>
                <a:cxn ang="0">
                  <a:pos x="4" y="48"/>
                </a:cxn>
                <a:cxn ang="0">
                  <a:pos x="2" y="35"/>
                </a:cxn>
                <a:cxn ang="0">
                  <a:pos x="0" y="25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9" y="6"/>
                </a:cxn>
                <a:cxn ang="0">
                  <a:pos x="33" y="12"/>
                </a:cxn>
                <a:cxn ang="0">
                  <a:pos x="33" y="18"/>
                </a:cxn>
                <a:cxn ang="0">
                  <a:pos x="33" y="23"/>
                </a:cxn>
                <a:cxn ang="0">
                  <a:pos x="33" y="29"/>
                </a:cxn>
                <a:cxn ang="0">
                  <a:pos x="31" y="38"/>
                </a:cxn>
                <a:cxn ang="0">
                  <a:pos x="29" y="48"/>
                </a:cxn>
                <a:cxn ang="0">
                  <a:pos x="23" y="71"/>
                </a:cxn>
                <a:cxn ang="0">
                  <a:pos x="21" y="84"/>
                </a:cxn>
                <a:cxn ang="0">
                  <a:pos x="19" y="99"/>
                </a:cxn>
                <a:cxn ang="0">
                  <a:pos x="18" y="114"/>
                </a:cxn>
                <a:cxn ang="0">
                  <a:pos x="23" y="114"/>
                </a:cxn>
                <a:cxn ang="0">
                  <a:pos x="29" y="118"/>
                </a:cxn>
                <a:cxn ang="0">
                  <a:pos x="33" y="124"/>
                </a:cxn>
                <a:cxn ang="0">
                  <a:pos x="33" y="131"/>
                </a:cxn>
                <a:cxn ang="0">
                  <a:pos x="33" y="137"/>
                </a:cxn>
                <a:cxn ang="0">
                  <a:pos x="29" y="143"/>
                </a:cxn>
                <a:cxn ang="0">
                  <a:pos x="23" y="147"/>
                </a:cxn>
                <a:cxn ang="0">
                  <a:pos x="18" y="147"/>
                </a:cxn>
                <a:cxn ang="0">
                  <a:pos x="10" y="147"/>
                </a:cxn>
                <a:cxn ang="0">
                  <a:pos x="4" y="143"/>
                </a:cxn>
                <a:cxn ang="0">
                  <a:pos x="0" y="137"/>
                </a:cxn>
                <a:cxn ang="0">
                  <a:pos x="0" y="131"/>
                </a:cxn>
                <a:cxn ang="0">
                  <a:pos x="0" y="124"/>
                </a:cxn>
                <a:cxn ang="0">
                  <a:pos x="4" y="118"/>
                </a:cxn>
                <a:cxn ang="0">
                  <a:pos x="10" y="114"/>
                </a:cxn>
                <a:cxn ang="0">
                  <a:pos x="18" y="114"/>
                </a:cxn>
              </a:cxnLst>
              <a:rect l="0" t="0" r="r" b="b"/>
              <a:pathLst>
                <a:path w="33" h="147">
                  <a:moveTo>
                    <a:pt x="19" y="99"/>
                  </a:moveTo>
                  <a:lnTo>
                    <a:pt x="16" y="99"/>
                  </a:lnTo>
                  <a:lnTo>
                    <a:pt x="16" y="90"/>
                  </a:lnTo>
                  <a:lnTo>
                    <a:pt x="14" y="80"/>
                  </a:lnTo>
                  <a:lnTo>
                    <a:pt x="10" y="71"/>
                  </a:lnTo>
                  <a:lnTo>
                    <a:pt x="4" y="48"/>
                  </a:lnTo>
                  <a:lnTo>
                    <a:pt x="2" y="35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9" y="6"/>
                  </a:lnTo>
                  <a:lnTo>
                    <a:pt x="33" y="12"/>
                  </a:lnTo>
                  <a:lnTo>
                    <a:pt x="33" y="18"/>
                  </a:lnTo>
                  <a:lnTo>
                    <a:pt x="33" y="23"/>
                  </a:lnTo>
                  <a:lnTo>
                    <a:pt x="33" y="29"/>
                  </a:lnTo>
                  <a:lnTo>
                    <a:pt x="31" y="38"/>
                  </a:lnTo>
                  <a:lnTo>
                    <a:pt x="29" y="48"/>
                  </a:lnTo>
                  <a:lnTo>
                    <a:pt x="23" y="71"/>
                  </a:lnTo>
                  <a:lnTo>
                    <a:pt x="21" y="84"/>
                  </a:lnTo>
                  <a:lnTo>
                    <a:pt x="19" y="99"/>
                  </a:lnTo>
                  <a:close/>
                  <a:moveTo>
                    <a:pt x="18" y="114"/>
                  </a:moveTo>
                  <a:lnTo>
                    <a:pt x="23" y="114"/>
                  </a:lnTo>
                  <a:lnTo>
                    <a:pt x="29" y="118"/>
                  </a:lnTo>
                  <a:lnTo>
                    <a:pt x="33" y="124"/>
                  </a:lnTo>
                  <a:lnTo>
                    <a:pt x="33" y="131"/>
                  </a:lnTo>
                  <a:lnTo>
                    <a:pt x="33" y="137"/>
                  </a:lnTo>
                  <a:lnTo>
                    <a:pt x="29" y="143"/>
                  </a:lnTo>
                  <a:lnTo>
                    <a:pt x="23" y="147"/>
                  </a:lnTo>
                  <a:lnTo>
                    <a:pt x="18" y="147"/>
                  </a:lnTo>
                  <a:lnTo>
                    <a:pt x="10" y="147"/>
                  </a:lnTo>
                  <a:lnTo>
                    <a:pt x="4" y="143"/>
                  </a:lnTo>
                  <a:lnTo>
                    <a:pt x="0" y="137"/>
                  </a:lnTo>
                  <a:lnTo>
                    <a:pt x="0" y="131"/>
                  </a:lnTo>
                  <a:lnTo>
                    <a:pt x="0" y="124"/>
                  </a:lnTo>
                  <a:lnTo>
                    <a:pt x="4" y="118"/>
                  </a:lnTo>
                  <a:lnTo>
                    <a:pt x="10" y="114"/>
                  </a:lnTo>
                  <a:lnTo>
                    <a:pt x="18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Freeform 347"/>
            <p:cNvSpPr>
              <a:spLocks/>
            </p:cNvSpPr>
            <p:nvPr/>
          </p:nvSpPr>
          <p:spPr bwMode="auto">
            <a:xfrm>
              <a:off x="6032500" y="4659313"/>
              <a:ext cx="219075" cy="219075"/>
            </a:xfrm>
            <a:custGeom>
              <a:avLst/>
              <a:gdLst/>
              <a:ahLst/>
              <a:cxnLst>
                <a:cxn ang="0">
                  <a:pos x="275" y="139"/>
                </a:cxn>
                <a:cxn ang="0">
                  <a:pos x="269" y="102"/>
                </a:cxn>
                <a:cxn ang="0">
                  <a:pos x="256" y="68"/>
                </a:cxn>
                <a:cxn ang="0">
                  <a:pos x="233" y="42"/>
                </a:cxn>
                <a:cxn ang="0">
                  <a:pos x="207" y="19"/>
                </a:cxn>
                <a:cxn ang="0">
                  <a:pos x="173" y="6"/>
                </a:cxn>
                <a:cxn ang="0">
                  <a:pos x="136" y="0"/>
                </a:cxn>
                <a:cxn ang="0">
                  <a:pos x="100" y="6"/>
                </a:cxn>
                <a:cxn ang="0">
                  <a:pos x="66" y="19"/>
                </a:cxn>
                <a:cxn ang="0">
                  <a:pos x="40" y="42"/>
                </a:cxn>
                <a:cxn ang="0">
                  <a:pos x="17" y="68"/>
                </a:cxn>
                <a:cxn ang="0">
                  <a:pos x="4" y="102"/>
                </a:cxn>
                <a:cxn ang="0">
                  <a:pos x="0" y="139"/>
                </a:cxn>
                <a:cxn ang="0">
                  <a:pos x="4" y="175"/>
                </a:cxn>
                <a:cxn ang="0">
                  <a:pos x="17" y="207"/>
                </a:cxn>
                <a:cxn ang="0">
                  <a:pos x="40" y="235"/>
                </a:cxn>
                <a:cxn ang="0">
                  <a:pos x="66" y="256"/>
                </a:cxn>
                <a:cxn ang="0">
                  <a:pos x="100" y="271"/>
                </a:cxn>
                <a:cxn ang="0">
                  <a:pos x="136" y="275"/>
                </a:cxn>
                <a:cxn ang="0">
                  <a:pos x="173" y="271"/>
                </a:cxn>
                <a:cxn ang="0">
                  <a:pos x="207" y="256"/>
                </a:cxn>
                <a:cxn ang="0">
                  <a:pos x="233" y="235"/>
                </a:cxn>
                <a:cxn ang="0">
                  <a:pos x="256" y="207"/>
                </a:cxn>
                <a:cxn ang="0">
                  <a:pos x="269" y="175"/>
                </a:cxn>
                <a:cxn ang="0">
                  <a:pos x="275" y="139"/>
                </a:cxn>
              </a:cxnLst>
              <a:rect l="0" t="0" r="r" b="b"/>
              <a:pathLst>
                <a:path w="275" h="275">
                  <a:moveTo>
                    <a:pt x="275" y="139"/>
                  </a:moveTo>
                  <a:lnTo>
                    <a:pt x="269" y="102"/>
                  </a:lnTo>
                  <a:lnTo>
                    <a:pt x="256" y="68"/>
                  </a:lnTo>
                  <a:lnTo>
                    <a:pt x="233" y="42"/>
                  </a:lnTo>
                  <a:lnTo>
                    <a:pt x="207" y="19"/>
                  </a:lnTo>
                  <a:lnTo>
                    <a:pt x="173" y="6"/>
                  </a:lnTo>
                  <a:lnTo>
                    <a:pt x="136" y="0"/>
                  </a:lnTo>
                  <a:lnTo>
                    <a:pt x="100" y="6"/>
                  </a:lnTo>
                  <a:lnTo>
                    <a:pt x="66" y="19"/>
                  </a:lnTo>
                  <a:lnTo>
                    <a:pt x="40" y="42"/>
                  </a:lnTo>
                  <a:lnTo>
                    <a:pt x="17" y="68"/>
                  </a:lnTo>
                  <a:lnTo>
                    <a:pt x="4" y="102"/>
                  </a:lnTo>
                  <a:lnTo>
                    <a:pt x="0" y="139"/>
                  </a:lnTo>
                  <a:lnTo>
                    <a:pt x="4" y="175"/>
                  </a:lnTo>
                  <a:lnTo>
                    <a:pt x="17" y="207"/>
                  </a:lnTo>
                  <a:lnTo>
                    <a:pt x="40" y="235"/>
                  </a:lnTo>
                  <a:lnTo>
                    <a:pt x="66" y="256"/>
                  </a:lnTo>
                  <a:lnTo>
                    <a:pt x="100" y="271"/>
                  </a:lnTo>
                  <a:lnTo>
                    <a:pt x="136" y="275"/>
                  </a:lnTo>
                  <a:lnTo>
                    <a:pt x="173" y="271"/>
                  </a:lnTo>
                  <a:lnTo>
                    <a:pt x="207" y="256"/>
                  </a:lnTo>
                  <a:lnTo>
                    <a:pt x="233" y="235"/>
                  </a:lnTo>
                  <a:lnTo>
                    <a:pt x="256" y="207"/>
                  </a:lnTo>
                  <a:lnTo>
                    <a:pt x="269" y="175"/>
                  </a:lnTo>
                  <a:lnTo>
                    <a:pt x="275" y="13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Freeform 348"/>
            <p:cNvSpPr>
              <a:spLocks/>
            </p:cNvSpPr>
            <p:nvPr/>
          </p:nvSpPr>
          <p:spPr bwMode="auto">
            <a:xfrm>
              <a:off x="6122988" y="4868863"/>
              <a:ext cx="33337" cy="2682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1"/>
                </a:cxn>
                <a:cxn ang="0">
                  <a:pos x="2" y="19"/>
                </a:cxn>
                <a:cxn ang="0">
                  <a:pos x="3" y="28"/>
                </a:cxn>
                <a:cxn ang="0">
                  <a:pos x="5" y="57"/>
                </a:cxn>
                <a:cxn ang="0">
                  <a:pos x="9" y="93"/>
                </a:cxn>
                <a:cxn ang="0">
                  <a:pos x="13" y="135"/>
                </a:cxn>
                <a:cxn ang="0">
                  <a:pos x="19" y="176"/>
                </a:cxn>
                <a:cxn ang="0">
                  <a:pos x="24" y="218"/>
                </a:cxn>
                <a:cxn ang="0">
                  <a:pos x="30" y="256"/>
                </a:cxn>
                <a:cxn ang="0">
                  <a:pos x="34" y="286"/>
                </a:cxn>
                <a:cxn ang="0">
                  <a:pos x="38" y="311"/>
                </a:cxn>
                <a:cxn ang="0">
                  <a:pos x="40" y="321"/>
                </a:cxn>
                <a:cxn ang="0">
                  <a:pos x="41" y="328"/>
                </a:cxn>
                <a:cxn ang="0">
                  <a:pos x="41" y="332"/>
                </a:cxn>
                <a:cxn ang="0">
                  <a:pos x="41" y="336"/>
                </a:cxn>
                <a:cxn ang="0">
                  <a:pos x="41" y="338"/>
                </a:cxn>
                <a:cxn ang="0">
                  <a:pos x="41" y="338"/>
                </a:cxn>
                <a:cxn ang="0">
                  <a:pos x="41" y="338"/>
                </a:cxn>
              </a:cxnLst>
              <a:rect l="0" t="0" r="r" b="b"/>
              <a:pathLst>
                <a:path w="41" h="33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1"/>
                  </a:lnTo>
                  <a:lnTo>
                    <a:pt x="2" y="19"/>
                  </a:lnTo>
                  <a:lnTo>
                    <a:pt x="3" y="28"/>
                  </a:lnTo>
                  <a:lnTo>
                    <a:pt x="5" y="57"/>
                  </a:lnTo>
                  <a:lnTo>
                    <a:pt x="9" y="93"/>
                  </a:lnTo>
                  <a:lnTo>
                    <a:pt x="13" y="135"/>
                  </a:lnTo>
                  <a:lnTo>
                    <a:pt x="19" y="176"/>
                  </a:lnTo>
                  <a:lnTo>
                    <a:pt x="24" y="218"/>
                  </a:lnTo>
                  <a:lnTo>
                    <a:pt x="30" y="256"/>
                  </a:lnTo>
                  <a:lnTo>
                    <a:pt x="34" y="286"/>
                  </a:lnTo>
                  <a:lnTo>
                    <a:pt x="38" y="311"/>
                  </a:lnTo>
                  <a:lnTo>
                    <a:pt x="40" y="321"/>
                  </a:lnTo>
                  <a:lnTo>
                    <a:pt x="41" y="328"/>
                  </a:lnTo>
                  <a:lnTo>
                    <a:pt x="41" y="332"/>
                  </a:lnTo>
                  <a:lnTo>
                    <a:pt x="41" y="336"/>
                  </a:lnTo>
                  <a:lnTo>
                    <a:pt x="41" y="338"/>
                  </a:lnTo>
                  <a:lnTo>
                    <a:pt x="41" y="338"/>
                  </a:lnTo>
                  <a:lnTo>
                    <a:pt x="41" y="33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Freeform 349"/>
            <p:cNvSpPr>
              <a:spLocks/>
            </p:cNvSpPr>
            <p:nvPr/>
          </p:nvSpPr>
          <p:spPr bwMode="auto">
            <a:xfrm>
              <a:off x="6138863" y="5087938"/>
              <a:ext cx="22225" cy="4921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2" y="63"/>
                </a:cxn>
                <a:cxn ang="0">
                  <a:pos x="0" y="6"/>
                </a:cxn>
              </a:cxnLst>
              <a:rect l="0" t="0" r="r" b="b"/>
              <a:pathLst>
                <a:path w="28" h="63">
                  <a:moveTo>
                    <a:pt x="28" y="0"/>
                  </a:moveTo>
                  <a:lnTo>
                    <a:pt x="22" y="63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Freeform 350"/>
            <p:cNvSpPr>
              <a:spLocks noEditPoints="1"/>
            </p:cNvSpPr>
            <p:nvPr/>
          </p:nvSpPr>
          <p:spPr bwMode="auto">
            <a:xfrm>
              <a:off x="6089650" y="4741863"/>
              <a:ext cx="58738" cy="79375"/>
            </a:xfrm>
            <a:custGeom>
              <a:avLst/>
              <a:gdLst/>
              <a:ahLst/>
              <a:cxnLst>
                <a:cxn ang="0">
                  <a:pos x="45" y="61"/>
                </a:cxn>
                <a:cxn ang="0">
                  <a:pos x="42" y="65"/>
                </a:cxn>
                <a:cxn ang="0">
                  <a:pos x="38" y="67"/>
                </a:cxn>
                <a:cxn ang="0">
                  <a:pos x="32" y="71"/>
                </a:cxn>
                <a:cxn ang="0">
                  <a:pos x="26" y="71"/>
                </a:cxn>
                <a:cxn ang="0">
                  <a:pos x="19" y="69"/>
                </a:cxn>
                <a:cxn ang="0">
                  <a:pos x="11" y="65"/>
                </a:cxn>
                <a:cxn ang="0">
                  <a:pos x="6" y="59"/>
                </a:cxn>
                <a:cxn ang="0">
                  <a:pos x="2" y="54"/>
                </a:cxn>
                <a:cxn ang="0">
                  <a:pos x="0" y="46"/>
                </a:cxn>
                <a:cxn ang="0">
                  <a:pos x="0" y="38"/>
                </a:cxn>
                <a:cxn ang="0">
                  <a:pos x="2" y="29"/>
                </a:cxn>
                <a:cxn ang="0">
                  <a:pos x="4" y="19"/>
                </a:cxn>
                <a:cxn ang="0">
                  <a:pos x="7" y="14"/>
                </a:cxn>
                <a:cxn ang="0">
                  <a:pos x="11" y="8"/>
                </a:cxn>
                <a:cxn ang="0">
                  <a:pos x="17" y="4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0" y="0"/>
                </a:cxn>
                <a:cxn ang="0">
                  <a:pos x="44" y="2"/>
                </a:cxn>
                <a:cxn ang="0">
                  <a:pos x="47" y="4"/>
                </a:cxn>
                <a:cxn ang="0">
                  <a:pos x="51" y="6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66" y="86"/>
                </a:cxn>
                <a:cxn ang="0">
                  <a:pos x="66" y="92"/>
                </a:cxn>
                <a:cxn ang="0">
                  <a:pos x="66" y="95"/>
                </a:cxn>
                <a:cxn ang="0">
                  <a:pos x="68" y="97"/>
                </a:cxn>
                <a:cxn ang="0">
                  <a:pos x="72" y="99"/>
                </a:cxn>
                <a:cxn ang="0">
                  <a:pos x="72" y="101"/>
                </a:cxn>
                <a:cxn ang="0">
                  <a:pos x="36" y="101"/>
                </a:cxn>
                <a:cxn ang="0">
                  <a:pos x="36" y="99"/>
                </a:cxn>
                <a:cxn ang="0">
                  <a:pos x="40" y="99"/>
                </a:cxn>
                <a:cxn ang="0">
                  <a:pos x="42" y="97"/>
                </a:cxn>
                <a:cxn ang="0">
                  <a:pos x="44" y="97"/>
                </a:cxn>
                <a:cxn ang="0">
                  <a:pos x="45" y="95"/>
                </a:cxn>
                <a:cxn ang="0">
                  <a:pos x="45" y="94"/>
                </a:cxn>
                <a:cxn ang="0">
                  <a:pos x="45" y="90"/>
                </a:cxn>
                <a:cxn ang="0">
                  <a:pos x="45" y="61"/>
                </a:cxn>
                <a:cxn ang="0">
                  <a:pos x="45" y="56"/>
                </a:cxn>
                <a:cxn ang="0">
                  <a:pos x="45" y="27"/>
                </a:cxn>
                <a:cxn ang="0">
                  <a:pos x="45" y="21"/>
                </a:cxn>
                <a:cxn ang="0">
                  <a:pos x="45" y="16"/>
                </a:cxn>
                <a:cxn ang="0">
                  <a:pos x="44" y="12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8" y="4"/>
                </a:cxn>
                <a:cxn ang="0">
                  <a:pos x="34" y="4"/>
                </a:cxn>
                <a:cxn ang="0">
                  <a:pos x="28" y="6"/>
                </a:cxn>
                <a:cxn ang="0">
                  <a:pos x="25" y="10"/>
                </a:cxn>
                <a:cxn ang="0">
                  <a:pos x="23" y="14"/>
                </a:cxn>
                <a:cxn ang="0">
                  <a:pos x="21" y="19"/>
                </a:cxn>
                <a:cxn ang="0">
                  <a:pos x="21" y="27"/>
                </a:cxn>
                <a:cxn ang="0">
                  <a:pos x="21" y="37"/>
                </a:cxn>
                <a:cxn ang="0">
                  <a:pos x="21" y="46"/>
                </a:cxn>
                <a:cxn ang="0">
                  <a:pos x="23" y="54"/>
                </a:cxn>
                <a:cxn ang="0">
                  <a:pos x="25" y="59"/>
                </a:cxn>
                <a:cxn ang="0">
                  <a:pos x="28" y="61"/>
                </a:cxn>
                <a:cxn ang="0">
                  <a:pos x="32" y="63"/>
                </a:cxn>
                <a:cxn ang="0">
                  <a:pos x="36" y="63"/>
                </a:cxn>
                <a:cxn ang="0">
                  <a:pos x="38" y="61"/>
                </a:cxn>
                <a:cxn ang="0">
                  <a:pos x="42" y="59"/>
                </a:cxn>
                <a:cxn ang="0">
                  <a:pos x="45" y="56"/>
                </a:cxn>
              </a:cxnLst>
              <a:rect l="0" t="0" r="r" b="b"/>
              <a:pathLst>
                <a:path w="72" h="101">
                  <a:moveTo>
                    <a:pt x="45" y="61"/>
                  </a:moveTo>
                  <a:lnTo>
                    <a:pt x="42" y="65"/>
                  </a:lnTo>
                  <a:lnTo>
                    <a:pt x="38" y="67"/>
                  </a:lnTo>
                  <a:lnTo>
                    <a:pt x="32" y="71"/>
                  </a:lnTo>
                  <a:lnTo>
                    <a:pt x="26" y="71"/>
                  </a:lnTo>
                  <a:lnTo>
                    <a:pt x="19" y="69"/>
                  </a:lnTo>
                  <a:lnTo>
                    <a:pt x="11" y="65"/>
                  </a:lnTo>
                  <a:lnTo>
                    <a:pt x="6" y="59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2" y="29"/>
                  </a:lnTo>
                  <a:lnTo>
                    <a:pt x="4" y="19"/>
                  </a:lnTo>
                  <a:lnTo>
                    <a:pt x="7" y="14"/>
                  </a:lnTo>
                  <a:lnTo>
                    <a:pt x="11" y="8"/>
                  </a:lnTo>
                  <a:lnTo>
                    <a:pt x="17" y="4"/>
                  </a:lnTo>
                  <a:lnTo>
                    <a:pt x="25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66" y="86"/>
                  </a:lnTo>
                  <a:lnTo>
                    <a:pt x="66" y="92"/>
                  </a:lnTo>
                  <a:lnTo>
                    <a:pt x="66" y="95"/>
                  </a:lnTo>
                  <a:lnTo>
                    <a:pt x="68" y="97"/>
                  </a:lnTo>
                  <a:lnTo>
                    <a:pt x="72" y="99"/>
                  </a:lnTo>
                  <a:lnTo>
                    <a:pt x="72" y="101"/>
                  </a:lnTo>
                  <a:lnTo>
                    <a:pt x="36" y="101"/>
                  </a:lnTo>
                  <a:lnTo>
                    <a:pt x="36" y="99"/>
                  </a:lnTo>
                  <a:lnTo>
                    <a:pt x="40" y="99"/>
                  </a:lnTo>
                  <a:lnTo>
                    <a:pt x="42" y="97"/>
                  </a:lnTo>
                  <a:lnTo>
                    <a:pt x="44" y="97"/>
                  </a:lnTo>
                  <a:lnTo>
                    <a:pt x="45" y="95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61"/>
                  </a:lnTo>
                  <a:close/>
                  <a:moveTo>
                    <a:pt x="45" y="56"/>
                  </a:moveTo>
                  <a:lnTo>
                    <a:pt x="45" y="27"/>
                  </a:lnTo>
                  <a:lnTo>
                    <a:pt x="45" y="21"/>
                  </a:lnTo>
                  <a:lnTo>
                    <a:pt x="45" y="16"/>
                  </a:lnTo>
                  <a:lnTo>
                    <a:pt x="44" y="12"/>
                  </a:lnTo>
                  <a:lnTo>
                    <a:pt x="42" y="10"/>
                  </a:lnTo>
                  <a:lnTo>
                    <a:pt x="40" y="6"/>
                  </a:lnTo>
                  <a:lnTo>
                    <a:pt x="38" y="4"/>
                  </a:lnTo>
                  <a:lnTo>
                    <a:pt x="34" y="4"/>
                  </a:lnTo>
                  <a:lnTo>
                    <a:pt x="28" y="6"/>
                  </a:lnTo>
                  <a:lnTo>
                    <a:pt x="25" y="10"/>
                  </a:lnTo>
                  <a:lnTo>
                    <a:pt x="23" y="14"/>
                  </a:lnTo>
                  <a:lnTo>
                    <a:pt x="21" y="19"/>
                  </a:lnTo>
                  <a:lnTo>
                    <a:pt x="21" y="27"/>
                  </a:lnTo>
                  <a:lnTo>
                    <a:pt x="21" y="37"/>
                  </a:lnTo>
                  <a:lnTo>
                    <a:pt x="21" y="46"/>
                  </a:lnTo>
                  <a:lnTo>
                    <a:pt x="23" y="54"/>
                  </a:lnTo>
                  <a:lnTo>
                    <a:pt x="25" y="59"/>
                  </a:lnTo>
                  <a:lnTo>
                    <a:pt x="28" y="61"/>
                  </a:lnTo>
                  <a:lnTo>
                    <a:pt x="32" y="63"/>
                  </a:lnTo>
                  <a:lnTo>
                    <a:pt x="36" y="63"/>
                  </a:lnTo>
                  <a:lnTo>
                    <a:pt x="38" y="61"/>
                  </a:lnTo>
                  <a:lnTo>
                    <a:pt x="42" y="59"/>
                  </a:lnTo>
                  <a:lnTo>
                    <a:pt x="45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Freeform 351"/>
            <p:cNvSpPr>
              <a:spLocks/>
            </p:cNvSpPr>
            <p:nvPr/>
          </p:nvSpPr>
          <p:spPr bwMode="auto">
            <a:xfrm>
              <a:off x="6148388" y="4791075"/>
              <a:ext cx="41275" cy="65088"/>
            </a:xfrm>
            <a:custGeom>
              <a:avLst/>
              <a:gdLst/>
              <a:ahLst/>
              <a:cxnLst>
                <a:cxn ang="0">
                  <a:pos x="15" y="36"/>
                </a:cxn>
                <a:cxn ang="0">
                  <a:pos x="25" y="32"/>
                </a:cxn>
                <a:cxn ang="0">
                  <a:pos x="29" y="27"/>
                </a:cxn>
                <a:cxn ang="0">
                  <a:pos x="30" y="21"/>
                </a:cxn>
                <a:cxn ang="0">
                  <a:pos x="27" y="12"/>
                </a:cxn>
                <a:cxn ang="0">
                  <a:pos x="19" y="8"/>
                </a:cxn>
                <a:cxn ang="0">
                  <a:pos x="8" y="12"/>
                </a:cxn>
                <a:cxn ang="0">
                  <a:pos x="2" y="15"/>
                </a:cxn>
                <a:cxn ang="0">
                  <a:pos x="13" y="4"/>
                </a:cxn>
                <a:cxn ang="0">
                  <a:pos x="29" y="0"/>
                </a:cxn>
                <a:cxn ang="0">
                  <a:pos x="38" y="2"/>
                </a:cxn>
                <a:cxn ang="0">
                  <a:pos x="48" y="10"/>
                </a:cxn>
                <a:cxn ang="0">
                  <a:pos x="48" y="19"/>
                </a:cxn>
                <a:cxn ang="0">
                  <a:pos x="42" y="27"/>
                </a:cxn>
                <a:cxn ang="0">
                  <a:pos x="42" y="32"/>
                </a:cxn>
                <a:cxn ang="0">
                  <a:pos x="51" y="44"/>
                </a:cxn>
                <a:cxn ang="0">
                  <a:pos x="51" y="59"/>
                </a:cxn>
                <a:cxn ang="0">
                  <a:pos x="44" y="72"/>
                </a:cxn>
                <a:cxn ang="0">
                  <a:pos x="29" y="80"/>
                </a:cxn>
                <a:cxn ang="0">
                  <a:pos x="11" y="82"/>
                </a:cxn>
                <a:cxn ang="0">
                  <a:pos x="4" y="78"/>
                </a:cxn>
                <a:cxn ang="0">
                  <a:pos x="0" y="70"/>
                </a:cxn>
                <a:cxn ang="0">
                  <a:pos x="2" y="65"/>
                </a:cxn>
                <a:cxn ang="0">
                  <a:pos x="6" y="63"/>
                </a:cxn>
                <a:cxn ang="0">
                  <a:pos x="10" y="63"/>
                </a:cxn>
                <a:cxn ang="0">
                  <a:pos x="13" y="67"/>
                </a:cxn>
                <a:cxn ang="0">
                  <a:pos x="23" y="72"/>
                </a:cxn>
                <a:cxn ang="0">
                  <a:pos x="32" y="72"/>
                </a:cxn>
                <a:cxn ang="0">
                  <a:pos x="38" y="67"/>
                </a:cxn>
                <a:cxn ang="0">
                  <a:pos x="38" y="53"/>
                </a:cxn>
                <a:cxn ang="0">
                  <a:pos x="29" y="44"/>
                </a:cxn>
                <a:cxn ang="0">
                  <a:pos x="15" y="38"/>
                </a:cxn>
              </a:cxnLst>
              <a:rect l="0" t="0" r="r" b="b"/>
              <a:pathLst>
                <a:path w="53" h="82">
                  <a:moveTo>
                    <a:pt x="15" y="38"/>
                  </a:moveTo>
                  <a:lnTo>
                    <a:pt x="15" y="36"/>
                  </a:lnTo>
                  <a:lnTo>
                    <a:pt x="21" y="34"/>
                  </a:lnTo>
                  <a:lnTo>
                    <a:pt x="25" y="32"/>
                  </a:lnTo>
                  <a:lnTo>
                    <a:pt x="27" y="31"/>
                  </a:lnTo>
                  <a:lnTo>
                    <a:pt x="29" y="27"/>
                  </a:lnTo>
                  <a:lnTo>
                    <a:pt x="30" y="25"/>
                  </a:lnTo>
                  <a:lnTo>
                    <a:pt x="30" y="21"/>
                  </a:lnTo>
                  <a:lnTo>
                    <a:pt x="30" y="15"/>
                  </a:lnTo>
                  <a:lnTo>
                    <a:pt x="27" y="12"/>
                  </a:lnTo>
                  <a:lnTo>
                    <a:pt x="23" y="10"/>
                  </a:lnTo>
                  <a:lnTo>
                    <a:pt x="19" y="8"/>
                  </a:lnTo>
                  <a:lnTo>
                    <a:pt x="13" y="10"/>
                  </a:lnTo>
                  <a:lnTo>
                    <a:pt x="8" y="12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8" y="8"/>
                  </a:lnTo>
                  <a:lnTo>
                    <a:pt x="13" y="4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4" y="4"/>
                  </a:lnTo>
                  <a:lnTo>
                    <a:pt x="48" y="10"/>
                  </a:lnTo>
                  <a:lnTo>
                    <a:pt x="49" y="15"/>
                  </a:lnTo>
                  <a:lnTo>
                    <a:pt x="48" y="19"/>
                  </a:lnTo>
                  <a:lnTo>
                    <a:pt x="46" y="23"/>
                  </a:lnTo>
                  <a:lnTo>
                    <a:pt x="42" y="27"/>
                  </a:lnTo>
                  <a:lnTo>
                    <a:pt x="36" y="29"/>
                  </a:lnTo>
                  <a:lnTo>
                    <a:pt x="42" y="32"/>
                  </a:lnTo>
                  <a:lnTo>
                    <a:pt x="48" y="38"/>
                  </a:lnTo>
                  <a:lnTo>
                    <a:pt x="51" y="44"/>
                  </a:lnTo>
                  <a:lnTo>
                    <a:pt x="53" y="49"/>
                  </a:lnTo>
                  <a:lnTo>
                    <a:pt x="51" y="59"/>
                  </a:lnTo>
                  <a:lnTo>
                    <a:pt x="48" y="67"/>
                  </a:lnTo>
                  <a:lnTo>
                    <a:pt x="44" y="72"/>
                  </a:lnTo>
                  <a:lnTo>
                    <a:pt x="36" y="78"/>
                  </a:lnTo>
                  <a:lnTo>
                    <a:pt x="29" y="80"/>
                  </a:lnTo>
                  <a:lnTo>
                    <a:pt x="19" y="82"/>
                  </a:lnTo>
                  <a:lnTo>
                    <a:pt x="11" y="82"/>
                  </a:lnTo>
                  <a:lnTo>
                    <a:pt x="8" y="80"/>
                  </a:lnTo>
                  <a:lnTo>
                    <a:pt x="4" y="78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10" y="63"/>
                  </a:lnTo>
                  <a:lnTo>
                    <a:pt x="11" y="65"/>
                  </a:lnTo>
                  <a:lnTo>
                    <a:pt x="13" y="67"/>
                  </a:lnTo>
                  <a:lnTo>
                    <a:pt x="17" y="68"/>
                  </a:lnTo>
                  <a:lnTo>
                    <a:pt x="23" y="72"/>
                  </a:lnTo>
                  <a:lnTo>
                    <a:pt x="29" y="72"/>
                  </a:lnTo>
                  <a:lnTo>
                    <a:pt x="32" y="72"/>
                  </a:lnTo>
                  <a:lnTo>
                    <a:pt x="36" y="70"/>
                  </a:lnTo>
                  <a:lnTo>
                    <a:pt x="38" y="67"/>
                  </a:lnTo>
                  <a:lnTo>
                    <a:pt x="38" y="61"/>
                  </a:lnTo>
                  <a:lnTo>
                    <a:pt x="38" y="53"/>
                  </a:lnTo>
                  <a:lnTo>
                    <a:pt x="32" y="48"/>
                  </a:lnTo>
                  <a:lnTo>
                    <a:pt x="29" y="44"/>
                  </a:lnTo>
                  <a:lnTo>
                    <a:pt x="23" y="40"/>
                  </a:lnTo>
                  <a:lnTo>
                    <a:pt x="1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Line 353"/>
            <p:cNvSpPr>
              <a:spLocks noChangeShapeType="1"/>
            </p:cNvSpPr>
            <p:nvPr/>
          </p:nvSpPr>
          <p:spPr bwMode="auto">
            <a:xfrm>
              <a:off x="5795963" y="4584700"/>
              <a:ext cx="44450" cy="4365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Freeform 360"/>
            <p:cNvSpPr>
              <a:spLocks/>
            </p:cNvSpPr>
            <p:nvPr/>
          </p:nvSpPr>
          <p:spPr bwMode="auto">
            <a:xfrm>
              <a:off x="7534275" y="5173663"/>
              <a:ext cx="138113" cy="20955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0"/>
                </a:cxn>
                <a:cxn ang="0">
                  <a:pos x="175" y="0"/>
                </a:cxn>
                <a:cxn ang="0">
                  <a:pos x="175" y="40"/>
                </a:cxn>
                <a:cxn ang="0">
                  <a:pos x="152" y="65"/>
                </a:cxn>
                <a:cxn ang="0">
                  <a:pos x="131" y="101"/>
                </a:cxn>
                <a:cxn ang="0">
                  <a:pos x="110" y="143"/>
                </a:cxn>
                <a:cxn ang="0">
                  <a:pos x="97" y="184"/>
                </a:cxn>
                <a:cxn ang="0">
                  <a:pos x="87" y="228"/>
                </a:cxn>
                <a:cxn ang="0">
                  <a:pos x="85" y="264"/>
                </a:cxn>
                <a:cxn ang="0">
                  <a:pos x="34" y="264"/>
                </a:cxn>
                <a:cxn ang="0">
                  <a:pos x="42" y="209"/>
                </a:cxn>
                <a:cxn ang="0">
                  <a:pos x="57" y="154"/>
                </a:cxn>
                <a:cxn ang="0">
                  <a:pos x="84" y="99"/>
                </a:cxn>
                <a:cxn ang="0">
                  <a:pos x="116" y="52"/>
                </a:cxn>
                <a:cxn ang="0">
                  <a:pos x="0" y="52"/>
                </a:cxn>
              </a:cxnLst>
              <a:rect l="0" t="0" r="r" b="b"/>
              <a:pathLst>
                <a:path w="175" h="264">
                  <a:moveTo>
                    <a:pt x="0" y="52"/>
                  </a:moveTo>
                  <a:lnTo>
                    <a:pt x="0" y="0"/>
                  </a:lnTo>
                  <a:lnTo>
                    <a:pt x="175" y="0"/>
                  </a:lnTo>
                  <a:lnTo>
                    <a:pt x="175" y="40"/>
                  </a:lnTo>
                  <a:lnTo>
                    <a:pt x="152" y="65"/>
                  </a:lnTo>
                  <a:lnTo>
                    <a:pt x="131" y="101"/>
                  </a:lnTo>
                  <a:lnTo>
                    <a:pt x="110" y="143"/>
                  </a:lnTo>
                  <a:lnTo>
                    <a:pt x="97" y="184"/>
                  </a:lnTo>
                  <a:lnTo>
                    <a:pt x="87" y="228"/>
                  </a:lnTo>
                  <a:lnTo>
                    <a:pt x="85" y="264"/>
                  </a:lnTo>
                  <a:lnTo>
                    <a:pt x="34" y="264"/>
                  </a:lnTo>
                  <a:lnTo>
                    <a:pt x="42" y="209"/>
                  </a:lnTo>
                  <a:lnTo>
                    <a:pt x="57" y="154"/>
                  </a:lnTo>
                  <a:lnTo>
                    <a:pt x="84" y="99"/>
                  </a:lnTo>
                  <a:lnTo>
                    <a:pt x="116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4776788" y="5459413"/>
            <a:ext cx="2887662" cy="836612"/>
            <a:chOff x="4776788" y="5459413"/>
            <a:chExt cx="2887662" cy="836612"/>
          </a:xfrm>
        </p:grpSpPr>
        <p:sp>
          <p:nvSpPr>
            <p:cNvPr id="426" name="Line 352"/>
            <p:cNvSpPr>
              <a:spLocks noChangeShapeType="1"/>
            </p:cNvSpPr>
            <p:nvPr/>
          </p:nvSpPr>
          <p:spPr bwMode="auto">
            <a:xfrm>
              <a:off x="4816475" y="6081713"/>
              <a:ext cx="24828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353"/>
            <p:cNvSpPr>
              <a:spLocks noChangeShapeType="1"/>
            </p:cNvSpPr>
            <p:nvPr/>
          </p:nvSpPr>
          <p:spPr bwMode="auto">
            <a:xfrm>
              <a:off x="4795838" y="6289675"/>
              <a:ext cx="24828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Line 354"/>
            <p:cNvSpPr>
              <a:spLocks noChangeShapeType="1"/>
            </p:cNvSpPr>
            <p:nvPr/>
          </p:nvSpPr>
          <p:spPr bwMode="auto">
            <a:xfrm>
              <a:off x="5041900" y="6073775"/>
              <a:ext cx="1588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Line 355"/>
            <p:cNvSpPr>
              <a:spLocks noChangeShapeType="1"/>
            </p:cNvSpPr>
            <p:nvPr/>
          </p:nvSpPr>
          <p:spPr bwMode="auto">
            <a:xfrm>
              <a:off x="5332413" y="6073775"/>
              <a:ext cx="1587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Line 356"/>
            <p:cNvSpPr>
              <a:spLocks noChangeShapeType="1"/>
            </p:cNvSpPr>
            <p:nvPr/>
          </p:nvSpPr>
          <p:spPr bwMode="auto">
            <a:xfrm>
              <a:off x="5611813" y="6073775"/>
              <a:ext cx="1587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Line 357"/>
            <p:cNvSpPr>
              <a:spLocks noChangeShapeType="1"/>
            </p:cNvSpPr>
            <p:nvPr/>
          </p:nvSpPr>
          <p:spPr bwMode="auto">
            <a:xfrm>
              <a:off x="5905500" y="6073775"/>
              <a:ext cx="1588" cy="222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Line 358"/>
            <p:cNvSpPr>
              <a:spLocks noChangeShapeType="1"/>
            </p:cNvSpPr>
            <p:nvPr/>
          </p:nvSpPr>
          <p:spPr bwMode="auto">
            <a:xfrm>
              <a:off x="6200775" y="6083300"/>
              <a:ext cx="1588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359"/>
            <p:cNvSpPr>
              <a:spLocks noChangeShapeType="1"/>
            </p:cNvSpPr>
            <p:nvPr/>
          </p:nvSpPr>
          <p:spPr bwMode="auto">
            <a:xfrm>
              <a:off x="6492875" y="6083300"/>
              <a:ext cx="1588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360"/>
            <p:cNvSpPr>
              <a:spLocks noChangeShapeType="1"/>
            </p:cNvSpPr>
            <p:nvPr/>
          </p:nvSpPr>
          <p:spPr bwMode="auto">
            <a:xfrm>
              <a:off x="6773863" y="6083300"/>
              <a:ext cx="1587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Line 361"/>
            <p:cNvSpPr>
              <a:spLocks noChangeShapeType="1"/>
            </p:cNvSpPr>
            <p:nvPr/>
          </p:nvSpPr>
          <p:spPr bwMode="auto">
            <a:xfrm>
              <a:off x="7064375" y="6083300"/>
              <a:ext cx="1588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Freeform 362"/>
            <p:cNvSpPr>
              <a:spLocks noEditPoints="1"/>
            </p:cNvSpPr>
            <p:nvPr/>
          </p:nvSpPr>
          <p:spPr bwMode="auto">
            <a:xfrm>
              <a:off x="5154613" y="6159500"/>
              <a:ext cx="79375" cy="1143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57"/>
                </a:cxn>
                <a:cxn ang="0">
                  <a:pos x="45" y="51"/>
                </a:cxn>
                <a:cxn ang="0">
                  <a:pos x="55" y="47"/>
                </a:cxn>
                <a:cxn ang="0">
                  <a:pos x="64" y="45"/>
                </a:cxn>
                <a:cxn ang="0">
                  <a:pos x="74" y="47"/>
                </a:cxn>
                <a:cxn ang="0">
                  <a:pos x="83" y="51"/>
                </a:cxn>
                <a:cxn ang="0">
                  <a:pos x="87" y="55"/>
                </a:cxn>
                <a:cxn ang="0">
                  <a:pos x="93" y="61"/>
                </a:cxn>
                <a:cxn ang="0">
                  <a:pos x="97" y="66"/>
                </a:cxn>
                <a:cxn ang="0">
                  <a:pos x="98" y="74"/>
                </a:cxn>
                <a:cxn ang="0">
                  <a:pos x="100" y="81"/>
                </a:cxn>
                <a:cxn ang="0">
                  <a:pos x="100" y="91"/>
                </a:cxn>
                <a:cxn ang="0">
                  <a:pos x="100" y="100"/>
                </a:cxn>
                <a:cxn ang="0">
                  <a:pos x="98" y="110"/>
                </a:cxn>
                <a:cxn ang="0">
                  <a:pos x="95" y="119"/>
                </a:cxn>
                <a:cxn ang="0">
                  <a:pos x="91" y="127"/>
                </a:cxn>
                <a:cxn ang="0">
                  <a:pos x="85" y="133"/>
                </a:cxn>
                <a:cxn ang="0">
                  <a:pos x="78" y="138"/>
                </a:cxn>
                <a:cxn ang="0">
                  <a:pos x="70" y="142"/>
                </a:cxn>
                <a:cxn ang="0">
                  <a:pos x="62" y="144"/>
                </a:cxn>
                <a:cxn ang="0">
                  <a:pos x="55" y="144"/>
                </a:cxn>
                <a:cxn ang="0">
                  <a:pos x="47" y="144"/>
                </a:cxn>
                <a:cxn ang="0">
                  <a:pos x="40" y="142"/>
                </a:cxn>
                <a:cxn ang="0">
                  <a:pos x="34" y="140"/>
                </a:cxn>
                <a:cxn ang="0">
                  <a:pos x="28" y="136"/>
                </a:cxn>
                <a:cxn ang="0">
                  <a:pos x="11" y="144"/>
                </a:cxn>
                <a:cxn ang="0">
                  <a:pos x="7" y="144"/>
                </a:cxn>
                <a:cxn ang="0">
                  <a:pos x="7" y="23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7" y="9"/>
                </a:cxn>
                <a:cxn ang="0">
                  <a:pos x="5" y="7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8" y="0"/>
                </a:cxn>
                <a:cxn ang="0">
                  <a:pos x="38" y="66"/>
                </a:cxn>
                <a:cxn ang="0">
                  <a:pos x="38" y="108"/>
                </a:cxn>
                <a:cxn ang="0">
                  <a:pos x="38" y="116"/>
                </a:cxn>
                <a:cxn ang="0">
                  <a:pos x="38" y="121"/>
                </a:cxn>
                <a:cxn ang="0">
                  <a:pos x="38" y="125"/>
                </a:cxn>
                <a:cxn ang="0">
                  <a:pos x="40" y="131"/>
                </a:cxn>
                <a:cxn ang="0">
                  <a:pos x="43" y="135"/>
                </a:cxn>
                <a:cxn ang="0">
                  <a:pos x="47" y="136"/>
                </a:cxn>
                <a:cxn ang="0">
                  <a:pos x="53" y="138"/>
                </a:cxn>
                <a:cxn ang="0">
                  <a:pos x="59" y="136"/>
                </a:cxn>
                <a:cxn ang="0">
                  <a:pos x="62" y="135"/>
                </a:cxn>
                <a:cxn ang="0">
                  <a:pos x="66" y="131"/>
                </a:cxn>
                <a:cxn ang="0">
                  <a:pos x="70" y="123"/>
                </a:cxn>
                <a:cxn ang="0">
                  <a:pos x="72" y="112"/>
                </a:cxn>
                <a:cxn ang="0">
                  <a:pos x="72" y="93"/>
                </a:cxn>
                <a:cxn ang="0">
                  <a:pos x="72" y="81"/>
                </a:cxn>
                <a:cxn ang="0">
                  <a:pos x="72" y="74"/>
                </a:cxn>
                <a:cxn ang="0">
                  <a:pos x="70" y="66"/>
                </a:cxn>
                <a:cxn ang="0">
                  <a:pos x="66" y="62"/>
                </a:cxn>
                <a:cxn ang="0">
                  <a:pos x="64" y="59"/>
                </a:cxn>
                <a:cxn ang="0">
                  <a:pos x="60" y="57"/>
                </a:cxn>
                <a:cxn ang="0">
                  <a:pos x="55" y="57"/>
                </a:cxn>
                <a:cxn ang="0">
                  <a:pos x="49" y="57"/>
                </a:cxn>
                <a:cxn ang="0">
                  <a:pos x="43" y="61"/>
                </a:cxn>
                <a:cxn ang="0">
                  <a:pos x="38" y="66"/>
                </a:cxn>
              </a:cxnLst>
              <a:rect l="0" t="0" r="r" b="b"/>
              <a:pathLst>
                <a:path w="100" h="144">
                  <a:moveTo>
                    <a:pt x="38" y="0"/>
                  </a:moveTo>
                  <a:lnTo>
                    <a:pt x="38" y="57"/>
                  </a:lnTo>
                  <a:lnTo>
                    <a:pt x="45" y="51"/>
                  </a:lnTo>
                  <a:lnTo>
                    <a:pt x="55" y="47"/>
                  </a:lnTo>
                  <a:lnTo>
                    <a:pt x="64" y="45"/>
                  </a:lnTo>
                  <a:lnTo>
                    <a:pt x="74" y="47"/>
                  </a:lnTo>
                  <a:lnTo>
                    <a:pt x="83" y="51"/>
                  </a:lnTo>
                  <a:lnTo>
                    <a:pt x="87" y="55"/>
                  </a:lnTo>
                  <a:lnTo>
                    <a:pt x="93" y="61"/>
                  </a:lnTo>
                  <a:lnTo>
                    <a:pt x="97" y="66"/>
                  </a:lnTo>
                  <a:lnTo>
                    <a:pt x="98" y="74"/>
                  </a:lnTo>
                  <a:lnTo>
                    <a:pt x="100" y="81"/>
                  </a:lnTo>
                  <a:lnTo>
                    <a:pt x="100" y="91"/>
                  </a:lnTo>
                  <a:lnTo>
                    <a:pt x="100" y="100"/>
                  </a:lnTo>
                  <a:lnTo>
                    <a:pt x="98" y="110"/>
                  </a:lnTo>
                  <a:lnTo>
                    <a:pt x="95" y="119"/>
                  </a:lnTo>
                  <a:lnTo>
                    <a:pt x="91" y="127"/>
                  </a:lnTo>
                  <a:lnTo>
                    <a:pt x="85" y="133"/>
                  </a:lnTo>
                  <a:lnTo>
                    <a:pt x="78" y="138"/>
                  </a:lnTo>
                  <a:lnTo>
                    <a:pt x="70" y="142"/>
                  </a:lnTo>
                  <a:lnTo>
                    <a:pt x="62" y="144"/>
                  </a:lnTo>
                  <a:lnTo>
                    <a:pt x="55" y="144"/>
                  </a:lnTo>
                  <a:lnTo>
                    <a:pt x="47" y="144"/>
                  </a:lnTo>
                  <a:lnTo>
                    <a:pt x="40" y="142"/>
                  </a:lnTo>
                  <a:lnTo>
                    <a:pt x="34" y="140"/>
                  </a:lnTo>
                  <a:lnTo>
                    <a:pt x="28" y="136"/>
                  </a:lnTo>
                  <a:lnTo>
                    <a:pt x="11" y="144"/>
                  </a:lnTo>
                  <a:lnTo>
                    <a:pt x="7" y="144"/>
                  </a:lnTo>
                  <a:lnTo>
                    <a:pt x="7" y="23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7" y="9"/>
                  </a:lnTo>
                  <a:lnTo>
                    <a:pt x="5" y="7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8" y="0"/>
                  </a:lnTo>
                  <a:close/>
                  <a:moveTo>
                    <a:pt x="38" y="66"/>
                  </a:moveTo>
                  <a:lnTo>
                    <a:pt x="38" y="108"/>
                  </a:lnTo>
                  <a:lnTo>
                    <a:pt x="38" y="116"/>
                  </a:lnTo>
                  <a:lnTo>
                    <a:pt x="38" y="121"/>
                  </a:lnTo>
                  <a:lnTo>
                    <a:pt x="38" y="125"/>
                  </a:lnTo>
                  <a:lnTo>
                    <a:pt x="40" y="131"/>
                  </a:lnTo>
                  <a:lnTo>
                    <a:pt x="43" y="135"/>
                  </a:lnTo>
                  <a:lnTo>
                    <a:pt x="47" y="136"/>
                  </a:lnTo>
                  <a:lnTo>
                    <a:pt x="53" y="138"/>
                  </a:lnTo>
                  <a:lnTo>
                    <a:pt x="59" y="136"/>
                  </a:lnTo>
                  <a:lnTo>
                    <a:pt x="62" y="135"/>
                  </a:lnTo>
                  <a:lnTo>
                    <a:pt x="66" y="131"/>
                  </a:lnTo>
                  <a:lnTo>
                    <a:pt x="70" y="123"/>
                  </a:lnTo>
                  <a:lnTo>
                    <a:pt x="72" y="112"/>
                  </a:lnTo>
                  <a:lnTo>
                    <a:pt x="72" y="93"/>
                  </a:lnTo>
                  <a:lnTo>
                    <a:pt x="72" y="81"/>
                  </a:lnTo>
                  <a:lnTo>
                    <a:pt x="72" y="74"/>
                  </a:lnTo>
                  <a:lnTo>
                    <a:pt x="70" y="66"/>
                  </a:lnTo>
                  <a:lnTo>
                    <a:pt x="66" y="62"/>
                  </a:lnTo>
                  <a:lnTo>
                    <a:pt x="64" y="59"/>
                  </a:lnTo>
                  <a:lnTo>
                    <a:pt x="60" y="57"/>
                  </a:lnTo>
                  <a:lnTo>
                    <a:pt x="55" y="57"/>
                  </a:lnTo>
                  <a:lnTo>
                    <a:pt x="49" y="57"/>
                  </a:lnTo>
                  <a:lnTo>
                    <a:pt x="43" y="61"/>
                  </a:lnTo>
                  <a:lnTo>
                    <a:pt x="38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Freeform 363"/>
            <p:cNvSpPr>
              <a:spLocks/>
            </p:cNvSpPr>
            <p:nvPr/>
          </p:nvSpPr>
          <p:spPr bwMode="auto">
            <a:xfrm>
              <a:off x="4776788" y="6080125"/>
              <a:ext cx="66675" cy="20637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55" y="2"/>
                </a:cxn>
                <a:cxn ang="0">
                  <a:pos x="53" y="4"/>
                </a:cxn>
                <a:cxn ang="0">
                  <a:pos x="51" y="10"/>
                </a:cxn>
                <a:cxn ang="0">
                  <a:pos x="47" y="23"/>
                </a:cxn>
                <a:cxn ang="0">
                  <a:pos x="44" y="38"/>
                </a:cxn>
                <a:cxn ang="0">
                  <a:pos x="47" y="55"/>
                </a:cxn>
                <a:cxn ang="0">
                  <a:pos x="57" y="65"/>
                </a:cxn>
                <a:cxn ang="0">
                  <a:pos x="66" y="74"/>
                </a:cxn>
                <a:cxn ang="0">
                  <a:pos x="78" y="82"/>
                </a:cxn>
                <a:cxn ang="0">
                  <a:pos x="84" y="88"/>
                </a:cxn>
                <a:cxn ang="0">
                  <a:pos x="82" y="93"/>
                </a:cxn>
                <a:cxn ang="0">
                  <a:pos x="74" y="99"/>
                </a:cxn>
                <a:cxn ang="0">
                  <a:pos x="61" y="105"/>
                </a:cxn>
                <a:cxn ang="0">
                  <a:pos x="47" y="110"/>
                </a:cxn>
                <a:cxn ang="0">
                  <a:pos x="30" y="114"/>
                </a:cxn>
                <a:cxn ang="0">
                  <a:pos x="15" y="120"/>
                </a:cxn>
                <a:cxn ang="0">
                  <a:pos x="6" y="125"/>
                </a:cxn>
                <a:cxn ang="0">
                  <a:pos x="0" y="131"/>
                </a:cxn>
                <a:cxn ang="0">
                  <a:pos x="4" y="135"/>
                </a:cxn>
                <a:cxn ang="0">
                  <a:pos x="13" y="139"/>
                </a:cxn>
                <a:cxn ang="0">
                  <a:pos x="25" y="141"/>
                </a:cxn>
                <a:cxn ang="0">
                  <a:pos x="38" y="143"/>
                </a:cxn>
                <a:cxn ang="0">
                  <a:pos x="51" y="143"/>
                </a:cxn>
                <a:cxn ang="0">
                  <a:pos x="63" y="143"/>
                </a:cxn>
                <a:cxn ang="0">
                  <a:pos x="68" y="144"/>
                </a:cxn>
                <a:cxn ang="0">
                  <a:pos x="72" y="148"/>
                </a:cxn>
                <a:cxn ang="0">
                  <a:pos x="72" y="152"/>
                </a:cxn>
                <a:cxn ang="0">
                  <a:pos x="72" y="158"/>
                </a:cxn>
                <a:cxn ang="0">
                  <a:pos x="70" y="163"/>
                </a:cxn>
                <a:cxn ang="0">
                  <a:pos x="68" y="171"/>
                </a:cxn>
                <a:cxn ang="0">
                  <a:pos x="55" y="190"/>
                </a:cxn>
                <a:cxn ang="0">
                  <a:pos x="44" y="207"/>
                </a:cxn>
                <a:cxn ang="0">
                  <a:pos x="42" y="213"/>
                </a:cxn>
                <a:cxn ang="0">
                  <a:pos x="40" y="217"/>
                </a:cxn>
                <a:cxn ang="0">
                  <a:pos x="40" y="218"/>
                </a:cxn>
                <a:cxn ang="0">
                  <a:pos x="40" y="222"/>
                </a:cxn>
                <a:cxn ang="0">
                  <a:pos x="44" y="222"/>
                </a:cxn>
                <a:cxn ang="0">
                  <a:pos x="47" y="224"/>
                </a:cxn>
                <a:cxn ang="0">
                  <a:pos x="51" y="222"/>
                </a:cxn>
                <a:cxn ang="0">
                  <a:pos x="57" y="222"/>
                </a:cxn>
                <a:cxn ang="0">
                  <a:pos x="61" y="222"/>
                </a:cxn>
                <a:cxn ang="0">
                  <a:pos x="66" y="220"/>
                </a:cxn>
                <a:cxn ang="0">
                  <a:pos x="70" y="220"/>
                </a:cxn>
                <a:cxn ang="0">
                  <a:pos x="74" y="220"/>
                </a:cxn>
                <a:cxn ang="0">
                  <a:pos x="78" y="220"/>
                </a:cxn>
                <a:cxn ang="0">
                  <a:pos x="78" y="222"/>
                </a:cxn>
                <a:cxn ang="0">
                  <a:pos x="78" y="224"/>
                </a:cxn>
                <a:cxn ang="0">
                  <a:pos x="74" y="228"/>
                </a:cxn>
                <a:cxn ang="0">
                  <a:pos x="70" y="232"/>
                </a:cxn>
                <a:cxn ang="0">
                  <a:pos x="66" y="236"/>
                </a:cxn>
                <a:cxn ang="0">
                  <a:pos x="61" y="239"/>
                </a:cxn>
                <a:cxn ang="0">
                  <a:pos x="57" y="245"/>
                </a:cxn>
                <a:cxn ang="0">
                  <a:pos x="51" y="249"/>
                </a:cxn>
                <a:cxn ang="0">
                  <a:pos x="47" y="251"/>
                </a:cxn>
                <a:cxn ang="0">
                  <a:pos x="44" y="255"/>
                </a:cxn>
                <a:cxn ang="0">
                  <a:pos x="40" y="256"/>
                </a:cxn>
                <a:cxn ang="0">
                  <a:pos x="38" y="258"/>
                </a:cxn>
                <a:cxn ang="0">
                  <a:pos x="38" y="260"/>
                </a:cxn>
                <a:cxn ang="0">
                  <a:pos x="38" y="260"/>
                </a:cxn>
                <a:cxn ang="0">
                  <a:pos x="38" y="260"/>
                </a:cxn>
              </a:cxnLst>
              <a:rect l="0" t="0" r="r" b="b"/>
              <a:pathLst>
                <a:path w="84" h="260"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2"/>
                  </a:lnTo>
                  <a:lnTo>
                    <a:pt x="53" y="4"/>
                  </a:lnTo>
                  <a:lnTo>
                    <a:pt x="51" y="10"/>
                  </a:lnTo>
                  <a:lnTo>
                    <a:pt x="47" y="23"/>
                  </a:lnTo>
                  <a:lnTo>
                    <a:pt x="44" y="38"/>
                  </a:lnTo>
                  <a:lnTo>
                    <a:pt x="47" y="55"/>
                  </a:lnTo>
                  <a:lnTo>
                    <a:pt x="57" y="65"/>
                  </a:lnTo>
                  <a:lnTo>
                    <a:pt x="66" y="74"/>
                  </a:lnTo>
                  <a:lnTo>
                    <a:pt x="78" y="82"/>
                  </a:lnTo>
                  <a:lnTo>
                    <a:pt x="84" y="88"/>
                  </a:lnTo>
                  <a:lnTo>
                    <a:pt x="82" y="93"/>
                  </a:lnTo>
                  <a:lnTo>
                    <a:pt x="74" y="99"/>
                  </a:lnTo>
                  <a:lnTo>
                    <a:pt x="61" y="105"/>
                  </a:lnTo>
                  <a:lnTo>
                    <a:pt x="47" y="110"/>
                  </a:lnTo>
                  <a:lnTo>
                    <a:pt x="30" y="114"/>
                  </a:lnTo>
                  <a:lnTo>
                    <a:pt x="15" y="120"/>
                  </a:lnTo>
                  <a:lnTo>
                    <a:pt x="6" y="125"/>
                  </a:lnTo>
                  <a:lnTo>
                    <a:pt x="0" y="131"/>
                  </a:lnTo>
                  <a:lnTo>
                    <a:pt x="4" y="135"/>
                  </a:lnTo>
                  <a:lnTo>
                    <a:pt x="13" y="139"/>
                  </a:lnTo>
                  <a:lnTo>
                    <a:pt x="25" y="141"/>
                  </a:lnTo>
                  <a:lnTo>
                    <a:pt x="38" y="143"/>
                  </a:lnTo>
                  <a:lnTo>
                    <a:pt x="51" y="143"/>
                  </a:lnTo>
                  <a:lnTo>
                    <a:pt x="63" y="143"/>
                  </a:lnTo>
                  <a:lnTo>
                    <a:pt x="68" y="144"/>
                  </a:lnTo>
                  <a:lnTo>
                    <a:pt x="72" y="148"/>
                  </a:lnTo>
                  <a:lnTo>
                    <a:pt x="72" y="152"/>
                  </a:lnTo>
                  <a:lnTo>
                    <a:pt x="72" y="158"/>
                  </a:lnTo>
                  <a:lnTo>
                    <a:pt x="70" y="163"/>
                  </a:lnTo>
                  <a:lnTo>
                    <a:pt x="68" y="171"/>
                  </a:lnTo>
                  <a:lnTo>
                    <a:pt x="55" y="190"/>
                  </a:lnTo>
                  <a:lnTo>
                    <a:pt x="44" y="207"/>
                  </a:lnTo>
                  <a:lnTo>
                    <a:pt x="42" y="213"/>
                  </a:lnTo>
                  <a:lnTo>
                    <a:pt x="40" y="217"/>
                  </a:lnTo>
                  <a:lnTo>
                    <a:pt x="40" y="218"/>
                  </a:lnTo>
                  <a:lnTo>
                    <a:pt x="40" y="222"/>
                  </a:lnTo>
                  <a:lnTo>
                    <a:pt x="44" y="222"/>
                  </a:lnTo>
                  <a:lnTo>
                    <a:pt x="47" y="224"/>
                  </a:lnTo>
                  <a:lnTo>
                    <a:pt x="51" y="222"/>
                  </a:lnTo>
                  <a:lnTo>
                    <a:pt x="57" y="222"/>
                  </a:lnTo>
                  <a:lnTo>
                    <a:pt x="61" y="222"/>
                  </a:lnTo>
                  <a:lnTo>
                    <a:pt x="66" y="220"/>
                  </a:lnTo>
                  <a:lnTo>
                    <a:pt x="70" y="220"/>
                  </a:lnTo>
                  <a:lnTo>
                    <a:pt x="74" y="220"/>
                  </a:lnTo>
                  <a:lnTo>
                    <a:pt x="78" y="220"/>
                  </a:lnTo>
                  <a:lnTo>
                    <a:pt x="78" y="222"/>
                  </a:lnTo>
                  <a:lnTo>
                    <a:pt x="78" y="224"/>
                  </a:lnTo>
                  <a:lnTo>
                    <a:pt x="74" y="228"/>
                  </a:lnTo>
                  <a:lnTo>
                    <a:pt x="70" y="232"/>
                  </a:lnTo>
                  <a:lnTo>
                    <a:pt x="66" y="236"/>
                  </a:lnTo>
                  <a:lnTo>
                    <a:pt x="61" y="239"/>
                  </a:lnTo>
                  <a:lnTo>
                    <a:pt x="57" y="245"/>
                  </a:lnTo>
                  <a:lnTo>
                    <a:pt x="51" y="249"/>
                  </a:lnTo>
                  <a:lnTo>
                    <a:pt x="47" y="251"/>
                  </a:lnTo>
                  <a:lnTo>
                    <a:pt x="44" y="255"/>
                  </a:lnTo>
                  <a:lnTo>
                    <a:pt x="40" y="256"/>
                  </a:lnTo>
                  <a:lnTo>
                    <a:pt x="38" y="258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38" y="2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364"/>
            <p:cNvSpPr>
              <a:spLocks/>
            </p:cNvSpPr>
            <p:nvPr/>
          </p:nvSpPr>
          <p:spPr bwMode="auto">
            <a:xfrm>
              <a:off x="7254875" y="6080125"/>
              <a:ext cx="61913" cy="209550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55" y="2"/>
                </a:cxn>
                <a:cxn ang="0">
                  <a:pos x="53" y="4"/>
                </a:cxn>
                <a:cxn ang="0">
                  <a:pos x="51" y="8"/>
                </a:cxn>
                <a:cxn ang="0">
                  <a:pos x="45" y="21"/>
                </a:cxn>
                <a:cxn ang="0">
                  <a:pos x="41" y="34"/>
                </a:cxn>
                <a:cxn ang="0">
                  <a:pos x="43" y="50"/>
                </a:cxn>
                <a:cxn ang="0">
                  <a:pos x="55" y="61"/>
                </a:cxn>
                <a:cxn ang="0">
                  <a:pos x="70" y="70"/>
                </a:cxn>
                <a:cxn ang="0">
                  <a:pos x="78" y="78"/>
                </a:cxn>
                <a:cxn ang="0">
                  <a:pos x="76" y="86"/>
                </a:cxn>
                <a:cxn ang="0">
                  <a:pos x="64" y="95"/>
                </a:cxn>
                <a:cxn ang="0">
                  <a:pos x="45" y="103"/>
                </a:cxn>
                <a:cxn ang="0">
                  <a:pos x="30" y="108"/>
                </a:cxn>
                <a:cxn ang="0">
                  <a:pos x="17" y="114"/>
                </a:cxn>
                <a:cxn ang="0">
                  <a:pos x="5" y="120"/>
                </a:cxn>
                <a:cxn ang="0">
                  <a:pos x="0" y="125"/>
                </a:cxn>
                <a:cxn ang="0">
                  <a:pos x="2" y="129"/>
                </a:cxn>
                <a:cxn ang="0">
                  <a:pos x="9" y="131"/>
                </a:cxn>
                <a:cxn ang="0">
                  <a:pos x="23" y="135"/>
                </a:cxn>
                <a:cxn ang="0">
                  <a:pos x="34" y="135"/>
                </a:cxn>
                <a:cxn ang="0">
                  <a:pos x="49" y="137"/>
                </a:cxn>
                <a:cxn ang="0">
                  <a:pos x="60" y="137"/>
                </a:cxn>
                <a:cxn ang="0">
                  <a:pos x="68" y="137"/>
                </a:cxn>
                <a:cxn ang="0">
                  <a:pos x="72" y="141"/>
                </a:cxn>
                <a:cxn ang="0">
                  <a:pos x="72" y="144"/>
                </a:cxn>
                <a:cxn ang="0">
                  <a:pos x="72" y="148"/>
                </a:cxn>
                <a:cxn ang="0">
                  <a:pos x="70" y="154"/>
                </a:cxn>
                <a:cxn ang="0">
                  <a:pos x="68" y="162"/>
                </a:cxn>
                <a:cxn ang="0">
                  <a:pos x="59" y="175"/>
                </a:cxn>
                <a:cxn ang="0">
                  <a:pos x="47" y="188"/>
                </a:cxn>
                <a:cxn ang="0">
                  <a:pos x="40" y="200"/>
                </a:cxn>
                <a:cxn ang="0">
                  <a:pos x="36" y="205"/>
                </a:cxn>
                <a:cxn ang="0">
                  <a:pos x="34" y="209"/>
                </a:cxn>
                <a:cxn ang="0">
                  <a:pos x="34" y="213"/>
                </a:cxn>
                <a:cxn ang="0">
                  <a:pos x="36" y="215"/>
                </a:cxn>
                <a:cxn ang="0">
                  <a:pos x="38" y="217"/>
                </a:cxn>
                <a:cxn ang="0">
                  <a:pos x="41" y="217"/>
                </a:cxn>
                <a:cxn ang="0">
                  <a:pos x="47" y="217"/>
                </a:cxn>
                <a:cxn ang="0">
                  <a:pos x="51" y="217"/>
                </a:cxn>
                <a:cxn ang="0">
                  <a:pos x="57" y="217"/>
                </a:cxn>
                <a:cxn ang="0">
                  <a:pos x="60" y="215"/>
                </a:cxn>
                <a:cxn ang="0">
                  <a:pos x="64" y="215"/>
                </a:cxn>
                <a:cxn ang="0">
                  <a:pos x="68" y="215"/>
                </a:cxn>
                <a:cxn ang="0">
                  <a:pos x="70" y="217"/>
                </a:cxn>
                <a:cxn ang="0">
                  <a:pos x="70" y="218"/>
                </a:cxn>
                <a:cxn ang="0">
                  <a:pos x="64" y="226"/>
                </a:cxn>
                <a:cxn ang="0">
                  <a:pos x="55" y="236"/>
                </a:cxn>
                <a:cxn ang="0">
                  <a:pos x="43" y="247"/>
                </a:cxn>
                <a:cxn ang="0">
                  <a:pos x="32" y="256"/>
                </a:cxn>
                <a:cxn ang="0">
                  <a:pos x="26" y="260"/>
                </a:cxn>
                <a:cxn ang="0">
                  <a:pos x="24" y="262"/>
                </a:cxn>
                <a:cxn ang="0">
                  <a:pos x="21" y="264"/>
                </a:cxn>
                <a:cxn ang="0">
                  <a:pos x="21" y="266"/>
                </a:cxn>
                <a:cxn ang="0">
                  <a:pos x="21" y="266"/>
                </a:cxn>
                <a:cxn ang="0">
                  <a:pos x="21" y="266"/>
                </a:cxn>
              </a:cxnLst>
              <a:rect l="0" t="0" r="r" b="b"/>
              <a:pathLst>
                <a:path w="78" h="266">
                  <a:moveTo>
                    <a:pt x="57" y="0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3" y="4"/>
                  </a:lnTo>
                  <a:lnTo>
                    <a:pt x="51" y="8"/>
                  </a:lnTo>
                  <a:lnTo>
                    <a:pt x="45" y="21"/>
                  </a:lnTo>
                  <a:lnTo>
                    <a:pt x="41" y="34"/>
                  </a:lnTo>
                  <a:lnTo>
                    <a:pt x="43" y="50"/>
                  </a:lnTo>
                  <a:lnTo>
                    <a:pt x="55" y="61"/>
                  </a:lnTo>
                  <a:lnTo>
                    <a:pt x="70" y="70"/>
                  </a:lnTo>
                  <a:lnTo>
                    <a:pt x="78" y="78"/>
                  </a:lnTo>
                  <a:lnTo>
                    <a:pt x="76" y="86"/>
                  </a:lnTo>
                  <a:lnTo>
                    <a:pt x="64" y="95"/>
                  </a:lnTo>
                  <a:lnTo>
                    <a:pt x="45" y="103"/>
                  </a:lnTo>
                  <a:lnTo>
                    <a:pt x="30" y="108"/>
                  </a:lnTo>
                  <a:lnTo>
                    <a:pt x="17" y="114"/>
                  </a:lnTo>
                  <a:lnTo>
                    <a:pt x="5" y="120"/>
                  </a:lnTo>
                  <a:lnTo>
                    <a:pt x="0" y="125"/>
                  </a:lnTo>
                  <a:lnTo>
                    <a:pt x="2" y="129"/>
                  </a:lnTo>
                  <a:lnTo>
                    <a:pt x="9" y="131"/>
                  </a:lnTo>
                  <a:lnTo>
                    <a:pt x="23" y="135"/>
                  </a:lnTo>
                  <a:lnTo>
                    <a:pt x="34" y="135"/>
                  </a:lnTo>
                  <a:lnTo>
                    <a:pt x="49" y="137"/>
                  </a:lnTo>
                  <a:lnTo>
                    <a:pt x="60" y="137"/>
                  </a:lnTo>
                  <a:lnTo>
                    <a:pt x="68" y="137"/>
                  </a:lnTo>
                  <a:lnTo>
                    <a:pt x="72" y="141"/>
                  </a:lnTo>
                  <a:lnTo>
                    <a:pt x="72" y="144"/>
                  </a:lnTo>
                  <a:lnTo>
                    <a:pt x="72" y="148"/>
                  </a:lnTo>
                  <a:lnTo>
                    <a:pt x="70" y="154"/>
                  </a:lnTo>
                  <a:lnTo>
                    <a:pt x="68" y="162"/>
                  </a:lnTo>
                  <a:lnTo>
                    <a:pt x="59" y="175"/>
                  </a:lnTo>
                  <a:lnTo>
                    <a:pt x="47" y="188"/>
                  </a:lnTo>
                  <a:lnTo>
                    <a:pt x="40" y="200"/>
                  </a:lnTo>
                  <a:lnTo>
                    <a:pt x="36" y="205"/>
                  </a:lnTo>
                  <a:lnTo>
                    <a:pt x="34" y="209"/>
                  </a:lnTo>
                  <a:lnTo>
                    <a:pt x="34" y="213"/>
                  </a:lnTo>
                  <a:lnTo>
                    <a:pt x="36" y="215"/>
                  </a:lnTo>
                  <a:lnTo>
                    <a:pt x="38" y="217"/>
                  </a:lnTo>
                  <a:lnTo>
                    <a:pt x="41" y="217"/>
                  </a:lnTo>
                  <a:lnTo>
                    <a:pt x="47" y="217"/>
                  </a:lnTo>
                  <a:lnTo>
                    <a:pt x="51" y="217"/>
                  </a:lnTo>
                  <a:lnTo>
                    <a:pt x="57" y="217"/>
                  </a:lnTo>
                  <a:lnTo>
                    <a:pt x="60" y="215"/>
                  </a:lnTo>
                  <a:lnTo>
                    <a:pt x="64" y="215"/>
                  </a:lnTo>
                  <a:lnTo>
                    <a:pt x="68" y="215"/>
                  </a:lnTo>
                  <a:lnTo>
                    <a:pt x="70" y="217"/>
                  </a:lnTo>
                  <a:lnTo>
                    <a:pt x="70" y="218"/>
                  </a:lnTo>
                  <a:lnTo>
                    <a:pt x="64" y="226"/>
                  </a:lnTo>
                  <a:lnTo>
                    <a:pt x="55" y="236"/>
                  </a:lnTo>
                  <a:lnTo>
                    <a:pt x="43" y="247"/>
                  </a:lnTo>
                  <a:lnTo>
                    <a:pt x="32" y="256"/>
                  </a:lnTo>
                  <a:lnTo>
                    <a:pt x="26" y="260"/>
                  </a:lnTo>
                  <a:lnTo>
                    <a:pt x="24" y="262"/>
                  </a:lnTo>
                  <a:lnTo>
                    <a:pt x="21" y="264"/>
                  </a:lnTo>
                  <a:lnTo>
                    <a:pt x="21" y="266"/>
                  </a:lnTo>
                  <a:lnTo>
                    <a:pt x="21" y="266"/>
                  </a:lnTo>
                  <a:lnTo>
                    <a:pt x="21" y="26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Freeform 365"/>
            <p:cNvSpPr>
              <a:spLocks noEditPoints="1"/>
            </p:cNvSpPr>
            <p:nvPr/>
          </p:nvSpPr>
          <p:spPr bwMode="auto">
            <a:xfrm>
              <a:off x="5430838" y="6196013"/>
              <a:ext cx="76200" cy="77787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15" y="99"/>
                </a:cxn>
                <a:cxn ang="0">
                  <a:pos x="6" y="93"/>
                </a:cxn>
                <a:cxn ang="0">
                  <a:pos x="2" y="86"/>
                </a:cxn>
                <a:cxn ang="0">
                  <a:pos x="2" y="74"/>
                </a:cxn>
                <a:cxn ang="0">
                  <a:pos x="12" y="61"/>
                </a:cxn>
                <a:cxn ang="0">
                  <a:pos x="53" y="38"/>
                </a:cxn>
                <a:cxn ang="0">
                  <a:pos x="53" y="21"/>
                </a:cxn>
                <a:cxn ang="0">
                  <a:pos x="53" y="14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29" y="10"/>
                </a:cxn>
                <a:cxn ang="0">
                  <a:pos x="25" y="14"/>
                </a:cxn>
                <a:cxn ang="0">
                  <a:pos x="29" y="19"/>
                </a:cxn>
                <a:cxn ang="0">
                  <a:pos x="32" y="27"/>
                </a:cxn>
                <a:cxn ang="0">
                  <a:pos x="29" y="36"/>
                </a:cxn>
                <a:cxn ang="0">
                  <a:pos x="19" y="40"/>
                </a:cxn>
                <a:cxn ang="0">
                  <a:pos x="8" y="36"/>
                </a:cxn>
                <a:cxn ang="0">
                  <a:pos x="4" y="27"/>
                </a:cxn>
                <a:cxn ang="0">
                  <a:pos x="10" y="14"/>
                </a:cxn>
                <a:cxn ang="0">
                  <a:pos x="19" y="6"/>
                </a:cxn>
                <a:cxn ang="0">
                  <a:pos x="36" y="0"/>
                </a:cxn>
                <a:cxn ang="0">
                  <a:pos x="57" y="0"/>
                </a:cxn>
                <a:cxn ang="0">
                  <a:pos x="70" y="6"/>
                </a:cxn>
                <a:cxn ang="0">
                  <a:pos x="82" y="17"/>
                </a:cxn>
                <a:cxn ang="0">
                  <a:pos x="84" y="29"/>
                </a:cxn>
                <a:cxn ang="0">
                  <a:pos x="84" y="74"/>
                </a:cxn>
                <a:cxn ang="0">
                  <a:pos x="84" y="84"/>
                </a:cxn>
                <a:cxn ang="0">
                  <a:pos x="86" y="86"/>
                </a:cxn>
                <a:cxn ang="0">
                  <a:pos x="88" y="86"/>
                </a:cxn>
                <a:cxn ang="0">
                  <a:pos x="93" y="82"/>
                </a:cxn>
                <a:cxn ang="0">
                  <a:pos x="91" y="91"/>
                </a:cxn>
                <a:cxn ang="0">
                  <a:pos x="80" y="99"/>
                </a:cxn>
                <a:cxn ang="0">
                  <a:pos x="65" y="99"/>
                </a:cxn>
                <a:cxn ang="0">
                  <a:pos x="57" y="91"/>
                </a:cxn>
                <a:cxn ang="0">
                  <a:pos x="53" y="78"/>
                </a:cxn>
                <a:cxn ang="0">
                  <a:pos x="46" y="50"/>
                </a:cxn>
                <a:cxn ang="0">
                  <a:pos x="34" y="59"/>
                </a:cxn>
                <a:cxn ang="0">
                  <a:pos x="31" y="71"/>
                </a:cxn>
                <a:cxn ang="0">
                  <a:pos x="34" y="80"/>
                </a:cxn>
                <a:cxn ang="0">
                  <a:pos x="42" y="82"/>
                </a:cxn>
                <a:cxn ang="0">
                  <a:pos x="53" y="78"/>
                </a:cxn>
              </a:cxnLst>
              <a:rect l="0" t="0" r="r" b="b"/>
              <a:pathLst>
                <a:path w="97" h="99">
                  <a:moveTo>
                    <a:pt x="53" y="84"/>
                  </a:moveTo>
                  <a:lnTo>
                    <a:pt x="36" y="95"/>
                  </a:lnTo>
                  <a:lnTo>
                    <a:pt x="21" y="99"/>
                  </a:lnTo>
                  <a:lnTo>
                    <a:pt x="15" y="99"/>
                  </a:lnTo>
                  <a:lnTo>
                    <a:pt x="12" y="97"/>
                  </a:lnTo>
                  <a:lnTo>
                    <a:pt x="6" y="93"/>
                  </a:lnTo>
                  <a:lnTo>
                    <a:pt x="4" y="90"/>
                  </a:lnTo>
                  <a:lnTo>
                    <a:pt x="2" y="86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6" y="67"/>
                  </a:lnTo>
                  <a:lnTo>
                    <a:pt x="12" y="61"/>
                  </a:lnTo>
                  <a:lnTo>
                    <a:pt x="27" y="50"/>
                  </a:lnTo>
                  <a:lnTo>
                    <a:pt x="53" y="38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3" y="17"/>
                  </a:lnTo>
                  <a:lnTo>
                    <a:pt x="53" y="14"/>
                  </a:lnTo>
                  <a:lnTo>
                    <a:pt x="51" y="12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2" y="8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5" y="14"/>
                  </a:lnTo>
                  <a:lnTo>
                    <a:pt x="27" y="16"/>
                  </a:lnTo>
                  <a:lnTo>
                    <a:pt x="29" y="19"/>
                  </a:lnTo>
                  <a:lnTo>
                    <a:pt x="31" y="23"/>
                  </a:lnTo>
                  <a:lnTo>
                    <a:pt x="32" y="27"/>
                  </a:lnTo>
                  <a:lnTo>
                    <a:pt x="31" y="33"/>
                  </a:lnTo>
                  <a:lnTo>
                    <a:pt x="29" y="36"/>
                  </a:lnTo>
                  <a:lnTo>
                    <a:pt x="25" y="38"/>
                  </a:lnTo>
                  <a:lnTo>
                    <a:pt x="19" y="40"/>
                  </a:lnTo>
                  <a:lnTo>
                    <a:pt x="13" y="38"/>
                  </a:lnTo>
                  <a:lnTo>
                    <a:pt x="8" y="36"/>
                  </a:lnTo>
                  <a:lnTo>
                    <a:pt x="4" y="33"/>
                  </a:lnTo>
                  <a:lnTo>
                    <a:pt x="4" y="27"/>
                  </a:lnTo>
                  <a:lnTo>
                    <a:pt x="4" y="19"/>
                  </a:lnTo>
                  <a:lnTo>
                    <a:pt x="10" y="14"/>
                  </a:lnTo>
                  <a:lnTo>
                    <a:pt x="13" y="10"/>
                  </a:lnTo>
                  <a:lnTo>
                    <a:pt x="19" y="6"/>
                  </a:lnTo>
                  <a:lnTo>
                    <a:pt x="27" y="4"/>
                  </a:lnTo>
                  <a:lnTo>
                    <a:pt x="36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5" y="2"/>
                  </a:lnTo>
                  <a:lnTo>
                    <a:pt x="70" y="6"/>
                  </a:lnTo>
                  <a:lnTo>
                    <a:pt x="78" y="12"/>
                  </a:lnTo>
                  <a:lnTo>
                    <a:pt x="82" y="17"/>
                  </a:lnTo>
                  <a:lnTo>
                    <a:pt x="82" y="23"/>
                  </a:lnTo>
                  <a:lnTo>
                    <a:pt x="84" y="29"/>
                  </a:lnTo>
                  <a:lnTo>
                    <a:pt x="84" y="38"/>
                  </a:lnTo>
                  <a:lnTo>
                    <a:pt x="84" y="74"/>
                  </a:lnTo>
                  <a:lnTo>
                    <a:pt x="84" y="80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8" y="86"/>
                  </a:lnTo>
                  <a:lnTo>
                    <a:pt x="89" y="86"/>
                  </a:lnTo>
                  <a:lnTo>
                    <a:pt x="93" y="82"/>
                  </a:lnTo>
                  <a:lnTo>
                    <a:pt x="97" y="86"/>
                  </a:lnTo>
                  <a:lnTo>
                    <a:pt x="91" y="91"/>
                  </a:lnTo>
                  <a:lnTo>
                    <a:pt x="86" y="95"/>
                  </a:lnTo>
                  <a:lnTo>
                    <a:pt x="80" y="99"/>
                  </a:lnTo>
                  <a:lnTo>
                    <a:pt x="72" y="99"/>
                  </a:lnTo>
                  <a:lnTo>
                    <a:pt x="65" y="99"/>
                  </a:lnTo>
                  <a:lnTo>
                    <a:pt x="59" y="95"/>
                  </a:lnTo>
                  <a:lnTo>
                    <a:pt x="57" y="91"/>
                  </a:lnTo>
                  <a:lnTo>
                    <a:pt x="53" y="84"/>
                  </a:lnTo>
                  <a:close/>
                  <a:moveTo>
                    <a:pt x="53" y="78"/>
                  </a:moveTo>
                  <a:lnTo>
                    <a:pt x="53" y="44"/>
                  </a:lnTo>
                  <a:lnTo>
                    <a:pt x="46" y="50"/>
                  </a:lnTo>
                  <a:lnTo>
                    <a:pt x="40" y="54"/>
                  </a:lnTo>
                  <a:lnTo>
                    <a:pt x="34" y="59"/>
                  </a:lnTo>
                  <a:lnTo>
                    <a:pt x="31" y="65"/>
                  </a:lnTo>
                  <a:lnTo>
                    <a:pt x="31" y="71"/>
                  </a:lnTo>
                  <a:lnTo>
                    <a:pt x="31" y="74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42" y="82"/>
                  </a:lnTo>
                  <a:lnTo>
                    <a:pt x="48" y="80"/>
                  </a:lnTo>
                  <a:lnTo>
                    <a:pt x="5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Freeform 366"/>
            <p:cNvSpPr>
              <a:spLocks noEditPoints="1"/>
            </p:cNvSpPr>
            <p:nvPr/>
          </p:nvSpPr>
          <p:spPr bwMode="auto">
            <a:xfrm>
              <a:off x="5729288" y="6196013"/>
              <a:ext cx="74612" cy="77787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15" y="99"/>
                </a:cxn>
                <a:cxn ang="0">
                  <a:pos x="6" y="93"/>
                </a:cxn>
                <a:cxn ang="0">
                  <a:pos x="0" y="86"/>
                </a:cxn>
                <a:cxn ang="0">
                  <a:pos x="2" y="74"/>
                </a:cxn>
                <a:cxn ang="0">
                  <a:pos x="10" y="61"/>
                </a:cxn>
                <a:cxn ang="0">
                  <a:pos x="53" y="38"/>
                </a:cxn>
                <a:cxn ang="0">
                  <a:pos x="53" y="21"/>
                </a:cxn>
                <a:cxn ang="0">
                  <a:pos x="51" y="14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27" y="10"/>
                </a:cxn>
                <a:cxn ang="0">
                  <a:pos x="25" y="14"/>
                </a:cxn>
                <a:cxn ang="0">
                  <a:pos x="27" y="19"/>
                </a:cxn>
                <a:cxn ang="0">
                  <a:pos x="32" y="27"/>
                </a:cxn>
                <a:cxn ang="0">
                  <a:pos x="29" y="36"/>
                </a:cxn>
                <a:cxn ang="0">
                  <a:pos x="17" y="40"/>
                </a:cxn>
                <a:cxn ang="0">
                  <a:pos x="8" y="36"/>
                </a:cxn>
                <a:cxn ang="0">
                  <a:pos x="2" y="27"/>
                </a:cxn>
                <a:cxn ang="0">
                  <a:pos x="8" y="14"/>
                </a:cxn>
                <a:cxn ang="0">
                  <a:pos x="19" y="6"/>
                </a:cxn>
                <a:cxn ang="0">
                  <a:pos x="36" y="0"/>
                </a:cxn>
                <a:cxn ang="0">
                  <a:pos x="57" y="0"/>
                </a:cxn>
                <a:cxn ang="0">
                  <a:pos x="70" y="6"/>
                </a:cxn>
                <a:cxn ang="0">
                  <a:pos x="80" y="17"/>
                </a:cxn>
                <a:cxn ang="0">
                  <a:pos x="82" y="29"/>
                </a:cxn>
                <a:cxn ang="0">
                  <a:pos x="82" y="74"/>
                </a:cxn>
                <a:cxn ang="0">
                  <a:pos x="84" y="84"/>
                </a:cxn>
                <a:cxn ang="0">
                  <a:pos x="84" y="86"/>
                </a:cxn>
                <a:cxn ang="0">
                  <a:pos x="87" y="86"/>
                </a:cxn>
                <a:cxn ang="0">
                  <a:pos x="93" y="82"/>
                </a:cxn>
                <a:cxn ang="0">
                  <a:pos x="89" y="91"/>
                </a:cxn>
                <a:cxn ang="0">
                  <a:pos x="78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3" y="78"/>
                </a:cxn>
                <a:cxn ang="0">
                  <a:pos x="46" y="50"/>
                </a:cxn>
                <a:cxn ang="0">
                  <a:pos x="34" y="59"/>
                </a:cxn>
                <a:cxn ang="0">
                  <a:pos x="29" y="71"/>
                </a:cxn>
                <a:cxn ang="0">
                  <a:pos x="32" y="80"/>
                </a:cxn>
                <a:cxn ang="0">
                  <a:pos x="40" y="82"/>
                </a:cxn>
                <a:cxn ang="0">
                  <a:pos x="53" y="78"/>
                </a:cxn>
              </a:cxnLst>
              <a:rect l="0" t="0" r="r" b="b"/>
              <a:pathLst>
                <a:path w="95" h="99">
                  <a:moveTo>
                    <a:pt x="53" y="84"/>
                  </a:moveTo>
                  <a:lnTo>
                    <a:pt x="36" y="95"/>
                  </a:lnTo>
                  <a:lnTo>
                    <a:pt x="21" y="99"/>
                  </a:lnTo>
                  <a:lnTo>
                    <a:pt x="15" y="99"/>
                  </a:lnTo>
                  <a:lnTo>
                    <a:pt x="10" y="97"/>
                  </a:lnTo>
                  <a:lnTo>
                    <a:pt x="6" y="93"/>
                  </a:lnTo>
                  <a:lnTo>
                    <a:pt x="2" y="90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4" y="67"/>
                  </a:lnTo>
                  <a:lnTo>
                    <a:pt x="10" y="61"/>
                  </a:lnTo>
                  <a:lnTo>
                    <a:pt x="27" y="50"/>
                  </a:lnTo>
                  <a:lnTo>
                    <a:pt x="53" y="38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3" y="17"/>
                  </a:lnTo>
                  <a:lnTo>
                    <a:pt x="51" y="14"/>
                  </a:lnTo>
                  <a:lnTo>
                    <a:pt x="50" y="12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2" y="8"/>
                  </a:lnTo>
                  <a:lnTo>
                    <a:pt x="27" y="10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7" y="19"/>
                  </a:lnTo>
                  <a:lnTo>
                    <a:pt x="31" y="23"/>
                  </a:lnTo>
                  <a:lnTo>
                    <a:pt x="32" y="27"/>
                  </a:lnTo>
                  <a:lnTo>
                    <a:pt x="31" y="33"/>
                  </a:lnTo>
                  <a:lnTo>
                    <a:pt x="29" y="36"/>
                  </a:lnTo>
                  <a:lnTo>
                    <a:pt x="23" y="38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8" y="36"/>
                  </a:lnTo>
                  <a:lnTo>
                    <a:pt x="4" y="33"/>
                  </a:lnTo>
                  <a:lnTo>
                    <a:pt x="2" y="27"/>
                  </a:lnTo>
                  <a:lnTo>
                    <a:pt x="4" y="19"/>
                  </a:lnTo>
                  <a:lnTo>
                    <a:pt x="8" y="14"/>
                  </a:lnTo>
                  <a:lnTo>
                    <a:pt x="13" y="10"/>
                  </a:lnTo>
                  <a:lnTo>
                    <a:pt x="19" y="6"/>
                  </a:lnTo>
                  <a:lnTo>
                    <a:pt x="25" y="4"/>
                  </a:lnTo>
                  <a:lnTo>
                    <a:pt x="36" y="0"/>
                  </a:lnTo>
                  <a:lnTo>
                    <a:pt x="48" y="0"/>
                  </a:lnTo>
                  <a:lnTo>
                    <a:pt x="57" y="0"/>
                  </a:lnTo>
                  <a:lnTo>
                    <a:pt x="65" y="2"/>
                  </a:lnTo>
                  <a:lnTo>
                    <a:pt x="70" y="6"/>
                  </a:lnTo>
                  <a:lnTo>
                    <a:pt x="76" y="12"/>
                  </a:lnTo>
                  <a:lnTo>
                    <a:pt x="80" y="17"/>
                  </a:lnTo>
                  <a:lnTo>
                    <a:pt x="82" y="23"/>
                  </a:lnTo>
                  <a:lnTo>
                    <a:pt x="82" y="29"/>
                  </a:lnTo>
                  <a:lnTo>
                    <a:pt x="82" y="38"/>
                  </a:lnTo>
                  <a:lnTo>
                    <a:pt x="82" y="74"/>
                  </a:lnTo>
                  <a:lnTo>
                    <a:pt x="82" y="80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84" y="86"/>
                  </a:lnTo>
                  <a:lnTo>
                    <a:pt x="86" y="86"/>
                  </a:lnTo>
                  <a:lnTo>
                    <a:pt x="87" y="86"/>
                  </a:lnTo>
                  <a:lnTo>
                    <a:pt x="89" y="86"/>
                  </a:lnTo>
                  <a:lnTo>
                    <a:pt x="93" y="82"/>
                  </a:lnTo>
                  <a:lnTo>
                    <a:pt x="95" y="86"/>
                  </a:lnTo>
                  <a:lnTo>
                    <a:pt x="89" y="91"/>
                  </a:lnTo>
                  <a:lnTo>
                    <a:pt x="86" y="95"/>
                  </a:lnTo>
                  <a:lnTo>
                    <a:pt x="78" y="99"/>
                  </a:lnTo>
                  <a:lnTo>
                    <a:pt x="72" y="99"/>
                  </a:lnTo>
                  <a:lnTo>
                    <a:pt x="65" y="99"/>
                  </a:lnTo>
                  <a:lnTo>
                    <a:pt x="59" y="95"/>
                  </a:lnTo>
                  <a:lnTo>
                    <a:pt x="55" y="91"/>
                  </a:lnTo>
                  <a:lnTo>
                    <a:pt x="53" y="84"/>
                  </a:lnTo>
                  <a:close/>
                  <a:moveTo>
                    <a:pt x="53" y="78"/>
                  </a:moveTo>
                  <a:lnTo>
                    <a:pt x="53" y="44"/>
                  </a:lnTo>
                  <a:lnTo>
                    <a:pt x="46" y="50"/>
                  </a:lnTo>
                  <a:lnTo>
                    <a:pt x="38" y="54"/>
                  </a:lnTo>
                  <a:lnTo>
                    <a:pt x="34" y="59"/>
                  </a:lnTo>
                  <a:lnTo>
                    <a:pt x="31" y="65"/>
                  </a:lnTo>
                  <a:lnTo>
                    <a:pt x="29" y="71"/>
                  </a:lnTo>
                  <a:lnTo>
                    <a:pt x="31" y="74"/>
                  </a:lnTo>
                  <a:lnTo>
                    <a:pt x="32" y="80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0"/>
                  </a:lnTo>
                  <a:lnTo>
                    <a:pt x="5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" name="Freeform 367"/>
            <p:cNvSpPr>
              <a:spLocks noEditPoints="1"/>
            </p:cNvSpPr>
            <p:nvPr/>
          </p:nvSpPr>
          <p:spPr bwMode="auto">
            <a:xfrm>
              <a:off x="6011863" y="6196013"/>
              <a:ext cx="76200" cy="77787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15" y="99"/>
                </a:cxn>
                <a:cxn ang="0">
                  <a:pos x="6" y="93"/>
                </a:cxn>
                <a:cxn ang="0">
                  <a:pos x="0" y="86"/>
                </a:cxn>
                <a:cxn ang="0">
                  <a:pos x="2" y="74"/>
                </a:cxn>
                <a:cxn ang="0">
                  <a:pos x="10" y="61"/>
                </a:cxn>
                <a:cxn ang="0">
                  <a:pos x="53" y="38"/>
                </a:cxn>
                <a:cxn ang="0">
                  <a:pos x="53" y="21"/>
                </a:cxn>
                <a:cxn ang="0">
                  <a:pos x="51" y="14"/>
                </a:cxn>
                <a:cxn ang="0">
                  <a:pos x="48" y="8"/>
                </a:cxn>
                <a:cxn ang="0">
                  <a:pos x="40" y="6"/>
                </a:cxn>
                <a:cxn ang="0">
                  <a:pos x="27" y="10"/>
                </a:cxn>
                <a:cxn ang="0">
                  <a:pos x="25" y="14"/>
                </a:cxn>
                <a:cxn ang="0">
                  <a:pos x="27" y="19"/>
                </a:cxn>
                <a:cxn ang="0">
                  <a:pos x="32" y="27"/>
                </a:cxn>
                <a:cxn ang="0">
                  <a:pos x="29" y="36"/>
                </a:cxn>
                <a:cxn ang="0">
                  <a:pos x="17" y="40"/>
                </a:cxn>
                <a:cxn ang="0">
                  <a:pos x="8" y="36"/>
                </a:cxn>
                <a:cxn ang="0">
                  <a:pos x="2" y="27"/>
                </a:cxn>
                <a:cxn ang="0">
                  <a:pos x="8" y="14"/>
                </a:cxn>
                <a:cxn ang="0">
                  <a:pos x="19" y="6"/>
                </a:cxn>
                <a:cxn ang="0">
                  <a:pos x="36" y="0"/>
                </a:cxn>
                <a:cxn ang="0">
                  <a:pos x="57" y="0"/>
                </a:cxn>
                <a:cxn ang="0">
                  <a:pos x="70" y="6"/>
                </a:cxn>
                <a:cxn ang="0">
                  <a:pos x="80" y="17"/>
                </a:cxn>
                <a:cxn ang="0">
                  <a:pos x="82" y="29"/>
                </a:cxn>
                <a:cxn ang="0">
                  <a:pos x="82" y="74"/>
                </a:cxn>
                <a:cxn ang="0">
                  <a:pos x="84" y="84"/>
                </a:cxn>
                <a:cxn ang="0">
                  <a:pos x="84" y="86"/>
                </a:cxn>
                <a:cxn ang="0">
                  <a:pos x="87" y="86"/>
                </a:cxn>
                <a:cxn ang="0">
                  <a:pos x="93" y="82"/>
                </a:cxn>
                <a:cxn ang="0">
                  <a:pos x="89" y="91"/>
                </a:cxn>
                <a:cxn ang="0">
                  <a:pos x="78" y="99"/>
                </a:cxn>
                <a:cxn ang="0">
                  <a:pos x="65" y="99"/>
                </a:cxn>
                <a:cxn ang="0">
                  <a:pos x="55" y="91"/>
                </a:cxn>
                <a:cxn ang="0">
                  <a:pos x="53" y="78"/>
                </a:cxn>
                <a:cxn ang="0">
                  <a:pos x="46" y="50"/>
                </a:cxn>
                <a:cxn ang="0">
                  <a:pos x="34" y="59"/>
                </a:cxn>
                <a:cxn ang="0">
                  <a:pos x="29" y="71"/>
                </a:cxn>
                <a:cxn ang="0">
                  <a:pos x="32" y="80"/>
                </a:cxn>
                <a:cxn ang="0">
                  <a:pos x="40" y="82"/>
                </a:cxn>
                <a:cxn ang="0">
                  <a:pos x="53" y="78"/>
                </a:cxn>
              </a:cxnLst>
              <a:rect l="0" t="0" r="r" b="b"/>
              <a:pathLst>
                <a:path w="95" h="99">
                  <a:moveTo>
                    <a:pt x="53" y="84"/>
                  </a:moveTo>
                  <a:lnTo>
                    <a:pt x="36" y="95"/>
                  </a:lnTo>
                  <a:lnTo>
                    <a:pt x="21" y="99"/>
                  </a:lnTo>
                  <a:lnTo>
                    <a:pt x="15" y="99"/>
                  </a:lnTo>
                  <a:lnTo>
                    <a:pt x="10" y="97"/>
                  </a:lnTo>
                  <a:lnTo>
                    <a:pt x="6" y="93"/>
                  </a:lnTo>
                  <a:lnTo>
                    <a:pt x="2" y="90"/>
                  </a:lnTo>
                  <a:lnTo>
                    <a:pt x="0" y="86"/>
                  </a:lnTo>
                  <a:lnTo>
                    <a:pt x="0" y="80"/>
                  </a:lnTo>
                  <a:lnTo>
                    <a:pt x="2" y="74"/>
                  </a:lnTo>
                  <a:lnTo>
                    <a:pt x="4" y="67"/>
                  </a:lnTo>
                  <a:lnTo>
                    <a:pt x="10" y="61"/>
                  </a:lnTo>
                  <a:lnTo>
                    <a:pt x="27" y="50"/>
                  </a:lnTo>
                  <a:lnTo>
                    <a:pt x="53" y="38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3" y="17"/>
                  </a:lnTo>
                  <a:lnTo>
                    <a:pt x="51" y="14"/>
                  </a:lnTo>
                  <a:lnTo>
                    <a:pt x="50" y="12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2" y="8"/>
                  </a:lnTo>
                  <a:lnTo>
                    <a:pt x="27" y="10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7" y="19"/>
                  </a:lnTo>
                  <a:lnTo>
                    <a:pt x="31" y="23"/>
                  </a:lnTo>
                  <a:lnTo>
                    <a:pt x="32" y="27"/>
                  </a:lnTo>
                  <a:lnTo>
                    <a:pt x="31" y="33"/>
                  </a:lnTo>
                  <a:lnTo>
                    <a:pt x="29" y="36"/>
                  </a:lnTo>
                  <a:lnTo>
                    <a:pt x="23" y="38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8" y="36"/>
                  </a:lnTo>
                  <a:lnTo>
                    <a:pt x="4" y="33"/>
                  </a:lnTo>
                  <a:lnTo>
                    <a:pt x="2" y="27"/>
                  </a:lnTo>
                  <a:lnTo>
                    <a:pt x="4" y="19"/>
                  </a:lnTo>
                  <a:lnTo>
                    <a:pt x="8" y="14"/>
                  </a:lnTo>
                  <a:lnTo>
                    <a:pt x="13" y="10"/>
                  </a:lnTo>
                  <a:lnTo>
                    <a:pt x="19" y="6"/>
                  </a:lnTo>
                  <a:lnTo>
                    <a:pt x="25" y="4"/>
                  </a:lnTo>
                  <a:lnTo>
                    <a:pt x="36" y="0"/>
                  </a:lnTo>
                  <a:lnTo>
                    <a:pt x="48" y="0"/>
                  </a:lnTo>
                  <a:lnTo>
                    <a:pt x="57" y="0"/>
                  </a:lnTo>
                  <a:lnTo>
                    <a:pt x="65" y="2"/>
                  </a:lnTo>
                  <a:lnTo>
                    <a:pt x="70" y="6"/>
                  </a:lnTo>
                  <a:lnTo>
                    <a:pt x="76" y="12"/>
                  </a:lnTo>
                  <a:lnTo>
                    <a:pt x="80" y="17"/>
                  </a:lnTo>
                  <a:lnTo>
                    <a:pt x="82" y="23"/>
                  </a:lnTo>
                  <a:lnTo>
                    <a:pt x="82" y="29"/>
                  </a:lnTo>
                  <a:lnTo>
                    <a:pt x="82" y="38"/>
                  </a:lnTo>
                  <a:lnTo>
                    <a:pt x="82" y="74"/>
                  </a:lnTo>
                  <a:lnTo>
                    <a:pt x="82" y="80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84" y="86"/>
                  </a:lnTo>
                  <a:lnTo>
                    <a:pt x="86" y="86"/>
                  </a:lnTo>
                  <a:lnTo>
                    <a:pt x="87" y="86"/>
                  </a:lnTo>
                  <a:lnTo>
                    <a:pt x="89" y="86"/>
                  </a:lnTo>
                  <a:lnTo>
                    <a:pt x="93" y="82"/>
                  </a:lnTo>
                  <a:lnTo>
                    <a:pt x="95" y="86"/>
                  </a:lnTo>
                  <a:lnTo>
                    <a:pt x="89" y="91"/>
                  </a:lnTo>
                  <a:lnTo>
                    <a:pt x="86" y="95"/>
                  </a:lnTo>
                  <a:lnTo>
                    <a:pt x="78" y="99"/>
                  </a:lnTo>
                  <a:lnTo>
                    <a:pt x="72" y="99"/>
                  </a:lnTo>
                  <a:lnTo>
                    <a:pt x="65" y="99"/>
                  </a:lnTo>
                  <a:lnTo>
                    <a:pt x="59" y="95"/>
                  </a:lnTo>
                  <a:lnTo>
                    <a:pt x="55" y="91"/>
                  </a:lnTo>
                  <a:lnTo>
                    <a:pt x="53" y="84"/>
                  </a:lnTo>
                  <a:close/>
                  <a:moveTo>
                    <a:pt x="53" y="78"/>
                  </a:moveTo>
                  <a:lnTo>
                    <a:pt x="53" y="44"/>
                  </a:lnTo>
                  <a:lnTo>
                    <a:pt x="46" y="50"/>
                  </a:lnTo>
                  <a:lnTo>
                    <a:pt x="38" y="54"/>
                  </a:lnTo>
                  <a:lnTo>
                    <a:pt x="34" y="59"/>
                  </a:lnTo>
                  <a:lnTo>
                    <a:pt x="31" y="65"/>
                  </a:lnTo>
                  <a:lnTo>
                    <a:pt x="29" y="71"/>
                  </a:lnTo>
                  <a:lnTo>
                    <a:pt x="31" y="74"/>
                  </a:lnTo>
                  <a:lnTo>
                    <a:pt x="32" y="80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0"/>
                  </a:lnTo>
                  <a:lnTo>
                    <a:pt x="53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Freeform 368"/>
            <p:cNvSpPr>
              <a:spLocks noEditPoints="1"/>
            </p:cNvSpPr>
            <p:nvPr/>
          </p:nvSpPr>
          <p:spPr bwMode="auto">
            <a:xfrm>
              <a:off x="6313488" y="6157913"/>
              <a:ext cx="26987" cy="115887"/>
            </a:xfrm>
            <a:custGeom>
              <a:avLst/>
              <a:gdLst/>
              <a:ahLst/>
              <a:cxnLst>
                <a:cxn ang="0">
                  <a:pos x="21" y="99"/>
                </a:cxn>
                <a:cxn ang="0">
                  <a:pos x="15" y="99"/>
                </a:cxn>
                <a:cxn ang="0">
                  <a:pos x="15" y="89"/>
                </a:cxn>
                <a:cxn ang="0">
                  <a:pos x="13" y="80"/>
                </a:cxn>
                <a:cxn ang="0">
                  <a:pos x="11" y="70"/>
                </a:cxn>
                <a:cxn ang="0">
                  <a:pos x="6" y="47"/>
                </a:cxn>
                <a:cxn ang="0">
                  <a:pos x="2" y="34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2" y="13"/>
                </a:cxn>
                <a:cxn ang="0">
                  <a:pos x="2" y="9"/>
                </a:cxn>
                <a:cxn ang="0">
                  <a:pos x="6" y="6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17" y="0"/>
                </a:cxn>
                <a:cxn ang="0">
                  <a:pos x="25" y="2"/>
                </a:cxn>
                <a:cxn ang="0">
                  <a:pos x="28" y="6"/>
                </a:cxn>
                <a:cxn ang="0">
                  <a:pos x="32" y="11"/>
                </a:cxn>
                <a:cxn ang="0">
                  <a:pos x="34" y="17"/>
                </a:cxn>
                <a:cxn ang="0">
                  <a:pos x="34" y="23"/>
                </a:cxn>
                <a:cxn ang="0">
                  <a:pos x="32" y="28"/>
                </a:cxn>
                <a:cxn ang="0">
                  <a:pos x="30" y="38"/>
                </a:cxn>
                <a:cxn ang="0">
                  <a:pos x="28" y="47"/>
                </a:cxn>
                <a:cxn ang="0">
                  <a:pos x="25" y="70"/>
                </a:cxn>
                <a:cxn ang="0">
                  <a:pos x="23" y="83"/>
                </a:cxn>
                <a:cxn ang="0">
                  <a:pos x="21" y="99"/>
                </a:cxn>
                <a:cxn ang="0">
                  <a:pos x="17" y="114"/>
                </a:cxn>
                <a:cxn ang="0">
                  <a:pos x="23" y="114"/>
                </a:cxn>
                <a:cxn ang="0">
                  <a:pos x="28" y="118"/>
                </a:cxn>
                <a:cxn ang="0">
                  <a:pos x="32" y="123"/>
                </a:cxn>
                <a:cxn ang="0">
                  <a:pos x="34" y="131"/>
                </a:cxn>
                <a:cxn ang="0">
                  <a:pos x="32" y="137"/>
                </a:cxn>
                <a:cxn ang="0">
                  <a:pos x="28" y="142"/>
                </a:cxn>
                <a:cxn ang="0">
                  <a:pos x="23" y="146"/>
                </a:cxn>
                <a:cxn ang="0">
                  <a:pos x="17" y="146"/>
                </a:cxn>
                <a:cxn ang="0">
                  <a:pos x="11" y="146"/>
                </a:cxn>
                <a:cxn ang="0">
                  <a:pos x="6" y="142"/>
                </a:cxn>
                <a:cxn ang="0">
                  <a:pos x="2" y="137"/>
                </a:cxn>
                <a:cxn ang="0">
                  <a:pos x="0" y="131"/>
                </a:cxn>
                <a:cxn ang="0">
                  <a:pos x="2" y="123"/>
                </a:cxn>
                <a:cxn ang="0">
                  <a:pos x="6" y="118"/>
                </a:cxn>
                <a:cxn ang="0">
                  <a:pos x="11" y="114"/>
                </a:cxn>
                <a:cxn ang="0">
                  <a:pos x="17" y="114"/>
                </a:cxn>
              </a:cxnLst>
              <a:rect l="0" t="0" r="r" b="b"/>
              <a:pathLst>
                <a:path w="34" h="146">
                  <a:moveTo>
                    <a:pt x="21" y="99"/>
                  </a:moveTo>
                  <a:lnTo>
                    <a:pt x="15" y="99"/>
                  </a:lnTo>
                  <a:lnTo>
                    <a:pt x="15" y="89"/>
                  </a:lnTo>
                  <a:lnTo>
                    <a:pt x="13" y="80"/>
                  </a:lnTo>
                  <a:lnTo>
                    <a:pt x="11" y="70"/>
                  </a:lnTo>
                  <a:lnTo>
                    <a:pt x="6" y="47"/>
                  </a:lnTo>
                  <a:lnTo>
                    <a:pt x="2" y="34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2" y="13"/>
                  </a:lnTo>
                  <a:lnTo>
                    <a:pt x="2" y="9"/>
                  </a:lnTo>
                  <a:lnTo>
                    <a:pt x="6" y="6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7" y="0"/>
                  </a:lnTo>
                  <a:lnTo>
                    <a:pt x="25" y="2"/>
                  </a:lnTo>
                  <a:lnTo>
                    <a:pt x="28" y="6"/>
                  </a:lnTo>
                  <a:lnTo>
                    <a:pt x="32" y="11"/>
                  </a:lnTo>
                  <a:lnTo>
                    <a:pt x="34" y="17"/>
                  </a:lnTo>
                  <a:lnTo>
                    <a:pt x="34" y="23"/>
                  </a:lnTo>
                  <a:lnTo>
                    <a:pt x="32" y="28"/>
                  </a:lnTo>
                  <a:lnTo>
                    <a:pt x="30" y="38"/>
                  </a:lnTo>
                  <a:lnTo>
                    <a:pt x="28" y="47"/>
                  </a:lnTo>
                  <a:lnTo>
                    <a:pt x="25" y="70"/>
                  </a:lnTo>
                  <a:lnTo>
                    <a:pt x="23" y="83"/>
                  </a:lnTo>
                  <a:lnTo>
                    <a:pt x="21" y="99"/>
                  </a:lnTo>
                  <a:close/>
                  <a:moveTo>
                    <a:pt x="17" y="114"/>
                  </a:moveTo>
                  <a:lnTo>
                    <a:pt x="23" y="114"/>
                  </a:lnTo>
                  <a:lnTo>
                    <a:pt x="28" y="118"/>
                  </a:lnTo>
                  <a:lnTo>
                    <a:pt x="32" y="123"/>
                  </a:lnTo>
                  <a:lnTo>
                    <a:pt x="34" y="131"/>
                  </a:lnTo>
                  <a:lnTo>
                    <a:pt x="32" y="137"/>
                  </a:lnTo>
                  <a:lnTo>
                    <a:pt x="28" y="142"/>
                  </a:lnTo>
                  <a:lnTo>
                    <a:pt x="23" y="146"/>
                  </a:lnTo>
                  <a:lnTo>
                    <a:pt x="17" y="146"/>
                  </a:lnTo>
                  <a:lnTo>
                    <a:pt x="11" y="146"/>
                  </a:lnTo>
                  <a:lnTo>
                    <a:pt x="6" y="142"/>
                  </a:lnTo>
                  <a:lnTo>
                    <a:pt x="2" y="137"/>
                  </a:lnTo>
                  <a:lnTo>
                    <a:pt x="0" y="131"/>
                  </a:lnTo>
                  <a:lnTo>
                    <a:pt x="2" y="123"/>
                  </a:lnTo>
                  <a:lnTo>
                    <a:pt x="6" y="118"/>
                  </a:lnTo>
                  <a:lnTo>
                    <a:pt x="11" y="114"/>
                  </a:lnTo>
                  <a:lnTo>
                    <a:pt x="17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Freeform 369"/>
            <p:cNvSpPr>
              <a:spLocks/>
            </p:cNvSpPr>
            <p:nvPr/>
          </p:nvSpPr>
          <p:spPr bwMode="auto">
            <a:xfrm>
              <a:off x="6362700" y="5581650"/>
              <a:ext cx="219075" cy="219075"/>
            </a:xfrm>
            <a:custGeom>
              <a:avLst/>
              <a:gdLst/>
              <a:ahLst/>
              <a:cxnLst>
                <a:cxn ang="0">
                  <a:pos x="275" y="138"/>
                </a:cxn>
                <a:cxn ang="0">
                  <a:pos x="271" y="100"/>
                </a:cxn>
                <a:cxn ang="0">
                  <a:pos x="258" y="68"/>
                </a:cxn>
                <a:cxn ang="0">
                  <a:pos x="235" y="40"/>
                </a:cxn>
                <a:cxn ang="0">
                  <a:pos x="208" y="19"/>
                </a:cxn>
                <a:cxn ang="0">
                  <a:pos x="174" y="5"/>
                </a:cxn>
                <a:cxn ang="0">
                  <a:pos x="138" y="0"/>
                </a:cxn>
                <a:cxn ang="0">
                  <a:pos x="102" y="5"/>
                </a:cxn>
                <a:cxn ang="0">
                  <a:pos x="68" y="19"/>
                </a:cxn>
                <a:cxn ang="0">
                  <a:pos x="41" y="40"/>
                </a:cxn>
                <a:cxn ang="0">
                  <a:pos x="19" y="68"/>
                </a:cxn>
                <a:cxn ang="0">
                  <a:pos x="5" y="100"/>
                </a:cxn>
                <a:cxn ang="0">
                  <a:pos x="0" y="138"/>
                </a:cxn>
                <a:cxn ang="0">
                  <a:pos x="5" y="174"/>
                </a:cxn>
                <a:cxn ang="0">
                  <a:pos x="19" y="207"/>
                </a:cxn>
                <a:cxn ang="0">
                  <a:pos x="41" y="235"/>
                </a:cxn>
                <a:cxn ang="0">
                  <a:pos x="68" y="256"/>
                </a:cxn>
                <a:cxn ang="0">
                  <a:pos x="102" y="271"/>
                </a:cxn>
                <a:cxn ang="0">
                  <a:pos x="138" y="275"/>
                </a:cxn>
                <a:cxn ang="0">
                  <a:pos x="174" y="271"/>
                </a:cxn>
                <a:cxn ang="0">
                  <a:pos x="208" y="256"/>
                </a:cxn>
                <a:cxn ang="0">
                  <a:pos x="235" y="235"/>
                </a:cxn>
                <a:cxn ang="0">
                  <a:pos x="258" y="207"/>
                </a:cxn>
                <a:cxn ang="0">
                  <a:pos x="271" y="174"/>
                </a:cxn>
                <a:cxn ang="0">
                  <a:pos x="275" y="138"/>
                </a:cxn>
              </a:cxnLst>
              <a:rect l="0" t="0" r="r" b="b"/>
              <a:pathLst>
                <a:path w="275" h="275">
                  <a:moveTo>
                    <a:pt x="275" y="138"/>
                  </a:moveTo>
                  <a:lnTo>
                    <a:pt x="271" y="100"/>
                  </a:lnTo>
                  <a:lnTo>
                    <a:pt x="258" y="68"/>
                  </a:lnTo>
                  <a:lnTo>
                    <a:pt x="235" y="40"/>
                  </a:lnTo>
                  <a:lnTo>
                    <a:pt x="208" y="19"/>
                  </a:lnTo>
                  <a:lnTo>
                    <a:pt x="174" y="5"/>
                  </a:lnTo>
                  <a:lnTo>
                    <a:pt x="138" y="0"/>
                  </a:lnTo>
                  <a:lnTo>
                    <a:pt x="102" y="5"/>
                  </a:lnTo>
                  <a:lnTo>
                    <a:pt x="68" y="19"/>
                  </a:lnTo>
                  <a:lnTo>
                    <a:pt x="41" y="40"/>
                  </a:lnTo>
                  <a:lnTo>
                    <a:pt x="19" y="68"/>
                  </a:lnTo>
                  <a:lnTo>
                    <a:pt x="5" y="100"/>
                  </a:lnTo>
                  <a:lnTo>
                    <a:pt x="0" y="138"/>
                  </a:lnTo>
                  <a:lnTo>
                    <a:pt x="5" y="174"/>
                  </a:lnTo>
                  <a:lnTo>
                    <a:pt x="19" y="207"/>
                  </a:lnTo>
                  <a:lnTo>
                    <a:pt x="41" y="235"/>
                  </a:lnTo>
                  <a:lnTo>
                    <a:pt x="68" y="256"/>
                  </a:lnTo>
                  <a:lnTo>
                    <a:pt x="102" y="271"/>
                  </a:lnTo>
                  <a:lnTo>
                    <a:pt x="138" y="275"/>
                  </a:lnTo>
                  <a:lnTo>
                    <a:pt x="174" y="271"/>
                  </a:lnTo>
                  <a:lnTo>
                    <a:pt x="208" y="256"/>
                  </a:lnTo>
                  <a:lnTo>
                    <a:pt x="235" y="235"/>
                  </a:lnTo>
                  <a:lnTo>
                    <a:pt x="258" y="207"/>
                  </a:lnTo>
                  <a:lnTo>
                    <a:pt x="271" y="174"/>
                  </a:lnTo>
                  <a:lnTo>
                    <a:pt x="275" y="13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Freeform 370"/>
            <p:cNvSpPr>
              <a:spLocks/>
            </p:cNvSpPr>
            <p:nvPr/>
          </p:nvSpPr>
          <p:spPr bwMode="auto">
            <a:xfrm>
              <a:off x="6454775" y="5789613"/>
              <a:ext cx="33338" cy="269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2" y="13"/>
                </a:cxn>
                <a:cxn ang="0">
                  <a:pos x="2" y="21"/>
                </a:cxn>
                <a:cxn ang="0">
                  <a:pos x="2" y="30"/>
                </a:cxn>
                <a:cxn ang="0">
                  <a:pos x="6" y="59"/>
                </a:cxn>
                <a:cxn ang="0">
                  <a:pos x="10" y="95"/>
                </a:cxn>
                <a:cxn ang="0">
                  <a:pos x="14" y="134"/>
                </a:cxn>
                <a:cxn ang="0">
                  <a:pos x="19" y="178"/>
                </a:cxn>
                <a:cxn ang="0">
                  <a:pos x="25" y="220"/>
                </a:cxn>
                <a:cxn ang="0">
                  <a:pos x="31" y="256"/>
                </a:cxn>
                <a:cxn ang="0">
                  <a:pos x="35" y="288"/>
                </a:cxn>
                <a:cxn ang="0">
                  <a:pos x="38" y="313"/>
                </a:cxn>
                <a:cxn ang="0">
                  <a:pos x="40" y="322"/>
                </a:cxn>
                <a:cxn ang="0">
                  <a:pos x="40" y="330"/>
                </a:cxn>
                <a:cxn ang="0">
                  <a:pos x="42" y="334"/>
                </a:cxn>
                <a:cxn ang="0">
                  <a:pos x="42" y="338"/>
                </a:cxn>
                <a:cxn ang="0">
                  <a:pos x="42" y="340"/>
                </a:cxn>
                <a:cxn ang="0">
                  <a:pos x="42" y="340"/>
                </a:cxn>
                <a:cxn ang="0">
                  <a:pos x="42" y="340"/>
                </a:cxn>
              </a:cxnLst>
              <a:rect l="0" t="0" r="r" b="b"/>
              <a:pathLst>
                <a:path w="42" h="34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13"/>
                  </a:lnTo>
                  <a:lnTo>
                    <a:pt x="2" y="21"/>
                  </a:lnTo>
                  <a:lnTo>
                    <a:pt x="2" y="30"/>
                  </a:lnTo>
                  <a:lnTo>
                    <a:pt x="6" y="59"/>
                  </a:lnTo>
                  <a:lnTo>
                    <a:pt x="10" y="95"/>
                  </a:lnTo>
                  <a:lnTo>
                    <a:pt x="14" y="134"/>
                  </a:lnTo>
                  <a:lnTo>
                    <a:pt x="19" y="178"/>
                  </a:lnTo>
                  <a:lnTo>
                    <a:pt x="25" y="220"/>
                  </a:lnTo>
                  <a:lnTo>
                    <a:pt x="31" y="256"/>
                  </a:lnTo>
                  <a:lnTo>
                    <a:pt x="35" y="288"/>
                  </a:lnTo>
                  <a:lnTo>
                    <a:pt x="38" y="313"/>
                  </a:lnTo>
                  <a:lnTo>
                    <a:pt x="40" y="322"/>
                  </a:lnTo>
                  <a:lnTo>
                    <a:pt x="40" y="330"/>
                  </a:lnTo>
                  <a:lnTo>
                    <a:pt x="42" y="334"/>
                  </a:lnTo>
                  <a:lnTo>
                    <a:pt x="42" y="338"/>
                  </a:lnTo>
                  <a:lnTo>
                    <a:pt x="42" y="340"/>
                  </a:lnTo>
                  <a:lnTo>
                    <a:pt x="42" y="340"/>
                  </a:lnTo>
                  <a:lnTo>
                    <a:pt x="42" y="3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Freeform 371"/>
            <p:cNvSpPr>
              <a:spLocks/>
            </p:cNvSpPr>
            <p:nvPr/>
          </p:nvSpPr>
          <p:spPr bwMode="auto">
            <a:xfrm>
              <a:off x="6469063" y="6010275"/>
              <a:ext cx="23812" cy="4921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4" y="63"/>
                </a:cxn>
                <a:cxn ang="0">
                  <a:pos x="0" y="6"/>
                </a:cxn>
              </a:cxnLst>
              <a:rect l="0" t="0" r="r" b="b"/>
              <a:pathLst>
                <a:path w="30" h="63">
                  <a:moveTo>
                    <a:pt x="30" y="0"/>
                  </a:moveTo>
                  <a:lnTo>
                    <a:pt x="24" y="63"/>
                  </a:lnTo>
                  <a:lnTo>
                    <a:pt x="0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Freeform 372"/>
            <p:cNvSpPr>
              <a:spLocks noEditPoints="1"/>
            </p:cNvSpPr>
            <p:nvPr/>
          </p:nvSpPr>
          <p:spPr bwMode="auto">
            <a:xfrm>
              <a:off x="6421438" y="5664200"/>
              <a:ext cx="57150" cy="79375"/>
            </a:xfrm>
            <a:custGeom>
              <a:avLst/>
              <a:gdLst/>
              <a:ahLst/>
              <a:cxnLst>
                <a:cxn ang="0">
                  <a:pos x="45" y="61"/>
                </a:cxn>
                <a:cxn ang="0">
                  <a:pos x="41" y="65"/>
                </a:cxn>
                <a:cxn ang="0">
                  <a:pos x="36" y="67"/>
                </a:cxn>
                <a:cxn ang="0">
                  <a:pos x="32" y="69"/>
                </a:cxn>
                <a:cxn ang="0">
                  <a:pos x="26" y="70"/>
                </a:cxn>
                <a:cxn ang="0">
                  <a:pos x="19" y="69"/>
                </a:cxn>
                <a:cxn ang="0">
                  <a:pos x="11" y="65"/>
                </a:cxn>
                <a:cxn ang="0">
                  <a:pos x="5" y="59"/>
                </a:cxn>
                <a:cxn ang="0">
                  <a:pos x="2" y="53"/>
                </a:cxn>
                <a:cxn ang="0">
                  <a:pos x="0" y="46"/>
                </a:cxn>
                <a:cxn ang="0">
                  <a:pos x="0" y="38"/>
                </a:cxn>
                <a:cxn ang="0">
                  <a:pos x="2" y="27"/>
                </a:cxn>
                <a:cxn ang="0">
                  <a:pos x="3" y="17"/>
                </a:cxn>
                <a:cxn ang="0">
                  <a:pos x="7" y="14"/>
                </a:cxn>
                <a:cxn ang="0">
                  <a:pos x="11" y="8"/>
                </a:cxn>
                <a:cxn ang="0">
                  <a:pos x="17" y="4"/>
                </a:cxn>
                <a:cxn ang="0">
                  <a:pos x="24" y="0"/>
                </a:cxn>
                <a:cxn ang="0">
                  <a:pos x="34" y="0"/>
                </a:cxn>
                <a:cxn ang="0">
                  <a:pos x="38" y="0"/>
                </a:cxn>
                <a:cxn ang="0">
                  <a:pos x="43" y="0"/>
                </a:cxn>
                <a:cxn ang="0">
                  <a:pos x="47" y="4"/>
                </a:cxn>
                <a:cxn ang="0">
                  <a:pos x="51" y="6"/>
                </a:cxn>
                <a:cxn ang="0">
                  <a:pos x="62" y="0"/>
                </a:cxn>
                <a:cxn ang="0">
                  <a:pos x="66" y="0"/>
                </a:cxn>
                <a:cxn ang="0">
                  <a:pos x="66" y="86"/>
                </a:cxn>
                <a:cxn ang="0">
                  <a:pos x="66" y="91"/>
                </a:cxn>
                <a:cxn ang="0">
                  <a:pos x="66" y="95"/>
                </a:cxn>
                <a:cxn ang="0">
                  <a:pos x="68" y="97"/>
                </a:cxn>
                <a:cxn ang="0">
                  <a:pos x="72" y="99"/>
                </a:cxn>
                <a:cxn ang="0">
                  <a:pos x="72" y="101"/>
                </a:cxn>
                <a:cxn ang="0">
                  <a:pos x="36" y="101"/>
                </a:cxn>
                <a:cxn ang="0">
                  <a:pos x="36" y="99"/>
                </a:cxn>
                <a:cxn ang="0">
                  <a:pos x="40" y="97"/>
                </a:cxn>
                <a:cxn ang="0">
                  <a:pos x="41" y="97"/>
                </a:cxn>
                <a:cxn ang="0">
                  <a:pos x="43" y="97"/>
                </a:cxn>
                <a:cxn ang="0">
                  <a:pos x="43" y="95"/>
                </a:cxn>
                <a:cxn ang="0">
                  <a:pos x="45" y="93"/>
                </a:cxn>
                <a:cxn ang="0">
                  <a:pos x="45" y="89"/>
                </a:cxn>
                <a:cxn ang="0">
                  <a:pos x="45" y="61"/>
                </a:cxn>
                <a:cxn ang="0">
                  <a:pos x="45" y="55"/>
                </a:cxn>
                <a:cxn ang="0">
                  <a:pos x="45" y="27"/>
                </a:cxn>
                <a:cxn ang="0">
                  <a:pos x="45" y="21"/>
                </a:cxn>
                <a:cxn ang="0">
                  <a:pos x="45" y="15"/>
                </a:cxn>
                <a:cxn ang="0">
                  <a:pos x="43" y="12"/>
                </a:cxn>
                <a:cxn ang="0">
                  <a:pos x="41" y="8"/>
                </a:cxn>
                <a:cxn ang="0">
                  <a:pos x="40" y="6"/>
                </a:cxn>
                <a:cxn ang="0">
                  <a:pos x="36" y="4"/>
                </a:cxn>
                <a:cxn ang="0">
                  <a:pos x="34" y="4"/>
                </a:cxn>
                <a:cxn ang="0">
                  <a:pos x="28" y="6"/>
                </a:cxn>
                <a:cxn ang="0">
                  <a:pos x="24" y="10"/>
                </a:cxn>
                <a:cxn ang="0">
                  <a:pos x="22" y="14"/>
                </a:cxn>
                <a:cxn ang="0">
                  <a:pos x="21" y="19"/>
                </a:cxn>
                <a:cxn ang="0">
                  <a:pos x="21" y="27"/>
                </a:cxn>
                <a:cxn ang="0">
                  <a:pos x="21" y="36"/>
                </a:cxn>
                <a:cxn ang="0">
                  <a:pos x="21" y="46"/>
                </a:cxn>
                <a:cxn ang="0">
                  <a:pos x="22" y="53"/>
                </a:cxn>
                <a:cxn ang="0">
                  <a:pos x="24" y="57"/>
                </a:cxn>
                <a:cxn ang="0">
                  <a:pos x="28" y="61"/>
                </a:cxn>
                <a:cxn ang="0">
                  <a:pos x="32" y="63"/>
                </a:cxn>
                <a:cxn ang="0">
                  <a:pos x="36" y="61"/>
                </a:cxn>
                <a:cxn ang="0">
                  <a:pos x="38" y="61"/>
                </a:cxn>
                <a:cxn ang="0">
                  <a:pos x="41" y="57"/>
                </a:cxn>
                <a:cxn ang="0">
                  <a:pos x="45" y="55"/>
                </a:cxn>
              </a:cxnLst>
              <a:rect l="0" t="0" r="r" b="b"/>
              <a:pathLst>
                <a:path w="72" h="101">
                  <a:moveTo>
                    <a:pt x="45" y="61"/>
                  </a:moveTo>
                  <a:lnTo>
                    <a:pt x="41" y="65"/>
                  </a:lnTo>
                  <a:lnTo>
                    <a:pt x="36" y="67"/>
                  </a:lnTo>
                  <a:lnTo>
                    <a:pt x="32" y="69"/>
                  </a:lnTo>
                  <a:lnTo>
                    <a:pt x="26" y="70"/>
                  </a:lnTo>
                  <a:lnTo>
                    <a:pt x="19" y="69"/>
                  </a:lnTo>
                  <a:lnTo>
                    <a:pt x="11" y="65"/>
                  </a:lnTo>
                  <a:lnTo>
                    <a:pt x="5" y="59"/>
                  </a:lnTo>
                  <a:lnTo>
                    <a:pt x="2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2" y="27"/>
                  </a:lnTo>
                  <a:lnTo>
                    <a:pt x="3" y="17"/>
                  </a:lnTo>
                  <a:lnTo>
                    <a:pt x="7" y="14"/>
                  </a:lnTo>
                  <a:lnTo>
                    <a:pt x="11" y="8"/>
                  </a:lnTo>
                  <a:lnTo>
                    <a:pt x="17" y="4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51" y="6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86"/>
                  </a:lnTo>
                  <a:lnTo>
                    <a:pt x="66" y="91"/>
                  </a:lnTo>
                  <a:lnTo>
                    <a:pt x="66" y="95"/>
                  </a:lnTo>
                  <a:lnTo>
                    <a:pt x="68" y="97"/>
                  </a:lnTo>
                  <a:lnTo>
                    <a:pt x="72" y="99"/>
                  </a:lnTo>
                  <a:lnTo>
                    <a:pt x="72" y="101"/>
                  </a:lnTo>
                  <a:lnTo>
                    <a:pt x="36" y="101"/>
                  </a:lnTo>
                  <a:lnTo>
                    <a:pt x="36" y="99"/>
                  </a:lnTo>
                  <a:lnTo>
                    <a:pt x="40" y="97"/>
                  </a:lnTo>
                  <a:lnTo>
                    <a:pt x="41" y="97"/>
                  </a:lnTo>
                  <a:lnTo>
                    <a:pt x="43" y="97"/>
                  </a:lnTo>
                  <a:lnTo>
                    <a:pt x="43" y="95"/>
                  </a:lnTo>
                  <a:lnTo>
                    <a:pt x="45" y="93"/>
                  </a:lnTo>
                  <a:lnTo>
                    <a:pt x="45" y="89"/>
                  </a:lnTo>
                  <a:lnTo>
                    <a:pt x="45" y="61"/>
                  </a:lnTo>
                  <a:close/>
                  <a:moveTo>
                    <a:pt x="45" y="55"/>
                  </a:moveTo>
                  <a:lnTo>
                    <a:pt x="45" y="27"/>
                  </a:lnTo>
                  <a:lnTo>
                    <a:pt x="45" y="21"/>
                  </a:lnTo>
                  <a:lnTo>
                    <a:pt x="45" y="15"/>
                  </a:lnTo>
                  <a:lnTo>
                    <a:pt x="43" y="12"/>
                  </a:lnTo>
                  <a:lnTo>
                    <a:pt x="41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1" y="19"/>
                  </a:lnTo>
                  <a:lnTo>
                    <a:pt x="21" y="27"/>
                  </a:lnTo>
                  <a:lnTo>
                    <a:pt x="21" y="36"/>
                  </a:lnTo>
                  <a:lnTo>
                    <a:pt x="21" y="46"/>
                  </a:lnTo>
                  <a:lnTo>
                    <a:pt x="22" y="53"/>
                  </a:lnTo>
                  <a:lnTo>
                    <a:pt x="24" y="57"/>
                  </a:lnTo>
                  <a:lnTo>
                    <a:pt x="28" y="61"/>
                  </a:lnTo>
                  <a:lnTo>
                    <a:pt x="32" y="63"/>
                  </a:lnTo>
                  <a:lnTo>
                    <a:pt x="36" y="61"/>
                  </a:lnTo>
                  <a:lnTo>
                    <a:pt x="38" y="61"/>
                  </a:lnTo>
                  <a:lnTo>
                    <a:pt x="41" y="57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Freeform 373"/>
            <p:cNvSpPr>
              <a:spLocks noEditPoints="1"/>
            </p:cNvSpPr>
            <p:nvPr/>
          </p:nvSpPr>
          <p:spPr bwMode="auto">
            <a:xfrm>
              <a:off x="6480175" y="5711825"/>
              <a:ext cx="41275" cy="6508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36" y="0"/>
                </a:cxn>
                <a:cxn ang="0">
                  <a:pos x="43" y="0"/>
                </a:cxn>
                <a:cxn ang="0">
                  <a:pos x="43" y="51"/>
                </a:cxn>
                <a:cxn ang="0">
                  <a:pos x="51" y="51"/>
                </a:cxn>
                <a:cxn ang="0">
                  <a:pos x="51" y="65"/>
                </a:cxn>
                <a:cxn ang="0">
                  <a:pos x="43" y="65"/>
                </a:cxn>
                <a:cxn ang="0">
                  <a:pos x="43" y="82"/>
                </a:cxn>
                <a:cxn ang="0">
                  <a:pos x="26" y="82"/>
                </a:cxn>
                <a:cxn ang="0">
                  <a:pos x="26" y="65"/>
                </a:cxn>
                <a:cxn ang="0">
                  <a:pos x="0" y="65"/>
                </a:cxn>
                <a:cxn ang="0">
                  <a:pos x="0" y="51"/>
                </a:cxn>
                <a:cxn ang="0">
                  <a:pos x="3" y="51"/>
                </a:cxn>
                <a:cxn ang="0">
                  <a:pos x="26" y="51"/>
                </a:cxn>
                <a:cxn ang="0">
                  <a:pos x="26" y="21"/>
                </a:cxn>
                <a:cxn ang="0">
                  <a:pos x="3" y="51"/>
                </a:cxn>
              </a:cxnLst>
              <a:rect l="0" t="0" r="r" b="b"/>
              <a:pathLst>
                <a:path w="51" h="82">
                  <a:moveTo>
                    <a:pt x="0" y="51"/>
                  </a:moveTo>
                  <a:lnTo>
                    <a:pt x="36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51" y="51"/>
                  </a:lnTo>
                  <a:lnTo>
                    <a:pt x="51" y="65"/>
                  </a:lnTo>
                  <a:lnTo>
                    <a:pt x="43" y="65"/>
                  </a:lnTo>
                  <a:lnTo>
                    <a:pt x="43" y="82"/>
                  </a:lnTo>
                  <a:lnTo>
                    <a:pt x="26" y="82"/>
                  </a:lnTo>
                  <a:lnTo>
                    <a:pt x="26" y="65"/>
                  </a:lnTo>
                  <a:lnTo>
                    <a:pt x="0" y="65"/>
                  </a:lnTo>
                  <a:lnTo>
                    <a:pt x="0" y="51"/>
                  </a:lnTo>
                  <a:close/>
                  <a:moveTo>
                    <a:pt x="3" y="51"/>
                  </a:moveTo>
                  <a:lnTo>
                    <a:pt x="26" y="51"/>
                  </a:lnTo>
                  <a:lnTo>
                    <a:pt x="26" y="21"/>
                  </a:lnTo>
                  <a:lnTo>
                    <a:pt x="3" y="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Freeform 374"/>
            <p:cNvSpPr>
              <a:spLocks/>
            </p:cNvSpPr>
            <p:nvPr/>
          </p:nvSpPr>
          <p:spPr bwMode="auto">
            <a:xfrm>
              <a:off x="6380163" y="5599113"/>
              <a:ext cx="185737" cy="187325"/>
            </a:xfrm>
            <a:custGeom>
              <a:avLst/>
              <a:gdLst/>
              <a:ahLst/>
              <a:cxnLst>
                <a:cxn ang="0">
                  <a:pos x="236" y="117"/>
                </a:cxn>
                <a:cxn ang="0">
                  <a:pos x="232" y="85"/>
                </a:cxn>
                <a:cxn ang="0">
                  <a:pos x="221" y="57"/>
                </a:cxn>
                <a:cxn ang="0">
                  <a:pos x="202" y="34"/>
                </a:cxn>
                <a:cxn ang="0">
                  <a:pos x="177" y="15"/>
                </a:cxn>
                <a:cxn ang="0">
                  <a:pos x="149" y="3"/>
                </a:cxn>
                <a:cxn ang="0">
                  <a:pos x="118" y="0"/>
                </a:cxn>
                <a:cxn ang="0">
                  <a:pos x="86" y="3"/>
                </a:cxn>
                <a:cxn ang="0">
                  <a:pos x="59" y="15"/>
                </a:cxn>
                <a:cxn ang="0">
                  <a:pos x="35" y="34"/>
                </a:cxn>
                <a:cxn ang="0">
                  <a:pos x="16" y="57"/>
                </a:cxn>
                <a:cxn ang="0">
                  <a:pos x="4" y="85"/>
                </a:cxn>
                <a:cxn ang="0">
                  <a:pos x="0" y="117"/>
                </a:cxn>
                <a:cxn ang="0">
                  <a:pos x="4" y="148"/>
                </a:cxn>
                <a:cxn ang="0">
                  <a:pos x="16" y="176"/>
                </a:cxn>
                <a:cxn ang="0">
                  <a:pos x="35" y="201"/>
                </a:cxn>
                <a:cxn ang="0">
                  <a:pos x="59" y="218"/>
                </a:cxn>
                <a:cxn ang="0">
                  <a:pos x="86" y="231"/>
                </a:cxn>
                <a:cxn ang="0">
                  <a:pos x="118" y="235"/>
                </a:cxn>
                <a:cxn ang="0">
                  <a:pos x="149" y="231"/>
                </a:cxn>
                <a:cxn ang="0">
                  <a:pos x="177" y="218"/>
                </a:cxn>
                <a:cxn ang="0">
                  <a:pos x="202" y="201"/>
                </a:cxn>
                <a:cxn ang="0">
                  <a:pos x="221" y="176"/>
                </a:cxn>
                <a:cxn ang="0">
                  <a:pos x="232" y="148"/>
                </a:cxn>
                <a:cxn ang="0">
                  <a:pos x="236" y="117"/>
                </a:cxn>
              </a:cxnLst>
              <a:rect l="0" t="0" r="r" b="b"/>
              <a:pathLst>
                <a:path w="236" h="235">
                  <a:moveTo>
                    <a:pt x="236" y="117"/>
                  </a:moveTo>
                  <a:lnTo>
                    <a:pt x="232" y="85"/>
                  </a:lnTo>
                  <a:lnTo>
                    <a:pt x="221" y="57"/>
                  </a:lnTo>
                  <a:lnTo>
                    <a:pt x="202" y="34"/>
                  </a:lnTo>
                  <a:lnTo>
                    <a:pt x="177" y="15"/>
                  </a:lnTo>
                  <a:lnTo>
                    <a:pt x="149" y="3"/>
                  </a:lnTo>
                  <a:lnTo>
                    <a:pt x="118" y="0"/>
                  </a:lnTo>
                  <a:lnTo>
                    <a:pt x="86" y="3"/>
                  </a:lnTo>
                  <a:lnTo>
                    <a:pt x="59" y="15"/>
                  </a:lnTo>
                  <a:lnTo>
                    <a:pt x="35" y="34"/>
                  </a:lnTo>
                  <a:lnTo>
                    <a:pt x="16" y="57"/>
                  </a:lnTo>
                  <a:lnTo>
                    <a:pt x="4" y="85"/>
                  </a:lnTo>
                  <a:lnTo>
                    <a:pt x="0" y="117"/>
                  </a:lnTo>
                  <a:lnTo>
                    <a:pt x="4" y="148"/>
                  </a:lnTo>
                  <a:lnTo>
                    <a:pt x="16" y="176"/>
                  </a:lnTo>
                  <a:lnTo>
                    <a:pt x="35" y="201"/>
                  </a:lnTo>
                  <a:lnTo>
                    <a:pt x="59" y="218"/>
                  </a:lnTo>
                  <a:lnTo>
                    <a:pt x="86" y="231"/>
                  </a:lnTo>
                  <a:lnTo>
                    <a:pt x="118" y="235"/>
                  </a:lnTo>
                  <a:lnTo>
                    <a:pt x="149" y="231"/>
                  </a:lnTo>
                  <a:lnTo>
                    <a:pt x="177" y="218"/>
                  </a:lnTo>
                  <a:lnTo>
                    <a:pt x="202" y="201"/>
                  </a:lnTo>
                  <a:lnTo>
                    <a:pt x="221" y="176"/>
                  </a:lnTo>
                  <a:lnTo>
                    <a:pt x="232" y="148"/>
                  </a:lnTo>
                  <a:lnTo>
                    <a:pt x="236" y="11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Line 377"/>
            <p:cNvSpPr>
              <a:spLocks noChangeShapeType="1"/>
            </p:cNvSpPr>
            <p:nvPr/>
          </p:nvSpPr>
          <p:spPr bwMode="auto">
            <a:xfrm>
              <a:off x="5868988" y="5459413"/>
              <a:ext cx="125412" cy="4429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385"/>
            <p:cNvSpPr>
              <a:spLocks noEditPoints="1"/>
            </p:cNvSpPr>
            <p:nvPr/>
          </p:nvSpPr>
          <p:spPr bwMode="auto">
            <a:xfrm>
              <a:off x="7523163" y="6064250"/>
              <a:ext cx="141287" cy="215900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7" y="86"/>
                </a:cxn>
                <a:cxn ang="0">
                  <a:pos x="7" y="50"/>
                </a:cxn>
                <a:cxn ang="0">
                  <a:pos x="26" y="19"/>
                </a:cxn>
                <a:cxn ang="0">
                  <a:pos x="64" y="2"/>
                </a:cxn>
                <a:cxn ang="0">
                  <a:pos x="112" y="2"/>
                </a:cxn>
                <a:cxn ang="0">
                  <a:pos x="150" y="19"/>
                </a:cxn>
                <a:cxn ang="0">
                  <a:pos x="169" y="50"/>
                </a:cxn>
                <a:cxn ang="0">
                  <a:pos x="169" y="86"/>
                </a:cxn>
                <a:cxn ang="0">
                  <a:pos x="154" y="110"/>
                </a:cxn>
                <a:cxn ang="0">
                  <a:pos x="131" y="124"/>
                </a:cxn>
                <a:cxn ang="0">
                  <a:pos x="165" y="150"/>
                </a:cxn>
                <a:cxn ang="0">
                  <a:pos x="176" y="188"/>
                </a:cxn>
                <a:cxn ang="0">
                  <a:pos x="165" y="232"/>
                </a:cxn>
                <a:cxn ang="0">
                  <a:pos x="135" y="262"/>
                </a:cxn>
                <a:cxn ang="0">
                  <a:pos x="89" y="272"/>
                </a:cxn>
                <a:cxn ang="0">
                  <a:pos x="47" y="264"/>
                </a:cxn>
                <a:cxn ang="0">
                  <a:pos x="13" y="236"/>
                </a:cxn>
                <a:cxn ang="0">
                  <a:pos x="0" y="192"/>
                </a:cxn>
                <a:cxn ang="0">
                  <a:pos x="11" y="152"/>
                </a:cxn>
                <a:cxn ang="0">
                  <a:pos x="45" y="124"/>
                </a:cxn>
                <a:cxn ang="0">
                  <a:pos x="57" y="82"/>
                </a:cxn>
                <a:cxn ang="0">
                  <a:pos x="64" y="97"/>
                </a:cxn>
                <a:cxn ang="0">
                  <a:pos x="79" y="105"/>
                </a:cxn>
                <a:cxn ang="0">
                  <a:pos x="97" y="105"/>
                </a:cxn>
                <a:cxn ang="0">
                  <a:pos x="112" y="97"/>
                </a:cxn>
                <a:cxn ang="0">
                  <a:pos x="119" y="82"/>
                </a:cxn>
                <a:cxn ang="0">
                  <a:pos x="119" y="63"/>
                </a:cxn>
                <a:cxn ang="0">
                  <a:pos x="112" y="48"/>
                </a:cxn>
                <a:cxn ang="0">
                  <a:pos x="98" y="40"/>
                </a:cxn>
                <a:cxn ang="0">
                  <a:pos x="79" y="40"/>
                </a:cxn>
                <a:cxn ang="0">
                  <a:pos x="64" y="48"/>
                </a:cxn>
                <a:cxn ang="0">
                  <a:pos x="57" y="63"/>
                </a:cxn>
                <a:cxn ang="0">
                  <a:pos x="51" y="186"/>
                </a:cxn>
                <a:cxn ang="0">
                  <a:pos x="62" y="220"/>
                </a:cxn>
                <a:cxn ang="0">
                  <a:pos x="74" y="230"/>
                </a:cxn>
                <a:cxn ang="0">
                  <a:pos x="89" y="234"/>
                </a:cxn>
                <a:cxn ang="0">
                  <a:pos x="102" y="230"/>
                </a:cxn>
                <a:cxn ang="0">
                  <a:pos x="116" y="222"/>
                </a:cxn>
                <a:cxn ang="0">
                  <a:pos x="125" y="188"/>
                </a:cxn>
                <a:cxn ang="0">
                  <a:pos x="114" y="156"/>
                </a:cxn>
                <a:cxn ang="0">
                  <a:pos x="102" y="146"/>
                </a:cxn>
                <a:cxn ang="0">
                  <a:pos x="87" y="144"/>
                </a:cxn>
                <a:cxn ang="0">
                  <a:pos x="72" y="148"/>
                </a:cxn>
                <a:cxn ang="0">
                  <a:pos x="60" y="158"/>
                </a:cxn>
                <a:cxn ang="0">
                  <a:pos x="53" y="177"/>
                </a:cxn>
              </a:cxnLst>
              <a:rect l="0" t="0" r="r" b="b"/>
              <a:pathLst>
                <a:path w="176" h="272">
                  <a:moveTo>
                    <a:pt x="45" y="124"/>
                  </a:moveTo>
                  <a:lnTo>
                    <a:pt x="26" y="114"/>
                  </a:lnTo>
                  <a:lnTo>
                    <a:pt x="15" y="101"/>
                  </a:lnTo>
                  <a:lnTo>
                    <a:pt x="7" y="86"/>
                  </a:lnTo>
                  <a:lnTo>
                    <a:pt x="5" y="69"/>
                  </a:lnTo>
                  <a:lnTo>
                    <a:pt x="7" y="50"/>
                  </a:lnTo>
                  <a:lnTo>
                    <a:pt x="15" y="34"/>
                  </a:lnTo>
                  <a:lnTo>
                    <a:pt x="26" y="19"/>
                  </a:lnTo>
                  <a:lnTo>
                    <a:pt x="43" y="10"/>
                  </a:lnTo>
                  <a:lnTo>
                    <a:pt x="64" y="2"/>
                  </a:lnTo>
                  <a:lnTo>
                    <a:pt x="87" y="0"/>
                  </a:lnTo>
                  <a:lnTo>
                    <a:pt x="112" y="2"/>
                  </a:lnTo>
                  <a:lnTo>
                    <a:pt x="133" y="10"/>
                  </a:lnTo>
                  <a:lnTo>
                    <a:pt x="150" y="19"/>
                  </a:lnTo>
                  <a:lnTo>
                    <a:pt x="161" y="34"/>
                  </a:lnTo>
                  <a:lnTo>
                    <a:pt x="169" y="50"/>
                  </a:lnTo>
                  <a:lnTo>
                    <a:pt x="171" y="69"/>
                  </a:lnTo>
                  <a:lnTo>
                    <a:pt x="169" y="86"/>
                  </a:lnTo>
                  <a:lnTo>
                    <a:pt x="161" y="101"/>
                  </a:lnTo>
                  <a:lnTo>
                    <a:pt x="154" y="110"/>
                  </a:lnTo>
                  <a:lnTo>
                    <a:pt x="142" y="118"/>
                  </a:lnTo>
                  <a:lnTo>
                    <a:pt x="131" y="124"/>
                  </a:lnTo>
                  <a:lnTo>
                    <a:pt x="150" y="135"/>
                  </a:lnTo>
                  <a:lnTo>
                    <a:pt x="165" y="150"/>
                  </a:lnTo>
                  <a:lnTo>
                    <a:pt x="173" y="167"/>
                  </a:lnTo>
                  <a:lnTo>
                    <a:pt x="176" y="188"/>
                  </a:lnTo>
                  <a:lnTo>
                    <a:pt x="173" y="213"/>
                  </a:lnTo>
                  <a:lnTo>
                    <a:pt x="165" y="232"/>
                  </a:lnTo>
                  <a:lnTo>
                    <a:pt x="152" y="249"/>
                  </a:lnTo>
                  <a:lnTo>
                    <a:pt x="135" y="262"/>
                  </a:lnTo>
                  <a:lnTo>
                    <a:pt x="114" y="270"/>
                  </a:lnTo>
                  <a:lnTo>
                    <a:pt x="89" y="272"/>
                  </a:lnTo>
                  <a:lnTo>
                    <a:pt x="66" y="270"/>
                  </a:lnTo>
                  <a:lnTo>
                    <a:pt x="47" y="264"/>
                  </a:lnTo>
                  <a:lnTo>
                    <a:pt x="28" y="253"/>
                  </a:lnTo>
                  <a:lnTo>
                    <a:pt x="13" y="236"/>
                  </a:lnTo>
                  <a:lnTo>
                    <a:pt x="4" y="215"/>
                  </a:lnTo>
                  <a:lnTo>
                    <a:pt x="0" y="192"/>
                  </a:lnTo>
                  <a:lnTo>
                    <a:pt x="4" y="171"/>
                  </a:lnTo>
                  <a:lnTo>
                    <a:pt x="11" y="152"/>
                  </a:lnTo>
                  <a:lnTo>
                    <a:pt x="24" y="135"/>
                  </a:lnTo>
                  <a:lnTo>
                    <a:pt x="45" y="124"/>
                  </a:lnTo>
                  <a:close/>
                  <a:moveTo>
                    <a:pt x="55" y="72"/>
                  </a:moveTo>
                  <a:lnTo>
                    <a:pt x="57" y="82"/>
                  </a:lnTo>
                  <a:lnTo>
                    <a:pt x="59" y="89"/>
                  </a:lnTo>
                  <a:lnTo>
                    <a:pt x="64" y="97"/>
                  </a:lnTo>
                  <a:lnTo>
                    <a:pt x="70" y="101"/>
                  </a:lnTo>
                  <a:lnTo>
                    <a:pt x="79" y="105"/>
                  </a:lnTo>
                  <a:lnTo>
                    <a:pt x="87" y="105"/>
                  </a:lnTo>
                  <a:lnTo>
                    <a:pt x="97" y="105"/>
                  </a:lnTo>
                  <a:lnTo>
                    <a:pt x="106" y="101"/>
                  </a:lnTo>
                  <a:lnTo>
                    <a:pt x="112" y="97"/>
                  </a:lnTo>
                  <a:lnTo>
                    <a:pt x="117" y="89"/>
                  </a:lnTo>
                  <a:lnTo>
                    <a:pt x="119" y="82"/>
                  </a:lnTo>
                  <a:lnTo>
                    <a:pt x="121" y="72"/>
                  </a:lnTo>
                  <a:lnTo>
                    <a:pt x="119" y="63"/>
                  </a:lnTo>
                  <a:lnTo>
                    <a:pt x="117" y="55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8" y="40"/>
                  </a:lnTo>
                  <a:lnTo>
                    <a:pt x="89" y="40"/>
                  </a:lnTo>
                  <a:lnTo>
                    <a:pt x="79" y="40"/>
                  </a:lnTo>
                  <a:lnTo>
                    <a:pt x="70" y="44"/>
                  </a:lnTo>
                  <a:lnTo>
                    <a:pt x="64" y="48"/>
                  </a:lnTo>
                  <a:lnTo>
                    <a:pt x="59" y="55"/>
                  </a:lnTo>
                  <a:lnTo>
                    <a:pt x="57" y="63"/>
                  </a:lnTo>
                  <a:lnTo>
                    <a:pt x="55" y="72"/>
                  </a:lnTo>
                  <a:close/>
                  <a:moveTo>
                    <a:pt x="51" y="186"/>
                  </a:moveTo>
                  <a:lnTo>
                    <a:pt x="53" y="207"/>
                  </a:lnTo>
                  <a:lnTo>
                    <a:pt x="62" y="220"/>
                  </a:lnTo>
                  <a:lnTo>
                    <a:pt x="68" y="226"/>
                  </a:lnTo>
                  <a:lnTo>
                    <a:pt x="74" y="230"/>
                  </a:lnTo>
                  <a:lnTo>
                    <a:pt x="81" y="232"/>
                  </a:lnTo>
                  <a:lnTo>
                    <a:pt x="89" y="234"/>
                  </a:lnTo>
                  <a:lnTo>
                    <a:pt x="97" y="232"/>
                  </a:lnTo>
                  <a:lnTo>
                    <a:pt x="102" y="230"/>
                  </a:lnTo>
                  <a:lnTo>
                    <a:pt x="110" y="226"/>
                  </a:lnTo>
                  <a:lnTo>
                    <a:pt x="116" y="222"/>
                  </a:lnTo>
                  <a:lnTo>
                    <a:pt x="123" y="207"/>
                  </a:lnTo>
                  <a:lnTo>
                    <a:pt x="125" y="188"/>
                  </a:lnTo>
                  <a:lnTo>
                    <a:pt x="123" y="169"/>
                  </a:lnTo>
                  <a:lnTo>
                    <a:pt x="114" y="156"/>
                  </a:lnTo>
                  <a:lnTo>
                    <a:pt x="108" y="150"/>
                  </a:lnTo>
                  <a:lnTo>
                    <a:pt x="102" y="146"/>
                  </a:lnTo>
                  <a:lnTo>
                    <a:pt x="97" y="144"/>
                  </a:lnTo>
                  <a:lnTo>
                    <a:pt x="87" y="144"/>
                  </a:lnTo>
                  <a:lnTo>
                    <a:pt x="79" y="144"/>
                  </a:lnTo>
                  <a:lnTo>
                    <a:pt x="72" y="148"/>
                  </a:lnTo>
                  <a:lnTo>
                    <a:pt x="66" y="152"/>
                  </a:lnTo>
                  <a:lnTo>
                    <a:pt x="60" y="158"/>
                  </a:lnTo>
                  <a:lnTo>
                    <a:pt x="55" y="167"/>
                  </a:lnTo>
                  <a:lnTo>
                    <a:pt x="53" y="177"/>
                  </a:lnTo>
                  <a:lnTo>
                    <a:pt x="51" y="1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1" name="AutoShape 71"/>
          <p:cNvSpPr>
            <a:spLocks noChangeArrowheads="1"/>
          </p:cNvSpPr>
          <p:nvPr/>
        </p:nvSpPr>
        <p:spPr bwMode="auto">
          <a:xfrm>
            <a:off x="6400800" y="5943600"/>
            <a:ext cx="1295400" cy="762000"/>
          </a:xfrm>
          <a:prstGeom prst="star16">
            <a:avLst>
              <a:gd name="adj" fmla="val 375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0" animBg="1" autoUpdateAnimBg="0"/>
      <p:bldP spid="45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NFSAs and DFSAs are equivalent</a:t>
            </a:r>
          </a:p>
          <a:p>
            <a:pPr lvl="1"/>
            <a:r>
              <a:rPr lang="en-US" dirty="0" smtClean="0"/>
              <a:t>For every NFSA, there is a equivalent DFSA (and vice versa)</a:t>
            </a:r>
          </a:p>
          <a:p>
            <a:r>
              <a:rPr lang="en-US" dirty="0" smtClean="0"/>
              <a:t>Equivalence between regular expressions and FSA</a:t>
            </a:r>
          </a:p>
          <a:p>
            <a:pPr lvl="1"/>
            <a:r>
              <a:rPr lang="en-US" dirty="0" smtClean="0"/>
              <a:t>Easy to show with NFSAs</a:t>
            </a:r>
          </a:p>
          <a:p>
            <a:r>
              <a:rPr lang="en-US" dirty="0" smtClean="0"/>
              <a:t>Why use NFSAs?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 is a regular language</a:t>
            </a:r>
          </a:p>
          <a:p>
            <a:pPr lvl="0"/>
            <a:r>
              <a:rPr lang="en-US" dirty="0" smtClean="0"/>
              <a:t>∀a ∈ Σ ∪ ε, {</a:t>
            </a:r>
            <a:r>
              <a:rPr lang="en-US" i="1" dirty="0" smtClean="0"/>
              <a:t>a</a:t>
            </a:r>
            <a:r>
              <a:rPr lang="en-US" dirty="0" smtClean="0"/>
              <a:t>} is a regular language </a:t>
            </a:r>
          </a:p>
          <a:p>
            <a:pPr lvl="0"/>
            <a:r>
              <a:rPr lang="en-US" dirty="0" smtClean="0"/>
              <a:t>If L</a:t>
            </a:r>
            <a:r>
              <a:rPr lang="en-US" baseline="-25000" dirty="0" smtClean="0"/>
              <a:t>1</a:t>
            </a:r>
            <a:r>
              <a:rPr lang="en-US" dirty="0" smtClean="0"/>
              <a:t> and L</a:t>
            </a:r>
            <a:r>
              <a:rPr lang="en-US" baseline="-25000" dirty="0" smtClean="0"/>
              <a:t>2</a:t>
            </a:r>
            <a:r>
              <a:rPr lang="en-US" dirty="0" smtClean="0"/>
              <a:t> are regular languages, then so are: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· L</a:t>
            </a:r>
            <a:r>
              <a:rPr lang="en-US" baseline="-25000" dirty="0" smtClean="0"/>
              <a:t>2</a:t>
            </a:r>
            <a:r>
              <a:rPr lang="en-US" dirty="0" smtClean="0"/>
              <a:t> = {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| </a:t>
            </a:r>
            <a:r>
              <a:rPr lang="en-US" i="1" dirty="0" smtClean="0"/>
              <a:t>x</a:t>
            </a:r>
            <a:r>
              <a:rPr lang="en-US" dirty="0" smtClean="0"/>
              <a:t> ∈ L</a:t>
            </a:r>
            <a:r>
              <a:rPr lang="en-US" baseline="-25000" dirty="0" smtClean="0"/>
              <a:t>1</a:t>
            </a:r>
            <a:r>
              <a:rPr lang="en-US" dirty="0" smtClean="0"/>
              <a:t> , </a:t>
            </a:r>
            <a:r>
              <a:rPr lang="en-US" i="1" dirty="0" smtClean="0"/>
              <a:t>y</a:t>
            </a:r>
            <a:r>
              <a:rPr lang="en-US" dirty="0" smtClean="0"/>
              <a:t> ∈ L</a:t>
            </a:r>
            <a:r>
              <a:rPr lang="en-US" baseline="-25000" dirty="0" smtClean="0"/>
              <a:t>2</a:t>
            </a:r>
            <a:r>
              <a:rPr lang="en-US" dirty="0" smtClean="0"/>
              <a:t> }, the </a:t>
            </a:r>
            <a:r>
              <a:rPr lang="en-US" i="1" dirty="0" smtClean="0"/>
              <a:t>concatenation</a:t>
            </a:r>
            <a:r>
              <a:rPr lang="en-US" dirty="0" smtClean="0"/>
              <a:t> of L</a:t>
            </a:r>
            <a:r>
              <a:rPr lang="en-US" baseline="-25000" dirty="0" smtClean="0"/>
              <a:t>1</a:t>
            </a:r>
            <a:r>
              <a:rPr lang="en-US" dirty="0" smtClean="0"/>
              <a:t> and L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∪ L</a:t>
            </a:r>
            <a:r>
              <a:rPr lang="en-US" baseline="-25000" dirty="0" smtClean="0"/>
              <a:t>2</a:t>
            </a:r>
            <a:r>
              <a:rPr lang="en-US" dirty="0" smtClean="0"/>
              <a:t>, the </a:t>
            </a:r>
            <a:r>
              <a:rPr lang="en-US" i="1" dirty="0" smtClean="0"/>
              <a:t>union</a:t>
            </a:r>
            <a:r>
              <a:rPr lang="en-US" dirty="0" smtClean="0"/>
              <a:t> or </a:t>
            </a:r>
            <a:r>
              <a:rPr lang="en-US" i="1" dirty="0" smtClean="0"/>
              <a:t>disjunction</a:t>
            </a:r>
            <a:r>
              <a:rPr lang="en-US" dirty="0" smtClean="0"/>
              <a:t> of L</a:t>
            </a:r>
            <a:r>
              <a:rPr lang="en-US" baseline="-25000" dirty="0" smtClean="0"/>
              <a:t>1</a:t>
            </a:r>
            <a:r>
              <a:rPr lang="en-US" dirty="0" smtClean="0"/>
              <a:t> and L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∗, the </a:t>
            </a:r>
            <a:r>
              <a:rPr lang="en-US" i="1" dirty="0" err="1" smtClean="0"/>
              <a:t>Kleene</a:t>
            </a:r>
            <a:r>
              <a:rPr lang="en-US" i="1" dirty="0" smtClean="0"/>
              <a:t> closure</a:t>
            </a:r>
            <a:r>
              <a:rPr lang="en-US" dirty="0" smtClean="0"/>
              <a:t> of L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Languages: Starting Points</a:t>
            </a:r>
            <a:endParaRPr lang="en-US" dirty="0"/>
          </a:p>
        </p:txBody>
      </p:sp>
      <p:pic>
        <p:nvPicPr>
          <p:cNvPr id="4" name="fig 2.22.jpg" descr="fig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86106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Languages: Concatenation</a:t>
            </a:r>
            <a:endParaRPr lang="en-US" dirty="0"/>
          </a:p>
        </p:txBody>
      </p:sp>
      <p:pic>
        <p:nvPicPr>
          <p:cNvPr id="6" name="fig 2.23.jpg" descr="fig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71713"/>
            <a:ext cx="861060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Languages: Disjunction</a:t>
            </a:r>
            <a:endParaRPr lang="en-US" dirty="0"/>
          </a:p>
        </p:txBody>
      </p:sp>
      <p:pic>
        <p:nvPicPr>
          <p:cNvPr id="3" name="fig 2.25.jpg" descr="fig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63675"/>
            <a:ext cx="86106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metalanguage</a:t>
            </a:r>
            <a:r>
              <a:rPr lang="en-US" dirty="0" smtClean="0"/>
              <a:t> for specifying simple classes of strings</a:t>
            </a:r>
          </a:p>
          <a:p>
            <a:pPr lvl="1"/>
            <a:r>
              <a:rPr lang="en-US" dirty="0" smtClean="0"/>
              <a:t>Very useful in searching and matching text strings</a:t>
            </a:r>
          </a:p>
          <a:p>
            <a:r>
              <a:rPr lang="en-US" dirty="0" smtClean="0"/>
              <a:t>Everyone does it!</a:t>
            </a:r>
          </a:p>
          <a:p>
            <a:pPr lvl="1"/>
            <a:r>
              <a:rPr lang="en-US" dirty="0" smtClean="0"/>
              <a:t>Implementations in the shell, Perl, Java, Python, 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Languages: </a:t>
            </a:r>
            <a:r>
              <a:rPr lang="en-US" dirty="0" err="1" smtClean="0"/>
              <a:t>Kleene</a:t>
            </a:r>
            <a:r>
              <a:rPr lang="en-US" dirty="0" smtClean="0"/>
              <a:t> Closure</a:t>
            </a:r>
            <a:endParaRPr lang="en-US" dirty="0"/>
          </a:p>
        </p:txBody>
      </p:sp>
      <p:pic>
        <p:nvPicPr>
          <p:cNvPr id="4" name="fig 2.24.jpg" descr="fig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20900"/>
            <a:ext cx="86106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Finite-State Transducers (FSTs)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two-tape automaton that recognizes or generates pairs of strings</a:t>
            </a:r>
          </a:p>
          <a:p>
            <a:r>
              <a:rPr lang="en-US" dirty="0" smtClean="0"/>
              <a:t>Think of an FST as an FSA with two symbol strings on each arc</a:t>
            </a:r>
          </a:p>
          <a:p>
            <a:pPr lvl="1"/>
            <a:r>
              <a:rPr lang="en-US" dirty="0" smtClean="0"/>
              <a:t>One symbol string from each tape</a:t>
            </a:r>
            <a:endParaRPr lang="en-US" dirty="0"/>
          </a:p>
        </p:txBody>
      </p:sp>
      <p:pic>
        <p:nvPicPr>
          <p:cNvPr id="5" name="fig 3.8.jpg" descr="fig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0"/>
            <a:ext cx="86106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Four-fold view of FSTs</a:t>
            </a:r>
            <a:endParaRPr lang="en-US" dirty="0"/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 a recognizer</a:t>
            </a:r>
          </a:p>
          <a:p>
            <a:r>
              <a:rPr lang="en-US" smtClean="0"/>
              <a:t>As a generator</a:t>
            </a:r>
          </a:p>
          <a:p>
            <a:r>
              <a:rPr lang="en-US" smtClean="0"/>
              <a:t>As a translator</a:t>
            </a:r>
          </a:p>
          <a:p>
            <a:r>
              <a:rPr lang="en-US" smtClean="0"/>
              <a:t>As a set relater</a:t>
            </a:r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324350"/>
            <a:ext cx="72485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Computational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</a:p>
          <a:p>
            <a:r>
              <a:rPr lang="en-US" dirty="0" smtClean="0"/>
              <a:t>Finite-state automata (deterministic vs. non-deterministic)</a:t>
            </a:r>
          </a:p>
          <a:p>
            <a:r>
              <a:rPr lang="en-US" dirty="0" smtClean="0"/>
              <a:t>Finite-state transducers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Morphology</a:t>
            </a:r>
            <a:endParaRPr lang="en-US" dirty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and problems</a:t>
            </a:r>
          </a:p>
          <a:p>
            <a:pPr lvl="1"/>
            <a:r>
              <a:rPr lang="en-US" dirty="0" smtClean="0"/>
              <a:t>What is morphology?</a:t>
            </a:r>
          </a:p>
          <a:p>
            <a:pPr lvl="1"/>
            <a:r>
              <a:rPr lang="en-US" dirty="0" smtClean="0"/>
              <a:t>Topology of morphologies</a:t>
            </a:r>
          </a:p>
          <a:p>
            <a:r>
              <a:rPr lang="en-US" dirty="0" smtClean="0"/>
              <a:t>Computational morphology</a:t>
            </a:r>
          </a:p>
          <a:p>
            <a:pPr lvl="1"/>
            <a:r>
              <a:rPr lang="en-US" dirty="0" smtClean="0"/>
              <a:t>Finite-state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of how words are constructed from smaller units of meaning</a:t>
            </a:r>
          </a:p>
          <a:p>
            <a:r>
              <a:rPr lang="en-US" dirty="0" smtClean="0"/>
              <a:t>Smallest unit of meaning = morpheme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fox</a:t>
            </a:r>
            <a:r>
              <a:rPr lang="en-US" dirty="0" smtClean="0"/>
              <a:t> has morpheme </a:t>
            </a:r>
            <a:r>
              <a:rPr lang="en-US" dirty="0" smtClean="0">
                <a:solidFill>
                  <a:srgbClr val="00B050"/>
                </a:solidFill>
              </a:rPr>
              <a:t>fox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cats</a:t>
            </a:r>
            <a:r>
              <a:rPr lang="en-US" dirty="0" smtClean="0"/>
              <a:t> has two morphemes </a:t>
            </a:r>
            <a:r>
              <a:rPr lang="en-US" dirty="0" smtClean="0">
                <a:solidFill>
                  <a:srgbClr val="00B050"/>
                </a:solidFill>
              </a:rPr>
              <a:t>cat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–s</a:t>
            </a:r>
          </a:p>
          <a:p>
            <a:pPr lvl="1"/>
            <a:r>
              <a:rPr lang="en-US" dirty="0" smtClean="0"/>
              <a:t>Note: it is useful to distinguish morphemes from orthographic rules</a:t>
            </a:r>
          </a:p>
          <a:p>
            <a:r>
              <a:rPr lang="en-US" dirty="0" smtClean="0"/>
              <a:t>Two classes of morphemes:</a:t>
            </a:r>
          </a:p>
          <a:p>
            <a:pPr lvl="1"/>
            <a:r>
              <a:rPr lang="en-US" dirty="0" smtClean="0"/>
              <a:t>Stems: supply the “main” meaning</a:t>
            </a:r>
          </a:p>
          <a:p>
            <a:pPr lvl="1"/>
            <a:r>
              <a:rPr lang="en-US" dirty="0" smtClean="0"/>
              <a:t>Affixes: add “additional” meaning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of Morphologies</a:t>
            </a:r>
            <a:endParaRPr 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Concatenative</a:t>
            </a:r>
            <a:r>
              <a:rPr lang="en-US" dirty="0" smtClean="0"/>
              <a:t> vs. non-</a:t>
            </a:r>
            <a:r>
              <a:rPr lang="en-US" dirty="0" err="1" smtClean="0"/>
              <a:t>concatenative</a:t>
            </a:r>
            <a:endParaRPr lang="en-US" dirty="0" smtClean="0"/>
          </a:p>
          <a:p>
            <a:r>
              <a:rPr lang="en-US" dirty="0" smtClean="0"/>
              <a:t>Derivational vs. inflectional</a:t>
            </a:r>
          </a:p>
          <a:p>
            <a:r>
              <a:rPr lang="en-US" dirty="0" smtClean="0"/>
              <a:t>Regular vs. irregular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Concatenative</a:t>
            </a:r>
            <a:r>
              <a:rPr lang="en-US" dirty="0" smtClean="0"/>
              <a:t> Morphology</a:t>
            </a:r>
            <a:endParaRPr lang="en-US" dirty="0"/>
          </a:p>
        </p:txBody>
      </p:sp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Morpheme+Morpheme+Morpheme</a:t>
            </a:r>
            <a:r>
              <a:rPr lang="en-US" dirty="0" smtClean="0"/>
              <a:t>+…</a:t>
            </a:r>
          </a:p>
          <a:p>
            <a:r>
              <a:rPr lang="en-US" dirty="0" smtClean="0"/>
              <a:t>Stems (also called lemma, base form, root, lexeme):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hope</a:t>
            </a:r>
            <a:r>
              <a:rPr lang="en-US" dirty="0" err="1" smtClean="0"/>
              <a:t>+ing</a:t>
            </a:r>
            <a:r>
              <a:rPr lang="en-US" dirty="0" smtClean="0"/>
              <a:t> →</a:t>
            </a:r>
            <a:r>
              <a:rPr lang="en-US" dirty="0" smtClean="0">
                <a:sym typeface="Wingdings" charset="2"/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Wingdings" charset="2"/>
              </a:rPr>
              <a:t>hop</a:t>
            </a:r>
            <a:r>
              <a:rPr lang="en-US" dirty="0" smtClean="0">
                <a:sym typeface="Wingdings" charset="2"/>
              </a:rPr>
              <a:t>ing	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  <a:sym typeface="Wingdings" charset="2"/>
              </a:rPr>
              <a:t>hop</a:t>
            </a:r>
            <a:r>
              <a:rPr lang="en-US" dirty="0" err="1" smtClean="0">
                <a:sym typeface="Wingdings" charset="2"/>
              </a:rPr>
              <a:t>+ing</a:t>
            </a:r>
            <a:r>
              <a:rPr lang="en-US" dirty="0" smtClean="0">
                <a:sym typeface="Wingdings" charset="2"/>
              </a:rPr>
              <a:t> </a:t>
            </a:r>
            <a:r>
              <a:rPr lang="en-US" dirty="0" smtClean="0"/>
              <a:t>→</a:t>
            </a:r>
            <a:r>
              <a:rPr lang="en-US" dirty="0" smtClean="0">
                <a:sym typeface="Wingdings" charset="2"/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Wingdings" charset="2"/>
              </a:rPr>
              <a:t>hopp</a:t>
            </a:r>
            <a:r>
              <a:rPr lang="en-US" dirty="0" smtClean="0">
                <a:sym typeface="Wingdings" charset="2"/>
              </a:rPr>
              <a:t>ing</a:t>
            </a:r>
            <a:endParaRPr lang="en-US" dirty="0" smtClean="0"/>
          </a:p>
          <a:p>
            <a:r>
              <a:rPr lang="en-US" dirty="0" smtClean="0"/>
              <a:t>Affixes:</a:t>
            </a:r>
          </a:p>
          <a:p>
            <a:pPr lvl="1"/>
            <a:r>
              <a:rPr lang="en-US" dirty="0" smtClean="0"/>
              <a:t>Prefixes: </a:t>
            </a:r>
            <a:r>
              <a:rPr lang="en-US" dirty="0" smtClean="0">
                <a:solidFill>
                  <a:srgbClr val="00B050"/>
                </a:solidFill>
              </a:rPr>
              <a:t>Anti</a:t>
            </a:r>
            <a:r>
              <a:rPr lang="en-US" dirty="0" smtClean="0">
                <a:solidFill>
                  <a:srgbClr val="FF0000"/>
                </a:solidFill>
              </a:rPr>
              <a:t>dis</a:t>
            </a:r>
            <a:r>
              <a:rPr lang="en-US" b="1" dirty="0" smtClean="0"/>
              <a:t>establish</a:t>
            </a:r>
            <a:r>
              <a:rPr lang="en-US" dirty="0" smtClean="0"/>
              <a:t>mentarianism</a:t>
            </a:r>
          </a:p>
          <a:p>
            <a:pPr lvl="1"/>
            <a:r>
              <a:rPr lang="en-US" dirty="0" smtClean="0"/>
              <a:t>Suffixes: Antidis</a:t>
            </a:r>
            <a:r>
              <a:rPr lang="en-US" b="1" dirty="0" smtClean="0"/>
              <a:t>establish</a:t>
            </a:r>
            <a:r>
              <a:rPr lang="en-US" dirty="0" smtClean="0">
                <a:solidFill>
                  <a:srgbClr val="00B050"/>
                </a:solidFill>
              </a:rPr>
              <a:t>ment</a:t>
            </a:r>
            <a:r>
              <a:rPr lang="en-US" dirty="0" smtClean="0">
                <a:solidFill>
                  <a:srgbClr val="FF0000"/>
                </a:solidFill>
              </a:rPr>
              <a:t>ari</a:t>
            </a:r>
            <a:r>
              <a:rPr lang="en-US" dirty="0" smtClean="0">
                <a:solidFill>
                  <a:srgbClr val="00B050"/>
                </a:solidFill>
              </a:rPr>
              <a:t>an</a:t>
            </a:r>
            <a:r>
              <a:rPr lang="en-US" dirty="0" smtClean="0">
                <a:solidFill>
                  <a:srgbClr val="FF0000"/>
                </a:solidFill>
              </a:rPr>
              <a:t>ism</a:t>
            </a:r>
          </a:p>
          <a:p>
            <a:r>
              <a:rPr lang="en-US" dirty="0" smtClean="0"/>
              <a:t>Agglutinative languages (e.g., Turkish)</a:t>
            </a:r>
          </a:p>
          <a:p>
            <a:pPr lvl="1"/>
            <a:r>
              <a:rPr lang="en-US" dirty="0" err="1" smtClean="0"/>
              <a:t>uygarlaştıramadıklarımızdanmışsınızcasına</a:t>
            </a:r>
            <a:r>
              <a:rPr lang="en-US" dirty="0" smtClean="0"/>
              <a:t> →</a:t>
            </a:r>
            <a:br>
              <a:rPr lang="en-US" dirty="0" smtClean="0"/>
            </a:br>
            <a:r>
              <a:rPr lang="en-US" dirty="0" err="1" smtClean="0"/>
              <a:t>uygar+laş+tır+ama+dık+lar+ımız+dan+mış+sınız+casına</a:t>
            </a:r>
            <a:endParaRPr lang="en-US" dirty="0" smtClean="0"/>
          </a:p>
          <a:p>
            <a:pPr lvl="1"/>
            <a:r>
              <a:rPr lang="en-US" dirty="0" smtClean="0"/>
              <a:t>Meaning:</a:t>
            </a:r>
            <a:r>
              <a:rPr lang="en-US" i="1" dirty="0" smtClean="0"/>
              <a:t> behaving as if you are among those whom we could not cause to become civilized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Non-Concatenative 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Infixes (e.g., </a:t>
            </a:r>
            <a:r>
              <a:rPr lang="en-US" dirty="0" err="1" smtClean="0"/>
              <a:t>Tagalog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hingi</a:t>
            </a:r>
            <a:r>
              <a:rPr lang="en-US" dirty="0" smtClean="0"/>
              <a:t> (borrow)</a:t>
            </a:r>
          </a:p>
          <a:p>
            <a:pPr lvl="1"/>
            <a:r>
              <a:rPr lang="en-US" dirty="0" err="1" smtClean="0"/>
              <a:t>h</a:t>
            </a:r>
            <a:r>
              <a:rPr lang="en-US" dirty="0" err="1" smtClean="0">
                <a:solidFill>
                  <a:srgbClr val="FF0000"/>
                </a:solidFill>
              </a:rPr>
              <a:t>um</a:t>
            </a:r>
            <a:r>
              <a:rPr lang="en-US" dirty="0" err="1" smtClean="0"/>
              <a:t>ingi</a:t>
            </a:r>
            <a:r>
              <a:rPr lang="en-US" dirty="0" smtClean="0"/>
              <a:t> (borrower)</a:t>
            </a:r>
          </a:p>
          <a:p>
            <a:r>
              <a:rPr lang="en-US" dirty="0" err="1" smtClean="0"/>
              <a:t>Circumfixes</a:t>
            </a:r>
            <a:r>
              <a:rPr lang="en-US" dirty="0" smtClean="0"/>
              <a:t> (e.g., German)</a:t>
            </a:r>
          </a:p>
          <a:p>
            <a:pPr lvl="1"/>
            <a:r>
              <a:rPr lang="en-US" dirty="0" err="1" smtClean="0"/>
              <a:t>sagen</a:t>
            </a:r>
            <a:r>
              <a:rPr lang="en-US" dirty="0" smtClean="0"/>
              <a:t> (say)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ge</a:t>
            </a:r>
            <a:r>
              <a:rPr lang="en-US" dirty="0" err="1" smtClean="0"/>
              <a:t>sag</a:t>
            </a:r>
            <a:r>
              <a:rPr lang="en-US" dirty="0" err="1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(said)</a:t>
            </a:r>
          </a:p>
          <a:p>
            <a:r>
              <a:rPr lang="en-US" dirty="0" smtClean="0"/>
              <a:t>Reduplication (e.g., </a:t>
            </a:r>
            <a:r>
              <a:rPr lang="en-US" dirty="0" err="1" smtClean="0"/>
              <a:t>Motu</a:t>
            </a:r>
            <a:r>
              <a:rPr lang="en-US" dirty="0" smtClean="0"/>
              <a:t>, spoken in Papua New Guinea)</a:t>
            </a:r>
          </a:p>
          <a:p>
            <a:pPr lvl="1"/>
            <a:r>
              <a:rPr lang="en-US" dirty="0" err="1" smtClean="0"/>
              <a:t>mahuta</a:t>
            </a:r>
            <a:r>
              <a:rPr lang="en-US" dirty="0" smtClean="0"/>
              <a:t> (to sleep)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mahuta</a:t>
            </a:r>
            <a:r>
              <a:rPr lang="en-US" dirty="0" err="1" smtClean="0"/>
              <a:t>mahuta</a:t>
            </a:r>
            <a:r>
              <a:rPr lang="en-US" dirty="0" smtClean="0"/>
              <a:t> (to sleep constantly)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</a:t>
            </a:r>
            <a:r>
              <a:rPr lang="en-US" dirty="0" err="1" smtClean="0"/>
              <a:t>mahuta</a:t>
            </a:r>
            <a:r>
              <a:rPr lang="en-US" dirty="0" smtClean="0"/>
              <a:t> (to sleep, plural)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Templatic</a:t>
            </a:r>
            <a:r>
              <a:rPr lang="en-US" dirty="0" smtClean="0"/>
              <a:t> Morphologies</a:t>
            </a:r>
            <a:endParaRPr 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in Semitic languages</a:t>
            </a:r>
          </a:p>
          <a:p>
            <a:r>
              <a:rPr lang="en-US" dirty="0" smtClean="0"/>
              <a:t>Roots and patterns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905000" y="4870589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ar-SA" sz="2800">
                <a:solidFill>
                  <a:srgbClr val="FF0000"/>
                </a:solidFill>
                <a:latin typeface="Arial" charset="0"/>
                <a:cs typeface="Times New Roman" pitchFamily="84" charset="0"/>
              </a:rPr>
              <a:t>م</a:t>
            </a:r>
            <a:r>
              <a:rPr lang="ar-SA" sz="2800">
                <a:solidFill>
                  <a:srgbClr val="000099"/>
                </a:solidFill>
                <a:latin typeface="Arial" charset="0"/>
                <a:cs typeface="Times New Roman" pitchFamily="84" charset="0"/>
              </a:rPr>
              <a:t>كت</a:t>
            </a:r>
            <a:r>
              <a:rPr lang="ar-SA" sz="2800">
                <a:solidFill>
                  <a:srgbClr val="FF0000"/>
                </a:solidFill>
                <a:latin typeface="Arial" charset="0"/>
                <a:cs typeface="Times New Roman" pitchFamily="84" charset="0"/>
              </a:rPr>
              <a:t>و</a:t>
            </a:r>
            <a:r>
              <a:rPr lang="ar-SA" sz="2800">
                <a:solidFill>
                  <a:srgbClr val="000099"/>
                </a:solidFill>
                <a:latin typeface="Arial" charset="0"/>
                <a:cs typeface="Times New Roman" pitchFamily="84" charset="0"/>
              </a:rPr>
              <a:t>ب</a:t>
            </a:r>
            <a:endParaRPr lang="en-US" sz="2800">
              <a:solidFill>
                <a:srgbClr val="000099"/>
              </a:solidFill>
              <a:cs typeface="Times New Roman" pitchFamily="84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1728131" y="2721114"/>
            <a:ext cx="2997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ar-SA" sz="3600" dirty="0">
                <a:solidFill>
                  <a:srgbClr val="000099"/>
                </a:solidFill>
                <a:latin typeface="Arial" charset="0"/>
                <a:cs typeface="Times New Roman" pitchFamily="84" charset="0"/>
              </a:rPr>
              <a:t>ب</a:t>
            </a:r>
            <a:endParaRPr lang="en-US" sz="3600" dirty="0">
              <a:solidFill>
                <a:srgbClr val="000099"/>
              </a:solidFill>
              <a:latin typeface="Arial" charset="0"/>
              <a:cs typeface="Times New Roman" pitchFamily="84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2819400" y="3940314"/>
            <a:ext cx="3048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84" charset="0"/>
              </a:rPr>
              <a:t>?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2133600" y="3940314"/>
            <a:ext cx="198772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Times New Roman" pitchFamily="84" charset="0"/>
              </a:rPr>
              <a:t>و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cs typeface="Times New Roman" pitchFamily="84" charset="0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3222625" y="3940314"/>
            <a:ext cx="155492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Times New Roman" pitchFamily="84" charset="0"/>
              </a:rPr>
              <a:t>مَ</a:t>
            </a:r>
            <a:endParaRPr kumimoji="0" lang="en-US" sz="3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cs typeface="Times New Roman" pitchFamily="84" charset="0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2411412" y="3940314"/>
            <a:ext cx="3048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84" charset="0"/>
              </a:rPr>
              <a:t>?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725612" y="3940314"/>
            <a:ext cx="3048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84" charset="0"/>
              </a:rPr>
              <a:t>?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2846766" y="2721114"/>
            <a:ext cx="2500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ar-SA" sz="3600" dirty="0">
                <a:solidFill>
                  <a:srgbClr val="000099"/>
                </a:solidFill>
                <a:latin typeface="Arial" charset="0"/>
                <a:cs typeface="Times New Roman" pitchFamily="84" charset="0"/>
              </a:rPr>
              <a:t>ك</a:t>
            </a:r>
            <a:endParaRPr lang="en-US" sz="3600" dirty="0">
              <a:solidFill>
                <a:srgbClr val="000099"/>
              </a:solidFill>
              <a:latin typeface="Arial" charset="0"/>
              <a:cs typeface="Times New Roman" pitchFamily="84" charset="0"/>
            </a:endParaRP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2413931" y="2721114"/>
            <a:ext cx="2997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ar-SA" sz="3600">
                <a:solidFill>
                  <a:srgbClr val="000099"/>
                </a:solidFill>
                <a:latin typeface="Arial" charset="0"/>
                <a:cs typeface="Times New Roman" pitchFamily="84" charset="0"/>
              </a:rPr>
              <a:t>ت</a:t>
            </a:r>
            <a:endParaRPr lang="en-US" sz="3600">
              <a:solidFill>
                <a:srgbClr val="000099"/>
              </a:solidFill>
              <a:latin typeface="Arial" charset="0"/>
              <a:cs typeface="Times New Roman" pitchFamily="84" charset="0"/>
            </a:endParaRPr>
          </a:p>
        </p:txBody>
      </p:sp>
      <p:cxnSp>
        <p:nvCxnSpPr>
          <p:cNvPr id="42" name="AutoShape 14"/>
          <p:cNvCxnSpPr>
            <a:cxnSpLocks noChangeShapeType="1"/>
            <a:stCxn id="40" idx="2"/>
            <a:endCxn id="35" idx="0"/>
          </p:cNvCxnSpPr>
          <p:nvPr/>
        </p:nvCxnSpPr>
        <p:spPr bwMode="auto">
          <a:xfrm rot="5400000">
            <a:off x="2639199" y="3607713"/>
            <a:ext cx="665202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5"/>
          <p:cNvCxnSpPr>
            <a:cxnSpLocks noChangeShapeType="1"/>
            <a:stCxn id="41" idx="2"/>
            <a:endCxn id="38" idx="0"/>
          </p:cNvCxnSpPr>
          <p:nvPr/>
        </p:nvCxnSpPr>
        <p:spPr bwMode="auto">
          <a:xfrm rot="5400000">
            <a:off x="2231211" y="3607713"/>
            <a:ext cx="665202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6"/>
          <p:cNvCxnSpPr>
            <a:cxnSpLocks noChangeShapeType="1"/>
            <a:stCxn id="33" idx="2"/>
            <a:endCxn id="39" idx="0"/>
          </p:cNvCxnSpPr>
          <p:nvPr/>
        </p:nvCxnSpPr>
        <p:spPr bwMode="auto">
          <a:xfrm rot="5400000">
            <a:off x="1545411" y="3607713"/>
            <a:ext cx="665202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5935663" y="4794389"/>
            <a:ext cx="11572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e-IL" sz="2800" dirty="0">
                <a:solidFill>
                  <a:srgbClr val="000099"/>
                </a:solidFill>
                <a:latin typeface="Arial" charset="0"/>
                <a:cs typeface="Times New Roman" pitchFamily="84" charset="0"/>
              </a:rPr>
              <a:t>כת</a:t>
            </a:r>
            <a:r>
              <a:rPr lang="he-IL" sz="2800" dirty="0">
                <a:solidFill>
                  <a:srgbClr val="FF0000"/>
                </a:solidFill>
                <a:latin typeface="Arial" charset="0"/>
                <a:cs typeface="Times New Roman" pitchFamily="84" charset="0"/>
              </a:rPr>
              <a:t>ו</a:t>
            </a:r>
            <a:r>
              <a:rPr lang="he-IL" sz="2800" dirty="0">
                <a:solidFill>
                  <a:srgbClr val="000099"/>
                </a:solidFill>
                <a:latin typeface="Arial" charset="0"/>
                <a:cs typeface="Times New Roman" pitchFamily="84" charset="0"/>
              </a:rPr>
              <a:t>ב</a:t>
            </a:r>
            <a:endParaRPr lang="en-US" sz="2800" dirty="0">
              <a:solidFill>
                <a:srgbClr val="000099"/>
              </a:solidFill>
              <a:latin typeface="Arial" charset="0"/>
              <a:cs typeface="Times New Roman" pitchFamily="84" charset="0"/>
            </a:endParaRP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5761602" y="2721114"/>
            <a:ext cx="2115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e-IL" sz="3600">
                <a:solidFill>
                  <a:srgbClr val="000099"/>
                </a:solidFill>
                <a:latin typeface="Arial" charset="0"/>
                <a:cs typeface="Times New Roman" pitchFamily="84" charset="0"/>
              </a:rPr>
              <a:t>ב</a:t>
            </a:r>
            <a:endParaRPr lang="en-US" sz="3600">
              <a:solidFill>
                <a:srgbClr val="000099"/>
              </a:solidFill>
              <a:latin typeface="Arial" charset="0"/>
              <a:cs typeface="Times New Roman" pitchFamily="84" charset="0"/>
            </a:endParaRP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6705600" y="3940314"/>
            <a:ext cx="3048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84" charset="0"/>
              </a:rPr>
              <a:t>?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6096000" y="3940314"/>
            <a:ext cx="12824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Times New Roman" pitchFamily="84" charset="0"/>
              </a:rPr>
              <a:t>ו</a:t>
            </a:r>
            <a:endParaRPr kumimoji="0" lang="en-US" sz="3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cs typeface="Times New Roman" pitchFamily="84" charset="0"/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320631" y="3940314"/>
            <a:ext cx="3048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84" charset="0"/>
              </a:rPr>
              <a:t>?</a:t>
            </a: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5715000" y="3940314"/>
            <a:ext cx="304800" cy="5539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84" charset="0"/>
              </a:rPr>
              <a:t>?</a:t>
            </a:r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6738938" y="2721114"/>
            <a:ext cx="206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e-IL" sz="3600">
                <a:solidFill>
                  <a:srgbClr val="000099"/>
                </a:solidFill>
                <a:latin typeface="Arial" charset="0"/>
                <a:cs typeface="Times New Roman" pitchFamily="84" charset="0"/>
              </a:rPr>
              <a:t>כ</a:t>
            </a:r>
            <a:endParaRPr lang="en-US" sz="3600">
              <a:solidFill>
                <a:srgbClr val="000099"/>
              </a:solidFill>
              <a:latin typeface="Arial" charset="0"/>
              <a:cs typeface="Times New Roman" pitchFamily="84" charset="0"/>
            </a:endParaRP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6353607" y="2721114"/>
            <a:ext cx="2388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e-IL" sz="3600" dirty="0">
                <a:solidFill>
                  <a:srgbClr val="000099"/>
                </a:solidFill>
                <a:latin typeface="Arial" charset="0"/>
                <a:cs typeface="Times New Roman" pitchFamily="84" charset="0"/>
              </a:rPr>
              <a:t>ת</a:t>
            </a:r>
            <a:endParaRPr lang="en-US" sz="3600" dirty="0">
              <a:solidFill>
                <a:srgbClr val="000099"/>
              </a:solidFill>
              <a:latin typeface="Arial" charset="0"/>
              <a:cs typeface="Times New Roman" pitchFamily="84" charset="0"/>
            </a:endParaRPr>
          </a:p>
        </p:txBody>
      </p:sp>
      <p:cxnSp>
        <p:nvCxnSpPr>
          <p:cNvPr id="53" name="AutoShape 25"/>
          <p:cNvCxnSpPr>
            <a:cxnSpLocks noChangeShapeType="1"/>
            <a:stCxn id="51" idx="2"/>
            <a:endCxn id="47" idx="0"/>
          </p:cNvCxnSpPr>
          <p:nvPr/>
        </p:nvCxnSpPr>
        <p:spPr bwMode="auto">
          <a:xfrm rot="16200000" flipH="1">
            <a:off x="6517565" y="3599879"/>
            <a:ext cx="665202" cy="156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" name="AutoShape 26"/>
          <p:cNvCxnSpPr>
            <a:cxnSpLocks noChangeShapeType="1"/>
            <a:stCxn id="52" idx="2"/>
            <a:endCxn id="49" idx="0"/>
          </p:cNvCxnSpPr>
          <p:nvPr/>
        </p:nvCxnSpPr>
        <p:spPr bwMode="auto">
          <a:xfrm rot="5400000">
            <a:off x="6140430" y="3607713"/>
            <a:ext cx="665202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" name="AutoShape 27"/>
          <p:cNvCxnSpPr>
            <a:cxnSpLocks noChangeShapeType="1"/>
            <a:stCxn id="46" idx="2"/>
            <a:endCxn id="50" idx="0"/>
          </p:cNvCxnSpPr>
          <p:nvPr/>
        </p:nvCxnSpPr>
        <p:spPr bwMode="auto">
          <a:xfrm rot="5400000">
            <a:off x="5534799" y="3607713"/>
            <a:ext cx="665202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1828800" y="5616714"/>
            <a:ext cx="2057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ma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rPr>
              <a:t>kt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uu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rPr>
              <a:t>b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written</a:t>
            </a: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5943600" y="5616714"/>
            <a:ext cx="1676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rPr>
              <a:t>kt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uu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rPr>
              <a:t>v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written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28800" y="2340114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Arabic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13250" y="2340114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Hebrew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regular expressions</a:t>
            </a:r>
          </a:p>
          <a:p>
            <a:pPr lvl="1">
              <a:buNone/>
            </a:pPr>
            <a:r>
              <a:rPr lang="en-US" dirty="0" smtClean="0"/>
              <a:t>/happy/ → happy</a:t>
            </a:r>
          </a:p>
          <a:p>
            <a:pPr lvl="1">
              <a:buNone/>
            </a:pPr>
            <a:r>
              <a:rPr lang="en-US" dirty="0" smtClean="0"/>
              <a:t>/[</a:t>
            </a:r>
            <a:r>
              <a:rPr lang="en-US" dirty="0" err="1" smtClean="0"/>
              <a:t>abcd</a:t>
            </a:r>
            <a:r>
              <a:rPr lang="en-US" dirty="0" smtClean="0"/>
              <a:t>]/ → a, b, c, d</a:t>
            </a:r>
          </a:p>
          <a:p>
            <a:pPr lvl="1">
              <a:buNone/>
            </a:pPr>
            <a:r>
              <a:rPr lang="en-US" dirty="0" smtClean="0"/>
              <a:t>/[a-d]/ → a, b, c, d</a:t>
            </a:r>
          </a:p>
          <a:p>
            <a:pPr lvl="1">
              <a:buNone/>
            </a:pPr>
            <a:r>
              <a:rPr lang="en-US" dirty="0" smtClean="0"/>
              <a:t>/[^a-d]/ → e, f, g, … z</a:t>
            </a:r>
          </a:p>
          <a:p>
            <a:pPr lvl="1">
              <a:buNone/>
            </a:pPr>
            <a:r>
              <a:rPr lang="en-US" dirty="0" smtClean="0"/>
              <a:t>/[</a:t>
            </a:r>
            <a:r>
              <a:rPr lang="en-US" dirty="0" err="1" smtClean="0"/>
              <a:t>Tt</a:t>
            </a:r>
            <a:r>
              <a:rPr lang="en-US" dirty="0" smtClean="0"/>
              <a:t>]he/ </a:t>
            </a:r>
            <a:r>
              <a:rPr lang="en-US" smtClean="0"/>
              <a:t>→ the, The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/(</a:t>
            </a:r>
            <a:r>
              <a:rPr lang="en-US" dirty="0" err="1" smtClean="0"/>
              <a:t>dog|cat</a:t>
            </a:r>
            <a:r>
              <a:rPr lang="en-US" dirty="0" smtClean="0"/>
              <a:t>)/ → dog, cat</a:t>
            </a:r>
          </a:p>
          <a:p>
            <a:r>
              <a:rPr lang="en-US" dirty="0" smtClean="0"/>
              <a:t>Special </a:t>
            </a:r>
            <a:r>
              <a:rPr lang="en-US" dirty="0" err="1" smtClean="0"/>
              <a:t>metacharacters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colou?r</a:t>
            </a:r>
            <a:r>
              <a:rPr lang="en-US" dirty="0" smtClean="0"/>
              <a:t>/ → color, </a:t>
            </a:r>
            <a:r>
              <a:rPr lang="en-US" dirty="0" err="1" smtClean="0"/>
              <a:t>colo</a:t>
            </a:r>
            <a:r>
              <a:rPr lang="en-US" dirty="0" err="1" smtClean="0">
                <a:solidFill>
                  <a:srgbClr val="FF9933"/>
                </a:solidFill>
              </a:rPr>
              <a:t>u</a:t>
            </a:r>
            <a:r>
              <a:rPr lang="en-US" dirty="0" err="1" smtClean="0"/>
              <a:t>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oo</a:t>
            </a:r>
            <a:r>
              <a:rPr lang="en-US" dirty="0" smtClean="0"/>
              <a:t>*h!/ → oh!, o</a:t>
            </a:r>
            <a:r>
              <a:rPr lang="en-US" dirty="0" smtClean="0">
                <a:solidFill>
                  <a:srgbClr val="FF9933"/>
                </a:solidFill>
              </a:rPr>
              <a:t>o</a:t>
            </a:r>
            <a:r>
              <a:rPr lang="en-US" dirty="0" smtClean="0"/>
              <a:t>h!, </a:t>
            </a:r>
            <a:r>
              <a:rPr lang="en-US" dirty="0" err="1" smtClean="0"/>
              <a:t>o</a:t>
            </a:r>
            <a:r>
              <a:rPr lang="en-US" dirty="0" err="1" smtClean="0">
                <a:solidFill>
                  <a:srgbClr val="FF9933"/>
                </a:solidFill>
              </a:rPr>
              <a:t>oo</a:t>
            </a:r>
            <a:r>
              <a:rPr lang="en-US" dirty="0" err="1" smtClean="0"/>
              <a:t>h</a:t>
            </a:r>
            <a:r>
              <a:rPr lang="en-US" dirty="0" smtClean="0"/>
              <a:t>!, …</a:t>
            </a: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oo+h</a:t>
            </a:r>
            <a:r>
              <a:rPr lang="en-US" dirty="0" smtClean="0"/>
              <a:t>!/ → o</a:t>
            </a:r>
            <a:r>
              <a:rPr lang="en-US" dirty="0" smtClean="0">
                <a:solidFill>
                  <a:srgbClr val="FF9933"/>
                </a:solidFill>
              </a:rPr>
              <a:t>o</a:t>
            </a:r>
            <a:r>
              <a:rPr lang="en-US" dirty="0" smtClean="0"/>
              <a:t>h!, </a:t>
            </a:r>
            <a:r>
              <a:rPr lang="en-US" dirty="0" err="1" smtClean="0"/>
              <a:t>o</a:t>
            </a:r>
            <a:r>
              <a:rPr lang="en-US" dirty="0" err="1" smtClean="0">
                <a:solidFill>
                  <a:srgbClr val="FF9933"/>
                </a:solidFill>
              </a:rPr>
              <a:t>oo</a:t>
            </a:r>
            <a:r>
              <a:rPr lang="en-US" dirty="0" err="1" smtClean="0"/>
              <a:t>h</a:t>
            </a:r>
            <a:r>
              <a:rPr lang="en-US" dirty="0" smtClean="0"/>
              <a:t>!, </a:t>
            </a:r>
            <a:r>
              <a:rPr lang="en-US" dirty="0" err="1" smtClean="0"/>
              <a:t>o</a:t>
            </a:r>
            <a:r>
              <a:rPr lang="en-US" dirty="0" err="1" smtClean="0">
                <a:solidFill>
                  <a:srgbClr val="FF9933"/>
                </a:solidFill>
              </a:rPr>
              <a:t>ooo</a:t>
            </a:r>
            <a:r>
              <a:rPr lang="en-US" dirty="0" err="1" smtClean="0"/>
              <a:t>h</a:t>
            </a:r>
            <a:r>
              <a:rPr lang="en-US" dirty="0" smtClean="0"/>
              <a:t>!, …</a:t>
            </a: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beg.n</a:t>
            </a:r>
            <a:r>
              <a:rPr lang="en-US" dirty="0" smtClean="0"/>
              <a:t>/ → beg</a:t>
            </a:r>
            <a:r>
              <a:rPr lang="en-US" dirty="0" smtClean="0">
                <a:solidFill>
                  <a:srgbClr val="FF9933"/>
                </a:solidFill>
              </a:rPr>
              <a:t>a</a:t>
            </a:r>
            <a:r>
              <a:rPr lang="en-US" dirty="0" smtClean="0"/>
              <a:t>n, beg</a:t>
            </a:r>
            <a:r>
              <a:rPr lang="en-US" dirty="0" smtClean="0">
                <a:solidFill>
                  <a:srgbClr val="FF9933"/>
                </a:solidFill>
              </a:rPr>
              <a:t>i</a:t>
            </a:r>
            <a:r>
              <a:rPr lang="en-US" dirty="0" smtClean="0"/>
              <a:t>n, beg</a:t>
            </a:r>
            <a:r>
              <a:rPr lang="en-US" dirty="0" smtClean="0">
                <a:solidFill>
                  <a:srgbClr val="FF9933"/>
                </a:solidFill>
              </a:rPr>
              <a:t>u</a:t>
            </a:r>
            <a:r>
              <a:rPr lang="en-US" dirty="0" smtClean="0"/>
              <a:t>n, </a:t>
            </a:r>
            <a:r>
              <a:rPr lang="en-US" dirty="0" err="1" smtClean="0"/>
              <a:t>beg</a:t>
            </a:r>
            <a:r>
              <a:rPr lang="en-US" dirty="0" err="1" smtClean="0">
                <a:solidFill>
                  <a:srgbClr val="FF9933"/>
                </a:solidFill>
              </a:rPr>
              <a:t>b</a:t>
            </a:r>
            <a:r>
              <a:rPr lang="en-US" dirty="0" err="1" smtClean="0"/>
              <a:t>n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Derivational </a:t>
            </a:r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102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Stem + morpheme →  </a:t>
            </a:r>
          </a:p>
          <a:p>
            <a:pPr lvl="1"/>
            <a:r>
              <a:rPr lang="en-US" sz="2000" dirty="0" smtClean="0"/>
              <a:t>Word with different meaning or different part of speech</a:t>
            </a:r>
          </a:p>
          <a:p>
            <a:pPr lvl="1"/>
            <a:r>
              <a:rPr lang="en-US" sz="2000" dirty="0" smtClean="0"/>
              <a:t>Exact meaning difficul</a:t>
            </a:r>
            <a:r>
              <a:rPr lang="en-US" dirty="0" smtClean="0"/>
              <a:t>t to predict</a:t>
            </a:r>
            <a:endParaRPr lang="en-US" sz="2000" dirty="0" smtClean="0"/>
          </a:p>
          <a:p>
            <a:r>
              <a:rPr lang="en-US" sz="2400" dirty="0" smtClean="0"/>
              <a:t>Nominalization in English: 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ation</a:t>
            </a:r>
            <a:r>
              <a:rPr lang="en-US" dirty="0" smtClean="0"/>
              <a:t>: </a:t>
            </a:r>
            <a:r>
              <a:rPr lang="en-US" sz="2000" dirty="0" smtClean="0"/>
              <a:t>computerization, characterization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ee</a:t>
            </a:r>
            <a:r>
              <a:rPr lang="en-US" dirty="0" smtClean="0"/>
              <a:t>: </a:t>
            </a:r>
            <a:r>
              <a:rPr lang="en-US" sz="2000" dirty="0" smtClean="0"/>
              <a:t>appointee</a:t>
            </a:r>
            <a:r>
              <a:rPr lang="en-US" sz="2000" dirty="0"/>
              <a:t>, </a:t>
            </a:r>
            <a:r>
              <a:rPr lang="en-US" sz="2000" dirty="0" smtClean="0"/>
              <a:t>advisee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er</a:t>
            </a:r>
            <a:r>
              <a:rPr lang="en-US" dirty="0" smtClean="0"/>
              <a:t>: </a:t>
            </a:r>
            <a:r>
              <a:rPr lang="en-US" sz="2000" dirty="0" smtClean="0"/>
              <a:t>killer</a:t>
            </a:r>
            <a:r>
              <a:rPr lang="en-US" sz="2000" dirty="0"/>
              <a:t>, </a:t>
            </a:r>
            <a:r>
              <a:rPr lang="en-US" sz="2000" dirty="0" smtClean="0"/>
              <a:t>helper</a:t>
            </a:r>
            <a:endParaRPr lang="en-US" sz="2000" dirty="0"/>
          </a:p>
          <a:p>
            <a:r>
              <a:rPr lang="en-US" sz="2400" dirty="0" smtClean="0"/>
              <a:t>Adjective formation in English:</a:t>
            </a:r>
          </a:p>
          <a:p>
            <a:pPr lvl="1"/>
            <a:r>
              <a:rPr lang="en-US" sz="2000" dirty="0" smtClean="0"/>
              <a:t>-al: computational, derivational</a:t>
            </a:r>
          </a:p>
          <a:p>
            <a:pPr lvl="1"/>
            <a:r>
              <a:rPr lang="en-US" dirty="0" smtClean="0"/>
              <a:t>-less: clueless, helpless</a:t>
            </a:r>
          </a:p>
          <a:p>
            <a:pPr lvl="1"/>
            <a:r>
              <a:rPr lang="en-US" sz="2000" dirty="0" smtClean="0"/>
              <a:t>-</a:t>
            </a:r>
            <a:r>
              <a:rPr lang="en-US" dirty="0" smtClean="0"/>
              <a:t>able: teachable, computable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Inflectional Morphology</a:t>
            </a:r>
            <a:endParaRPr lang="en-US" dirty="0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Stem + morpheme → </a:t>
            </a:r>
          </a:p>
          <a:p>
            <a:pPr lvl="1"/>
            <a:r>
              <a:rPr lang="en-US" dirty="0" smtClean="0"/>
              <a:t>Word with same part of speech as the stem</a:t>
            </a:r>
          </a:p>
          <a:p>
            <a:r>
              <a:rPr lang="en-US" dirty="0" smtClean="0"/>
              <a:t>Adds: tense, number, person,…</a:t>
            </a:r>
          </a:p>
          <a:p>
            <a:r>
              <a:rPr lang="en-US" dirty="0" smtClean="0"/>
              <a:t>Plural morpheme for English noun</a:t>
            </a:r>
          </a:p>
          <a:p>
            <a:pPr lvl="1"/>
            <a:r>
              <a:rPr lang="en-US" dirty="0" err="1" smtClean="0"/>
              <a:t>cat+s</a:t>
            </a:r>
            <a:endParaRPr lang="en-US" dirty="0" smtClean="0"/>
          </a:p>
          <a:p>
            <a:pPr lvl="1"/>
            <a:r>
              <a:rPr lang="en-US" dirty="0" err="1" smtClean="0"/>
              <a:t>dog+s</a:t>
            </a:r>
            <a:endParaRPr lang="en-US" dirty="0" smtClean="0"/>
          </a:p>
          <a:p>
            <a:r>
              <a:rPr lang="en-US" dirty="0" smtClean="0"/>
              <a:t>Progressive form in English verbs</a:t>
            </a:r>
          </a:p>
          <a:p>
            <a:pPr lvl="1"/>
            <a:r>
              <a:rPr lang="en-US" dirty="0" err="1" smtClean="0"/>
              <a:t>walk+ing</a:t>
            </a:r>
            <a:endParaRPr lang="en-US" dirty="0" smtClean="0"/>
          </a:p>
          <a:p>
            <a:pPr lvl="1"/>
            <a:r>
              <a:rPr lang="en-US" dirty="0" err="1" smtClean="0"/>
              <a:t>rain+ing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Inflections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</a:t>
            </a:r>
          </a:p>
          <a:p>
            <a:pPr lvl="1"/>
            <a:r>
              <a:rPr lang="en-US" dirty="0" smtClean="0"/>
              <a:t>cat/cats</a:t>
            </a:r>
          </a:p>
          <a:p>
            <a:pPr lvl="1"/>
            <a:r>
              <a:rPr lang="en-US" dirty="0" smtClean="0"/>
              <a:t>dog/dogs</a:t>
            </a:r>
          </a:p>
          <a:p>
            <a:r>
              <a:rPr lang="en-US" dirty="0" smtClean="0"/>
              <a:t>Irregular</a:t>
            </a:r>
          </a:p>
          <a:p>
            <a:pPr lvl="1"/>
            <a:r>
              <a:rPr lang="en-US" dirty="0" smtClean="0"/>
              <a:t>mouse/mice</a:t>
            </a:r>
          </a:p>
          <a:p>
            <a:pPr lvl="1"/>
            <a:r>
              <a:rPr lang="en-US" dirty="0" smtClean="0"/>
              <a:t>ox/oxen</a:t>
            </a:r>
          </a:p>
          <a:p>
            <a:pPr lvl="1"/>
            <a:r>
              <a:rPr lang="en-US" dirty="0" smtClean="0"/>
              <a:t>goose/geese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 Inflections in English</a:t>
            </a:r>
            <a:endParaRPr lang="en-US" dirty="0"/>
          </a:p>
        </p:txBody>
      </p:sp>
      <p:pic>
        <p:nvPicPr>
          <p:cNvPr id="8" name="un 3.2.jpg" descr="un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2819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un 3.3.jpg" descr="un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776662"/>
            <a:ext cx="54864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 Inflections in Spanish</a:t>
            </a:r>
            <a:endParaRPr lang="en-US" dirty="0"/>
          </a:p>
        </p:txBody>
      </p:sp>
      <p:pic>
        <p:nvPicPr>
          <p:cNvPr id="3" name="fig 3.1.jpg" descr="fig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24138"/>
            <a:ext cx="86106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Computationally decompose input forms into component morphemes</a:t>
            </a:r>
          </a:p>
          <a:p>
            <a:r>
              <a:rPr lang="en-US" dirty="0" smtClean="0"/>
              <a:t>Components needed:</a:t>
            </a:r>
          </a:p>
          <a:p>
            <a:pPr lvl="1"/>
            <a:r>
              <a:rPr lang="en-US" dirty="0" smtClean="0"/>
              <a:t>A lexicon (stems and affixes)</a:t>
            </a:r>
          </a:p>
          <a:p>
            <a:pPr lvl="1"/>
            <a:r>
              <a:rPr lang="en-US" dirty="0" smtClean="0"/>
              <a:t>A model of how stems and affixes combine</a:t>
            </a:r>
          </a:p>
          <a:p>
            <a:pPr lvl="1"/>
            <a:r>
              <a:rPr lang="en-US" dirty="0" smtClean="0"/>
              <a:t>Orthographic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Parsing: Examples</a:t>
            </a:r>
            <a:endParaRPr 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WORD	STEM (+FEATURES)*</a:t>
            </a:r>
          </a:p>
          <a:p>
            <a:pPr>
              <a:buNone/>
            </a:pPr>
            <a:r>
              <a:rPr lang="en-US" dirty="0" smtClean="0"/>
              <a:t>cats	         	cat +N +PL</a:t>
            </a:r>
          </a:p>
          <a:p>
            <a:pPr>
              <a:buNone/>
            </a:pPr>
            <a:r>
              <a:rPr lang="en-US" dirty="0" smtClean="0"/>
              <a:t>cat		</a:t>
            </a:r>
            <a:r>
              <a:rPr lang="en-US" dirty="0" err="1" smtClean="0"/>
              <a:t>cat</a:t>
            </a:r>
            <a:r>
              <a:rPr lang="en-US" dirty="0" smtClean="0"/>
              <a:t> +N +SG</a:t>
            </a:r>
          </a:p>
          <a:p>
            <a:pPr>
              <a:buNone/>
            </a:pPr>
            <a:r>
              <a:rPr lang="en-US" dirty="0" smtClean="0"/>
              <a:t>cities 		city +N +PL</a:t>
            </a:r>
          </a:p>
          <a:p>
            <a:pPr>
              <a:buNone/>
            </a:pPr>
            <a:r>
              <a:rPr lang="en-US" dirty="0" smtClean="0"/>
              <a:t>geese 	goose +N +PL</a:t>
            </a:r>
          </a:p>
          <a:p>
            <a:pPr>
              <a:buNone/>
            </a:pPr>
            <a:r>
              <a:rPr lang="en-US" dirty="0" smtClean="0"/>
              <a:t>ducks 		(duck +N +PL) or (duck +V +3SG)</a:t>
            </a:r>
          </a:p>
          <a:p>
            <a:pPr>
              <a:buNone/>
            </a:pPr>
            <a:r>
              <a:rPr lang="en-US" dirty="0" smtClean="0"/>
              <a:t>merging	merge +V +PRES-PART</a:t>
            </a:r>
          </a:p>
          <a:p>
            <a:pPr>
              <a:buNone/>
            </a:pPr>
            <a:r>
              <a:rPr lang="en-US" dirty="0" smtClean="0"/>
              <a:t>caught	(catch +V +PAST-PART) or (catch +V +PAST)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Lexicon only</a:t>
            </a:r>
          </a:p>
          <a:p>
            <a:r>
              <a:rPr lang="en-US" dirty="0" smtClean="0"/>
              <a:t>Rules only</a:t>
            </a:r>
          </a:p>
          <a:p>
            <a:r>
              <a:rPr lang="en-US" dirty="0" smtClean="0"/>
              <a:t>Lexicon and rules</a:t>
            </a:r>
          </a:p>
          <a:p>
            <a:pPr lvl="1"/>
            <a:r>
              <a:rPr lang="en-US" dirty="0" smtClean="0"/>
              <a:t>finite-state automata</a:t>
            </a:r>
          </a:p>
          <a:p>
            <a:pPr lvl="1"/>
            <a:r>
              <a:rPr lang="en-US" dirty="0" smtClean="0"/>
              <a:t>finite-state transducers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Lexicon-only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enumerate all surface forms and analyses</a:t>
            </a:r>
          </a:p>
          <a:p>
            <a:r>
              <a:rPr lang="en-US" dirty="0" smtClean="0"/>
              <a:t>So what’s the problem?</a:t>
            </a:r>
          </a:p>
          <a:p>
            <a:r>
              <a:rPr lang="en-US" dirty="0" smtClean="0"/>
              <a:t>When might this be useful?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12100" name="Text Box 4"/>
          <p:cNvSpPr txBox="1">
            <a:spLocks noChangeArrowheads="1"/>
          </p:cNvSpPr>
          <p:nvPr/>
        </p:nvSpPr>
        <p:spPr bwMode="auto">
          <a:xfrm>
            <a:off x="914400" y="2861370"/>
            <a:ext cx="4572000" cy="353943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acclaim  	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</a:rPr>
              <a:t>acclaim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$N$</a:t>
            </a: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acclaim         acclaim $V+0$</a:t>
            </a: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acclaimed       acclaim $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</a:rPr>
              <a:t>V+ed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acclaimed       acclaim $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</a:rPr>
              <a:t>V+en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acclaiming      acclaim $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</a:rPr>
              <a:t>V+ing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acclaims        acclaim $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</a:rPr>
              <a:t>N+s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acclaims        acclaim $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</a:rPr>
              <a:t>V+s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acclamation    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</a:rPr>
              <a:t>acclamation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$N$</a:t>
            </a: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acclamations   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</a:rPr>
              <a:t>acclamation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</a:rPr>
              <a:t>N+s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acclimate       acclimate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$V+0$</a:t>
            </a: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acclimated      acclimate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</a:rPr>
              <a:t>V+ed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acclimated      acclimate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</a:rPr>
              <a:t>V+en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acclimates      acclimate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</a:rPr>
              <a:t>V+s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acclimating     acclimate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</a:rPr>
              <a:t>V+ing</a:t>
            </a:r>
            <a:r>
              <a:rPr lang="en-US" sz="1600" dirty="0">
                <a:solidFill>
                  <a:schemeClr val="bg1"/>
                </a:solidFill>
                <a:latin typeface="Courier New" charset="0"/>
              </a:rPr>
              <a:t>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Rule-only: Porter Stemmer</a:t>
            </a:r>
            <a:endParaRPr lang="en-US" dirty="0"/>
          </a:p>
        </p:txBody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Cascading set of rules</a:t>
            </a:r>
          </a:p>
          <a:p>
            <a:pPr lvl="1"/>
            <a:r>
              <a:rPr lang="en-US" dirty="0" err="1" smtClean="0"/>
              <a:t>ational</a:t>
            </a:r>
            <a:r>
              <a:rPr lang="en-US" dirty="0" smtClean="0"/>
              <a:t> → ate (e.g., </a:t>
            </a:r>
            <a:r>
              <a:rPr lang="en-US" dirty="0" err="1" smtClean="0"/>
              <a:t>reational</a:t>
            </a:r>
            <a:r>
              <a:rPr lang="en-US" dirty="0" smtClean="0"/>
              <a:t> → relate)</a:t>
            </a:r>
          </a:p>
          <a:p>
            <a:pPr lvl="1"/>
            <a:r>
              <a:rPr lang="en-US" dirty="0" err="1" smtClean="0"/>
              <a:t>ing</a:t>
            </a:r>
            <a:r>
              <a:rPr lang="en-US" dirty="0" smtClean="0"/>
              <a:t> → ε (e.g., walking → walk)</a:t>
            </a:r>
          </a:p>
          <a:p>
            <a:pPr lvl="1"/>
            <a:r>
              <a:rPr lang="en-US" dirty="0" err="1" smtClean="0"/>
              <a:t>sses</a:t>
            </a:r>
            <a:r>
              <a:rPr lang="en-US" dirty="0" smtClean="0"/>
              <a:t> → </a:t>
            </a:r>
            <a:r>
              <a:rPr lang="en-US" dirty="0" err="1" smtClean="0"/>
              <a:t>ss</a:t>
            </a:r>
            <a:r>
              <a:rPr lang="en-US" dirty="0" smtClean="0"/>
              <a:t> (e.g., grasses → grass)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cities → </a:t>
            </a:r>
            <a:r>
              <a:rPr lang="en-US" dirty="0" err="1" smtClean="0"/>
              <a:t>citi</a:t>
            </a:r>
            <a:endParaRPr lang="en-US" dirty="0" smtClean="0"/>
          </a:p>
          <a:p>
            <a:pPr lvl="1"/>
            <a:r>
              <a:rPr lang="en-US" dirty="0" smtClean="0"/>
              <a:t>city→ </a:t>
            </a:r>
            <a:r>
              <a:rPr lang="en-US" dirty="0" err="1" smtClean="0"/>
              <a:t>citi</a:t>
            </a:r>
            <a:endParaRPr lang="en-US" dirty="0" smtClean="0"/>
          </a:p>
          <a:p>
            <a:pPr lvl="1"/>
            <a:r>
              <a:rPr lang="en-US" dirty="0" smtClean="0"/>
              <a:t>generalizations </a:t>
            </a:r>
            <a:br>
              <a:rPr lang="en-US" dirty="0" smtClean="0"/>
            </a:br>
            <a:r>
              <a:rPr lang="en-US" dirty="0" smtClean="0"/>
              <a:t>→ generalization </a:t>
            </a:r>
            <a:br>
              <a:rPr lang="en-US" dirty="0" smtClean="0"/>
            </a:br>
            <a:r>
              <a:rPr lang="en-US" dirty="0" smtClean="0"/>
              <a:t>→ generalize </a:t>
            </a:r>
            <a:br>
              <a:rPr lang="en-US" dirty="0" smtClean="0"/>
            </a:br>
            <a:r>
              <a:rPr lang="en-US" dirty="0" smtClean="0"/>
              <a:t>→ general </a:t>
            </a:r>
            <a:br>
              <a:rPr lang="en-US" dirty="0" smtClean="0"/>
            </a:br>
            <a:r>
              <a:rPr lang="en-US" dirty="0" smtClean="0"/>
              <a:t>→ </a:t>
            </a:r>
            <a:r>
              <a:rPr lang="en-US" dirty="0" err="1" smtClean="0"/>
              <a:t>gener</a:t>
            </a:r>
            <a:endParaRPr lang="en-US" dirty="0" smtClean="0"/>
          </a:p>
        </p:txBody>
      </p:sp>
      <p:sp>
        <p:nvSpPr>
          <p:cNvPr id="1254404" name="Rectangle 4"/>
          <p:cNvSpPr>
            <a:spLocks noChangeArrowheads="1"/>
          </p:cNvSpPr>
          <p:nvPr/>
        </p:nvSpPr>
        <p:spPr bwMode="auto">
          <a:xfrm>
            <a:off x="1588" y="180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en-US" baseline="30000" dirty="0" smtClean="0"/>
              <a:t>*</a:t>
            </a:r>
            <a:r>
              <a:rPr lang="en-US" dirty="0" smtClean="0"/>
              <a:t> with Regular Expressions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  <a:buNone/>
              <a:tabLst>
                <a:tab pos="2803525" algn="l"/>
              </a:tabLst>
            </a:pPr>
            <a:endParaRPr lang="en-US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  <a:buNone/>
              <a:tabLst>
                <a:tab pos="2803525" algn="l"/>
              </a:tabLst>
            </a:pPr>
            <a:r>
              <a:rPr lang="en-US" sz="2000" dirty="0" smtClean="0"/>
              <a:t>User: Men are all alike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ELIZA: IN WHAT WAY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User: They’re always bugging us about something or other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ELIZA: CAN YOU THINK OF A SPECIFIC EXAMPLE?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User: Well, my boyfriend made me come here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ELIZA: YOUR BOYFRIEND MADE YOU COME HERE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User: He says I’m depressed much of the time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ELIZA: I AM SORRY TO HEAR THAT YOU ARE DEPRESSED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044714"/>
            <a:ext cx="7913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Transcript with Eliza, simulation of a </a:t>
            </a:r>
            <a:r>
              <a:rPr lang="en-US" sz="2000" dirty="0" err="1" smtClean="0">
                <a:solidFill>
                  <a:schemeClr val="bg1"/>
                </a:solidFill>
              </a:rPr>
              <a:t>Rogerian</a:t>
            </a:r>
            <a:r>
              <a:rPr lang="en-US" sz="2000" dirty="0" smtClean="0">
                <a:solidFill>
                  <a:schemeClr val="bg1"/>
                </a:solidFill>
              </a:rPr>
              <a:t> psychotherapist </a:t>
            </a:r>
          </a:p>
          <a:p>
            <a:r>
              <a:rPr lang="en-US" sz="2000" b="0" dirty="0" smtClean="0">
                <a:solidFill>
                  <a:schemeClr val="bg1"/>
                </a:solidFill>
              </a:rPr>
              <a:t>(</a:t>
            </a:r>
            <a:r>
              <a:rPr lang="en-US" sz="2000" b="0" dirty="0" err="1" smtClean="0">
                <a:solidFill>
                  <a:schemeClr val="bg1"/>
                </a:solidFill>
              </a:rPr>
              <a:t>Weizenbaum</a:t>
            </a:r>
            <a:r>
              <a:rPr lang="en-US" sz="2000" b="0" dirty="0" smtClean="0">
                <a:solidFill>
                  <a:schemeClr val="bg1"/>
                </a:solidFill>
              </a:rPr>
              <a:t>, 1966)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Porter Stemmer: 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Errors…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is it still useful?</a:t>
            </a:r>
            <a:endParaRPr lang="en-US" dirty="0"/>
          </a:p>
        </p:txBody>
      </p:sp>
      <p:pic>
        <p:nvPicPr>
          <p:cNvPr id="4" name="un 3.15.jpg" descr="un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4876800" cy="149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 +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FSA: for recognition</a:t>
            </a:r>
          </a:p>
          <a:p>
            <a:pPr lvl="1"/>
            <a:r>
              <a:rPr lang="en-US" dirty="0" smtClean="0"/>
              <a:t>Recognize all grammatical input and only grammatical input</a:t>
            </a:r>
          </a:p>
          <a:p>
            <a:r>
              <a:rPr lang="en-US" dirty="0" smtClean="0"/>
              <a:t>FST: for analysis</a:t>
            </a:r>
          </a:p>
          <a:p>
            <a:pPr lvl="1"/>
            <a:r>
              <a:rPr lang="en-US" dirty="0" smtClean="0"/>
              <a:t>If grammatical, analyze surface form into component morphemes</a:t>
            </a:r>
          </a:p>
          <a:p>
            <a:pPr lvl="1"/>
            <a:r>
              <a:rPr lang="en-US" dirty="0" smtClean="0"/>
              <a:t>Otherwise, declare input ungrammatical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FSA: English Noun Morphology</a:t>
            </a:r>
            <a:endParaRPr lang="en-US" dirty="0"/>
          </a:p>
        </p:txBody>
      </p:sp>
      <p:sp>
        <p:nvSpPr>
          <p:cNvPr id="1416212" name="Text Box 20"/>
          <p:cNvSpPr txBox="1">
            <a:spLocks noChangeArrowheads="1"/>
          </p:cNvSpPr>
          <p:nvPr/>
        </p:nvSpPr>
        <p:spPr bwMode="auto">
          <a:xfrm>
            <a:off x="381000" y="1071265"/>
            <a:ext cx="1346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Lexicon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416213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998913"/>
            <a:ext cx="4572000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16214" name="Text Box 22"/>
          <p:cNvSpPr txBox="1">
            <a:spLocks noChangeArrowheads="1"/>
          </p:cNvSpPr>
          <p:nvPr/>
        </p:nvSpPr>
        <p:spPr bwMode="auto">
          <a:xfrm>
            <a:off x="381000" y="3733800"/>
            <a:ext cx="2992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Rule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1066800" y="1828800"/>
          <a:ext cx="7010400" cy="1524000"/>
        </p:xfrm>
        <a:graphic>
          <a:graphicData uri="http://schemas.openxmlformats.org/drawingml/2006/table">
            <a:tbl>
              <a:tblPr/>
              <a:tblGrid>
                <a:gridCol w="1480486"/>
                <a:gridCol w="2177114"/>
                <a:gridCol w="2262806"/>
                <a:gridCol w="1089994"/>
              </a:tblGrid>
              <a:tr h="35962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-noun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irreg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-pl-noun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irreg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sg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-noun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plural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58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dog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geese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sheep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goose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sheep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0" y="3733800"/>
            <a:ext cx="331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problem with orthography!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FSA: English Noun Morphology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6705600" cy="5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FSA: English Verb Morphology</a:t>
            </a:r>
            <a:endParaRPr lang="en-US" dirty="0"/>
          </a:p>
        </p:txBody>
      </p:sp>
      <p:pic>
        <p:nvPicPr>
          <p:cNvPr id="1418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86200"/>
            <a:ext cx="6400800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838201" y="1575816"/>
          <a:ext cx="7772399" cy="1938528"/>
        </p:xfrm>
        <a:graphic>
          <a:graphicData uri="http://schemas.openxmlformats.org/drawingml/2006/table">
            <a:tbl>
              <a:tblPr/>
              <a:tblGrid>
                <a:gridCol w="1393166"/>
                <a:gridCol w="1539815"/>
                <a:gridCol w="1466491"/>
                <a:gridCol w="1026543"/>
                <a:gridCol w="1026543"/>
                <a:gridCol w="733245"/>
                <a:gridCol w="586596"/>
              </a:tblGrid>
              <a:tr h="2952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-verb-stem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irreg-verb-stem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irreg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-past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-verb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past-part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pres-part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3sg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808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walk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fry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talk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impeach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cut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speak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spoken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caught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ate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eaten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81000" y="1071265"/>
            <a:ext cx="1346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Lexicon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381000" y="3733800"/>
            <a:ext cx="2992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Rule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FSA: English Adjectival 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big, bigger, biggest</a:t>
            </a:r>
          </a:p>
          <a:p>
            <a:pPr lvl="1"/>
            <a:r>
              <a:rPr lang="en-US" dirty="0" smtClean="0"/>
              <a:t>smaller, smaller, smallest</a:t>
            </a:r>
          </a:p>
          <a:p>
            <a:pPr lvl="1"/>
            <a:r>
              <a:rPr lang="en-US" dirty="0" smtClean="0"/>
              <a:t>happy, happier, happiest, happily</a:t>
            </a:r>
          </a:p>
          <a:p>
            <a:pPr lvl="1"/>
            <a:r>
              <a:rPr lang="en-US" dirty="0" smtClean="0"/>
              <a:t>unhappy, unhappier, unhappiest, unhappily</a:t>
            </a:r>
          </a:p>
          <a:p>
            <a:r>
              <a:rPr lang="en-US" dirty="0" smtClean="0"/>
              <a:t>Morphemes:</a:t>
            </a:r>
          </a:p>
          <a:p>
            <a:pPr lvl="1"/>
            <a:r>
              <a:rPr lang="en-US" dirty="0" smtClean="0"/>
              <a:t>Roots: big, small, happy, etc.</a:t>
            </a:r>
          </a:p>
          <a:p>
            <a:pPr lvl="1"/>
            <a:r>
              <a:rPr lang="en-US" dirty="0" smtClean="0"/>
              <a:t>Affixes: un-, -</a:t>
            </a:r>
            <a:r>
              <a:rPr lang="en-US" dirty="0" err="1" smtClean="0"/>
              <a:t>er</a:t>
            </a:r>
            <a:r>
              <a:rPr lang="en-US" dirty="0" smtClean="0"/>
              <a:t>, -</a:t>
            </a:r>
            <a:r>
              <a:rPr lang="en-US" dirty="0" err="1" smtClean="0"/>
              <a:t>est</a:t>
            </a:r>
            <a:r>
              <a:rPr lang="en-US" dirty="0" smtClean="0"/>
              <a:t>, -</a:t>
            </a:r>
            <a:r>
              <a:rPr lang="en-US" dirty="0" err="1" smtClean="0"/>
              <a:t>ly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FSA: English Adjectival Morphology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722" y="3124200"/>
            <a:ext cx="5318096" cy="272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724400" y="5692914"/>
            <a:ext cx="300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adj-root</a:t>
            </a:r>
            <a:r>
              <a:rPr lang="en-US" sz="1800" baseline="-25000" dirty="0" smtClean="0">
                <a:solidFill>
                  <a:schemeClr val="bg1"/>
                </a:solidFill>
              </a:rPr>
              <a:t>1</a:t>
            </a:r>
            <a:r>
              <a:rPr lang="en-US" sz="1800" dirty="0" smtClean="0">
                <a:solidFill>
                  <a:schemeClr val="bg1"/>
                </a:solidFill>
              </a:rPr>
              <a:t>: {happy, real, …}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adj-root</a:t>
            </a:r>
            <a:r>
              <a:rPr lang="en-US" sz="1800" baseline="-25000" dirty="0" smtClean="0">
                <a:solidFill>
                  <a:schemeClr val="bg1"/>
                </a:solidFill>
              </a:rPr>
              <a:t>2</a:t>
            </a:r>
            <a:r>
              <a:rPr lang="en-US" sz="1800" dirty="0" smtClean="0">
                <a:solidFill>
                  <a:schemeClr val="bg1"/>
                </a:solidFill>
              </a:rPr>
              <a:t>: {big, small, …}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8720" y="1287990"/>
            <a:ext cx="5334745" cy="168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FSA: Derivational Morphology</a:t>
            </a:r>
            <a:endParaRPr lang="en-US" dirty="0"/>
          </a:p>
        </p:txBody>
      </p:sp>
      <p:pic>
        <p:nvPicPr>
          <p:cNvPr id="1422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850" y="1685925"/>
            <a:ext cx="66865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Morphological Parsing with FSTs</a:t>
            </a:r>
            <a:endParaRPr lang="en-US" dirty="0"/>
          </a:p>
        </p:txBody>
      </p:sp>
      <p:sp>
        <p:nvSpPr>
          <p:cNvPr id="142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 of FSA:</a:t>
            </a:r>
          </a:p>
          <a:p>
            <a:pPr lvl="1"/>
            <a:r>
              <a:rPr lang="en-US" dirty="0" smtClean="0"/>
              <a:t>Accepts or rejects an input… but doesn’t actually provide an analysis</a:t>
            </a:r>
          </a:p>
          <a:p>
            <a:r>
              <a:rPr lang="en-US" dirty="0" smtClean="0"/>
              <a:t>Use FSTs instead!</a:t>
            </a:r>
          </a:p>
          <a:p>
            <a:pPr lvl="1"/>
            <a:r>
              <a:rPr lang="en-US" dirty="0" smtClean="0"/>
              <a:t>One tape contains the input, the other tape as the analysis</a:t>
            </a:r>
          </a:p>
          <a:p>
            <a:pPr lvl="1"/>
            <a:r>
              <a:rPr lang="en-US" dirty="0" smtClean="0"/>
              <a:t>What if both tapes contain symbols?</a:t>
            </a:r>
          </a:p>
          <a:p>
            <a:pPr lvl="1"/>
            <a:r>
              <a:rPr lang="en-US" dirty="0" smtClean="0"/>
              <a:t>What if only one tape contains symbols?</a:t>
            </a:r>
            <a:endParaRPr lang="en-US" dirty="0"/>
          </a:p>
        </p:txBody>
      </p:sp>
      <p:pic>
        <p:nvPicPr>
          <p:cNvPr id="7" name="fig 3.12.jpg" descr="fig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10075"/>
            <a:ext cx="86106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</a:t>
            </a:r>
            <a:endParaRPr lang="en-US" dirty="0"/>
          </a:p>
        </p:txBody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Transducer alphabet (pairs of symbols):</a:t>
            </a:r>
          </a:p>
          <a:p>
            <a:pPr lvl="1"/>
            <a:r>
              <a:rPr lang="en-US" dirty="0" smtClean="0"/>
              <a:t>a:b = </a:t>
            </a:r>
            <a:r>
              <a:rPr lang="en-US" i="1" dirty="0" smtClean="0"/>
              <a:t>a</a:t>
            </a:r>
            <a:r>
              <a:rPr lang="en-US" dirty="0" smtClean="0"/>
              <a:t> on the upper tape, </a:t>
            </a:r>
            <a:r>
              <a:rPr lang="en-US" i="1" dirty="0" smtClean="0"/>
              <a:t>b</a:t>
            </a:r>
            <a:r>
              <a:rPr lang="en-US" dirty="0" smtClean="0"/>
              <a:t> on the lower tape</a:t>
            </a:r>
          </a:p>
          <a:p>
            <a:pPr lvl="1"/>
            <a:r>
              <a:rPr lang="en-US" dirty="0" smtClean="0"/>
              <a:t>a:ε = </a:t>
            </a:r>
            <a:r>
              <a:rPr lang="en-US" i="1" dirty="0" smtClean="0"/>
              <a:t>a</a:t>
            </a:r>
            <a:r>
              <a:rPr lang="en-US" dirty="0" smtClean="0"/>
              <a:t> on the upper tape, nothing on the lower tape</a:t>
            </a:r>
          </a:p>
          <a:p>
            <a:pPr lvl="1"/>
            <a:r>
              <a:rPr lang="en-US" dirty="0" smtClean="0"/>
              <a:t>If a:a, write a for shorthand</a:t>
            </a:r>
          </a:p>
          <a:p>
            <a:r>
              <a:rPr lang="en-US" dirty="0" smtClean="0"/>
              <a:t>Special symbols</a:t>
            </a:r>
          </a:p>
          <a:p>
            <a:pPr lvl="1"/>
            <a:r>
              <a:rPr lang="en-US" dirty="0" smtClean="0"/>
              <a:t># = word boundary</a:t>
            </a:r>
          </a:p>
          <a:p>
            <a:pPr lvl="1"/>
            <a:r>
              <a:rPr lang="en-US" dirty="0" smtClean="0"/>
              <a:t>^ = morpheme boundary</a:t>
            </a:r>
          </a:p>
          <a:p>
            <a:pPr lvl="1"/>
            <a:r>
              <a:rPr lang="en-US" dirty="0" smtClean="0"/>
              <a:t>(For now, think of these as mapping to ε)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it work?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.* all .* </a:t>
            </a:r>
          </a:p>
          <a:p>
            <a:pPr lvl="1">
              <a:buNone/>
            </a:pPr>
            <a:r>
              <a:rPr lang="en-US" dirty="0" smtClean="0"/>
              <a:t>→</a:t>
            </a:r>
            <a:r>
              <a:rPr lang="en-US" dirty="0" smtClean="0">
                <a:sym typeface="Wingdings" pitchFamily="-65" charset="2"/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IN WHAT WAY</a:t>
            </a:r>
          </a:p>
          <a:p>
            <a:r>
              <a:rPr lang="en-US" dirty="0" smtClean="0"/>
              <a:t>.* always .* </a:t>
            </a:r>
          </a:p>
          <a:p>
            <a:pPr lvl="1">
              <a:buNone/>
            </a:pPr>
            <a:r>
              <a:rPr lang="en-US" dirty="0" smtClean="0"/>
              <a:t>→</a:t>
            </a:r>
            <a:r>
              <a:rPr lang="en-US" dirty="0" smtClean="0">
                <a:sym typeface="Wingdings" pitchFamily="-65" charset="2"/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CAN YOU THINK OF A SPECIFIC EXAMPLE</a:t>
            </a:r>
          </a:p>
          <a:p>
            <a:r>
              <a:rPr lang="en-US" dirty="0" smtClean="0"/>
              <a:t>.* I’m (</a:t>
            </a:r>
            <a:r>
              <a:rPr lang="en-US" dirty="0" err="1" smtClean="0"/>
              <a:t>depressed|sad</a:t>
            </a:r>
            <a:r>
              <a:rPr lang="en-US" dirty="0" smtClean="0"/>
              <a:t>) .* </a:t>
            </a:r>
          </a:p>
          <a:p>
            <a:pPr lvl="1">
              <a:buNone/>
            </a:pPr>
            <a:r>
              <a:rPr lang="en-US" dirty="0" smtClean="0"/>
              <a:t>→ </a:t>
            </a:r>
            <a:r>
              <a:rPr lang="en-US" dirty="0" smtClean="0">
                <a:solidFill>
                  <a:srgbClr val="00B050"/>
                </a:solidFill>
              </a:rPr>
              <a:t>I AM SORRY TO HEAR YOU ARE \1 </a:t>
            </a:r>
          </a:p>
          <a:p>
            <a:r>
              <a:rPr lang="en-US" dirty="0" smtClean="0"/>
              <a:t>.* I’m (</a:t>
            </a:r>
            <a:r>
              <a:rPr lang="en-US" dirty="0" err="1" smtClean="0"/>
              <a:t>depressed|sad</a:t>
            </a:r>
            <a:r>
              <a:rPr lang="en-US" dirty="0" smtClean="0"/>
              <a:t>) .* </a:t>
            </a:r>
          </a:p>
          <a:p>
            <a:pPr lvl="1">
              <a:buNone/>
            </a:pPr>
            <a:r>
              <a:rPr lang="en-US" dirty="0" smtClean="0"/>
              <a:t>→</a:t>
            </a:r>
            <a:r>
              <a:rPr lang="en-US" dirty="0" smtClean="0">
                <a:sym typeface="Wingdings" pitchFamily="-65" charset="2"/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WHY DO YOU THINK YOU ARE \1?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FST for English 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try: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What’s the problem here?</a:t>
            </a:r>
            <a:endParaRPr lang="en-US" dirty="0"/>
          </a:p>
        </p:txBody>
      </p:sp>
      <p:pic>
        <p:nvPicPr>
          <p:cNvPr id="4" name="fig 3.13.jpg" descr="fig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10600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FST for English Nouns</a:t>
            </a:r>
            <a:endParaRPr lang="en-US" dirty="0"/>
          </a:p>
        </p:txBody>
      </p:sp>
      <p:pic>
        <p:nvPicPr>
          <p:cNvPr id="4" name="fig 3.14.jpg" descr="fig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49413"/>
            <a:ext cx="8610600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Orthography</a:t>
            </a:r>
            <a:endParaRPr lang="en-US" dirty="0"/>
          </a:p>
        </p:txBody>
      </p:sp>
      <p:pic>
        <p:nvPicPr>
          <p:cNvPr id="4" name="fig 3.16.jpg" descr="fig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08113"/>
            <a:ext cx="86106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fig 3.12.jpg" descr="fig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6106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un 3.12.jpg" descr="un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114800"/>
            <a:ext cx="7315200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Morphological Parser</a:t>
            </a:r>
            <a:endParaRPr lang="en-US" dirty="0"/>
          </a:p>
        </p:txBody>
      </p:sp>
      <p:pic>
        <p:nvPicPr>
          <p:cNvPr id="3" name="fig 3.19.jpg" descr="fig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610600" cy="485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FSTs and Ambiguity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unionizable</a:t>
            </a:r>
            <a:endParaRPr lang="en-US" dirty="0" smtClean="0"/>
          </a:p>
          <a:p>
            <a:pPr lvl="1"/>
            <a:r>
              <a:rPr lang="en-US" b="1" dirty="0" smtClean="0"/>
              <a:t> union</a:t>
            </a:r>
            <a:r>
              <a:rPr lang="en-US" dirty="0" smtClean="0"/>
              <a:t> +</a:t>
            </a:r>
            <a:r>
              <a:rPr lang="en-US" dirty="0" err="1" smtClean="0"/>
              <a:t>ize</a:t>
            </a:r>
            <a:r>
              <a:rPr lang="en-US" dirty="0" smtClean="0"/>
              <a:t> +able</a:t>
            </a:r>
          </a:p>
          <a:p>
            <a:pPr lvl="1"/>
            <a:r>
              <a:rPr lang="en-US" dirty="0" smtClean="0"/>
              <a:t> un+ </a:t>
            </a:r>
            <a:r>
              <a:rPr lang="en-US" b="1" dirty="0" smtClean="0"/>
              <a:t>ion</a:t>
            </a:r>
            <a:r>
              <a:rPr lang="en-US" dirty="0" smtClean="0"/>
              <a:t> +</a:t>
            </a:r>
            <a:r>
              <a:rPr lang="en-US" dirty="0" err="1" smtClean="0"/>
              <a:t>ize</a:t>
            </a:r>
            <a:r>
              <a:rPr lang="en-US" dirty="0" smtClean="0"/>
              <a:t> +able</a:t>
            </a:r>
          </a:p>
          <a:p>
            <a:r>
              <a:rPr lang="en-US" dirty="0" smtClean="0"/>
              <a:t>assess</a:t>
            </a:r>
          </a:p>
          <a:p>
            <a:pPr lvl="1"/>
            <a:r>
              <a:rPr lang="en-US" b="1" dirty="0" smtClean="0"/>
              <a:t> assess</a:t>
            </a:r>
            <a:r>
              <a:rPr lang="en-US" dirty="0" smtClean="0"/>
              <a:t> +V</a:t>
            </a:r>
            <a:endParaRPr lang="en-US" dirty="0" smtClean="0">
              <a:sym typeface="Wingdings" charset="2"/>
            </a:endParaRPr>
          </a:p>
          <a:p>
            <a:pPr lvl="1"/>
            <a:r>
              <a:rPr lang="en-US" b="1" dirty="0" smtClean="0"/>
              <a:t> ass</a:t>
            </a:r>
            <a:r>
              <a:rPr lang="en-US" dirty="0" smtClean="0"/>
              <a:t> +</a:t>
            </a:r>
            <a:r>
              <a:rPr lang="en-US" dirty="0" smtClean="0">
                <a:sym typeface="Wingdings" charset="2"/>
              </a:rPr>
              <a:t>N</a:t>
            </a:r>
            <a:r>
              <a:rPr lang="en-US" dirty="0" smtClean="0"/>
              <a:t> +</a:t>
            </a:r>
            <a:r>
              <a:rPr lang="en-US" dirty="0" err="1" smtClean="0"/>
              <a:t>ess</a:t>
            </a:r>
            <a:r>
              <a:rPr lang="en-US" dirty="0" err="1" smtClean="0">
                <a:sym typeface="Wingdings" charset="2"/>
              </a:rPr>
              <a:t>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pic>
        <p:nvPicPr>
          <p:cNvPr id="3" name="fig 3.21.jpg" descr="fig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70113"/>
            <a:ext cx="8610600" cy="251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NLP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it is almost never necessary to write FSTs by hand…</a:t>
            </a:r>
          </a:p>
          <a:p>
            <a:r>
              <a:rPr lang="en-US" dirty="0" smtClean="0"/>
              <a:t>Typically, one writes rules:</a:t>
            </a:r>
          </a:p>
          <a:p>
            <a:pPr lvl="1"/>
            <a:r>
              <a:rPr lang="en-US" dirty="0" smtClean="0"/>
              <a:t>Chomsky and Halle Notation: a → b / </a:t>
            </a:r>
            <a:r>
              <a:rPr lang="en-US" dirty="0" err="1" smtClean="0"/>
              <a:t>c__d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rewrite a as b when occurs between c and d</a:t>
            </a:r>
          </a:p>
          <a:p>
            <a:pPr lvl="1"/>
            <a:r>
              <a:rPr lang="en-US" dirty="0" smtClean="0"/>
              <a:t>E-Insertion rule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Rule → FST compiler handles the rest…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0200" y="3962400"/>
            <a:ext cx="12250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0" dirty="0" err="1">
                <a:solidFill>
                  <a:schemeClr val="bg1"/>
                </a:solidFill>
              </a:rPr>
              <a:t>ε</a:t>
            </a:r>
            <a:r>
              <a:rPr lang="en-US" sz="2400" b="0" dirty="0">
                <a:solidFill>
                  <a:schemeClr val="bg1"/>
                </a:solidFill>
              </a:rPr>
              <a:t> →</a:t>
            </a:r>
            <a:r>
              <a:rPr lang="en-US" sz="2400" b="0" dirty="0">
                <a:solidFill>
                  <a:schemeClr val="bg1"/>
                </a:solidFill>
                <a:latin typeface="MS Shell Dlg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MS Shell Dlg" charset="0"/>
              </a:rPr>
              <a:t>e</a:t>
            </a:r>
            <a:r>
              <a:rPr lang="en-US" sz="2400" b="0" dirty="0">
                <a:solidFill>
                  <a:schemeClr val="bg1"/>
                </a:solidFill>
                <a:latin typeface="MS Shell Dlg" charset="0"/>
              </a:rPr>
              <a:t> / </a:t>
            </a: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913613" y="3581400"/>
            <a:ext cx="7620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b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142213" y="3581400"/>
            <a:ext cx="33855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0">
                <a:solidFill>
                  <a:schemeClr val="bg1"/>
                </a:solidFill>
              </a:rPr>
              <a:t>x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0">
                <a:solidFill>
                  <a:schemeClr val="bg1"/>
                </a:solidFill>
              </a:rPr>
              <a:t>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29588" y="3886200"/>
            <a:ext cx="1252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b="0" dirty="0">
                <a:solidFill>
                  <a:schemeClr val="bg1"/>
                </a:solidFill>
              </a:rPr>
              <a:t>^ __ s #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tools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r>
              <a:rPr lang="en-US" dirty="0" smtClean="0"/>
              <a:t>Finite-state automata (deterministic vs. non-deterministic)</a:t>
            </a:r>
          </a:p>
          <a:p>
            <a:pPr lvl="1"/>
            <a:r>
              <a:rPr lang="en-US" dirty="0" smtClean="0"/>
              <a:t>Finite-state transducers</a:t>
            </a:r>
          </a:p>
          <a:p>
            <a:r>
              <a:rPr lang="en-US" smtClean="0"/>
              <a:t>Overview of morphological processes</a:t>
            </a:r>
          </a:p>
          <a:p>
            <a:r>
              <a:rPr lang="en-US" smtClean="0"/>
              <a:t>Computational </a:t>
            </a:r>
            <a:r>
              <a:rPr lang="en-US" dirty="0" smtClean="0"/>
              <a:t>morphology with finite-state methods</a:t>
            </a:r>
          </a:p>
          <a:p>
            <a:r>
              <a:rPr lang="en-US" dirty="0" smtClean="0"/>
              <a:t>One final question: is morphology actually finite state?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intelligence?</a:t>
            </a:r>
          </a:p>
          <a:p>
            <a:r>
              <a:rPr lang="en-US" dirty="0" smtClean="0"/>
              <a:t>What does Eliza tell us about intelligence?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say the following</a:t>
            </a:r>
          </a:p>
          <a:p>
            <a:pPr lvl="1"/>
            <a:r>
              <a:rPr lang="en-US" dirty="0" smtClean="0"/>
              <a:t>Regular expressions describe a regular language</a:t>
            </a:r>
          </a:p>
          <a:p>
            <a:pPr lvl="1"/>
            <a:r>
              <a:rPr lang="en-US" dirty="0" smtClean="0"/>
              <a:t>Regular expressions can be implemented by finite-state automata</a:t>
            </a:r>
          </a:p>
          <a:p>
            <a:pPr lvl="1"/>
            <a:r>
              <a:rPr lang="en-US" dirty="0" smtClean="0"/>
              <a:t>Regular languages can be generated by regular grammars</a:t>
            </a:r>
          </a:p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 bwMode="auto">
          <a:xfrm>
            <a:off x="3115638" y="3505200"/>
            <a:ext cx="2386584" cy="20574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Regular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Languages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6838" y="4114800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</a:rPr>
              <a:t>Regular Expressions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7838" y="4114800"/>
            <a:ext cx="1906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</a:rPr>
              <a:t>Finite-State Automata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7122" y="5788223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</a:rPr>
              <a:t>Regular Grammars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Sheeptalk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1093340" y="1600200"/>
            <a:ext cx="3352800" cy="1676400"/>
            <a:chOff x="624" y="1104"/>
            <a:chExt cx="2112" cy="1056"/>
          </a:xfrm>
        </p:grpSpPr>
        <p:pic>
          <p:nvPicPr>
            <p:cNvPr id="29" name="Picture 40" descr="sheep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4" y="1248"/>
              <a:ext cx="869" cy="912"/>
            </a:xfrm>
            <a:prstGeom prst="rect">
              <a:avLst/>
            </a:prstGeom>
            <a:noFill/>
          </p:spPr>
        </p:pic>
        <p:sp>
          <p:nvSpPr>
            <p:cNvPr id="30" name="AutoShape 41"/>
            <p:cNvSpPr>
              <a:spLocks noChangeArrowheads="1"/>
            </p:cNvSpPr>
            <p:nvPr/>
          </p:nvSpPr>
          <p:spPr bwMode="auto">
            <a:xfrm>
              <a:off x="1776" y="1104"/>
              <a:ext cx="960" cy="864"/>
            </a:xfrm>
            <a:prstGeom prst="wedgeRoundRectCallout">
              <a:avLst>
                <a:gd name="adj1" fmla="val -74427"/>
                <a:gd name="adj2" fmla="val -1092"/>
                <a:gd name="adj3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l" defTabSz="914400" eaLnBrk="0" fontAlgn="auto" latinLnBrk="0" hangingPunct="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baa!</a:t>
              </a:r>
            </a:p>
            <a:p>
              <a:pPr marL="0" marR="0" lvl="0" indent="0" algn="l" defTabSz="914400" eaLnBrk="0" fontAlgn="auto" latinLnBrk="0" hangingPunct="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baaa!</a:t>
              </a:r>
            </a:p>
            <a:p>
              <a:pPr marL="0" marR="0" lvl="0" indent="0" algn="l" defTabSz="914400" eaLnBrk="0" fontAlgn="auto" latinLnBrk="0" hangingPunct="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baaaa!</a:t>
              </a:r>
            </a:p>
            <a:p>
              <a:pPr marL="0" marR="0" lvl="0" indent="0" algn="l" defTabSz="914400" eaLnBrk="0" fontAlgn="auto" latinLnBrk="0" hangingPunct="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baaaaa!</a:t>
              </a:r>
            </a:p>
            <a:p>
              <a:pPr marL="0" marR="0" lvl="0" indent="0" algn="l" defTabSz="914400" eaLnBrk="0" fontAlgn="auto" latinLnBrk="0" hangingPunct="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...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95400" y="4114800"/>
            <a:ext cx="6400800" cy="2133600"/>
            <a:chOff x="1295400" y="4114800"/>
            <a:chExt cx="6400800" cy="2133600"/>
          </a:xfrm>
        </p:grpSpPr>
        <p:cxnSp>
          <p:nvCxnSpPr>
            <p:cNvPr id="11" name="Straight Arrow Connector 10"/>
            <p:cNvCxnSpPr>
              <a:endCxn id="5" idx="1"/>
            </p:cNvCxnSpPr>
            <p:nvPr/>
          </p:nvCxnSpPr>
          <p:spPr bwMode="auto">
            <a:xfrm rot="16200000" flipH="1">
              <a:off x="1295400" y="4343399"/>
              <a:ext cx="438711" cy="438711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5" idx="7"/>
              <a:endCxn id="6" idx="1"/>
            </p:cNvCxnSpPr>
            <p:nvPr/>
          </p:nvCxnSpPr>
          <p:spPr bwMode="auto">
            <a:xfrm rot="5400000" flipH="1" flipV="1">
              <a:off x="27051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7"/>
              <a:endCxn id="7" idx="1"/>
            </p:cNvCxnSpPr>
            <p:nvPr/>
          </p:nvCxnSpPr>
          <p:spPr bwMode="auto">
            <a:xfrm rot="5400000" flipH="1" flipV="1">
              <a:off x="40005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7"/>
              <a:endCxn id="8" idx="1"/>
            </p:cNvCxnSpPr>
            <p:nvPr/>
          </p:nvCxnSpPr>
          <p:spPr bwMode="auto">
            <a:xfrm rot="5400000" flipH="1" flipV="1">
              <a:off x="52959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8" idx="7"/>
              <a:endCxn id="9" idx="1"/>
            </p:cNvCxnSpPr>
            <p:nvPr/>
          </p:nvCxnSpPr>
          <p:spPr bwMode="auto">
            <a:xfrm rot="5400000" flipH="1" flipV="1">
              <a:off x="6591300" y="4457700"/>
              <a:ext cx="1588" cy="648822"/>
            </a:xfrm>
            <a:prstGeom prst="curvedConnector3">
              <a:avLst>
                <a:gd name="adj1" fmla="val 22828149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8" idx="3"/>
              <a:endCxn id="8" idx="5"/>
            </p:cNvCxnSpPr>
            <p:nvPr/>
          </p:nvCxnSpPr>
          <p:spPr bwMode="auto">
            <a:xfrm rot="16200000" flipH="1">
              <a:off x="5943600" y="5105400"/>
              <a:ext cx="1588" cy="646578"/>
            </a:xfrm>
            <a:prstGeom prst="curvedConnector3">
              <a:avLst>
                <a:gd name="adj1" fmla="val 33435401"/>
              </a:avLst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 bwMode="auto">
            <a:xfrm>
              <a:off x="16002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8956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bg1"/>
                  </a:solidFill>
                  <a:latin typeface="Arial" charset="0"/>
                </a:rPr>
                <a:t>q</a:t>
              </a:r>
              <a:r>
                <a:rPr lang="en-US" baseline="-25000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en-US" sz="1600" b="1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1910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4864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781800" y="4648200"/>
              <a:ext cx="914400" cy="9144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858000" y="4724400"/>
              <a:ext cx="762000" cy="762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q</a:t>
              </a:r>
              <a:r>
                <a: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59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13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76700" y="41148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86300" y="590984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77000" y="4114800"/>
              <a:ext cx="253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!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400800" y="2209800"/>
            <a:ext cx="89639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b="0" kern="0" dirty="0" smtClean="0">
                <a:solidFill>
                  <a:sysClr val="windowText" lastClr="000000"/>
                </a:solidFill>
              </a:rPr>
              <a:t>/baa+!/</a:t>
            </a:r>
            <a:endParaRPr lang="en-US" sz="18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800" y="1371600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Language: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8800" y="1828800"/>
            <a:ext cx="2678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Regular Expression: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24200" y="3714690"/>
            <a:ext cx="307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Finite-State Automaton: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26091</TotalTime>
  <Words>1958</Words>
  <Application>Microsoft Office PowerPoint</Application>
  <PresentationFormat>On-screen Show (4:3)</PresentationFormat>
  <Paragraphs>559</Paragraphs>
  <Slides>67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Default Design</vt:lpstr>
      <vt:lpstr>Slide 1</vt:lpstr>
      <vt:lpstr>Today’s Agenda</vt:lpstr>
      <vt:lpstr>Regular Expressions</vt:lpstr>
      <vt:lpstr>Regular Expressions</vt:lpstr>
      <vt:lpstr>NLP* with Regular Expressions</vt:lpstr>
      <vt:lpstr>How did it work?</vt:lpstr>
      <vt:lpstr>Aside…</vt:lpstr>
      <vt:lpstr>Equivalence Relations</vt:lpstr>
      <vt:lpstr>Sheeptalk!</vt:lpstr>
      <vt:lpstr>Finite-State Automata</vt:lpstr>
      <vt:lpstr>FSA: What are they?</vt:lpstr>
      <vt:lpstr>FSA: State Transition Table</vt:lpstr>
      <vt:lpstr>FSA: What do they do?</vt:lpstr>
      <vt:lpstr>FSA: How do they work?</vt:lpstr>
      <vt:lpstr>FSA: How do they work?</vt:lpstr>
      <vt:lpstr>D-RECOGNIZE</vt:lpstr>
      <vt:lpstr>Accept or Generate?</vt:lpstr>
      <vt:lpstr>Simple NLP with FSAs</vt:lpstr>
      <vt:lpstr>Introducing Non-Determinism</vt:lpstr>
      <vt:lpstr>Using NFSAs to Accept Strings</vt:lpstr>
      <vt:lpstr>ND-Recognize</vt:lpstr>
      <vt:lpstr>ND-Recognize</vt:lpstr>
      <vt:lpstr>State Orderings</vt:lpstr>
      <vt:lpstr>ND-Recognize: Example</vt:lpstr>
      <vt:lpstr>What’s the point?</vt:lpstr>
      <vt:lpstr>Regular Language: Definition</vt:lpstr>
      <vt:lpstr>Regular Languages: Starting Points</vt:lpstr>
      <vt:lpstr>Regular Languages: Concatenation</vt:lpstr>
      <vt:lpstr>Regular Languages: Disjunction</vt:lpstr>
      <vt:lpstr>Regular Languages: Kleene Closure</vt:lpstr>
      <vt:lpstr>Finite-State Transducers (FSTs)</vt:lpstr>
      <vt:lpstr>Four-fold view of FSTs</vt:lpstr>
      <vt:lpstr>Summary: Computational Tools</vt:lpstr>
      <vt:lpstr>Computational Morphology</vt:lpstr>
      <vt:lpstr>Morphology</vt:lpstr>
      <vt:lpstr>Topology of Morphologies</vt:lpstr>
      <vt:lpstr>Concatenative Morphology</vt:lpstr>
      <vt:lpstr>Non-Concatenative Morphology</vt:lpstr>
      <vt:lpstr>Templatic Morphologies</vt:lpstr>
      <vt:lpstr>Derivational Morphology</vt:lpstr>
      <vt:lpstr>Inflectional Morphology</vt:lpstr>
      <vt:lpstr>Noun Inflections in English</vt:lpstr>
      <vt:lpstr>Verb Inflections in English</vt:lpstr>
      <vt:lpstr>Verb Inflections in Spanish</vt:lpstr>
      <vt:lpstr>Morphological Parsing</vt:lpstr>
      <vt:lpstr>Morphological Parsing: Examples</vt:lpstr>
      <vt:lpstr>Different Approaches</vt:lpstr>
      <vt:lpstr>Lexicon-only</vt:lpstr>
      <vt:lpstr>Rule-only: Porter Stemmer</vt:lpstr>
      <vt:lpstr>Porter Stemmer: What’s the Problem?</vt:lpstr>
      <vt:lpstr>Lexicon + Rules</vt:lpstr>
      <vt:lpstr>FSA: English Noun Morphology</vt:lpstr>
      <vt:lpstr>FSA: English Noun Morphology</vt:lpstr>
      <vt:lpstr>FSA: English Verb Morphology</vt:lpstr>
      <vt:lpstr>FSA: English Adjectival Morphology</vt:lpstr>
      <vt:lpstr>FSA: English Adjectival Morphology</vt:lpstr>
      <vt:lpstr>FSA: Derivational Morphology</vt:lpstr>
      <vt:lpstr>Morphological Parsing with FSTs</vt:lpstr>
      <vt:lpstr>Terminology</vt:lpstr>
      <vt:lpstr>FST for English Nouns</vt:lpstr>
      <vt:lpstr>FST for English Nouns</vt:lpstr>
      <vt:lpstr>Handling Orthography</vt:lpstr>
      <vt:lpstr>Complete Morphological Parser</vt:lpstr>
      <vt:lpstr>FSTs and Ambiguity</vt:lpstr>
      <vt:lpstr>Optimizations</vt:lpstr>
      <vt:lpstr>Practical NLP Applications</vt:lpstr>
      <vt:lpstr>What we covered today…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723: Computational Linguistics I</dc:title>
  <dc:creator>Jimmy Lin</dc:creator>
  <cp:lastModifiedBy>Jimmy Lin</cp:lastModifiedBy>
  <cp:revision>4702</cp:revision>
  <dcterms:created xsi:type="dcterms:W3CDTF">2009-04-21T05:05:25Z</dcterms:created>
  <dcterms:modified xsi:type="dcterms:W3CDTF">2009-09-21T17:46:02Z</dcterms:modified>
</cp:coreProperties>
</file>