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9" r:id="rId4"/>
    <p:sldId id="260" r:id="rId5"/>
    <p:sldId id="279" r:id="rId6"/>
    <p:sldId id="347" r:id="rId7"/>
    <p:sldId id="280" r:id="rId8"/>
    <p:sldId id="281" r:id="rId9"/>
    <p:sldId id="288" r:id="rId10"/>
    <p:sldId id="289" r:id="rId11"/>
    <p:sldId id="346" r:id="rId12"/>
    <p:sldId id="349" r:id="rId13"/>
    <p:sldId id="350" r:id="rId14"/>
    <p:sldId id="352" r:id="rId15"/>
    <p:sldId id="340" r:id="rId16"/>
    <p:sldId id="345" r:id="rId17"/>
    <p:sldId id="341" r:id="rId18"/>
    <p:sldId id="342" r:id="rId19"/>
    <p:sldId id="343" r:id="rId20"/>
    <p:sldId id="344" r:id="rId21"/>
    <p:sldId id="321" r:id="rId22"/>
    <p:sldId id="355" r:id="rId23"/>
    <p:sldId id="357" r:id="rId24"/>
    <p:sldId id="318" r:id="rId25"/>
    <p:sldId id="319" r:id="rId26"/>
    <p:sldId id="358" r:id="rId27"/>
    <p:sldId id="359" r:id="rId28"/>
    <p:sldId id="326" r:id="rId29"/>
    <p:sldId id="317" r:id="rId30"/>
    <p:sldId id="312" r:id="rId31"/>
    <p:sldId id="311" r:id="rId32"/>
    <p:sldId id="331" r:id="rId33"/>
    <p:sldId id="332" r:id="rId34"/>
    <p:sldId id="325" r:id="rId35"/>
    <p:sldId id="334" r:id="rId36"/>
    <p:sldId id="333" r:id="rId37"/>
    <p:sldId id="324" r:id="rId38"/>
    <p:sldId id="322" r:id="rId39"/>
    <p:sldId id="329" r:id="rId40"/>
    <p:sldId id="330" r:id="rId41"/>
    <p:sldId id="316" r:id="rId42"/>
    <p:sldId id="337" r:id="rId43"/>
    <p:sldId id="338" r:id="rId44"/>
    <p:sldId id="339" r:id="rId45"/>
    <p:sldId id="361" r:id="rId46"/>
    <p:sldId id="296" r:id="rId47"/>
    <p:sldId id="291" r:id="rId48"/>
    <p:sldId id="292" r:id="rId49"/>
    <p:sldId id="293" r:id="rId50"/>
    <p:sldId id="294" r:id="rId51"/>
    <p:sldId id="295" r:id="rId52"/>
    <p:sldId id="298" r:id="rId53"/>
    <p:sldId id="297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68" r:id="rId66"/>
    <p:sldId id="310" r:id="rId67"/>
    <p:sldId id="356" r:id="rId68"/>
    <p:sldId id="362" r:id="rId69"/>
    <p:sldId id="363" r:id="rId70"/>
    <p:sldId id="364" r:id="rId71"/>
    <p:sldId id="365" r:id="rId72"/>
    <p:sldId id="366" r:id="rId73"/>
    <p:sldId id="367" r:id="rId74"/>
    <p:sldId id="353" r:id="rId7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9" autoAdjust="0"/>
    <p:restoredTop sz="89617" autoAdjust="0"/>
  </p:normalViewPr>
  <p:slideViewPr>
    <p:cSldViewPr>
      <p:cViewPr varScale="1">
        <p:scale>
          <a:sx n="122" d="100"/>
          <a:sy n="122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9B0A8-83AC-4B14-A47D-4B5920ACA017}" type="slidenum">
              <a:rPr lang="en-US"/>
              <a:pPr/>
              <a:t>31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9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9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9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9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Part-of-Speech Tagging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54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CMSC 723: Computational Linguistics I ― Session #4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800" b="0" kern="0" dirty="0" err="1" smtClean="0">
                <a:solidFill>
                  <a:schemeClr val="bg1"/>
                </a:solidFill>
                <a:latin typeface="+mn-lt"/>
              </a:rPr>
              <a:t>iSchool</a:t>
            </a: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Wednesday, September 23, 2009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 and Adverbs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Adjectives</a:t>
            </a:r>
          </a:p>
          <a:p>
            <a:pPr lvl="1"/>
            <a:r>
              <a:rPr lang="en-US" dirty="0" smtClean="0"/>
              <a:t>Generally modify nouns, e.g., </a:t>
            </a:r>
            <a:r>
              <a:rPr lang="en-US" i="1" dirty="0" smtClean="0"/>
              <a:t>tall</a:t>
            </a:r>
            <a:r>
              <a:rPr lang="en-US" dirty="0" smtClean="0"/>
              <a:t> girl</a:t>
            </a:r>
          </a:p>
          <a:p>
            <a:r>
              <a:rPr lang="en-US" dirty="0" smtClean="0"/>
              <a:t>Adverbs</a:t>
            </a:r>
          </a:p>
          <a:p>
            <a:pPr lvl="1"/>
            <a:r>
              <a:rPr lang="en-US" dirty="0" smtClean="0"/>
              <a:t>A semantic and formal potpourri…</a:t>
            </a:r>
          </a:p>
          <a:p>
            <a:pPr lvl="1"/>
            <a:r>
              <a:rPr lang="en-US" dirty="0" smtClean="0"/>
              <a:t>Sometimes modify verbs, e.g., sang </a:t>
            </a:r>
            <a:r>
              <a:rPr lang="en-US" i="1" dirty="0" smtClean="0"/>
              <a:t>beautifully</a:t>
            </a:r>
          </a:p>
          <a:p>
            <a:pPr lvl="1"/>
            <a:r>
              <a:rPr lang="en-US" dirty="0" smtClean="0"/>
              <a:t>Sometimes modify adjectives, e.g., </a:t>
            </a:r>
            <a:r>
              <a:rPr lang="en-US" i="1" dirty="0" smtClean="0"/>
              <a:t>extremely</a:t>
            </a:r>
            <a:r>
              <a:rPr lang="en-US" dirty="0" smtClean="0"/>
              <a:t> hot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Class 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Prepositions</a:t>
            </a:r>
          </a:p>
          <a:p>
            <a:pPr lvl="1"/>
            <a:r>
              <a:rPr lang="en-US" dirty="0" smtClean="0"/>
              <a:t>In English, occurring before noun phrases</a:t>
            </a:r>
          </a:p>
          <a:p>
            <a:pPr lvl="1"/>
            <a:r>
              <a:rPr lang="en-US" dirty="0" smtClean="0"/>
              <a:t>Specifying some type of relation (spatial, temporal, …)</a:t>
            </a:r>
          </a:p>
          <a:p>
            <a:pPr lvl="1"/>
            <a:r>
              <a:rPr lang="en-US" dirty="0" smtClean="0"/>
              <a:t>Examples: </a:t>
            </a:r>
            <a:r>
              <a:rPr lang="en-US" i="1" dirty="0" smtClean="0"/>
              <a:t>on</a:t>
            </a:r>
            <a:r>
              <a:rPr lang="en-US" dirty="0" smtClean="0"/>
              <a:t> the shelf, </a:t>
            </a:r>
            <a:r>
              <a:rPr lang="en-US" i="1" dirty="0" smtClean="0"/>
              <a:t>before</a:t>
            </a:r>
            <a:r>
              <a:rPr lang="en-US" dirty="0" smtClean="0"/>
              <a:t> noon</a:t>
            </a:r>
          </a:p>
          <a:p>
            <a:r>
              <a:rPr lang="en-US" dirty="0" smtClean="0"/>
              <a:t>Particles</a:t>
            </a:r>
          </a:p>
          <a:p>
            <a:pPr lvl="1"/>
            <a:r>
              <a:rPr lang="en-US" dirty="0" smtClean="0"/>
              <a:t>Resembles a preposition, but used with a verb (“phrasal verbs”)</a:t>
            </a:r>
          </a:p>
          <a:p>
            <a:pPr lvl="1"/>
            <a:r>
              <a:rPr lang="en-US" dirty="0" smtClean="0"/>
              <a:t>Examples: find </a:t>
            </a:r>
            <a:r>
              <a:rPr lang="en-US" i="1" dirty="0" smtClean="0"/>
              <a:t>out</a:t>
            </a:r>
            <a:r>
              <a:rPr lang="en-US" dirty="0" smtClean="0"/>
              <a:t>, turn </a:t>
            </a:r>
            <a:r>
              <a:rPr lang="en-US" i="1" dirty="0" smtClean="0"/>
              <a:t>over</a:t>
            </a:r>
            <a:r>
              <a:rPr lang="en-US" dirty="0" smtClean="0"/>
              <a:t>, go </a:t>
            </a:r>
            <a:r>
              <a:rPr lang="en-US" i="1" dirty="0" smtClean="0"/>
              <a:t>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vs. Prepositions</a:t>
            </a:r>
            <a:endParaRPr lang="en-US" dirty="0"/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457200" y="1752600"/>
            <a:ext cx="5626075" cy="300930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He came </a:t>
            </a:r>
            <a:r>
              <a:rPr lang="en-US" sz="2400" b="0" i="1" dirty="0">
                <a:solidFill>
                  <a:srgbClr val="FF0000"/>
                </a:solidFill>
                <a:ea typeface="Gill Sans" charset="0"/>
                <a:cs typeface="Gill Sans" charset="0"/>
              </a:rPr>
              <a:t>by</a:t>
            </a:r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 the office in a hurry</a:t>
            </a:r>
          </a:p>
          <a:p>
            <a:pPr algn="l"/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He came </a:t>
            </a:r>
            <a:r>
              <a:rPr lang="en-US" sz="2400" b="0" i="1" dirty="0">
                <a:solidFill>
                  <a:srgbClr val="FF0000"/>
                </a:solidFill>
                <a:ea typeface="Gill Sans" charset="0"/>
                <a:cs typeface="Gill Sans" charset="0"/>
              </a:rPr>
              <a:t>by</a:t>
            </a:r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 his fortune honestly</a:t>
            </a:r>
          </a:p>
          <a:p>
            <a:pPr algn="l"/>
            <a:endParaRPr lang="en-US" sz="2400" b="0" dirty="0">
              <a:solidFill>
                <a:schemeClr val="bg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We ran </a:t>
            </a:r>
            <a:r>
              <a:rPr lang="en-US" sz="2400" b="0" i="1" dirty="0">
                <a:solidFill>
                  <a:srgbClr val="FF0000"/>
                </a:solidFill>
                <a:ea typeface="Gill Sans" charset="0"/>
                <a:cs typeface="Gill Sans" charset="0"/>
              </a:rPr>
              <a:t>up</a:t>
            </a:r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 the phone bill</a:t>
            </a:r>
          </a:p>
          <a:p>
            <a:pPr algn="l"/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We ran </a:t>
            </a:r>
            <a:r>
              <a:rPr lang="en-US" sz="2400" b="0" i="1" dirty="0">
                <a:solidFill>
                  <a:srgbClr val="FF0000"/>
                </a:solidFill>
                <a:ea typeface="Gill Sans" charset="0"/>
                <a:cs typeface="Gill Sans" charset="0"/>
              </a:rPr>
              <a:t>up</a:t>
            </a:r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 the small hill</a:t>
            </a:r>
          </a:p>
          <a:p>
            <a:pPr algn="l"/>
            <a:endParaRPr lang="en-US" sz="2400" b="0" dirty="0">
              <a:solidFill>
                <a:schemeClr val="bg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He lived </a:t>
            </a:r>
            <a:r>
              <a:rPr lang="en-US" sz="2400" b="0" i="1" dirty="0" smtClean="0">
                <a:solidFill>
                  <a:srgbClr val="FF0000"/>
                </a:solidFill>
                <a:ea typeface="Gill Sans" charset="0"/>
                <a:cs typeface="Gill Sans" charset="0"/>
              </a:rPr>
              <a:t>down</a:t>
            </a:r>
            <a:r>
              <a:rPr lang="en-US" sz="2400" b="0" dirty="0" smtClean="0">
                <a:solidFill>
                  <a:schemeClr val="bg1"/>
                </a:solidFill>
                <a:ea typeface="Gill Sans" charset="0"/>
                <a:cs typeface="Gill Sans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the block</a:t>
            </a:r>
          </a:p>
          <a:p>
            <a:pPr algn="l"/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He never lived </a:t>
            </a:r>
            <a:r>
              <a:rPr lang="en-US" sz="2400" b="0" i="1" dirty="0">
                <a:solidFill>
                  <a:srgbClr val="FF0000"/>
                </a:solidFill>
                <a:ea typeface="Gill Sans" charset="0"/>
                <a:cs typeface="Gill Sans" charset="0"/>
              </a:rPr>
              <a:t>down</a:t>
            </a:r>
            <a:r>
              <a:rPr lang="en-US" sz="24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 the nicknames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30504" y="1764208"/>
            <a:ext cx="2392017" cy="717726"/>
            <a:chOff x="0" y="31"/>
            <a:chExt cx="2142" cy="643"/>
          </a:xfrm>
        </p:grpSpPr>
        <p:sp>
          <p:nvSpPr>
            <p:cNvPr id="34821" name="Rectangle 5"/>
            <p:cNvSpPr>
              <a:spLocks/>
            </p:cNvSpPr>
            <p:nvPr/>
          </p:nvSpPr>
          <p:spPr bwMode="auto">
            <a:xfrm>
              <a:off x="3" y="31"/>
              <a:ext cx="2139" cy="3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  <a:ea typeface="Gill Sans" charset="0"/>
                  <a:cs typeface="Gill Sans" charset="0"/>
                </a:rPr>
                <a:t>(by = preposition)</a:t>
              </a:r>
            </a:p>
          </p:txBody>
        </p:sp>
        <p:sp>
          <p:nvSpPr>
            <p:cNvPr id="34822" name="Rectangle 6"/>
            <p:cNvSpPr>
              <a:spLocks/>
            </p:cNvSpPr>
            <p:nvPr/>
          </p:nvSpPr>
          <p:spPr bwMode="auto">
            <a:xfrm>
              <a:off x="0" y="343"/>
              <a:ext cx="1678" cy="3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  <a:ea typeface="Gill Sans" charset="0"/>
                  <a:cs typeface="Gill Sans" charset="0"/>
                </a:rPr>
                <a:t>(by = particle)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730504" y="2907210"/>
            <a:ext cx="2409899" cy="699866"/>
            <a:chOff x="0" y="31"/>
            <a:chExt cx="2159" cy="627"/>
          </a:xfrm>
        </p:grpSpPr>
        <p:sp>
          <p:nvSpPr>
            <p:cNvPr id="34824" name="Rectangle 8"/>
            <p:cNvSpPr>
              <a:spLocks/>
            </p:cNvSpPr>
            <p:nvPr/>
          </p:nvSpPr>
          <p:spPr bwMode="auto">
            <a:xfrm>
              <a:off x="0" y="31"/>
              <a:ext cx="1695" cy="3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  <a:ea typeface="Gill Sans" charset="0"/>
                  <a:cs typeface="Gill Sans" charset="0"/>
                </a:rPr>
                <a:t>(up = particle)</a:t>
              </a:r>
            </a:p>
          </p:txBody>
        </p:sp>
        <p:sp>
          <p:nvSpPr>
            <p:cNvPr id="34825" name="Rectangle 9"/>
            <p:cNvSpPr>
              <a:spLocks/>
            </p:cNvSpPr>
            <p:nvPr/>
          </p:nvSpPr>
          <p:spPr bwMode="auto">
            <a:xfrm>
              <a:off x="3" y="327"/>
              <a:ext cx="2156" cy="3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  <a:ea typeface="Gill Sans" charset="0"/>
                  <a:cs typeface="Gill Sans" charset="0"/>
                </a:rPr>
                <a:t>(up = preposition)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730504" y="3996630"/>
            <a:ext cx="2803896" cy="717726"/>
            <a:chOff x="0" y="31"/>
            <a:chExt cx="2511" cy="643"/>
          </a:xfrm>
        </p:grpSpPr>
        <p:sp>
          <p:nvSpPr>
            <p:cNvPr id="34827" name="Rectangle 11"/>
            <p:cNvSpPr>
              <a:spLocks/>
            </p:cNvSpPr>
            <p:nvPr/>
          </p:nvSpPr>
          <p:spPr bwMode="auto">
            <a:xfrm>
              <a:off x="3" y="31"/>
              <a:ext cx="2508" cy="3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  <a:ea typeface="Gill Sans" charset="0"/>
                  <a:cs typeface="Gill Sans" charset="0"/>
                </a:rPr>
                <a:t>(down = preposition)</a:t>
              </a:r>
            </a:p>
          </p:txBody>
        </p:sp>
        <p:sp>
          <p:nvSpPr>
            <p:cNvPr id="34828" name="Rectangle 12"/>
            <p:cNvSpPr>
              <a:spLocks/>
            </p:cNvSpPr>
            <p:nvPr/>
          </p:nvSpPr>
          <p:spPr bwMode="auto">
            <a:xfrm>
              <a:off x="0" y="343"/>
              <a:ext cx="2047" cy="3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  <a:ea typeface="Gill Sans" charset="0"/>
                  <a:cs typeface="Gill Sans" charset="0"/>
                </a:rPr>
                <a:t>(down = particle)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Closed Class 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Determiners</a:t>
            </a:r>
          </a:p>
          <a:p>
            <a:pPr lvl="1"/>
            <a:r>
              <a:rPr lang="en-US" dirty="0" smtClean="0"/>
              <a:t>Establish reference for a noun</a:t>
            </a:r>
          </a:p>
          <a:p>
            <a:pPr lvl="1"/>
            <a:r>
              <a:rPr lang="en-US" dirty="0" smtClean="0"/>
              <a:t>Examples: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an</a:t>
            </a:r>
            <a:r>
              <a:rPr lang="en-US" dirty="0" smtClean="0"/>
              <a:t>, </a:t>
            </a:r>
            <a:r>
              <a:rPr lang="en-US" i="1" dirty="0" smtClean="0"/>
              <a:t>the</a:t>
            </a:r>
            <a:r>
              <a:rPr lang="en-US" dirty="0" smtClean="0"/>
              <a:t> (articles), </a:t>
            </a:r>
            <a:r>
              <a:rPr lang="en-US" i="1" dirty="0" smtClean="0"/>
              <a:t>that</a:t>
            </a:r>
            <a:r>
              <a:rPr lang="en-US" dirty="0" smtClean="0"/>
              <a:t>, </a:t>
            </a:r>
            <a:r>
              <a:rPr lang="en-US" i="1" dirty="0" smtClean="0"/>
              <a:t>this</a:t>
            </a:r>
            <a:r>
              <a:rPr lang="en-US" dirty="0" smtClean="0"/>
              <a:t>, </a:t>
            </a:r>
            <a:r>
              <a:rPr lang="en-US" i="1" dirty="0" smtClean="0"/>
              <a:t>many</a:t>
            </a:r>
            <a:r>
              <a:rPr lang="en-US" dirty="0" smtClean="0"/>
              <a:t>, </a:t>
            </a:r>
            <a:r>
              <a:rPr lang="en-US" i="1" dirty="0" smtClean="0"/>
              <a:t>such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Pronouns</a:t>
            </a:r>
          </a:p>
          <a:p>
            <a:pPr lvl="1"/>
            <a:r>
              <a:rPr lang="en-US" dirty="0" smtClean="0"/>
              <a:t>Refer to person or entities: </a:t>
            </a:r>
            <a:r>
              <a:rPr lang="en-US" i="1" dirty="0" smtClean="0"/>
              <a:t>he</a:t>
            </a:r>
            <a:r>
              <a:rPr lang="en-US" dirty="0" smtClean="0"/>
              <a:t>, </a:t>
            </a:r>
            <a:r>
              <a:rPr lang="en-US" i="1" dirty="0" smtClean="0"/>
              <a:t>she</a:t>
            </a:r>
            <a:r>
              <a:rPr lang="en-US" dirty="0" smtClean="0"/>
              <a:t>, </a:t>
            </a:r>
            <a:r>
              <a:rPr lang="en-US" i="1" dirty="0" smtClean="0"/>
              <a:t>it</a:t>
            </a:r>
          </a:p>
          <a:p>
            <a:pPr lvl="1"/>
            <a:r>
              <a:rPr lang="en-US" dirty="0" smtClean="0"/>
              <a:t>Possessive pronouns: </a:t>
            </a:r>
            <a:r>
              <a:rPr lang="en-US" i="1" dirty="0" smtClean="0"/>
              <a:t>his</a:t>
            </a:r>
            <a:r>
              <a:rPr lang="en-US" dirty="0" smtClean="0"/>
              <a:t>, </a:t>
            </a:r>
            <a:r>
              <a:rPr lang="en-US" i="1" dirty="0" smtClean="0"/>
              <a:t>her</a:t>
            </a:r>
            <a:r>
              <a:rPr lang="en-US" dirty="0" smtClean="0"/>
              <a:t>, </a:t>
            </a:r>
            <a:r>
              <a:rPr lang="en-US" i="1" dirty="0" smtClean="0"/>
              <a:t>its</a:t>
            </a:r>
          </a:p>
          <a:p>
            <a:pPr lvl="1"/>
            <a:r>
              <a:rPr lang="en-US" dirty="0" err="1" smtClean="0"/>
              <a:t>Wh</a:t>
            </a:r>
            <a:r>
              <a:rPr lang="en-US" dirty="0" smtClean="0"/>
              <a:t>-pronouns: </a:t>
            </a:r>
            <a:r>
              <a:rPr lang="en-US" i="1" dirty="0" smtClean="0"/>
              <a:t>what</a:t>
            </a:r>
            <a:r>
              <a:rPr lang="en-US" dirty="0" smtClean="0"/>
              <a:t>, </a:t>
            </a:r>
            <a:r>
              <a:rPr lang="en-US" i="1" dirty="0" smtClean="0"/>
              <a:t>who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Class POS: Conjunctions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Coordinating conjunctions</a:t>
            </a:r>
          </a:p>
          <a:p>
            <a:pPr lvl="1"/>
            <a:r>
              <a:rPr lang="en-US" dirty="0" smtClean="0"/>
              <a:t>Join two elements of “equal status”</a:t>
            </a:r>
          </a:p>
          <a:p>
            <a:pPr lvl="1"/>
            <a:r>
              <a:rPr lang="en-US" dirty="0" smtClean="0"/>
              <a:t>Examples: cats </a:t>
            </a:r>
            <a:r>
              <a:rPr lang="en-US" i="1" dirty="0" smtClean="0"/>
              <a:t>and</a:t>
            </a:r>
            <a:r>
              <a:rPr lang="en-US" dirty="0" smtClean="0"/>
              <a:t> dogs, salad </a:t>
            </a:r>
            <a:r>
              <a:rPr lang="en-US" i="1" dirty="0" smtClean="0"/>
              <a:t>or</a:t>
            </a:r>
            <a:r>
              <a:rPr lang="en-US" dirty="0" smtClean="0"/>
              <a:t> soup</a:t>
            </a:r>
          </a:p>
          <a:p>
            <a:r>
              <a:rPr lang="en-US" dirty="0" smtClean="0"/>
              <a:t>Subordinating conjunctions</a:t>
            </a:r>
          </a:p>
          <a:p>
            <a:pPr lvl="1"/>
            <a:r>
              <a:rPr lang="en-US" dirty="0" smtClean="0"/>
              <a:t>Join two elements of “unequal status”</a:t>
            </a:r>
          </a:p>
          <a:p>
            <a:pPr lvl="1"/>
            <a:r>
              <a:rPr lang="en-US" dirty="0" smtClean="0"/>
              <a:t>Examples: We’ll leave </a:t>
            </a:r>
            <a:r>
              <a:rPr lang="en-US" i="1" dirty="0" smtClean="0"/>
              <a:t>after</a:t>
            </a:r>
            <a:r>
              <a:rPr lang="en-US" dirty="0" smtClean="0"/>
              <a:t> you finish eating. </a:t>
            </a:r>
            <a:r>
              <a:rPr lang="en-US" i="1" dirty="0" smtClean="0"/>
              <a:t>While</a:t>
            </a:r>
            <a:r>
              <a:rPr lang="en-US" dirty="0" smtClean="0"/>
              <a:t> I was waiting in line, I saw my friend.</a:t>
            </a:r>
          </a:p>
          <a:p>
            <a:pPr lvl="1"/>
            <a:r>
              <a:rPr lang="en-US" dirty="0" err="1" smtClean="0"/>
              <a:t>Complementizers</a:t>
            </a:r>
            <a:r>
              <a:rPr lang="en-US" dirty="0" smtClean="0"/>
              <a:t> are a special case: I think </a:t>
            </a:r>
            <a:r>
              <a:rPr lang="en-US" i="1" dirty="0" smtClean="0"/>
              <a:t>that</a:t>
            </a:r>
            <a:r>
              <a:rPr lang="en-US" dirty="0" smtClean="0"/>
              <a:t> you should finish your assignment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/>
          </p:cNvSpPr>
          <p:nvPr/>
        </p:nvSpPr>
        <p:spPr bwMode="auto">
          <a:xfrm>
            <a:off x="429198" y="1164015"/>
            <a:ext cx="8115940" cy="98488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Lest you think it’s an Anglo-centric world,</a:t>
            </a:r>
          </a:p>
          <a:p>
            <a:pPr algn="ctr" eaLnBrk="1" hangingPunct="1"/>
            <a:r>
              <a:rPr lang="en-US" sz="32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It’s time to visit ......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07406" y="2576216"/>
            <a:ext cx="4800824" cy="3826371"/>
            <a:chOff x="0" y="0"/>
            <a:chExt cx="4301" cy="3428"/>
          </a:xfrm>
        </p:grpSpPr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76"/>
              <a:ext cx="2672" cy="295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53252" name="Rectangle 4"/>
            <p:cNvSpPr>
              <a:spLocks/>
            </p:cNvSpPr>
            <p:nvPr/>
          </p:nvSpPr>
          <p:spPr bwMode="auto">
            <a:xfrm>
              <a:off x="1613" y="0"/>
              <a:ext cx="2688" cy="9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3400" b="0" dirty="0" smtClean="0">
                  <a:solidFill>
                    <a:srgbClr val="000000"/>
                  </a:solidFill>
                  <a:latin typeface="+mn-lt"/>
                  <a:ea typeface="Gill Sans Light" charset="0"/>
                  <a:cs typeface="Gill Sans Light" charset="0"/>
                  <a:sym typeface="Gill Sans Light" charset="0"/>
                </a:rPr>
                <a:t>The (Linguistic) </a:t>
              </a:r>
            </a:p>
            <a:p>
              <a:pPr algn="ctr" eaLnBrk="1" hangingPunct="1"/>
              <a:r>
                <a:rPr lang="en-US" sz="3400" b="0" dirty="0" smtClean="0">
                  <a:solidFill>
                    <a:srgbClr val="000000"/>
                  </a:solidFill>
                  <a:latin typeface="+mn-lt"/>
                  <a:ea typeface="Gill Sans Light" charset="0"/>
                  <a:cs typeface="Gill Sans Light" charset="0"/>
                  <a:sym typeface="Gill Sans Light" charset="0"/>
                </a:rPr>
                <a:t>Twilight Zone</a:t>
              </a:r>
            </a:p>
          </p:txBody>
        </p:sp>
      </p:grpSp>
      <p:pic>
        <p:nvPicPr>
          <p:cNvPr id="53253" name="Picture 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/Users/mkegan/CMSC723-TA/lectures/Nitin/ppt/Lecture4.ppt_media/twilzone-1.mov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7728" y="5866806"/>
            <a:ext cx="473273" cy="47327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457200" y="2209800"/>
            <a:ext cx="1133580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Turkish</a:t>
            </a:r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533400" y="2667000"/>
            <a:ext cx="8305800" cy="137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500" b="0" dirty="0" err="1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uygarlaştıramadıklarımızdanmışsınızcasına</a:t>
            </a:r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→</a:t>
            </a:r>
            <a:b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</a:br>
            <a:r>
              <a:rPr lang="en-US" sz="2500" b="0" dirty="0" err="1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uygar+laş+tır+ama+dık+lar+ımız+dan+mış+sınız+casına</a:t>
            </a:r>
            <a:endParaRPr lang="en-US" sz="2500" b="0" dirty="0" smtClean="0">
              <a:solidFill>
                <a:srgbClr val="000000"/>
              </a:solidFill>
              <a:latin typeface="Arial" pitchFamily="34" charset="0"/>
              <a:ea typeface="Gill Sans" charset="0"/>
              <a:cs typeface="Arial" pitchFamily="34" charset="0"/>
              <a:sym typeface="Gill Sans" charset="0"/>
            </a:endParaRPr>
          </a:p>
          <a:p>
            <a:pPr eaLnBrk="1" hangingPunct="1"/>
            <a:r>
              <a:rPr lang="en-US" sz="18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behaving as if you are among those whom we could not cause to become civilized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92969" y="178594"/>
            <a:ext cx="7358063" cy="13841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charset="0"/>
              </a:rPr>
              <a:t>Digression</a:t>
            </a:r>
            <a:b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charset="0"/>
              </a:rPr>
            </a:b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charset="0"/>
              </a:rPr>
              <a:t>The (Linguistic)Twilight Zone</a:t>
            </a: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457200" y="1676400"/>
            <a:ext cx="6798839" cy="43755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Perhaps, not so strange…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1225" y="4572000"/>
            <a:ext cx="1245534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Chinese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533400" y="5105400"/>
            <a:ext cx="8229600" cy="137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t"/>
          <a:lstStyle/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Arial" pitchFamily="34" charset="0"/>
                <a:sym typeface="Gill Sans" charset="0"/>
              </a:rPr>
              <a:t>No verb/adjective distinction!</a:t>
            </a:r>
          </a:p>
          <a:p>
            <a:pPr eaLnBrk="1" hangingPunct="1"/>
            <a:r>
              <a:rPr lang="ja-JP" altLang="en-US" sz="2400" b="0" smtClean="0">
                <a:solidFill>
                  <a:srgbClr val="000000"/>
                </a:solidFill>
                <a:latin typeface="+mn-lt"/>
                <a:ea typeface="Gill Sans" charset="0"/>
                <a:cs typeface="Arial" pitchFamily="34" charset="0"/>
                <a:sym typeface="Gill Sans" charset="0"/>
              </a:rPr>
              <a:t>漂亮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Arial" pitchFamily="34" charset="0"/>
                <a:sym typeface="Gill Sans" charset="0"/>
              </a:rPr>
              <a:t>: beautiful/to be beautiful</a:t>
            </a:r>
            <a:endParaRPr lang="en-US" sz="2400" b="0" dirty="0" smtClean="0">
              <a:solidFill>
                <a:srgbClr val="000000"/>
              </a:solidFill>
              <a:latin typeface="+mn-lt"/>
              <a:ea typeface="Gill Sans" charset="0"/>
              <a:cs typeface="Arial" pitchFamily="34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/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1243340" y="1670274"/>
            <a:ext cx="6716583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dirty="0" err="1" smtClean="0">
                <a:solidFill>
                  <a:srgbClr val="FF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Tzeltal</a:t>
            </a:r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(Mayan language spoken in Chiapas)</a:t>
            </a:r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1202161" y="2318147"/>
            <a:ext cx="6798839" cy="43755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Only 3000 root forms in the vocabulary</a:t>
            </a:r>
          </a:p>
        </p:txBody>
      </p:sp>
      <p:sp>
        <p:nvSpPr>
          <p:cNvPr id="55300" name="Rectangle 4"/>
          <p:cNvSpPr>
            <a:spLocks/>
          </p:cNvSpPr>
          <p:nvPr/>
        </p:nvSpPr>
        <p:spPr bwMode="auto">
          <a:xfrm>
            <a:off x="1196578" y="2934295"/>
            <a:ext cx="6750844" cy="300930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The verb ‘EAT’ has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eight</a:t>
            </a: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variations:</a:t>
            </a:r>
          </a:p>
          <a:p>
            <a:pPr lvl="1" eaLnBrk="1" hangingPunct="1"/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General : TUN</a:t>
            </a:r>
          </a:p>
          <a:p>
            <a:pPr lvl="1" eaLnBrk="1" hangingPunct="1"/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Bananas and soft stuff : LO’</a:t>
            </a:r>
          </a:p>
          <a:p>
            <a:pPr lvl="1" eaLnBrk="1" hangingPunct="1"/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Beans and crunchy stuff : K’UX</a:t>
            </a:r>
          </a:p>
          <a:p>
            <a:pPr lvl="1" eaLnBrk="1" hangingPunct="1"/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Tortillas and bread : WE’</a:t>
            </a:r>
          </a:p>
          <a:p>
            <a:pPr lvl="1" eaLnBrk="1" hangingPunct="1"/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Meat and Chilies : TI’</a:t>
            </a:r>
          </a:p>
          <a:p>
            <a:pPr lvl="1" eaLnBrk="1" hangingPunct="1"/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Sugarcane : TZ’U</a:t>
            </a:r>
          </a:p>
          <a:p>
            <a:pPr lvl="1" eaLnBrk="1" hangingPunct="1"/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Liquids : UCH’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92969" y="178594"/>
            <a:ext cx="7358063" cy="13841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charset="0"/>
              </a:rPr>
              <a:t>Digression</a:t>
            </a:r>
            <a:b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charset="0"/>
              </a:rPr>
            </a:b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charset="0"/>
              </a:rPr>
              <a:t>The (Linguistic)Twilight Zone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2916840" y="1678804"/>
            <a:ext cx="3456074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Riau Indonesian/Malay</a:t>
            </a:r>
          </a:p>
        </p:txBody>
      </p:sp>
      <p:sp>
        <p:nvSpPr>
          <p:cNvPr id="57347" name="Rectangle 3"/>
          <p:cNvSpPr>
            <a:spLocks/>
          </p:cNvSpPr>
          <p:nvPr/>
        </p:nvSpPr>
        <p:spPr bwMode="auto">
          <a:xfrm>
            <a:off x="609600" y="2547342"/>
            <a:ext cx="8179594" cy="263425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 Articles</a:t>
            </a:r>
          </a:p>
          <a:p>
            <a:pPr eaLnBrk="1" hangingPunct="1"/>
            <a:endParaRPr lang="en-US" sz="2400" b="0" dirty="0" smtClean="0">
              <a:solidFill>
                <a:srgbClr val="0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 Tense Marking</a:t>
            </a:r>
          </a:p>
          <a:p>
            <a:pPr eaLnBrk="1" hangingPunct="1"/>
            <a:endParaRPr lang="en-US" sz="2400" b="0" dirty="0" smtClean="0">
              <a:solidFill>
                <a:srgbClr val="0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3rd person pronouns neutral to both gender and number</a:t>
            </a:r>
          </a:p>
          <a:p>
            <a:pPr eaLnBrk="1" hangingPunct="1"/>
            <a:endParaRPr lang="en-US" sz="2400" b="0" dirty="0" smtClean="0">
              <a:solidFill>
                <a:srgbClr val="0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 features distinguishing verbs from nouns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92969" y="178594"/>
            <a:ext cx="7358063" cy="13841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Gill Sans" charset="0"/>
              </a:rPr>
              <a:t>Digression</a:t>
            </a:r>
            <a:b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Gill Sans" charset="0"/>
              </a:rPr>
            </a:b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Gill Sans" charset="0"/>
              </a:rPr>
              <a:t>The (Linguistic)Twilight Zone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/>
          </p:cNvSpPr>
          <p:nvPr/>
        </p:nvSpPr>
        <p:spPr bwMode="auto">
          <a:xfrm>
            <a:off x="478855" y="2438400"/>
            <a:ext cx="8179594" cy="374153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2400" b="0" i="1" dirty="0" err="1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Ayam</a:t>
            </a: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(chicken) </a:t>
            </a:r>
            <a:r>
              <a:rPr lang="en-US" sz="2400" b="0" i="1" dirty="0" err="1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Makan</a:t>
            </a: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(eat)</a:t>
            </a:r>
          </a:p>
          <a:p>
            <a:pPr algn="ctr" eaLnBrk="1" hangingPunct="1"/>
            <a:endParaRPr lang="en-US" sz="1100" b="0" dirty="0" smtClean="0">
              <a:solidFill>
                <a:srgbClr val="000000"/>
              </a:solidFill>
              <a:latin typeface="Arial" pitchFamily="34" charset="0"/>
              <a:ea typeface="Gill Sans" charset="0"/>
              <a:cs typeface="Arial" pitchFamily="34" charset="0"/>
              <a:sym typeface="Gill Sans" charset="0"/>
            </a:endParaRPr>
          </a:p>
          <a:p>
            <a:pPr algn="ctr" eaLnBrk="1" hangingPunct="1"/>
            <a:r>
              <a:rPr lang="en-US" sz="24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The chicken is eating</a:t>
            </a:r>
          </a:p>
          <a:p>
            <a:pPr algn="ctr" eaLnBrk="1" hangingPunct="1"/>
            <a:r>
              <a:rPr lang="en-US" sz="24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The chicken ate</a:t>
            </a:r>
          </a:p>
          <a:p>
            <a:pPr algn="ctr" eaLnBrk="1" hangingPunct="1"/>
            <a:r>
              <a:rPr lang="en-US" sz="24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The chicken will eat</a:t>
            </a:r>
          </a:p>
          <a:p>
            <a:pPr algn="ctr" eaLnBrk="1" hangingPunct="1"/>
            <a:r>
              <a:rPr lang="en-US" sz="24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The chicken is being eaten</a:t>
            </a:r>
          </a:p>
          <a:p>
            <a:pPr algn="ctr" eaLnBrk="1" hangingPunct="1"/>
            <a:r>
              <a:rPr lang="en-US" sz="24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Where the chicken is eating</a:t>
            </a:r>
          </a:p>
          <a:p>
            <a:pPr algn="ctr" eaLnBrk="1" hangingPunct="1"/>
            <a:r>
              <a:rPr lang="en-US" sz="24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How the chicken is eating</a:t>
            </a:r>
          </a:p>
          <a:p>
            <a:pPr algn="ctr" eaLnBrk="1" hangingPunct="1"/>
            <a:r>
              <a:rPr lang="en-US" sz="24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Somebody is eating the chicken</a:t>
            </a:r>
          </a:p>
          <a:p>
            <a:pPr algn="ctr" eaLnBrk="1" hangingPunct="1"/>
            <a:r>
              <a:rPr lang="en-US" sz="24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The chicken that is eating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916840" y="1678804"/>
            <a:ext cx="3456074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Riau Indonesian/Malay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892969" y="178594"/>
            <a:ext cx="7358063" cy="13841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charset="0"/>
              </a:rPr>
              <a:t>Digression</a:t>
            </a:r>
            <a:b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charset="0"/>
              </a:rPr>
            </a:b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charset="0"/>
              </a:rPr>
              <a:t>The (Linguistic)Twilight Zone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3" y="1600200"/>
            <a:ext cx="8936047" cy="304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" y="6611782"/>
            <a:ext cx="1665841" cy="246221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Source: Calvin and Hobbs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regularly scheduled programming…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Tagging: What’s the task?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assigning part-of-speech tags to words</a:t>
            </a:r>
          </a:p>
          <a:p>
            <a:r>
              <a:rPr lang="en-US" dirty="0" smtClean="0"/>
              <a:t>But what tags are we going to assign?</a:t>
            </a:r>
          </a:p>
          <a:p>
            <a:pPr lvl="1"/>
            <a:r>
              <a:rPr lang="en-US" dirty="0" smtClean="0"/>
              <a:t>Coarse grained: noun, verb, adjective, </a:t>
            </a:r>
            <a:r>
              <a:rPr lang="en-US" dirty="0" smtClean="0"/>
              <a:t>adverb, …</a:t>
            </a:r>
            <a:endParaRPr lang="en-US" dirty="0" smtClean="0"/>
          </a:p>
          <a:p>
            <a:pPr lvl="1"/>
            <a:r>
              <a:rPr lang="en-US" dirty="0" smtClean="0"/>
              <a:t>Fine grained: {proper, common} noun</a:t>
            </a:r>
          </a:p>
          <a:p>
            <a:pPr lvl="1"/>
            <a:r>
              <a:rPr lang="en-US" dirty="0" smtClean="0"/>
              <a:t>Even finer-grained: {proper, common} noun </a:t>
            </a:r>
            <a:r>
              <a:rPr lang="en-US" dirty="0" smtClean="0">
                <a:sym typeface="Symbol"/>
              </a:rPr>
              <a:t> animate</a:t>
            </a:r>
          </a:p>
          <a:p>
            <a:r>
              <a:rPr lang="en-US" dirty="0" smtClean="0">
                <a:sym typeface="Symbol"/>
              </a:rPr>
              <a:t>Important issues to remember</a:t>
            </a:r>
          </a:p>
          <a:p>
            <a:pPr lvl="1"/>
            <a:r>
              <a:rPr lang="en-US" dirty="0" smtClean="0">
                <a:sym typeface="Symbol"/>
              </a:rPr>
              <a:t>Choice of tags encodes certain distinctions/non-distinctions</a:t>
            </a:r>
          </a:p>
          <a:p>
            <a:pPr lvl="1"/>
            <a:r>
              <a:rPr lang="en-US" dirty="0" err="1" smtClean="0">
                <a:sym typeface="Symbol"/>
              </a:rPr>
              <a:t>Tagsets</a:t>
            </a:r>
            <a:r>
              <a:rPr lang="en-US" dirty="0" smtClean="0">
                <a:sym typeface="Symbol"/>
              </a:rPr>
              <a:t> will differ across languages!</a:t>
            </a:r>
            <a:endParaRPr lang="en-US" dirty="0" smtClean="0"/>
          </a:p>
          <a:p>
            <a:r>
              <a:rPr lang="en-US" dirty="0" smtClean="0"/>
              <a:t>For English, Penn Treebank is the most common </a:t>
            </a:r>
            <a:r>
              <a:rPr lang="en-US" dirty="0" err="1" smtClean="0"/>
              <a:t>tagset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1250570">
            <a:off x="5809620" y="2405078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What’s the tradeoff?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Treebank </a:t>
            </a:r>
            <a:r>
              <a:rPr lang="en-US" dirty="0" err="1" smtClean="0"/>
              <a:t>Tagset</a:t>
            </a:r>
            <a:r>
              <a:rPr lang="en-US" dirty="0" smtClean="0"/>
              <a:t>: 45 Tags</a:t>
            </a:r>
            <a:endParaRPr lang="en-US" dirty="0"/>
          </a:p>
        </p:txBody>
      </p:sp>
      <p:pic>
        <p:nvPicPr>
          <p:cNvPr id="4" name="fig 5.6.jpg" descr="fig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35038"/>
            <a:ext cx="6521430" cy="504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Treebank </a:t>
            </a:r>
            <a:r>
              <a:rPr lang="en-US" dirty="0" err="1" smtClean="0"/>
              <a:t>Tagset</a:t>
            </a:r>
            <a:r>
              <a:rPr lang="en-US" dirty="0" smtClean="0"/>
              <a:t>: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The/DT grand/JJ jury/NN </a:t>
            </a:r>
            <a:r>
              <a:rPr lang="en-US" dirty="0" err="1" smtClean="0"/>
              <a:t>commmented</a:t>
            </a:r>
            <a:r>
              <a:rPr lang="en-US" dirty="0" smtClean="0"/>
              <a:t>/VBD on/IN a/DT number/NN of/IN other/JJ topics/NNS ./.</a:t>
            </a:r>
          </a:p>
          <a:p>
            <a:r>
              <a:rPr lang="en-US" dirty="0" smtClean="0"/>
              <a:t>Distinctions and non-distinctions</a:t>
            </a:r>
          </a:p>
          <a:p>
            <a:pPr lvl="1"/>
            <a:r>
              <a:rPr lang="en-US" dirty="0" smtClean="0"/>
              <a:t>Prepositions and subordinating conjunctions are tagged “IN” (“Although/IN I/PRP..”)</a:t>
            </a:r>
          </a:p>
          <a:p>
            <a:pPr lvl="1"/>
            <a:r>
              <a:rPr lang="en-US" dirty="0" smtClean="0"/>
              <a:t>Except the preposition/</a:t>
            </a:r>
            <a:r>
              <a:rPr lang="en-US" dirty="0" err="1" smtClean="0"/>
              <a:t>complementizer</a:t>
            </a:r>
            <a:r>
              <a:rPr lang="en-US" dirty="0" smtClean="0"/>
              <a:t> “to” is tagged “TO”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572000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Don’t think this is correct? Doesn’t make sense?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1" y="5036403"/>
            <a:ext cx="6400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Often, must suspend linguistic intuition and defer to the annotation guidelines!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POS tagging?</a:t>
            </a:r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most basic NLP tasks</a:t>
            </a:r>
          </a:p>
          <a:p>
            <a:pPr lvl="1"/>
            <a:r>
              <a:rPr lang="en-US" dirty="0" smtClean="0"/>
              <a:t>Nicely illustrates principles of statistical NLP</a:t>
            </a:r>
          </a:p>
          <a:p>
            <a:r>
              <a:rPr lang="en-US" dirty="0" smtClean="0"/>
              <a:t>Useful for higher-level analysis</a:t>
            </a:r>
          </a:p>
          <a:p>
            <a:pPr lvl="1"/>
            <a:r>
              <a:rPr lang="en-US" dirty="0" smtClean="0"/>
              <a:t>Needed for syntactic analysis</a:t>
            </a:r>
          </a:p>
          <a:p>
            <a:pPr lvl="1"/>
            <a:r>
              <a:rPr lang="en-US" dirty="0" smtClean="0"/>
              <a:t>Needed for semantic analysis</a:t>
            </a:r>
          </a:p>
          <a:p>
            <a:r>
              <a:rPr lang="en-US" dirty="0" smtClean="0"/>
              <a:t>Sample applications that require POS tagging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Lots more…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hard?</a:t>
            </a: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only a lexical problem</a:t>
            </a:r>
          </a:p>
          <a:p>
            <a:pPr lvl="1"/>
            <a:r>
              <a:rPr lang="en-US" dirty="0" smtClean="0"/>
              <a:t>Remember ambiguity?</a:t>
            </a:r>
          </a:p>
          <a:p>
            <a:r>
              <a:rPr lang="en-US" dirty="0" smtClean="0"/>
              <a:t>Better modeled as sequence labeling problem</a:t>
            </a:r>
          </a:p>
          <a:p>
            <a:pPr lvl="1"/>
            <a:r>
              <a:rPr lang="en-US" dirty="0" smtClean="0"/>
              <a:t>Need to take into account context!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your hand at tagging…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back</a:t>
            </a:r>
            <a:r>
              <a:rPr lang="en-US" dirty="0" smtClean="0"/>
              <a:t> door</a:t>
            </a:r>
          </a:p>
          <a:p>
            <a:r>
              <a:rPr lang="en-US" dirty="0" smtClean="0"/>
              <a:t>On my </a:t>
            </a:r>
            <a:r>
              <a:rPr lang="en-US" dirty="0" smtClean="0">
                <a:solidFill>
                  <a:srgbClr val="FF0000"/>
                </a:solidFill>
              </a:rPr>
              <a:t>back</a:t>
            </a:r>
          </a:p>
          <a:p>
            <a:r>
              <a:rPr lang="en-US" dirty="0" smtClean="0"/>
              <a:t>Win the voters </a:t>
            </a:r>
            <a:r>
              <a:rPr lang="en-US" dirty="0" smtClean="0">
                <a:solidFill>
                  <a:srgbClr val="FF0000"/>
                </a:solidFill>
              </a:rPr>
              <a:t>back</a:t>
            </a:r>
          </a:p>
          <a:p>
            <a:r>
              <a:rPr lang="en-US" dirty="0" smtClean="0"/>
              <a:t>Promised to </a:t>
            </a:r>
            <a:r>
              <a:rPr lang="en-US" dirty="0" smtClean="0">
                <a:solidFill>
                  <a:srgbClr val="FF0000"/>
                </a:solidFill>
              </a:rPr>
              <a:t>back</a:t>
            </a:r>
            <a:r>
              <a:rPr lang="en-US" dirty="0" smtClean="0"/>
              <a:t> the bill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your hand at tagging…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thought </a:t>
            </a:r>
            <a:r>
              <a:rPr lang="en-US" dirty="0" smtClean="0">
                <a:solidFill>
                  <a:srgbClr val="FF0000"/>
                </a:solidFill>
              </a:rPr>
              <a:t>that</a:t>
            </a:r>
            <a:r>
              <a:rPr lang="en-US" dirty="0" smtClean="0"/>
              <a:t> you...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That</a:t>
            </a:r>
            <a:r>
              <a:rPr lang="en-US" dirty="0" smtClean="0"/>
              <a:t> day was nice</a:t>
            </a:r>
          </a:p>
          <a:p>
            <a:r>
              <a:rPr lang="en-US" dirty="0" smtClean="0"/>
              <a:t>You can go </a:t>
            </a:r>
            <a:r>
              <a:rPr lang="en-US" dirty="0" smtClean="0">
                <a:solidFill>
                  <a:srgbClr val="FF0000"/>
                </a:solidFill>
              </a:rPr>
              <a:t>that</a:t>
            </a:r>
            <a:r>
              <a:rPr lang="en-US" dirty="0" smtClean="0"/>
              <a:t> far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hard?*</a:t>
            </a:r>
            <a:endParaRPr lang="en-US" dirty="0"/>
          </a:p>
        </p:txBody>
      </p:sp>
      <p:pic>
        <p:nvPicPr>
          <p:cNvPr id="4" name="fig 5.10.jpg" descr="fig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74800"/>
            <a:ext cx="861060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do it automatically?</a:t>
            </a:r>
          </a:p>
          <a:p>
            <a:r>
              <a:rPr lang="en-US" dirty="0" smtClean="0"/>
              <a:t>How well does it work?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 bwMode="auto">
          <a:xfrm>
            <a:off x="4419600" y="1600200"/>
            <a:ext cx="990600" cy="490671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6943" y="1600200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This first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Agenda</a:t>
            </a:r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parts of speech (POS)?</a:t>
            </a:r>
          </a:p>
          <a:p>
            <a:r>
              <a:rPr lang="en-US" dirty="0" smtClean="0"/>
              <a:t>What is POS tagging?</a:t>
            </a:r>
          </a:p>
          <a:p>
            <a:r>
              <a:rPr lang="en-US" dirty="0" smtClean="0"/>
              <a:t>Methods for automatic POS tagging</a:t>
            </a:r>
          </a:p>
          <a:p>
            <a:pPr lvl="1"/>
            <a:r>
              <a:rPr lang="en-US" dirty="0" smtClean="0"/>
              <a:t>Rule-based POS tagging</a:t>
            </a:r>
          </a:p>
          <a:p>
            <a:pPr lvl="1"/>
            <a:r>
              <a:rPr lang="en-US" dirty="0" smtClean="0"/>
              <a:t>Transformation-based learning for POS tagging</a:t>
            </a:r>
          </a:p>
          <a:p>
            <a:r>
              <a:rPr lang="en-US" dirty="0" smtClean="0"/>
              <a:t>Along the way…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Supervised machine learning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Benjamins_qjpreviewt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4038600"/>
            <a:ext cx="3542604" cy="27289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</a:t>
            </a:r>
            <a:r>
              <a:rPr lang="en-US" dirty="0" err="1" smtClean="0"/>
              <a:t>benjamins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>
            <a:off x="5257800" y="3429000"/>
            <a:ext cx="2667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224278" y="2797314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evaluation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the Evaluation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Evaluation by </a:t>
            </a:r>
            <a:r>
              <a:rPr lang="en-US" b="1" dirty="0" smtClean="0"/>
              <a:t>argument</a:t>
            </a:r>
          </a:p>
          <a:p>
            <a:r>
              <a:rPr lang="en-US" dirty="0" smtClean="0"/>
              <a:t>Evaluation </a:t>
            </a:r>
            <a:r>
              <a:rPr lang="en-US" dirty="0"/>
              <a:t>by </a:t>
            </a:r>
            <a:r>
              <a:rPr lang="en-US" b="1" dirty="0"/>
              <a:t>inspection</a:t>
            </a:r>
            <a:r>
              <a:rPr lang="en-US" dirty="0"/>
              <a:t> of examples</a:t>
            </a:r>
          </a:p>
          <a:p>
            <a:r>
              <a:rPr lang="en-US" dirty="0"/>
              <a:t>Evaluation by </a:t>
            </a:r>
            <a:r>
              <a:rPr lang="en-US" b="1" dirty="0"/>
              <a:t>demonstration</a:t>
            </a:r>
          </a:p>
          <a:p>
            <a:r>
              <a:rPr lang="en-US" dirty="0"/>
              <a:t>Evaluation by </a:t>
            </a:r>
            <a:r>
              <a:rPr lang="en-US" b="1" dirty="0"/>
              <a:t>improvised</a:t>
            </a:r>
            <a:r>
              <a:rPr lang="en-US" dirty="0"/>
              <a:t> demonstration</a:t>
            </a:r>
          </a:p>
          <a:p>
            <a:r>
              <a:rPr lang="en-US" dirty="0"/>
              <a:t>Evaluation on </a:t>
            </a:r>
            <a:r>
              <a:rPr lang="en-US" b="1" dirty="0"/>
              <a:t>data</a:t>
            </a:r>
            <a:r>
              <a:rPr lang="en-US" dirty="0"/>
              <a:t> using a figure of merit</a:t>
            </a:r>
          </a:p>
          <a:p>
            <a:r>
              <a:rPr lang="en-US" dirty="0"/>
              <a:t>Evaluation on </a:t>
            </a:r>
            <a:r>
              <a:rPr lang="en-US" b="1" dirty="0"/>
              <a:t>test data</a:t>
            </a:r>
          </a:p>
          <a:p>
            <a:r>
              <a:rPr lang="en-US" dirty="0"/>
              <a:t>Evaluation on </a:t>
            </a:r>
            <a:r>
              <a:rPr lang="en-US" b="1" dirty="0"/>
              <a:t>common</a:t>
            </a:r>
            <a:r>
              <a:rPr lang="en-US" dirty="0"/>
              <a:t> test data</a:t>
            </a:r>
          </a:p>
          <a:p>
            <a:r>
              <a:rPr lang="en-US" dirty="0"/>
              <a:t>Evaluation on common, </a:t>
            </a:r>
            <a:r>
              <a:rPr lang="en-US" b="1" dirty="0"/>
              <a:t>unseen</a:t>
            </a:r>
            <a:r>
              <a:rPr lang="en-US" dirty="0"/>
              <a:t> test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833" name="Rectangle 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1182834" name="Rectangle 1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condition (correct/incorrect):</a:t>
            </a:r>
          </a:p>
          <a:p>
            <a:pPr lvl="1"/>
            <a:r>
              <a:rPr lang="en-US" dirty="0" smtClean="0"/>
              <a:t>Accuracy</a:t>
            </a:r>
            <a:endParaRPr lang="en-US" dirty="0"/>
          </a:p>
          <a:p>
            <a:r>
              <a:rPr lang="en-US" dirty="0" smtClean="0"/>
              <a:t>Set-based metrics (illustrated with document retrieval):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Precision = A </a:t>
            </a:r>
            <a:r>
              <a:rPr lang="en-US" dirty="0" smtClean="0"/>
              <a:t>/ </a:t>
            </a:r>
            <a:r>
              <a:rPr lang="en-US" dirty="0"/>
              <a:t>(A+B)</a:t>
            </a:r>
          </a:p>
          <a:p>
            <a:pPr lvl="1"/>
            <a:r>
              <a:rPr lang="en-US" dirty="0"/>
              <a:t>Recall = A </a:t>
            </a:r>
            <a:r>
              <a:rPr lang="en-US" dirty="0" smtClean="0"/>
              <a:t>/ </a:t>
            </a:r>
            <a:r>
              <a:rPr lang="en-US" dirty="0"/>
              <a:t>(A+C)</a:t>
            </a:r>
          </a:p>
          <a:p>
            <a:pPr lvl="1"/>
            <a:r>
              <a:rPr lang="en-US" dirty="0"/>
              <a:t>Miss = C </a:t>
            </a:r>
            <a:r>
              <a:rPr lang="en-US" dirty="0" smtClean="0"/>
              <a:t>/ </a:t>
            </a:r>
            <a:r>
              <a:rPr lang="en-US" dirty="0"/>
              <a:t>(A+C)</a:t>
            </a:r>
          </a:p>
          <a:p>
            <a:pPr lvl="1"/>
            <a:r>
              <a:rPr lang="en-US" dirty="0"/>
              <a:t>False alarm (fallout) = B </a:t>
            </a:r>
            <a:r>
              <a:rPr lang="en-US" dirty="0" smtClean="0"/>
              <a:t>/ </a:t>
            </a:r>
            <a:r>
              <a:rPr lang="en-US" dirty="0"/>
              <a:t>(B+D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F-measure:</a:t>
            </a:r>
            <a:endParaRPr lang="en-US" dirty="0"/>
          </a:p>
        </p:txBody>
      </p:sp>
      <p:graphicFrame>
        <p:nvGraphicFramePr>
          <p:cNvPr id="1182812" name="Group 92"/>
          <p:cNvGraphicFramePr>
            <a:graphicFrameLocks noGrp="1"/>
          </p:cNvGraphicFramePr>
          <p:nvPr/>
        </p:nvGraphicFramePr>
        <p:xfrm>
          <a:off x="1219200" y="2514600"/>
          <a:ext cx="3886200" cy="1176339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2836" name="Text Box 116"/>
          <p:cNvSpPr txBox="1">
            <a:spLocks noChangeArrowheads="1"/>
          </p:cNvSpPr>
          <p:nvPr/>
        </p:nvSpPr>
        <p:spPr bwMode="auto">
          <a:xfrm>
            <a:off x="5353050" y="2667000"/>
            <a:ext cx="2952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</a:rPr>
              <a:t>Collection size = A+B+C+D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Relevant = A+C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Retrieved = A+B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667000" y="5486400"/>
          <a:ext cx="2057400" cy="935038"/>
        </p:xfrm>
        <a:graphic>
          <a:graphicData uri="http://schemas.openxmlformats.org/presentationml/2006/ole">
            <p:oleObj spid="_x0000_s2050" name="Equation" r:id="rId3" imgW="97776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834" grpId="0" uiExpand="1" build="p"/>
      <p:bldP spid="11828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Proper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Figures(s) </a:t>
            </a:r>
            <a:r>
              <a:rPr lang="en-US" dirty="0" smtClean="0"/>
              <a:t>of merit</a:t>
            </a:r>
          </a:p>
          <a:p>
            <a:r>
              <a:rPr lang="en-US" dirty="0" smtClean="0"/>
              <a:t>Baseline</a:t>
            </a:r>
          </a:p>
          <a:p>
            <a:r>
              <a:rPr lang="en-US" dirty="0" smtClean="0"/>
              <a:t>Upper bound</a:t>
            </a:r>
          </a:p>
          <a:p>
            <a:r>
              <a:rPr lang="en-US" dirty="0" smtClean="0"/>
              <a:t>Tests of statistical significance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do it automatically?</a:t>
            </a:r>
          </a:p>
          <a:p>
            <a:r>
              <a:rPr lang="en-US" dirty="0" smtClean="0"/>
              <a:t>How well does it work?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 bwMode="auto">
          <a:xfrm>
            <a:off x="5410200" y="1066800"/>
            <a:ext cx="990600" cy="490671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7543" y="1066800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Now this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POS Tagging</a:t>
            </a: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Rule-based POS tagging (now)</a:t>
            </a:r>
          </a:p>
          <a:p>
            <a:r>
              <a:rPr lang="en-US" dirty="0" smtClean="0"/>
              <a:t>Transformation-based learning for POS tagging (later) </a:t>
            </a:r>
          </a:p>
          <a:p>
            <a:r>
              <a:rPr lang="en-US" dirty="0" smtClean="0"/>
              <a:t>Hidden Markov Models (next week)</a:t>
            </a:r>
          </a:p>
          <a:p>
            <a:r>
              <a:rPr lang="en-US" dirty="0" smtClean="0"/>
              <a:t>Maximum Entropy Models (CMSC 773)</a:t>
            </a:r>
          </a:p>
          <a:p>
            <a:r>
              <a:rPr lang="en-US" dirty="0" smtClean="0"/>
              <a:t>Conditional Random Fields (CMSC 773)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Dates back to the 1960’s</a:t>
            </a:r>
          </a:p>
          <a:p>
            <a:r>
              <a:rPr lang="en-US" dirty="0" smtClean="0"/>
              <a:t>Combination of lexicon + hand crafted rules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EngCG</a:t>
            </a:r>
            <a:r>
              <a:rPr lang="en-US" dirty="0" smtClean="0"/>
              <a:t> (English Constraint Grammar)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EngCG</a:t>
            </a:r>
            <a:r>
              <a:rPr lang="en-US" dirty="0" smtClean="0"/>
              <a:t> Architecture</a:t>
            </a:r>
          </a:p>
        </p:txBody>
      </p:sp>
      <p:grpSp>
        <p:nvGrpSpPr>
          <p:cNvPr id="94" name="Group 2"/>
          <p:cNvGrpSpPr>
            <a:grpSpLocks/>
          </p:cNvGrpSpPr>
          <p:nvPr/>
        </p:nvGrpSpPr>
        <p:grpSpPr bwMode="auto">
          <a:xfrm>
            <a:off x="573733" y="2116336"/>
            <a:ext cx="1040310" cy="2783830"/>
            <a:chOff x="-20" y="0"/>
            <a:chExt cx="932" cy="2494"/>
          </a:xfrm>
        </p:grpSpPr>
        <p:sp>
          <p:nvSpPr>
            <p:cNvPr id="95" name="Oval 3"/>
            <p:cNvSpPr>
              <a:spLocks/>
            </p:cNvSpPr>
            <p:nvPr/>
          </p:nvSpPr>
          <p:spPr bwMode="auto">
            <a:xfrm>
              <a:off x="49" y="0"/>
              <a:ext cx="800" cy="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w</a:t>
              </a:r>
              <a:r>
                <a:rPr kumimoji="0" lang="en-US" sz="17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w</a:t>
              </a:r>
              <a:r>
                <a:rPr kumimoji="0" lang="en-US" sz="17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w</a:t>
              </a:r>
              <a:r>
                <a:rPr kumimoji="0" lang="en-US" sz="17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n</a:t>
              </a:r>
              <a:endParaRPr kumimoji="0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6" name="Rectangle 4"/>
            <p:cNvSpPr>
              <a:spLocks/>
            </p:cNvSpPr>
            <p:nvPr/>
          </p:nvSpPr>
          <p:spPr bwMode="auto">
            <a:xfrm>
              <a:off x="-20" y="2218"/>
              <a:ext cx="932" cy="2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sentence</a:t>
              </a:r>
            </a:p>
          </p:txBody>
        </p:sp>
      </p:grpSp>
      <p:grpSp>
        <p:nvGrpSpPr>
          <p:cNvPr id="97" name="Group 5"/>
          <p:cNvGrpSpPr>
            <a:grpSpLocks/>
          </p:cNvGrpSpPr>
          <p:nvPr/>
        </p:nvGrpSpPr>
        <p:grpSpPr bwMode="auto">
          <a:xfrm>
            <a:off x="3677916" y="2116336"/>
            <a:ext cx="1717880" cy="3017119"/>
            <a:chOff x="0" y="0"/>
            <a:chExt cx="1538" cy="2703"/>
          </a:xfrm>
        </p:grpSpPr>
        <p:sp>
          <p:nvSpPr>
            <p:cNvPr id="98" name="Line 6"/>
            <p:cNvSpPr>
              <a:spLocks noChangeShapeType="1"/>
            </p:cNvSpPr>
            <p:nvPr/>
          </p:nvSpPr>
          <p:spPr bwMode="auto">
            <a:xfrm rot="10800000">
              <a:off x="0" y="1005"/>
              <a:ext cx="255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ill Sans" charset="0"/>
              </a:endParaRPr>
            </a:p>
          </p:txBody>
        </p:sp>
        <p:sp>
          <p:nvSpPr>
            <p:cNvPr id="99" name="Oval 7"/>
            <p:cNvSpPr>
              <a:spLocks/>
            </p:cNvSpPr>
            <p:nvPr/>
          </p:nvSpPr>
          <p:spPr bwMode="auto">
            <a:xfrm>
              <a:off x="512" y="0"/>
              <a:ext cx="800" cy="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w1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w2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wN</a:t>
              </a:r>
              <a:endPara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0" name="Oval 8"/>
            <p:cNvSpPr>
              <a:spLocks/>
            </p:cNvSpPr>
            <p:nvPr/>
          </p:nvSpPr>
          <p:spPr bwMode="auto">
            <a:xfrm>
              <a:off x="376" y="0"/>
              <a:ext cx="800" cy="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w1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w2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wN</a:t>
              </a:r>
              <a:endPara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1" name="Oval 9"/>
            <p:cNvSpPr>
              <a:spLocks/>
            </p:cNvSpPr>
            <p:nvPr/>
          </p:nvSpPr>
          <p:spPr bwMode="auto">
            <a:xfrm>
              <a:off x="240" y="16"/>
              <a:ext cx="800" cy="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ill Sans" charset="0"/>
              </a:endParaRPr>
            </a:p>
          </p:txBody>
        </p:sp>
        <p:sp>
          <p:nvSpPr>
            <p:cNvPr id="102" name="Rectangle 10"/>
            <p:cNvSpPr>
              <a:spLocks/>
            </p:cNvSpPr>
            <p:nvPr/>
          </p:nvSpPr>
          <p:spPr bwMode="auto">
            <a:xfrm>
              <a:off x="8" y="2152"/>
              <a:ext cx="1530" cy="55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overgenerated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tags</a:t>
              </a:r>
            </a:p>
          </p:txBody>
        </p:sp>
      </p:grpSp>
      <p:grpSp>
        <p:nvGrpSpPr>
          <p:cNvPr id="103" name="Group 11"/>
          <p:cNvGrpSpPr>
            <a:grpSpLocks/>
          </p:cNvGrpSpPr>
          <p:nvPr/>
        </p:nvGrpSpPr>
        <p:grpSpPr bwMode="auto">
          <a:xfrm>
            <a:off x="7119194" y="2116336"/>
            <a:ext cx="1336105" cy="3017119"/>
            <a:chOff x="0" y="0"/>
            <a:chExt cx="1197" cy="2703"/>
          </a:xfrm>
        </p:grpSpPr>
        <p:sp>
          <p:nvSpPr>
            <p:cNvPr id="104" name="Line 12"/>
            <p:cNvSpPr>
              <a:spLocks noChangeShapeType="1"/>
            </p:cNvSpPr>
            <p:nvPr/>
          </p:nvSpPr>
          <p:spPr bwMode="auto">
            <a:xfrm rot="10800000">
              <a:off x="0" y="989"/>
              <a:ext cx="405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ill Sans" charset="0"/>
              </a:endParaRPr>
            </a:p>
          </p:txBody>
        </p:sp>
        <p:sp>
          <p:nvSpPr>
            <p:cNvPr id="105" name="Oval 13"/>
            <p:cNvSpPr>
              <a:spLocks/>
            </p:cNvSpPr>
            <p:nvPr/>
          </p:nvSpPr>
          <p:spPr bwMode="auto">
            <a:xfrm>
              <a:off x="397" y="0"/>
              <a:ext cx="800" cy="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t</a:t>
              </a:r>
              <a:r>
                <a:rPr kumimoji="0" lang="en-US" sz="17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t</a:t>
              </a:r>
              <a:r>
                <a:rPr kumimoji="0" lang="en-US" sz="17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t</a:t>
              </a:r>
              <a:r>
                <a:rPr kumimoji="0" lang="en-US" sz="17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n</a:t>
              </a:r>
              <a:endParaRPr kumimoji="0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6" name="Rectangle 14"/>
            <p:cNvSpPr>
              <a:spLocks/>
            </p:cNvSpPr>
            <p:nvPr/>
          </p:nvSpPr>
          <p:spPr bwMode="auto">
            <a:xfrm>
              <a:off x="577" y="2152"/>
              <a:ext cx="434" cy="55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final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tags</a:t>
              </a:r>
            </a:p>
          </p:txBody>
        </p:sp>
      </p:grpSp>
      <p:grpSp>
        <p:nvGrpSpPr>
          <p:cNvPr id="108" name="Group 17"/>
          <p:cNvGrpSpPr>
            <a:grpSpLocks/>
          </p:cNvGrpSpPr>
          <p:nvPr/>
        </p:nvGrpSpPr>
        <p:grpSpPr bwMode="auto">
          <a:xfrm>
            <a:off x="1547070" y="2607469"/>
            <a:ext cx="2131963" cy="1605112"/>
            <a:chOff x="0" y="0"/>
            <a:chExt cx="1909" cy="1438"/>
          </a:xfrm>
        </p:grpSpPr>
        <p:sp>
          <p:nvSpPr>
            <p:cNvPr id="109" name="Rectangle 18"/>
            <p:cNvSpPr>
              <a:spLocks/>
            </p:cNvSpPr>
            <p:nvPr/>
          </p:nvSpPr>
          <p:spPr bwMode="auto">
            <a:xfrm>
              <a:off x="437" y="0"/>
              <a:ext cx="1472" cy="11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Lexicon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Lookup</a:t>
              </a:r>
            </a:p>
          </p:txBody>
        </p:sp>
        <p:sp>
          <p:nvSpPr>
            <p:cNvPr id="110" name="Line 19"/>
            <p:cNvSpPr>
              <a:spLocks noChangeShapeType="1"/>
            </p:cNvSpPr>
            <p:nvPr/>
          </p:nvSpPr>
          <p:spPr bwMode="auto">
            <a:xfrm rot="10800000">
              <a:off x="0" y="565"/>
              <a:ext cx="437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ill Sans" charset="0"/>
              </a:endParaRPr>
            </a:p>
          </p:txBody>
        </p:sp>
        <p:sp>
          <p:nvSpPr>
            <p:cNvPr id="111" name="Rectangle 20"/>
            <p:cNvSpPr>
              <a:spLocks/>
            </p:cNvSpPr>
            <p:nvPr/>
          </p:nvSpPr>
          <p:spPr bwMode="auto">
            <a:xfrm>
              <a:off x="778" y="1162"/>
              <a:ext cx="817" cy="2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Stage 1</a:t>
              </a:r>
            </a:p>
          </p:txBody>
        </p:sp>
      </p:grpSp>
      <p:grpSp>
        <p:nvGrpSpPr>
          <p:cNvPr id="112" name="Group 21"/>
          <p:cNvGrpSpPr>
            <a:grpSpLocks/>
          </p:cNvGrpSpPr>
          <p:nvPr/>
        </p:nvGrpSpPr>
        <p:grpSpPr bwMode="auto">
          <a:xfrm>
            <a:off x="5136803" y="2607469"/>
            <a:ext cx="1998018" cy="1578323"/>
            <a:chOff x="0" y="0"/>
            <a:chExt cx="1789" cy="1414"/>
          </a:xfrm>
        </p:grpSpPr>
        <p:sp>
          <p:nvSpPr>
            <p:cNvPr id="113" name="Rectangle 22"/>
            <p:cNvSpPr>
              <a:spLocks/>
            </p:cNvSpPr>
            <p:nvPr/>
          </p:nvSpPr>
          <p:spPr bwMode="auto">
            <a:xfrm>
              <a:off x="317" y="0"/>
              <a:ext cx="1472" cy="11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Disambiguation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using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Gill Sans" charset="0"/>
                  <a:cs typeface="Gill Sans" charset="0"/>
                  <a:sym typeface="Gill Sans" charset="0"/>
                </a:rPr>
                <a:t>Constraints</a:t>
              </a:r>
            </a:p>
          </p:txBody>
        </p:sp>
        <p:sp>
          <p:nvSpPr>
            <p:cNvPr id="114" name="Line 23"/>
            <p:cNvSpPr>
              <a:spLocks noChangeShapeType="1"/>
            </p:cNvSpPr>
            <p:nvPr/>
          </p:nvSpPr>
          <p:spPr bwMode="auto">
            <a:xfrm rot="10800000">
              <a:off x="0" y="549"/>
              <a:ext cx="31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ill Sans" charset="0"/>
              </a:endParaRPr>
            </a:p>
          </p:txBody>
        </p:sp>
        <p:sp>
          <p:nvSpPr>
            <p:cNvPr id="115" name="Rectangle 24"/>
            <p:cNvSpPr>
              <a:spLocks/>
            </p:cNvSpPr>
            <p:nvPr/>
          </p:nvSpPr>
          <p:spPr bwMode="auto">
            <a:xfrm>
              <a:off x="642" y="1138"/>
              <a:ext cx="817" cy="2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Gill Sans" charset="0"/>
                  <a:cs typeface="Gill Sans" charset="0"/>
                  <a:sym typeface="Gill Sans" charset="0"/>
                </a:rPr>
                <a:t>Stage 2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057400" y="2099846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56,000 entries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88346" y="2099846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3,744 rules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EngCG</a:t>
            </a:r>
            <a:r>
              <a:rPr lang="en-US" dirty="0" smtClean="0"/>
              <a:t>: Sample Lexical Entries</a:t>
            </a:r>
            <a:endParaRPr lang="en-US" dirty="0"/>
          </a:p>
        </p:txBody>
      </p:sp>
      <p:pic>
        <p:nvPicPr>
          <p:cNvPr id="4" name="fig 5.11.jpg" descr="fig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06575"/>
            <a:ext cx="86106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EngCG</a:t>
            </a:r>
            <a:r>
              <a:rPr lang="en-US" dirty="0" smtClean="0"/>
              <a:t>: Constraint Rule Application</a:t>
            </a:r>
            <a:endParaRPr lang="en-US" dirty="0"/>
          </a:p>
        </p:txBody>
      </p:sp>
      <p:sp>
        <p:nvSpPr>
          <p:cNvPr id="90114" name="Rectangle 2"/>
          <p:cNvSpPr>
            <a:spLocks/>
          </p:cNvSpPr>
          <p:nvPr/>
        </p:nvSpPr>
        <p:spPr bwMode="auto">
          <a:xfrm>
            <a:off x="228600" y="1143000"/>
            <a:ext cx="8479885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Example Sentence:</a:t>
            </a:r>
            <a:r>
              <a:rPr lang="en-US" sz="2500" b="0" i="1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Newman had originally practiced that ...</a:t>
            </a:r>
          </a:p>
        </p:txBody>
      </p:sp>
      <p:sp>
        <p:nvSpPr>
          <p:cNvPr id="90115" name="Rectangle 3"/>
          <p:cNvSpPr>
            <a:spLocks/>
          </p:cNvSpPr>
          <p:nvPr/>
        </p:nvSpPr>
        <p:spPr bwMode="auto">
          <a:xfrm>
            <a:off x="258961" y="2057400"/>
            <a:ext cx="4616648" cy="2598539"/>
          </a:xfrm>
          <a:prstGeom prst="rect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Newman	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NEWMAN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N NOM SG PROPER</a:t>
            </a:r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      </a:t>
            </a:r>
          </a:p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had           	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HAVE &lt;SVO&gt; V PAST VFIN</a:t>
            </a:r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                </a:t>
            </a:r>
          </a:p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                	HAVE &lt;SVO&gt; PCP2</a:t>
            </a:r>
          </a:p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originally   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ORIGINAL ADV</a:t>
            </a:r>
            <a:endParaRPr lang="en-US" sz="1400" b="0" dirty="0" smtClean="0">
              <a:solidFill>
                <a:srgbClr val="000000"/>
              </a:solidFill>
              <a:latin typeface="Arial" pitchFamily="34" charset="0"/>
              <a:ea typeface="Gill Sans" charset="0"/>
              <a:cs typeface="Arial" pitchFamily="34" charset="0"/>
              <a:sym typeface="Gill Sans" charset="0"/>
            </a:endParaRPr>
          </a:p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practiced	PRACTICE &lt;SVO&gt; &lt;SV&gt; V PAST VFIN</a:t>
            </a:r>
          </a:p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               	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PRACTICE &lt;SVO&gt; &lt;SV&gt; PCP2</a:t>
            </a:r>
            <a:endParaRPr lang="en-US" sz="1400" b="0" dirty="0" smtClean="0">
              <a:solidFill>
                <a:srgbClr val="000000"/>
              </a:solidFill>
              <a:latin typeface="Arial" pitchFamily="34" charset="0"/>
              <a:ea typeface="Gill Sans" charset="0"/>
              <a:cs typeface="Arial" pitchFamily="34" charset="0"/>
              <a:sym typeface="Gill Sans" charset="0"/>
            </a:endParaRPr>
          </a:p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that            	ADV</a:t>
            </a:r>
          </a:p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                	PRON DEM SG</a:t>
            </a:r>
          </a:p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                	DET CENTRAL DEM SG</a:t>
            </a:r>
          </a:p>
          <a:p>
            <a:pPr eaLnBrk="1" hangingPunct="1"/>
            <a:r>
              <a:rPr lang="en-US" sz="14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                	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CS</a:t>
            </a:r>
          </a:p>
        </p:txBody>
      </p:sp>
      <p:sp>
        <p:nvSpPr>
          <p:cNvPr id="90116" name="Rectangle 4"/>
          <p:cNvSpPr>
            <a:spLocks/>
          </p:cNvSpPr>
          <p:nvPr/>
        </p:nvSpPr>
        <p:spPr bwMode="auto">
          <a:xfrm>
            <a:off x="1601234" y="4743910"/>
            <a:ext cx="1933222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b="0" dirty="0" err="1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overgenerated</a:t>
            </a:r>
            <a:r>
              <a:rPr lang="en-US" sz="17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tags</a:t>
            </a:r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216152" y="3685032"/>
            <a:ext cx="457200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23211" y="2071687"/>
            <a:ext cx="3473648" cy="2541612"/>
            <a:chOff x="0" y="0"/>
            <a:chExt cx="3112" cy="2277"/>
          </a:xfrm>
        </p:grpSpPr>
        <p:sp>
          <p:nvSpPr>
            <p:cNvPr id="90119" name="Rectangle 7"/>
            <p:cNvSpPr>
              <a:spLocks/>
            </p:cNvSpPr>
            <p:nvPr/>
          </p:nvSpPr>
          <p:spPr bwMode="auto">
            <a:xfrm>
              <a:off x="0" y="0"/>
              <a:ext cx="3112" cy="1840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lgDash"/>
              <a:miter lim="800000"/>
              <a:headEnd type="none" w="med" len="med"/>
              <a:tailEnd type="none" w="med" len="med"/>
            </a:ln>
          </p:spPr>
          <p:txBody>
            <a:bodyPr lIns="91440" tIns="91440" rIns="91440" bIns="91440" anchor="ctr"/>
            <a:lstStyle/>
            <a:p>
              <a:pPr eaLnBrk="1" hangingPunct="1"/>
              <a:r>
                <a:rPr lang="en-US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ADVERBIAL-THAT Rule</a:t>
              </a:r>
            </a:p>
            <a:p>
              <a:pPr eaLnBrk="1" hangingPunct="1"/>
              <a:r>
                <a:rPr lang="en-US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Given input: </a:t>
              </a:r>
              <a:r>
                <a:rPr lang="en-US" b="0" dirty="0" smtClean="0">
                  <a:solidFill>
                    <a:srgbClr val="000000"/>
                  </a:solidFill>
                  <a:latin typeface="Consolas Italic" charset="0"/>
                  <a:ea typeface="Consolas Italic" charset="0"/>
                  <a:cs typeface="Consolas Italic" charset="0"/>
                  <a:sym typeface="Consolas Italic" charset="0"/>
                </a:rPr>
                <a:t>that</a:t>
              </a:r>
              <a:endParaRPr lang="en-US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endParaRPr>
            </a:p>
            <a:p>
              <a:pPr eaLnBrk="1" hangingPunct="1"/>
              <a:r>
                <a:rPr lang="en-US" b="0" dirty="0" smtClean="0">
                  <a:solidFill>
                    <a:srgbClr val="000000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if</a:t>
              </a:r>
              <a:endParaRPr lang="en-US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endParaRPr>
            </a:p>
            <a:p>
              <a:pPr eaLnBrk="1" hangingPunct="1"/>
              <a:r>
                <a:rPr lang="en-US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   (+1 A/ADV/QUANT);</a:t>
              </a:r>
            </a:p>
            <a:p>
              <a:pPr eaLnBrk="1" hangingPunct="1"/>
              <a:r>
                <a:rPr lang="en-US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   (+2 SENT-LIM);</a:t>
              </a:r>
            </a:p>
            <a:p>
              <a:pPr eaLnBrk="1" hangingPunct="1"/>
              <a:r>
                <a:rPr lang="en-US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   (NOT -1 SVOC/A);</a:t>
              </a:r>
            </a:p>
            <a:p>
              <a:pPr eaLnBrk="1" hangingPunct="1"/>
              <a:r>
                <a:rPr lang="en-US" b="0" dirty="0" smtClean="0">
                  <a:solidFill>
                    <a:srgbClr val="000000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then</a:t>
              </a:r>
              <a:r>
                <a:rPr lang="en-US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eliminate non-ADV tags</a:t>
              </a:r>
            </a:p>
            <a:p>
              <a:pPr eaLnBrk="1" hangingPunct="1"/>
              <a:r>
                <a:rPr lang="en-US" b="0" dirty="0" smtClean="0">
                  <a:solidFill>
                    <a:srgbClr val="000000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else</a:t>
              </a:r>
              <a:r>
                <a:rPr lang="en-US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eliminate ADV tag</a:t>
              </a:r>
            </a:p>
          </p:txBody>
        </p:sp>
        <p:sp>
          <p:nvSpPr>
            <p:cNvPr id="90120" name="Rectangle 8"/>
            <p:cNvSpPr>
              <a:spLocks/>
            </p:cNvSpPr>
            <p:nvPr/>
          </p:nvSpPr>
          <p:spPr bwMode="auto">
            <a:xfrm>
              <a:off x="443" y="2043"/>
              <a:ext cx="2220" cy="23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700" b="0" dirty="0" smtClean="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rPr>
                <a:t>disambiguation constraint</a:t>
              </a:r>
            </a:p>
          </p:txBody>
        </p:sp>
      </p:grpSp>
      <p:sp>
        <p:nvSpPr>
          <p:cNvPr id="12" name="Rectangle 3"/>
          <p:cNvSpPr>
            <a:spLocks/>
          </p:cNvSpPr>
          <p:nvPr/>
        </p:nvSpPr>
        <p:spPr bwMode="auto">
          <a:xfrm>
            <a:off x="1371600" y="5145881"/>
            <a:ext cx="6781800" cy="1178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I thought </a:t>
            </a:r>
            <a:r>
              <a:rPr lang="en-US" sz="2000" b="0" dirty="0">
                <a:solidFill>
                  <a:srgbClr val="FF0000"/>
                </a:solidFill>
                <a:ea typeface="Gill Sans" charset="0"/>
                <a:cs typeface="Gill Sans" charset="0"/>
              </a:rPr>
              <a:t>that</a:t>
            </a:r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ea typeface="Gill Sans" charset="0"/>
                <a:cs typeface="Gill Sans" charset="0"/>
              </a:rPr>
              <a:t>you...	(subordinating conjunction)</a:t>
            </a:r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/>
            </a:r>
            <a:b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</a:br>
            <a:r>
              <a:rPr lang="en-US" sz="2000" b="0" dirty="0">
                <a:solidFill>
                  <a:srgbClr val="FF0000"/>
                </a:solidFill>
                <a:ea typeface="Gill Sans" charset="0"/>
                <a:cs typeface="Gill Sans" charset="0"/>
              </a:rPr>
              <a:t>That</a:t>
            </a:r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 day was </a:t>
            </a:r>
            <a:r>
              <a:rPr lang="en-US" sz="2000" b="0" dirty="0" smtClean="0">
                <a:solidFill>
                  <a:schemeClr val="bg1"/>
                </a:solidFill>
                <a:ea typeface="Gill Sans" charset="0"/>
                <a:cs typeface="Gill Sans" charset="0"/>
              </a:rPr>
              <a:t>nice.	(determiner)</a:t>
            </a:r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/>
            </a:r>
            <a:b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</a:br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You can go </a:t>
            </a:r>
            <a:r>
              <a:rPr lang="en-US" sz="2000" b="0" dirty="0">
                <a:solidFill>
                  <a:srgbClr val="FF0000"/>
                </a:solidFill>
                <a:ea typeface="Gill Sans" charset="0"/>
                <a:cs typeface="Gill Sans" charset="0"/>
              </a:rPr>
              <a:t>that</a:t>
            </a:r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ea typeface="Gill Sans" charset="0"/>
                <a:cs typeface="Gill Sans" charset="0"/>
              </a:rPr>
              <a:t>far.	(adverb)</a:t>
            </a:r>
            <a:endParaRPr lang="en-US" sz="2000" b="0" dirty="0">
              <a:solidFill>
                <a:schemeClr val="bg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“Equivalence class” of linguistic entities</a:t>
            </a:r>
          </a:p>
          <a:p>
            <a:pPr lvl="1"/>
            <a:r>
              <a:rPr lang="en-US" dirty="0" smtClean="0"/>
              <a:t>“Categories” or “types” of words</a:t>
            </a:r>
          </a:p>
          <a:p>
            <a:r>
              <a:rPr lang="en-US" dirty="0" smtClean="0"/>
              <a:t>Study </a:t>
            </a:r>
            <a:r>
              <a:rPr lang="en-US" dirty="0" smtClean="0"/>
              <a:t>dates back to the ancient Greeks</a:t>
            </a:r>
          </a:p>
          <a:p>
            <a:pPr lvl="1"/>
            <a:r>
              <a:rPr lang="en-US" dirty="0" smtClean="0"/>
              <a:t>Dionysius </a:t>
            </a:r>
            <a:r>
              <a:rPr lang="en-US" dirty="0" err="1" smtClean="0"/>
              <a:t>Thrax</a:t>
            </a:r>
            <a:r>
              <a:rPr lang="en-US" dirty="0" smtClean="0"/>
              <a:t> of Alexandria (</a:t>
            </a:r>
            <a:r>
              <a:rPr lang="en-US" i="1" dirty="0" smtClean="0"/>
              <a:t>c.</a:t>
            </a:r>
            <a:r>
              <a:rPr lang="en-US" dirty="0" smtClean="0"/>
              <a:t> 100 BC)</a:t>
            </a:r>
          </a:p>
          <a:p>
            <a:pPr lvl="1"/>
            <a:r>
              <a:rPr lang="en-US" dirty="0" smtClean="0"/>
              <a:t>8 parts of speech: noun, verb, pronoun, preposition, adverb, conjunction, participle, article</a:t>
            </a:r>
          </a:p>
          <a:p>
            <a:pPr lvl="1"/>
            <a:r>
              <a:rPr lang="en-US" dirty="0" smtClean="0"/>
              <a:t>Remarkably enduring list!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02700" y="6518277"/>
            <a:ext cx="241300" cy="258763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115A716D-0F84-4A9E-83E8-1DB23AFD90B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EngCG</a:t>
            </a:r>
            <a:r>
              <a:rPr lang="en-US" dirty="0" smtClean="0"/>
              <a:t>: Evaluation</a:t>
            </a:r>
            <a:endParaRPr 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~96%*</a:t>
            </a:r>
          </a:p>
          <a:p>
            <a:r>
              <a:rPr lang="en-US" dirty="0" smtClean="0"/>
              <a:t>A lot of effort to write the rules and create the lexicon</a:t>
            </a:r>
          </a:p>
          <a:p>
            <a:pPr lvl="1"/>
            <a:r>
              <a:rPr lang="en-US" dirty="0" smtClean="0"/>
              <a:t>Try debugging interaction between thousands of rules!</a:t>
            </a:r>
          </a:p>
          <a:p>
            <a:pPr lvl="1"/>
            <a:r>
              <a:rPr lang="en-US" dirty="0" smtClean="0"/>
              <a:t>Recall discussion from the first lecture?</a:t>
            </a:r>
          </a:p>
          <a:p>
            <a:r>
              <a:rPr lang="en-US" dirty="0" smtClean="0"/>
              <a:t>Assume we had a corpus </a:t>
            </a:r>
            <a:r>
              <a:rPr lang="en-US" i="1" dirty="0" smtClean="0"/>
              <a:t>annotated</a:t>
            </a:r>
            <a:r>
              <a:rPr lang="en-US" dirty="0" smtClean="0"/>
              <a:t> with POS tags</a:t>
            </a:r>
          </a:p>
          <a:p>
            <a:pPr lvl="1"/>
            <a:r>
              <a:rPr lang="en-US" dirty="0" smtClean="0"/>
              <a:t>Can we </a:t>
            </a:r>
            <a:r>
              <a:rPr lang="en-US" i="1" dirty="0" smtClean="0"/>
              <a:t>learn</a:t>
            </a:r>
            <a:r>
              <a:rPr lang="en-US" dirty="0" smtClean="0"/>
              <a:t> POS tagging automatically?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annotated corpus</a:t>
            </a:r>
          </a:p>
          <a:p>
            <a:pPr lvl="1"/>
            <a:r>
              <a:rPr lang="en-US" dirty="0" smtClean="0"/>
              <a:t>Desired input/output behavior</a:t>
            </a:r>
          </a:p>
          <a:p>
            <a:r>
              <a:rPr lang="en-US" dirty="0" smtClean="0"/>
              <a:t>Training phase:</a:t>
            </a:r>
          </a:p>
          <a:p>
            <a:pPr lvl="1"/>
            <a:r>
              <a:rPr lang="en-US" dirty="0" smtClean="0"/>
              <a:t>Represent the training data in some manner</a:t>
            </a:r>
          </a:p>
          <a:p>
            <a:pPr lvl="1"/>
            <a:r>
              <a:rPr lang="en-US" dirty="0" smtClean="0"/>
              <a:t>Apply learning algorithm to produce a </a:t>
            </a:r>
            <a:r>
              <a:rPr lang="en-US" dirty="0" smtClean="0"/>
              <a:t>system (tagger)</a:t>
            </a:r>
            <a:endParaRPr lang="en-US" dirty="0" smtClean="0"/>
          </a:p>
          <a:p>
            <a:r>
              <a:rPr lang="en-US" dirty="0" smtClean="0"/>
              <a:t>Testing phase:</a:t>
            </a:r>
          </a:p>
          <a:p>
            <a:pPr lvl="1"/>
            <a:r>
              <a:rPr lang="en-US" dirty="0" smtClean="0"/>
              <a:t>Apply system to unseen test data</a:t>
            </a:r>
          </a:p>
          <a:p>
            <a:pPr lvl="1"/>
            <a:r>
              <a:rPr lang="en-US" dirty="0" smtClean="0"/>
              <a:t>Evaluate output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Laws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 </a:t>
            </a:r>
            <a:r>
              <a:rPr lang="en-US" dirty="0" err="1" smtClean="0"/>
              <a:t>shalt</a:t>
            </a:r>
            <a:r>
              <a:rPr lang="en-US" dirty="0" smtClean="0"/>
              <a:t> not mingle training data with test data</a:t>
            </a:r>
          </a:p>
          <a:p>
            <a:r>
              <a:rPr lang="en-US" dirty="0" smtClean="0"/>
              <a:t>Thou </a:t>
            </a:r>
            <a:r>
              <a:rPr lang="en-US" dirty="0" err="1" smtClean="0"/>
              <a:t>shalt</a:t>
            </a:r>
            <a:r>
              <a:rPr lang="en-US" dirty="0" smtClean="0"/>
              <a:t> not mingle training data with test data</a:t>
            </a:r>
          </a:p>
          <a:p>
            <a:r>
              <a:rPr lang="en-US" dirty="0" smtClean="0"/>
              <a:t>Thou </a:t>
            </a:r>
            <a:r>
              <a:rPr lang="en-US" dirty="0" err="1" smtClean="0"/>
              <a:t>shalt</a:t>
            </a:r>
            <a:r>
              <a:rPr lang="en-US" dirty="0" smtClean="0"/>
              <a:t> not mingle training data with test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062770">
            <a:off x="990600" y="4191000"/>
            <a:ext cx="7119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But what do you do if you need more test data?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Pillars of Statistical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Corpora (training data)</a:t>
            </a:r>
          </a:p>
          <a:p>
            <a:r>
              <a:rPr lang="en-US" dirty="0" smtClean="0"/>
              <a:t>Representations (features)</a:t>
            </a:r>
          </a:p>
          <a:p>
            <a:r>
              <a:rPr lang="en-US" dirty="0" smtClean="0"/>
              <a:t>Learning approach (models and algorithms)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POS Tagging</a:t>
            </a: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Rule-based POS tagging (before)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Transformation-based learning for POS tagging (now) </a:t>
            </a:r>
          </a:p>
          <a:p>
            <a:r>
              <a:rPr lang="en-US" dirty="0" smtClean="0"/>
              <a:t>Hidden Markov Models (next week)</a:t>
            </a:r>
          </a:p>
          <a:p>
            <a:r>
              <a:rPr lang="en-US" dirty="0" smtClean="0"/>
              <a:t>Maximum Entropy Models (CMSC 773)</a:t>
            </a:r>
          </a:p>
          <a:p>
            <a:r>
              <a:rPr lang="en-US" dirty="0" smtClean="0"/>
              <a:t>Conditional Random Fields (CMSC 773)</a:t>
            </a:r>
          </a:p>
        </p:txBody>
      </p:sp>
      <p:sp>
        <p:nvSpPr>
          <p:cNvPr id="4" name="TextBox 3"/>
          <p:cNvSpPr txBox="1"/>
          <p:nvPr/>
        </p:nvSpPr>
        <p:spPr>
          <a:xfrm rot="21062770">
            <a:off x="1836068" y="4505557"/>
            <a:ext cx="5718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problem isn’t with rules per se…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but with manually </a:t>
            </a:r>
            <a:r>
              <a:rPr lang="en-US" sz="2400" dirty="0" smtClean="0">
                <a:solidFill>
                  <a:srgbClr val="FF0000"/>
                </a:solidFill>
              </a:rPr>
              <a:t>writing </a:t>
            </a:r>
            <a:r>
              <a:rPr lang="en-US" sz="2400" dirty="0" smtClean="0">
                <a:solidFill>
                  <a:srgbClr val="FF0000"/>
                </a:solidFill>
              </a:rPr>
              <a:t>rules!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to automatically paint the </a:t>
            </a:r>
            <a:br>
              <a:rPr lang="en-US" dirty="0" smtClean="0"/>
            </a:br>
            <a:r>
              <a:rPr lang="en-US" dirty="0" smtClean="0"/>
              <a:t>next Cubist masterpiece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Training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Training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29" y="1634134"/>
            <a:ext cx="4777383" cy="35830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66742" y="1614042"/>
            <a:ext cx="1830586" cy="1401961"/>
            <a:chOff x="0" y="0"/>
            <a:chExt cx="1640" cy="1256"/>
          </a:xfrm>
        </p:grpSpPr>
        <p:pic>
          <p:nvPicPr>
            <p:cNvPr id="952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" y="40"/>
              <a:ext cx="1560" cy="1170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95237" name="Picture 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640" cy="125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95239" name="Rectangle 7"/>
          <p:cNvSpPr>
            <a:spLocks/>
          </p:cNvSpPr>
          <p:nvPr/>
        </p:nvSpPr>
        <p:spPr bwMode="auto">
          <a:xfrm>
            <a:off x="5520545" y="3529609"/>
            <a:ext cx="2398092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Most common: </a:t>
            </a:r>
            <a:r>
              <a:rPr lang="en-US" sz="2000" b="0" dirty="0" smtClean="0">
                <a:solidFill>
                  <a:srgbClr val="0080FF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BLUE</a:t>
            </a:r>
          </a:p>
        </p:txBody>
      </p:sp>
      <p:sp>
        <p:nvSpPr>
          <p:cNvPr id="95240" name="Rectangle 8"/>
          <p:cNvSpPr>
            <a:spLocks/>
          </p:cNvSpPr>
          <p:nvPr/>
        </p:nvSpPr>
        <p:spPr bwMode="auto">
          <a:xfrm>
            <a:off x="1752600" y="5631858"/>
            <a:ext cx="6131757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Initial Step: Apply Broadest Transformation</a:t>
            </a:r>
          </a:p>
        </p:txBody>
      </p:sp>
      <p:sp>
        <p:nvSpPr>
          <p:cNvPr id="95241" name="Rectangle 9"/>
          <p:cNvSpPr>
            <a:spLocks/>
          </p:cNvSpPr>
          <p:nvPr/>
        </p:nvSpPr>
        <p:spPr bwMode="auto">
          <a:xfrm>
            <a:off x="8139410" y="1674316"/>
            <a:ext cx="571500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100%</a:t>
            </a:r>
          </a:p>
        </p:txBody>
      </p:sp>
      <p:sp>
        <p:nvSpPr>
          <p:cNvPr id="95242" name="Rectangle 10"/>
          <p:cNvSpPr>
            <a:spLocks/>
          </p:cNvSpPr>
          <p:nvPr/>
        </p:nvSpPr>
        <p:spPr bwMode="auto">
          <a:xfrm>
            <a:off x="7496472" y="1674316"/>
            <a:ext cx="696516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Error: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utoUpdateAnimBg="0"/>
      <p:bldP spid="95240" grpId="0" autoUpdateAnimBg="0"/>
      <p:bldP spid="95241" grpId="0" autoUpdateAnimBg="0"/>
      <p:bldP spid="9524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Rectangle 10"/>
          <p:cNvSpPr>
            <a:spLocks/>
          </p:cNvSpPr>
          <p:nvPr/>
        </p:nvSpPr>
        <p:spPr bwMode="auto">
          <a:xfrm>
            <a:off x="8139410" y="1674316"/>
            <a:ext cx="571500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44%</a:t>
            </a:r>
          </a:p>
        </p:txBody>
      </p:sp>
      <p:sp>
        <p:nvSpPr>
          <p:cNvPr id="962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Training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66742" y="1614042"/>
            <a:ext cx="1830586" cy="1401961"/>
            <a:chOff x="0" y="0"/>
            <a:chExt cx="1640" cy="1256"/>
          </a:xfrm>
        </p:grpSpPr>
        <p:pic>
          <p:nvPicPr>
            <p:cNvPr id="9625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" y="40"/>
              <a:ext cx="1560" cy="1170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9626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640" cy="125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29" y="1634134"/>
            <a:ext cx="4777383" cy="35830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6263" name="Rectangle 7"/>
          <p:cNvSpPr>
            <a:spLocks/>
          </p:cNvSpPr>
          <p:nvPr/>
        </p:nvSpPr>
        <p:spPr bwMode="auto">
          <a:xfrm>
            <a:off x="762000" y="5631858"/>
            <a:ext cx="7700426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Step 2: Find transformation that decreases error most</a:t>
            </a:r>
          </a:p>
        </p:txBody>
      </p:sp>
      <p:sp>
        <p:nvSpPr>
          <p:cNvPr id="96265" name="Rectangle 9"/>
          <p:cNvSpPr>
            <a:spLocks/>
          </p:cNvSpPr>
          <p:nvPr/>
        </p:nvSpPr>
        <p:spPr bwMode="auto">
          <a:xfrm>
            <a:off x="7496472" y="1674316"/>
            <a:ext cx="696516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Error: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41727" y="3612058"/>
            <a:ext cx="3768328" cy="321469"/>
            <a:chOff x="0" y="0"/>
            <a:chExt cx="3375" cy="288"/>
          </a:xfrm>
        </p:grpSpPr>
        <p:sp>
          <p:nvSpPr>
            <p:cNvPr id="96268" name="Rectangle 12"/>
            <p:cNvSpPr>
              <a:spLocks/>
            </p:cNvSpPr>
            <p:nvPr/>
          </p:nvSpPr>
          <p:spPr bwMode="auto">
            <a:xfrm>
              <a:off x="0" y="0"/>
              <a:ext cx="3336" cy="28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eaLnBrk="1" hangingPunct="1"/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change </a:t>
              </a:r>
              <a:r>
                <a:rPr lang="en-US" sz="2000" b="0" dirty="0" smtClean="0">
                  <a:solidFill>
                    <a:srgbClr val="0080FF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B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to </a:t>
              </a:r>
              <a:r>
                <a:rPr lang="en-US" sz="2000" b="0" dirty="0" smtClean="0">
                  <a:solidFill>
                    <a:srgbClr val="008080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G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if touching </a:t>
              </a:r>
            </a:p>
          </p:txBody>
        </p:sp>
        <p:sp>
          <p:nvSpPr>
            <p:cNvPr id="96269" name="AutoShape 13"/>
            <p:cNvSpPr>
              <a:spLocks/>
            </p:cNvSpPr>
            <p:nvPr/>
          </p:nvSpPr>
          <p:spPr bwMode="auto">
            <a:xfrm>
              <a:off x="3167" y="28"/>
              <a:ext cx="208" cy="208"/>
            </a:xfrm>
            <a:prstGeom prst="triangle">
              <a:avLst>
                <a:gd name="adj" fmla="val 50000"/>
              </a:avLst>
            </a:prstGeom>
            <a:solidFill>
              <a:srgbClr val="0080FF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Training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66742" y="1614042"/>
            <a:ext cx="1830586" cy="1401961"/>
            <a:chOff x="0" y="0"/>
            <a:chExt cx="1640" cy="1256"/>
          </a:xfrm>
        </p:grpSpPr>
        <p:pic>
          <p:nvPicPr>
            <p:cNvPr id="972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" y="40"/>
              <a:ext cx="1560" cy="1170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97284" name="Picture 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640" cy="125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329" y="1634134"/>
            <a:ext cx="4777383" cy="35830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7287" name="Rectangle 7"/>
          <p:cNvSpPr>
            <a:spLocks/>
          </p:cNvSpPr>
          <p:nvPr/>
        </p:nvSpPr>
        <p:spPr bwMode="auto">
          <a:xfrm>
            <a:off x="2446407" y="5640786"/>
            <a:ext cx="4670885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Step 3: Apply this transformation</a:t>
            </a:r>
          </a:p>
        </p:txBody>
      </p:sp>
      <p:sp>
        <p:nvSpPr>
          <p:cNvPr id="97288" name="Rectangle 8"/>
          <p:cNvSpPr>
            <a:spLocks/>
          </p:cNvSpPr>
          <p:nvPr/>
        </p:nvSpPr>
        <p:spPr bwMode="auto">
          <a:xfrm>
            <a:off x="8139410" y="1674316"/>
            <a:ext cx="571500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44%</a:t>
            </a:r>
          </a:p>
        </p:txBody>
      </p:sp>
      <p:sp>
        <p:nvSpPr>
          <p:cNvPr id="97289" name="Rectangle 9"/>
          <p:cNvSpPr>
            <a:spLocks/>
          </p:cNvSpPr>
          <p:nvPr/>
        </p:nvSpPr>
        <p:spPr bwMode="auto">
          <a:xfrm>
            <a:off x="7496472" y="1674316"/>
            <a:ext cx="696516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Error: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241727" y="3612058"/>
            <a:ext cx="3768328" cy="321469"/>
            <a:chOff x="0" y="0"/>
            <a:chExt cx="3375" cy="288"/>
          </a:xfrm>
        </p:grpSpPr>
        <p:sp>
          <p:nvSpPr>
            <p:cNvPr id="97291" name="Rectangle 11"/>
            <p:cNvSpPr>
              <a:spLocks/>
            </p:cNvSpPr>
            <p:nvPr/>
          </p:nvSpPr>
          <p:spPr bwMode="auto">
            <a:xfrm>
              <a:off x="0" y="0"/>
              <a:ext cx="3336" cy="28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eaLnBrk="1" hangingPunct="1"/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change </a:t>
              </a:r>
              <a:r>
                <a:rPr lang="en-US" sz="2000" b="0" dirty="0" smtClean="0">
                  <a:solidFill>
                    <a:srgbClr val="0080FF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B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to </a:t>
              </a:r>
              <a:r>
                <a:rPr lang="en-US" sz="2000" b="0" dirty="0" smtClean="0">
                  <a:solidFill>
                    <a:srgbClr val="008080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G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if touching </a:t>
              </a:r>
            </a:p>
          </p:txBody>
        </p:sp>
        <p:sp>
          <p:nvSpPr>
            <p:cNvPr id="97292" name="AutoShape 12"/>
            <p:cNvSpPr>
              <a:spLocks/>
            </p:cNvSpPr>
            <p:nvPr/>
          </p:nvSpPr>
          <p:spPr bwMode="auto">
            <a:xfrm>
              <a:off x="3167" y="28"/>
              <a:ext cx="208" cy="208"/>
            </a:xfrm>
            <a:prstGeom prst="triangle">
              <a:avLst>
                <a:gd name="adj" fmla="val 50000"/>
              </a:avLst>
            </a:prstGeom>
            <a:solidFill>
              <a:srgbClr val="0080FF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POS?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meaning</a:t>
            </a:r>
          </a:p>
          <a:p>
            <a:pPr lvl="1"/>
            <a:r>
              <a:rPr lang="en-US" dirty="0" smtClean="0"/>
              <a:t>Verbs are actions</a:t>
            </a:r>
          </a:p>
          <a:p>
            <a:pPr lvl="1"/>
            <a:r>
              <a:rPr lang="en-US" dirty="0" smtClean="0"/>
              <a:t>Adjectives are properties</a:t>
            </a:r>
          </a:p>
          <a:p>
            <a:pPr lvl="1"/>
            <a:r>
              <a:rPr lang="en-US" dirty="0" smtClean="0"/>
              <a:t>Nouns are things</a:t>
            </a:r>
          </a:p>
          <a:p>
            <a:r>
              <a:rPr lang="en-US" dirty="0" smtClean="0"/>
              <a:t>By the syntactic environment</a:t>
            </a:r>
          </a:p>
          <a:p>
            <a:pPr lvl="1"/>
            <a:r>
              <a:rPr lang="en-US" dirty="0" smtClean="0"/>
              <a:t>What occurs nearby?</a:t>
            </a:r>
          </a:p>
          <a:p>
            <a:pPr lvl="1"/>
            <a:r>
              <a:rPr lang="en-US" dirty="0" smtClean="0"/>
              <a:t>What does it act as?</a:t>
            </a:r>
          </a:p>
          <a:p>
            <a:r>
              <a:rPr lang="en-US" dirty="0" smtClean="0"/>
              <a:t>By what morphological processes affect it</a:t>
            </a:r>
          </a:p>
          <a:p>
            <a:pPr lvl="1"/>
            <a:r>
              <a:rPr lang="en-US" dirty="0" smtClean="0"/>
              <a:t>What affixes does it take?</a:t>
            </a:r>
          </a:p>
          <a:p>
            <a:r>
              <a:rPr lang="en-US" dirty="0" smtClean="0"/>
              <a:t>Combination of the above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53440">
            <a:off x="3262859" y="1673537"/>
            <a:ext cx="458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Unreliable! Think back to the comic!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8" name="Rectangle 10"/>
          <p:cNvSpPr>
            <a:spLocks/>
          </p:cNvSpPr>
          <p:nvPr/>
        </p:nvSpPr>
        <p:spPr bwMode="auto">
          <a:xfrm>
            <a:off x="8139410" y="1676400"/>
            <a:ext cx="571500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11%</a:t>
            </a:r>
          </a:p>
        </p:txBody>
      </p:sp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Training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66742" y="1614042"/>
            <a:ext cx="1830586" cy="1401961"/>
            <a:chOff x="0" y="0"/>
            <a:chExt cx="1640" cy="1256"/>
          </a:xfrm>
        </p:grpSpPr>
        <p:pic>
          <p:nvPicPr>
            <p:cNvPr id="993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" y="40"/>
              <a:ext cx="1560" cy="1170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99332" name="Picture 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640" cy="125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99334" name="Rectangle 6"/>
          <p:cNvSpPr>
            <a:spLocks/>
          </p:cNvSpPr>
          <p:nvPr/>
        </p:nvSpPr>
        <p:spPr bwMode="auto">
          <a:xfrm>
            <a:off x="1676400" y="5631858"/>
            <a:ext cx="6456094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Repeat Steps 2 and 3 until “no improvement”</a:t>
            </a:r>
          </a:p>
        </p:txBody>
      </p:sp>
      <p:sp>
        <p:nvSpPr>
          <p:cNvPr id="99335" name="Rectangle 7"/>
          <p:cNvSpPr>
            <a:spLocks/>
          </p:cNvSpPr>
          <p:nvPr/>
        </p:nvSpPr>
        <p:spPr bwMode="auto">
          <a:xfrm>
            <a:off x="7496472" y="1674316"/>
            <a:ext cx="696516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Error:</a:t>
            </a:r>
          </a:p>
        </p:txBody>
      </p:sp>
      <p:pic>
        <p:nvPicPr>
          <p:cNvPr id="9933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329" y="1634133"/>
            <a:ext cx="4774035" cy="358080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6" name="Group 25"/>
          <p:cNvGrpSpPr/>
          <p:nvPr/>
        </p:nvGrpSpPr>
        <p:grpSpPr>
          <a:xfrm>
            <a:off x="5241728" y="3612058"/>
            <a:ext cx="3777253" cy="321469"/>
            <a:chOff x="5241728" y="3612058"/>
            <a:chExt cx="3777253" cy="321469"/>
          </a:xfrm>
        </p:grpSpPr>
        <p:sp>
          <p:nvSpPr>
            <p:cNvPr id="99340" name="Rectangle 12"/>
            <p:cNvSpPr>
              <a:spLocks/>
            </p:cNvSpPr>
            <p:nvPr/>
          </p:nvSpPr>
          <p:spPr bwMode="auto">
            <a:xfrm>
              <a:off x="5241728" y="3612058"/>
              <a:ext cx="3724776" cy="32146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eaLnBrk="1" hangingPunct="1"/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change </a:t>
              </a:r>
              <a:r>
                <a:rPr lang="en-US" sz="2000" b="0" dirty="0" smtClean="0">
                  <a:solidFill>
                    <a:srgbClr val="0080FF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B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to </a:t>
              </a:r>
              <a:r>
                <a:rPr lang="en-US" sz="2000" b="0" dirty="0" smtClean="0">
                  <a:solidFill>
                    <a:srgbClr val="FF6666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R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if shape is </a:t>
              </a:r>
            </a:p>
          </p:txBody>
        </p:sp>
        <p:sp>
          <p:nvSpPr>
            <p:cNvPr id="99341" name="Freeform 13"/>
            <p:cNvSpPr>
              <a:spLocks/>
            </p:cNvSpPr>
            <p:nvPr/>
          </p:nvSpPr>
          <p:spPr bwMode="auto">
            <a:xfrm rot="4293903">
              <a:off x="8822491" y="3660018"/>
              <a:ext cx="142875" cy="250105"/>
            </a:xfrm>
            <a:custGeom>
              <a:avLst/>
              <a:gdLst/>
              <a:ahLst/>
              <a:cxnLst>
                <a:cxn ang="0">
                  <a:pos x="2945" y="21600"/>
                </a:cxn>
                <a:cxn ang="0">
                  <a:pos x="9818" y="19738"/>
                </a:cxn>
                <a:cxn ang="0">
                  <a:pos x="16691" y="16759"/>
                </a:cxn>
                <a:cxn ang="0">
                  <a:pos x="21600" y="13034"/>
                </a:cxn>
                <a:cxn ang="0">
                  <a:pos x="21600" y="7821"/>
                </a:cxn>
                <a:cxn ang="0">
                  <a:pos x="19636" y="4097"/>
                </a:cxn>
                <a:cxn ang="0">
                  <a:pos x="13745" y="1862"/>
                </a:cxn>
                <a:cxn ang="0">
                  <a:pos x="5891" y="745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2945" y="21600"/>
                  </a:moveTo>
                  <a:lnTo>
                    <a:pt x="9818" y="19738"/>
                  </a:lnTo>
                  <a:lnTo>
                    <a:pt x="16691" y="16759"/>
                  </a:lnTo>
                  <a:lnTo>
                    <a:pt x="21600" y="13034"/>
                  </a:lnTo>
                  <a:lnTo>
                    <a:pt x="21600" y="7821"/>
                  </a:lnTo>
                  <a:lnTo>
                    <a:pt x="19636" y="4097"/>
                  </a:lnTo>
                  <a:lnTo>
                    <a:pt x="13745" y="1862"/>
                  </a:lnTo>
                  <a:lnTo>
                    <a:pt x="5891" y="745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utoUpdateAnimBg="0"/>
      <p:bldP spid="9933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5" name="Rectangle 9"/>
          <p:cNvSpPr>
            <a:spLocks/>
          </p:cNvSpPr>
          <p:nvPr/>
        </p:nvSpPr>
        <p:spPr bwMode="auto">
          <a:xfrm>
            <a:off x="8139410" y="1674316"/>
            <a:ext cx="571500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0%</a:t>
            </a:r>
          </a:p>
        </p:txBody>
      </p:sp>
      <p:sp>
        <p:nvSpPr>
          <p:cNvPr id="1013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Training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66742" y="1614042"/>
            <a:ext cx="1830586" cy="1401961"/>
            <a:chOff x="0" y="0"/>
            <a:chExt cx="1640" cy="1256"/>
          </a:xfrm>
        </p:grpSpPr>
        <p:pic>
          <p:nvPicPr>
            <p:cNvPr id="10137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" y="40"/>
              <a:ext cx="1560" cy="1170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10138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640" cy="125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101382" name="Rectangle 6"/>
          <p:cNvSpPr>
            <a:spLocks/>
          </p:cNvSpPr>
          <p:nvPr/>
        </p:nvSpPr>
        <p:spPr bwMode="auto">
          <a:xfrm>
            <a:off x="3864777" y="5640786"/>
            <a:ext cx="1406635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Finished !</a:t>
            </a:r>
          </a:p>
        </p:txBody>
      </p:sp>
      <p:sp>
        <p:nvSpPr>
          <p:cNvPr id="101383" name="Rectangle 7"/>
          <p:cNvSpPr>
            <a:spLocks/>
          </p:cNvSpPr>
          <p:nvPr/>
        </p:nvSpPr>
        <p:spPr bwMode="auto">
          <a:xfrm>
            <a:off x="7496472" y="1674316"/>
            <a:ext cx="696516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Error:</a:t>
            </a:r>
          </a:p>
        </p:txBody>
      </p:sp>
      <p:pic>
        <p:nvPicPr>
          <p:cNvPr id="10138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29" y="1634134"/>
            <a:ext cx="4777383" cy="35830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utoUpdateAnimBg="0"/>
      <p:bldP spid="10138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Training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point? We already had the right answer!</a:t>
            </a:r>
          </a:p>
          <a:p>
            <a:r>
              <a:rPr lang="en-US" dirty="0" smtClean="0"/>
              <a:t>Training gave us ordered list of transformation rules</a:t>
            </a:r>
          </a:p>
          <a:p>
            <a:r>
              <a:rPr lang="en-US" dirty="0" smtClean="0"/>
              <a:t>Now apply to any empty canvas</a:t>
            </a:r>
            <a:r>
              <a:rPr lang="en-US" dirty="0" smtClean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953897">
            <a:off x="2258857" y="4118503"/>
            <a:ext cx="4798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Picasso in a box!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Testing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Testing</a:t>
            </a:r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329" y="1634134"/>
            <a:ext cx="4777383" cy="35830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03428" name="Rectangle 4"/>
          <p:cNvSpPr>
            <a:spLocks/>
          </p:cNvSpPr>
          <p:nvPr/>
        </p:nvSpPr>
        <p:spPr bwMode="auto">
          <a:xfrm>
            <a:off x="5241727" y="3781723"/>
            <a:ext cx="2794992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Initial: Make all </a:t>
            </a:r>
            <a:r>
              <a:rPr lang="en-US" sz="2000" b="0" dirty="0" smtClean="0">
                <a:solidFill>
                  <a:srgbClr val="0080FF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41727" y="4326433"/>
            <a:ext cx="3768328" cy="321469"/>
            <a:chOff x="0" y="0"/>
            <a:chExt cx="3375" cy="288"/>
          </a:xfrm>
        </p:grpSpPr>
        <p:sp>
          <p:nvSpPr>
            <p:cNvPr id="103430" name="Rectangle 6"/>
            <p:cNvSpPr>
              <a:spLocks/>
            </p:cNvSpPr>
            <p:nvPr/>
          </p:nvSpPr>
          <p:spPr bwMode="auto">
            <a:xfrm>
              <a:off x="0" y="0"/>
              <a:ext cx="3336" cy="28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eaLnBrk="1" hangingPunct="1"/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change </a:t>
              </a:r>
              <a:r>
                <a:rPr lang="en-US" sz="2000" b="0" dirty="0" smtClean="0">
                  <a:solidFill>
                    <a:srgbClr val="0080FF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B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to </a:t>
              </a:r>
              <a:r>
                <a:rPr lang="en-US" sz="2000" b="0" dirty="0" smtClean="0">
                  <a:solidFill>
                    <a:srgbClr val="008080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G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if touching </a:t>
              </a:r>
            </a:p>
          </p:txBody>
        </p:sp>
        <p:sp>
          <p:nvSpPr>
            <p:cNvPr id="103431" name="AutoShape 7"/>
            <p:cNvSpPr>
              <a:spLocks/>
            </p:cNvSpPr>
            <p:nvPr/>
          </p:nvSpPr>
          <p:spPr bwMode="auto">
            <a:xfrm>
              <a:off x="3167" y="28"/>
              <a:ext cx="208" cy="208"/>
            </a:xfrm>
            <a:prstGeom prst="triangle">
              <a:avLst>
                <a:gd name="adj" fmla="val 50000"/>
              </a:avLst>
            </a:prstGeom>
            <a:solidFill>
              <a:srgbClr val="0080FF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41728" y="4862215"/>
            <a:ext cx="3792885" cy="321469"/>
            <a:chOff x="0" y="0"/>
            <a:chExt cx="3397" cy="288"/>
          </a:xfrm>
        </p:grpSpPr>
        <p:sp>
          <p:nvSpPr>
            <p:cNvPr id="103433" name="Rectangle 9"/>
            <p:cNvSpPr>
              <a:spLocks/>
            </p:cNvSpPr>
            <p:nvPr/>
          </p:nvSpPr>
          <p:spPr bwMode="auto">
            <a:xfrm>
              <a:off x="0" y="0"/>
              <a:ext cx="3336" cy="28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eaLnBrk="1" hangingPunct="1"/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change </a:t>
              </a:r>
              <a:r>
                <a:rPr lang="en-US" sz="2000" b="0" dirty="0" smtClean="0">
                  <a:solidFill>
                    <a:srgbClr val="0080FF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B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to </a:t>
              </a:r>
              <a:r>
                <a:rPr lang="en-US" sz="2000" b="0" dirty="0" smtClean="0">
                  <a:solidFill>
                    <a:srgbClr val="FF6666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R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if shape is </a:t>
              </a:r>
            </a:p>
          </p:txBody>
        </p:sp>
        <p:sp>
          <p:nvSpPr>
            <p:cNvPr id="103434" name="Freeform 10"/>
            <p:cNvSpPr>
              <a:spLocks/>
            </p:cNvSpPr>
            <p:nvPr/>
          </p:nvSpPr>
          <p:spPr bwMode="auto">
            <a:xfrm rot="4293903">
              <a:off x="3207" y="43"/>
              <a:ext cx="128" cy="224"/>
            </a:xfrm>
            <a:custGeom>
              <a:avLst/>
              <a:gdLst/>
              <a:ahLst/>
              <a:cxnLst>
                <a:cxn ang="0">
                  <a:pos x="2945" y="21600"/>
                </a:cxn>
                <a:cxn ang="0">
                  <a:pos x="9818" y="19738"/>
                </a:cxn>
                <a:cxn ang="0">
                  <a:pos x="16691" y="16759"/>
                </a:cxn>
                <a:cxn ang="0">
                  <a:pos x="21600" y="13034"/>
                </a:cxn>
                <a:cxn ang="0">
                  <a:pos x="21600" y="7821"/>
                </a:cxn>
                <a:cxn ang="0">
                  <a:pos x="19636" y="4097"/>
                </a:cxn>
                <a:cxn ang="0">
                  <a:pos x="13745" y="1862"/>
                </a:cxn>
                <a:cxn ang="0">
                  <a:pos x="5891" y="745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2945" y="21600"/>
                  </a:moveTo>
                  <a:lnTo>
                    <a:pt x="9818" y="19738"/>
                  </a:lnTo>
                  <a:lnTo>
                    <a:pt x="16691" y="16759"/>
                  </a:lnTo>
                  <a:lnTo>
                    <a:pt x="21600" y="13034"/>
                  </a:lnTo>
                  <a:lnTo>
                    <a:pt x="21600" y="7821"/>
                  </a:lnTo>
                  <a:lnTo>
                    <a:pt x="19636" y="4097"/>
                  </a:lnTo>
                  <a:lnTo>
                    <a:pt x="13745" y="1862"/>
                  </a:lnTo>
                  <a:lnTo>
                    <a:pt x="5891" y="745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03435" name="Rectangle 11"/>
          <p:cNvSpPr>
            <a:spLocks/>
          </p:cNvSpPr>
          <p:nvPr/>
        </p:nvSpPr>
        <p:spPr bwMode="auto">
          <a:xfrm>
            <a:off x="5329175" y="3243859"/>
            <a:ext cx="310341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Ordered transformations: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3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Testing</a:t>
            </a:r>
            <a:endParaRPr lang="en-US" dirty="0"/>
          </a:p>
        </p:txBody>
      </p:sp>
      <p:sp>
        <p:nvSpPr>
          <p:cNvPr id="105475" name="Rectangle 3"/>
          <p:cNvSpPr>
            <a:spLocks/>
          </p:cNvSpPr>
          <p:nvPr/>
        </p:nvSpPr>
        <p:spPr bwMode="auto">
          <a:xfrm>
            <a:off x="5241727" y="3781723"/>
            <a:ext cx="2794992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Initial: Make all </a:t>
            </a:r>
            <a:r>
              <a:rPr lang="en-US" sz="2000" b="0" dirty="0" smtClean="0">
                <a:solidFill>
                  <a:srgbClr val="B3B3B3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</a:t>
            </a:r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41727" y="4326433"/>
            <a:ext cx="3768328" cy="321469"/>
            <a:chOff x="0" y="0"/>
            <a:chExt cx="3375" cy="288"/>
          </a:xfrm>
        </p:grpSpPr>
        <p:sp>
          <p:nvSpPr>
            <p:cNvPr id="105477" name="Rectangle 5"/>
            <p:cNvSpPr>
              <a:spLocks/>
            </p:cNvSpPr>
            <p:nvPr/>
          </p:nvSpPr>
          <p:spPr bwMode="auto">
            <a:xfrm>
              <a:off x="0" y="0"/>
              <a:ext cx="3336" cy="28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eaLnBrk="1" hangingPunct="1"/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change </a:t>
              </a:r>
              <a:r>
                <a:rPr lang="en-US" sz="2000" b="0" dirty="0" smtClean="0">
                  <a:solidFill>
                    <a:srgbClr val="0080FF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B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to </a:t>
              </a:r>
              <a:r>
                <a:rPr lang="en-US" sz="2000" b="0" dirty="0" smtClean="0">
                  <a:solidFill>
                    <a:srgbClr val="008080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G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if touching </a:t>
              </a:r>
            </a:p>
          </p:txBody>
        </p:sp>
        <p:sp>
          <p:nvSpPr>
            <p:cNvPr id="105478" name="AutoShape 6"/>
            <p:cNvSpPr>
              <a:spLocks/>
            </p:cNvSpPr>
            <p:nvPr/>
          </p:nvSpPr>
          <p:spPr bwMode="auto">
            <a:xfrm>
              <a:off x="3167" y="28"/>
              <a:ext cx="208" cy="208"/>
            </a:xfrm>
            <a:prstGeom prst="triangle">
              <a:avLst>
                <a:gd name="adj" fmla="val 50000"/>
              </a:avLst>
            </a:prstGeom>
            <a:solidFill>
              <a:srgbClr val="0080FF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241728" y="4862215"/>
            <a:ext cx="3792885" cy="321469"/>
            <a:chOff x="0" y="0"/>
            <a:chExt cx="3397" cy="288"/>
          </a:xfrm>
        </p:grpSpPr>
        <p:sp>
          <p:nvSpPr>
            <p:cNvPr id="105480" name="Rectangle 8"/>
            <p:cNvSpPr>
              <a:spLocks/>
            </p:cNvSpPr>
            <p:nvPr/>
          </p:nvSpPr>
          <p:spPr bwMode="auto">
            <a:xfrm>
              <a:off x="0" y="0"/>
              <a:ext cx="3336" cy="28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eaLnBrk="1" hangingPunct="1"/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change </a:t>
              </a:r>
              <a:r>
                <a:rPr lang="en-US" sz="2000" b="0" dirty="0" smtClean="0">
                  <a:solidFill>
                    <a:srgbClr val="0080FF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B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to </a:t>
              </a:r>
              <a:r>
                <a:rPr lang="en-US" sz="2000" b="0" dirty="0" smtClean="0">
                  <a:solidFill>
                    <a:srgbClr val="FF6666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R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if shape is </a:t>
              </a:r>
            </a:p>
          </p:txBody>
        </p:sp>
        <p:sp>
          <p:nvSpPr>
            <p:cNvPr id="105481" name="Freeform 9"/>
            <p:cNvSpPr>
              <a:spLocks/>
            </p:cNvSpPr>
            <p:nvPr/>
          </p:nvSpPr>
          <p:spPr bwMode="auto">
            <a:xfrm rot="4293903">
              <a:off x="3207" y="43"/>
              <a:ext cx="128" cy="224"/>
            </a:xfrm>
            <a:custGeom>
              <a:avLst/>
              <a:gdLst/>
              <a:ahLst/>
              <a:cxnLst>
                <a:cxn ang="0">
                  <a:pos x="2945" y="21600"/>
                </a:cxn>
                <a:cxn ang="0">
                  <a:pos x="9818" y="19738"/>
                </a:cxn>
                <a:cxn ang="0">
                  <a:pos x="16691" y="16759"/>
                </a:cxn>
                <a:cxn ang="0">
                  <a:pos x="21600" y="13034"/>
                </a:cxn>
                <a:cxn ang="0">
                  <a:pos x="21600" y="7821"/>
                </a:cxn>
                <a:cxn ang="0">
                  <a:pos x="19636" y="4097"/>
                </a:cxn>
                <a:cxn ang="0">
                  <a:pos x="13745" y="1862"/>
                </a:cxn>
                <a:cxn ang="0">
                  <a:pos x="5891" y="745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2945" y="21600"/>
                  </a:moveTo>
                  <a:lnTo>
                    <a:pt x="9818" y="19738"/>
                  </a:lnTo>
                  <a:lnTo>
                    <a:pt x="16691" y="16759"/>
                  </a:lnTo>
                  <a:lnTo>
                    <a:pt x="21600" y="13034"/>
                  </a:lnTo>
                  <a:lnTo>
                    <a:pt x="21600" y="7821"/>
                  </a:lnTo>
                  <a:lnTo>
                    <a:pt x="19636" y="4097"/>
                  </a:lnTo>
                  <a:lnTo>
                    <a:pt x="13745" y="1862"/>
                  </a:lnTo>
                  <a:lnTo>
                    <a:pt x="5891" y="745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05482" name="Rectangle 10"/>
          <p:cNvSpPr>
            <a:spLocks/>
          </p:cNvSpPr>
          <p:nvPr/>
        </p:nvSpPr>
        <p:spPr bwMode="auto">
          <a:xfrm>
            <a:off x="5329175" y="3243859"/>
            <a:ext cx="310341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Ordered transformations:</a:t>
            </a:r>
          </a:p>
        </p:txBody>
      </p:sp>
      <p:pic>
        <p:nvPicPr>
          <p:cNvPr id="10548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29" y="1634134"/>
            <a:ext cx="4777383" cy="35830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Testing</a:t>
            </a:r>
            <a:endParaRPr lang="en-US" dirty="0"/>
          </a:p>
        </p:txBody>
      </p:sp>
      <p:sp>
        <p:nvSpPr>
          <p:cNvPr id="106499" name="Rectangle 3"/>
          <p:cNvSpPr>
            <a:spLocks/>
          </p:cNvSpPr>
          <p:nvPr/>
        </p:nvSpPr>
        <p:spPr bwMode="auto">
          <a:xfrm>
            <a:off x="5241727" y="3781723"/>
            <a:ext cx="2794992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Initial: Make all </a:t>
            </a:r>
            <a:r>
              <a:rPr lang="en-US" sz="2000" b="0" dirty="0" smtClean="0">
                <a:solidFill>
                  <a:srgbClr val="B3B3B3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</a:t>
            </a:r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</a:p>
        </p:txBody>
      </p:sp>
      <p:sp>
        <p:nvSpPr>
          <p:cNvPr id="106500" name="Rectangle 4"/>
          <p:cNvSpPr>
            <a:spLocks/>
          </p:cNvSpPr>
          <p:nvPr/>
        </p:nvSpPr>
        <p:spPr bwMode="auto">
          <a:xfrm>
            <a:off x="5241726" y="4326433"/>
            <a:ext cx="3723680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change </a:t>
            </a:r>
            <a:r>
              <a:rPr lang="en-US" sz="2000" b="0" dirty="0" smtClean="0">
                <a:solidFill>
                  <a:srgbClr val="B3B3B3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</a:t>
            </a:r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to </a:t>
            </a:r>
            <a:r>
              <a:rPr lang="en-US" sz="2000" b="0" dirty="0" smtClean="0">
                <a:solidFill>
                  <a:srgbClr val="B3B3B3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G</a:t>
            </a:r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if touching </a:t>
            </a:r>
          </a:p>
        </p:txBody>
      </p:sp>
      <p:sp>
        <p:nvSpPr>
          <p:cNvPr id="106501" name="AutoShape 5"/>
          <p:cNvSpPr>
            <a:spLocks/>
          </p:cNvSpPr>
          <p:nvPr/>
        </p:nvSpPr>
        <p:spPr bwMode="auto">
          <a:xfrm>
            <a:off x="8777883" y="4357687"/>
            <a:ext cx="232172" cy="232172"/>
          </a:xfrm>
          <a:prstGeom prst="triangle">
            <a:avLst>
              <a:gd name="adj" fmla="val 50000"/>
            </a:avLst>
          </a:prstGeom>
          <a:solidFill>
            <a:srgbClr val="CDCDCD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41728" y="4862215"/>
            <a:ext cx="3792885" cy="321469"/>
            <a:chOff x="0" y="0"/>
            <a:chExt cx="3397" cy="288"/>
          </a:xfrm>
        </p:grpSpPr>
        <p:sp>
          <p:nvSpPr>
            <p:cNvPr id="106503" name="Rectangle 7"/>
            <p:cNvSpPr>
              <a:spLocks/>
            </p:cNvSpPr>
            <p:nvPr/>
          </p:nvSpPr>
          <p:spPr bwMode="auto">
            <a:xfrm>
              <a:off x="0" y="0"/>
              <a:ext cx="3336" cy="28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eaLnBrk="1" hangingPunct="1"/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change </a:t>
              </a:r>
              <a:r>
                <a:rPr lang="en-US" sz="2000" b="0" dirty="0" smtClean="0">
                  <a:solidFill>
                    <a:srgbClr val="0080FF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B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to </a:t>
              </a:r>
              <a:r>
                <a:rPr lang="en-US" sz="2000" b="0" dirty="0" smtClean="0">
                  <a:solidFill>
                    <a:srgbClr val="FF6666"/>
                  </a:solidFill>
                  <a:latin typeface="Consolas Bold" charset="0"/>
                  <a:ea typeface="Consolas Bold" charset="0"/>
                  <a:cs typeface="Consolas Bold" charset="0"/>
                  <a:sym typeface="Consolas Bold" charset="0"/>
                </a:rPr>
                <a:t>R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  <a:sym typeface="Consolas" charset="0"/>
                </a:rPr>
                <a:t> if shape is </a:t>
              </a:r>
            </a:p>
          </p:txBody>
        </p:sp>
        <p:sp>
          <p:nvSpPr>
            <p:cNvPr id="106504" name="Freeform 8"/>
            <p:cNvSpPr>
              <a:spLocks/>
            </p:cNvSpPr>
            <p:nvPr/>
          </p:nvSpPr>
          <p:spPr bwMode="auto">
            <a:xfrm rot="4293903">
              <a:off x="3207" y="43"/>
              <a:ext cx="128" cy="224"/>
            </a:xfrm>
            <a:custGeom>
              <a:avLst/>
              <a:gdLst/>
              <a:ahLst/>
              <a:cxnLst>
                <a:cxn ang="0">
                  <a:pos x="2945" y="21600"/>
                </a:cxn>
                <a:cxn ang="0">
                  <a:pos x="9818" y="19738"/>
                </a:cxn>
                <a:cxn ang="0">
                  <a:pos x="16691" y="16759"/>
                </a:cxn>
                <a:cxn ang="0">
                  <a:pos x="21600" y="13034"/>
                </a:cxn>
                <a:cxn ang="0">
                  <a:pos x="21600" y="7821"/>
                </a:cxn>
                <a:cxn ang="0">
                  <a:pos x="19636" y="4097"/>
                </a:cxn>
                <a:cxn ang="0">
                  <a:pos x="13745" y="1862"/>
                </a:cxn>
                <a:cxn ang="0">
                  <a:pos x="5891" y="745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2945" y="21600"/>
                  </a:moveTo>
                  <a:lnTo>
                    <a:pt x="9818" y="19738"/>
                  </a:lnTo>
                  <a:lnTo>
                    <a:pt x="16691" y="16759"/>
                  </a:lnTo>
                  <a:lnTo>
                    <a:pt x="21600" y="13034"/>
                  </a:lnTo>
                  <a:lnTo>
                    <a:pt x="21600" y="7821"/>
                  </a:lnTo>
                  <a:lnTo>
                    <a:pt x="19636" y="4097"/>
                  </a:lnTo>
                  <a:lnTo>
                    <a:pt x="13745" y="1862"/>
                  </a:lnTo>
                  <a:lnTo>
                    <a:pt x="5891" y="745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06505" name="Rectangle 9"/>
          <p:cNvSpPr>
            <a:spLocks/>
          </p:cNvSpPr>
          <p:nvPr/>
        </p:nvSpPr>
        <p:spPr bwMode="auto">
          <a:xfrm>
            <a:off x="5329175" y="3243859"/>
            <a:ext cx="310341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Ordered transformations:</a:t>
            </a:r>
          </a:p>
        </p:txBody>
      </p:sp>
      <p:pic>
        <p:nvPicPr>
          <p:cNvPr id="10650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29" y="1634134"/>
            <a:ext cx="4777383" cy="35830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Testing</a:t>
            </a:r>
            <a:endParaRPr lang="en-US" dirty="0"/>
          </a:p>
        </p:txBody>
      </p:sp>
      <p:sp>
        <p:nvSpPr>
          <p:cNvPr id="107523" name="Rectangle 3"/>
          <p:cNvSpPr>
            <a:spLocks/>
          </p:cNvSpPr>
          <p:nvPr/>
        </p:nvSpPr>
        <p:spPr bwMode="auto">
          <a:xfrm>
            <a:off x="5241727" y="3781723"/>
            <a:ext cx="2794992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Initial: Make all </a:t>
            </a:r>
            <a:r>
              <a:rPr lang="en-US" sz="2000" b="0" dirty="0" smtClean="0">
                <a:solidFill>
                  <a:srgbClr val="B3B3B3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</a:t>
            </a:r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</a:p>
        </p:txBody>
      </p:sp>
      <p:sp>
        <p:nvSpPr>
          <p:cNvPr id="107524" name="Rectangle 4"/>
          <p:cNvSpPr>
            <a:spLocks/>
          </p:cNvSpPr>
          <p:nvPr/>
        </p:nvSpPr>
        <p:spPr bwMode="auto">
          <a:xfrm>
            <a:off x="5241726" y="4326433"/>
            <a:ext cx="3723680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change </a:t>
            </a:r>
            <a:r>
              <a:rPr lang="en-US" sz="2000" b="0" dirty="0" smtClean="0">
                <a:solidFill>
                  <a:srgbClr val="B3B3B3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</a:t>
            </a:r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to </a:t>
            </a:r>
            <a:r>
              <a:rPr lang="en-US" sz="2000" b="0" dirty="0" smtClean="0">
                <a:solidFill>
                  <a:srgbClr val="B3B3B3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G</a:t>
            </a:r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if touching </a:t>
            </a:r>
          </a:p>
        </p:txBody>
      </p:sp>
      <p:sp>
        <p:nvSpPr>
          <p:cNvPr id="107525" name="AutoShape 5"/>
          <p:cNvSpPr>
            <a:spLocks/>
          </p:cNvSpPr>
          <p:nvPr/>
        </p:nvSpPr>
        <p:spPr bwMode="auto">
          <a:xfrm>
            <a:off x="8777883" y="4357687"/>
            <a:ext cx="232172" cy="232172"/>
          </a:xfrm>
          <a:prstGeom prst="triangle">
            <a:avLst>
              <a:gd name="adj" fmla="val 50000"/>
            </a:avLst>
          </a:prstGeom>
          <a:solidFill>
            <a:srgbClr val="CDCDCD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526" name="Rectangle 6"/>
          <p:cNvSpPr>
            <a:spLocks/>
          </p:cNvSpPr>
          <p:nvPr/>
        </p:nvSpPr>
        <p:spPr bwMode="auto">
          <a:xfrm>
            <a:off x="5241726" y="4862215"/>
            <a:ext cx="3723680" cy="3214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change </a:t>
            </a:r>
            <a:r>
              <a:rPr lang="en-US" sz="2000" b="0" dirty="0" smtClean="0">
                <a:solidFill>
                  <a:srgbClr val="B3B3B3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</a:t>
            </a:r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to </a:t>
            </a:r>
            <a:r>
              <a:rPr lang="en-US" sz="2000" b="0" dirty="0" smtClean="0">
                <a:solidFill>
                  <a:srgbClr val="B3B3B3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R</a:t>
            </a:r>
            <a:r>
              <a:rPr lang="en-US" sz="2000" b="0" dirty="0" smtClean="0">
                <a:solidFill>
                  <a:srgbClr val="B3B3B3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if shape is </a:t>
            </a:r>
          </a:p>
        </p:txBody>
      </p:sp>
      <p:sp>
        <p:nvSpPr>
          <p:cNvPr id="107527" name="Freeform 7"/>
          <p:cNvSpPr>
            <a:spLocks/>
          </p:cNvSpPr>
          <p:nvPr/>
        </p:nvSpPr>
        <p:spPr bwMode="auto">
          <a:xfrm rot="4293903">
            <a:off x="8821415" y="4911328"/>
            <a:ext cx="142875" cy="250031"/>
          </a:xfrm>
          <a:custGeom>
            <a:avLst/>
            <a:gdLst/>
            <a:ahLst/>
            <a:cxnLst>
              <a:cxn ang="0">
                <a:pos x="2945" y="21600"/>
              </a:cxn>
              <a:cxn ang="0">
                <a:pos x="9818" y="19738"/>
              </a:cxn>
              <a:cxn ang="0">
                <a:pos x="16691" y="16759"/>
              </a:cxn>
              <a:cxn ang="0">
                <a:pos x="21600" y="13034"/>
              </a:cxn>
              <a:cxn ang="0">
                <a:pos x="21600" y="7821"/>
              </a:cxn>
              <a:cxn ang="0">
                <a:pos x="19636" y="4097"/>
              </a:cxn>
              <a:cxn ang="0">
                <a:pos x="13745" y="1862"/>
              </a:cxn>
              <a:cxn ang="0">
                <a:pos x="5891" y="745"/>
              </a:cxn>
              <a:cxn ang="0">
                <a:pos x="0" y="0"/>
              </a:cxn>
            </a:cxnLst>
            <a:rect l="0" t="0" r="r" b="b"/>
            <a:pathLst>
              <a:path w="21600" h="21600">
                <a:moveTo>
                  <a:pt x="2945" y="21600"/>
                </a:moveTo>
                <a:lnTo>
                  <a:pt x="9818" y="19738"/>
                </a:lnTo>
                <a:lnTo>
                  <a:pt x="16691" y="16759"/>
                </a:lnTo>
                <a:lnTo>
                  <a:pt x="21600" y="13034"/>
                </a:lnTo>
                <a:lnTo>
                  <a:pt x="21600" y="7821"/>
                </a:lnTo>
                <a:lnTo>
                  <a:pt x="19636" y="4097"/>
                </a:lnTo>
                <a:lnTo>
                  <a:pt x="13745" y="1862"/>
                </a:lnTo>
                <a:lnTo>
                  <a:pt x="5891" y="745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528" name="Rectangle 8"/>
          <p:cNvSpPr>
            <a:spLocks/>
          </p:cNvSpPr>
          <p:nvPr/>
        </p:nvSpPr>
        <p:spPr bwMode="auto">
          <a:xfrm>
            <a:off x="5329175" y="3243859"/>
            <a:ext cx="310341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Ordered transformations:</a:t>
            </a:r>
          </a:p>
        </p:txBody>
      </p:sp>
      <p:pic>
        <p:nvPicPr>
          <p:cNvPr id="10752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29" y="1634134"/>
            <a:ext cx="4777383" cy="35830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TBL: Testing</a:t>
            </a:r>
            <a:endParaRPr lang="en-US" dirty="0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29" y="1634134"/>
            <a:ext cx="4777383" cy="35830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66742" y="1616273"/>
            <a:ext cx="1830586" cy="1401961"/>
            <a:chOff x="0" y="0"/>
            <a:chExt cx="1640" cy="1256"/>
          </a:xfrm>
        </p:grpSpPr>
        <p:pic>
          <p:nvPicPr>
            <p:cNvPr id="10854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" y="40"/>
              <a:ext cx="1560" cy="1170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108550" name="Picture 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640" cy="125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108551" name="Rectangle 7"/>
          <p:cNvSpPr>
            <a:spLocks/>
          </p:cNvSpPr>
          <p:nvPr/>
        </p:nvSpPr>
        <p:spPr bwMode="auto">
          <a:xfrm>
            <a:off x="5340199" y="3720554"/>
            <a:ext cx="2670603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Accuracy:  93%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TBL Painting Algorithm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>
              <a:latin typeface="Consolas Bold" charset="0"/>
              <a:ea typeface="Consolas Bold" charset="0"/>
              <a:cs typeface="Consolas Bold" charset="0"/>
              <a:sym typeface="Consolas Bold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function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TBL-Paint</a:t>
            </a: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</a:t>
            </a:r>
            <a:b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given: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empty canvas with goal painting)</a:t>
            </a:r>
            <a:endParaRPr lang="en-US" sz="2000" dirty="0" smtClean="0">
              <a:latin typeface="Consolas Bold" charset="0"/>
              <a:ea typeface="Consolas Bold" charset="0"/>
              <a:cs typeface="Consolas Bold" charset="0"/>
              <a:sym typeface="Consolas Bold" charset="0"/>
            </a:endParaRPr>
          </a:p>
          <a:p>
            <a:pPr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begin</a:t>
            </a:r>
            <a:endParaRPr lang="en-US" sz="2000" dirty="0" smtClean="0"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 apply initial transformation to canvas</a:t>
            </a:r>
          </a:p>
          <a:p>
            <a:pPr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 repeat</a:t>
            </a:r>
            <a:endParaRPr lang="en-US" sz="2000" dirty="0" smtClean="0"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   try </a:t>
            </a:r>
            <a:r>
              <a:rPr lang="en-US" sz="2000" dirty="0" smtClean="0"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all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color transformation rules</a:t>
            </a:r>
          </a:p>
          <a:p>
            <a:pPr>
              <a:buNone/>
              <a:tabLst>
                <a:tab pos="7542213" algn="l"/>
              </a:tabLst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   find transformation rule yielding most improvements</a:t>
            </a: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   apply color transformation rule to canvas</a:t>
            </a:r>
          </a:p>
          <a:p>
            <a:pPr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 until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improvement below some threshold</a:t>
            </a:r>
          </a:p>
          <a:p>
            <a:pPr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end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</a:t>
            </a:r>
          </a:p>
          <a:p>
            <a:pPr lvl="1"/>
            <a:r>
              <a:rPr lang="en-US" dirty="0" smtClean="0"/>
              <a:t>Impossible to completely enumerate</a:t>
            </a:r>
          </a:p>
          <a:p>
            <a:pPr lvl="1"/>
            <a:r>
              <a:rPr lang="en-US" dirty="0" smtClean="0"/>
              <a:t>New words continuously being invented, borrowed, etc.</a:t>
            </a:r>
          </a:p>
          <a:p>
            <a:r>
              <a:rPr lang="en-US" dirty="0" smtClean="0"/>
              <a:t>Closed class</a:t>
            </a:r>
          </a:p>
          <a:p>
            <a:pPr lvl="1"/>
            <a:r>
              <a:rPr lang="en-US" dirty="0" smtClean="0"/>
              <a:t>Closed, fixed membership</a:t>
            </a:r>
          </a:p>
          <a:p>
            <a:pPr lvl="1"/>
            <a:r>
              <a:rPr lang="en-US" dirty="0" smtClean="0"/>
              <a:t>Reasonably easy to enumerate</a:t>
            </a:r>
          </a:p>
          <a:p>
            <a:pPr lvl="1"/>
            <a:r>
              <a:rPr lang="en-US" dirty="0" smtClean="0"/>
              <a:t>Generally, short function words that “structure” sentences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TBL Painting Algorithm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>
              <a:solidFill>
                <a:schemeClr val="tx1">
                  <a:lumMod val="85000"/>
                </a:schemeClr>
              </a:solidFill>
              <a:latin typeface="Consolas Bold" charset="0"/>
              <a:ea typeface="Consolas Bold" charset="0"/>
              <a:cs typeface="Consolas Bold" charset="0"/>
              <a:sym typeface="Consolas Bold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function 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TBL-Paint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</a:t>
            </a:r>
            <a:b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</a:b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given: 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empty canvas with goal painting)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  <a:latin typeface="Consolas Bold" charset="0"/>
              <a:ea typeface="Consolas Bold" charset="0"/>
              <a:cs typeface="Consolas Bold" charset="0"/>
              <a:sym typeface="Consolas Bold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begin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apply initial transformation to canvas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 repeat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try 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all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color transformation rules</a:t>
            </a:r>
          </a:p>
          <a:p>
            <a:pPr>
              <a:buNone/>
              <a:tabLst>
                <a:tab pos="7542213" algn="l"/>
              </a:tabLst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find transformation rule yielding most improvements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apply color transformation rule to canvas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 until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improvement below some threshold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end</a:t>
            </a:r>
          </a:p>
          <a:p>
            <a:pPr>
              <a:buNone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2667000" y="1752600"/>
            <a:ext cx="3733800" cy="3581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Gill Sans" charset="0"/>
              <a:cs typeface="Gill Sans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Now, substitute: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Gill Sans" charset="0"/>
              <a:cs typeface="Gill Sans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‘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tag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’ for ‘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color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’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‘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corpus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’ for ‘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canvas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’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‘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untagged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’ for ‘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empty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’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‘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tagging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’ for ‘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painting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’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TBL Painting Algorithm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>
              <a:latin typeface="Consolas Bold" charset="0"/>
              <a:ea typeface="Consolas Bold" charset="0"/>
              <a:cs typeface="Consolas Bold" charset="0"/>
              <a:sym typeface="Consolas Bold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function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TBL-Paint</a:t>
            </a: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</a:t>
            </a:r>
            <a:b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given: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empty canvas with goal painting)</a:t>
            </a:r>
            <a:endParaRPr lang="en-US" sz="2000" dirty="0" smtClean="0">
              <a:latin typeface="Consolas Bold" charset="0"/>
              <a:ea typeface="Consolas Bold" charset="0"/>
              <a:cs typeface="Consolas Bold" charset="0"/>
              <a:sym typeface="Consolas Bold" charset="0"/>
            </a:endParaRPr>
          </a:p>
          <a:p>
            <a:pPr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begin</a:t>
            </a:r>
            <a:endParaRPr lang="en-US" sz="2000" dirty="0" smtClean="0"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 apply initial transformation to canvas</a:t>
            </a:r>
          </a:p>
          <a:p>
            <a:pPr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 repeat</a:t>
            </a:r>
            <a:endParaRPr lang="en-US" sz="2000" dirty="0" smtClean="0"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   try </a:t>
            </a:r>
            <a:r>
              <a:rPr lang="en-US" sz="2000" dirty="0" smtClean="0"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all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color transformation rules</a:t>
            </a:r>
          </a:p>
          <a:p>
            <a:pPr>
              <a:buNone/>
              <a:tabLst>
                <a:tab pos="7542213" algn="l"/>
              </a:tabLst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   find transformation rule yielding most improvements</a:t>
            </a: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   apply color transformation rule to canvas</a:t>
            </a:r>
          </a:p>
          <a:p>
            <a:pPr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 until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improvement below some threshold</a:t>
            </a:r>
          </a:p>
          <a:p>
            <a:pPr>
              <a:buNone/>
            </a:pPr>
            <a:r>
              <a:rPr lang="en-US" sz="2000" dirty="0" smtClean="0"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end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914400" y="3581400"/>
            <a:ext cx="5334000" cy="533400"/>
          </a:xfrm>
          <a:prstGeom prst="rect">
            <a:avLst/>
          </a:prstGeom>
          <a:noFill/>
          <a:ln w="508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 rot="21263662">
            <a:off x="5065999" y="310454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Impossible!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TBL Templates</a:t>
            </a:r>
            <a:endParaRPr lang="en-US"/>
          </a:p>
        </p:txBody>
      </p:sp>
      <p:sp>
        <p:nvSpPr>
          <p:cNvPr id="113666" name="Rectangle 2"/>
          <p:cNvSpPr>
            <a:spLocks/>
          </p:cNvSpPr>
          <p:nvPr/>
        </p:nvSpPr>
        <p:spPr bwMode="auto">
          <a:xfrm>
            <a:off x="276820" y="1493937"/>
            <a:ext cx="5895380" cy="1706463"/>
          </a:xfrm>
          <a:prstGeom prst="rect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91440" rIns="91440" bIns="9144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Change tag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t1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to tag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t2 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when: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w-1 (w+1) is tagged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  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w-2 (w+2) is tagged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w-1 is tagged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t3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and w+1 is tagged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t4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  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w-1 is tagged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t3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and w+2 is tagged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t4</a:t>
            </a:r>
          </a:p>
        </p:txBody>
      </p:sp>
      <p:sp>
        <p:nvSpPr>
          <p:cNvPr id="113667" name="Rectangle 3"/>
          <p:cNvSpPr>
            <a:spLocks/>
          </p:cNvSpPr>
          <p:nvPr/>
        </p:nvSpPr>
        <p:spPr bwMode="auto">
          <a:xfrm>
            <a:off x="276822" y="3351312"/>
            <a:ext cx="5895378" cy="1754088"/>
          </a:xfrm>
          <a:prstGeom prst="rect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91440" rIns="91440" bIns="9144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Change tag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t1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to tag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t2 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when: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w-1 (w+1) is </a:t>
            </a:r>
            <a:r>
              <a:rPr lang="en-US" sz="2000" b="0" dirty="0" err="1" smtClean="0">
                <a:solidFill>
                  <a:srgbClr val="000000"/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foo</a:t>
            </a:r>
            <a:endParaRPr lang="en-US" sz="2000" b="0" dirty="0" smtClean="0">
              <a:solidFill>
                <a:srgbClr val="000000"/>
              </a:solidFill>
              <a:latin typeface="Consolas Bold" charset="0"/>
              <a:ea typeface="Consolas Bold" charset="0"/>
              <a:cs typeface="Consolas Bold" charset="0"/>
              <a:sym typeface="Consolas Bold" charset="0"/>
            </a:endParaRP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   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w-2 (w+2) is </a:t>
            </a:r>
            <a:r>
              <a:rPr lang="en-US" sz="2000" b="0" dirty="0" smtClean="0">
                <a:solidFill>
                  <a:srgbClr val="000000"/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bar</a:t>
            </a:r>
            <a:endParaRPr lang="en-US" sz="2000" b="0" dirty="0" smtClean="0">
              <a:solidFill>
                <a:srgbClr val="000000"/>
              </a:solidFill>
              <a:latin typeface="Consolas Bold" charset="0"/>
              <a:ea typeface="Consolas Bold" charset="0"/>
              <a:cs typeface="Consolas Bold" charset="0"/>
              <a:sym typeface="Consolas Bold" charset="0"/>
            </a:endParaRP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w is </a:t>
            </a:r>
            <a:r>
              <a:rPr lang="en-US" sz="2000" b="0" dirty="0" err="1" smtClean="0">
                <a:solidFill>
                  <a:srgbClr val="000000"/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foo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and w-1 is </a:t>
            </a:r>
            <a:r>
              <a:rPr lang="en-US" sz="2000" b="0" dirty="0" smtClean="0">
                <a:solidFill>
                  <a:srgbClr val="000000"/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bar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   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 is </a:t>
            </a:r>
            <a:r>
              <a:rPr lang="en-US" sz="2000" b="0" dirty="0" err="1" smtClean="0">
                <a:solidFill>
                  <a:srgbClr val="000000"/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foo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, w-2 is </a:t>
            </a:r>
            <a:r>
              <a:rPr lang="en-US" sz="2000" b="0" dirty="0" smtClean="0">
                <a:solidFill>
                  <a:srgbClr val="000000"/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bar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and w+1 is </a:t>
            </a:r>
            <a:r>
              <a:rPr lang="en-US" sz="2000" b="0" dirty="0" err="1" smtClean="0">
                <a:solidFill>
                  <a:srgbClr val="000000"/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baz</a:t>
            </a:r>
            <a:endParaRPr lang="en-US" sz="2000" b="0" dirty="0" smtClean="0">
              <a:solidFill>
                <a:srgbClr val="000000"/>
              </a:solidFill>
              <a:latin typeface="Consolas Italic" charset="0"/>
              <a:ea typeface="Consolas Italic" charset="0"/>
              <a:cs typeface="Consolas Italic" charset="0"/>
              <a:sym typeface="Consolas Italic" charset="0"/>
            </a:endParaRPr>
          </a:p>
        </p:txBody>
      </p:sp>
      <p:sp>
        <p:nvSpPr>
          <p:cNvPr id="113668" name="Rectangle 4"/>
          <p:cNvSpPr>
            <a:spLocks/>
          </p:cNvSpPr>
          <p:nvPr/>
        </p:nvSpPr>
        <p:spPr bwMode="auto">
          <a:xfrm>
            <a:off x="6279019" y="2201270"/>
            <a:ext cx="2470629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Non-Lexicalized</a:t>
            </a:r>
          </a:p>
        </p:txBody>
      </p:sp>
      <p:sp>
        <p:nvSpPr>
          <p:cNvPr id="113669" name="Rectangle 5"/>
          <p:cNvSpPr>
            <a:spLocks/>
          </p:cNvSpPr>
          <p:nvPr/>
        </p:nvSpPr>
        <p:spPr bwMode="auto">
          <a:xfrm>
            <a:off x="6649269" y="4030070"/>
            <a:ext cx="1731244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Lexicalized</a:t>
            </a:r>
          </a:p>
        </p:txBody>
      </p:sp>
      <p:sp>
        <p:nvSpPr>
          <p:cNvPr id="113670" name="Rectangle 6"/>
          <p:cNvSpPr>
            <a:spLocks/>
          </p:cNvSpPr>
          <p:nvPr/>
        </p:nvSpPr>
        <p:spPr bwMode="auto">
          <a:xfrm>
            <a:off x="126993" y="6051203"/>
            <a:ext cx="8864607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Only try instances of these (and their combinations)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nimBg="1"/>
      <p:bldP spid="113668" grpId="0"/>
      <p:bldP spid="11366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 Example Rules</a:t>
            </a:r>
            <a:endParaRPr lang="en-US" dirty="0"/>
          </a:p>
        </p:txBody>
      </p:sp>
      <p:sp>
        <p:nvSpPr>
          <p:cNvPr id="115714" name="Rectangle 2"/>
          <p:cNvSpPr>
            <a:spLocks/>
          </p:cNvSpPr>
          <p:nvPr/>
        </p:nvSpPr>
        <p:spPr bwMode="auto">
          <a:xfrm>
            <a:off x="1406095" y="1828800"/>
            <a:ext cx="6323998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He/PRP is/VBZ as/</a:t>
            </a:r>
            <a:r>
              <a:rPr lang="en-US" sz="2500" b="0" dirty="0" smtClean="0">
                <a:solidFill>
                  <a:srgbClr val="FF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IN</a:t>
            </a:r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tall/JJ as/IN her/PRP$</a:t>
            </a:r>
          </a:p>
        </p:txBody>
      </p:sp>
      <p:sp>
        <p:nvSpPr>
          <p:cNvPr id="115715" name="Rectangle 3"/>
          <p:cNvSpPr>
            <a:spLocks/>
          </p:cNvSpPr>
          <p:nvPr/>
        </p:nvSpPr>
        <p:spPr bwMode="auto">
          <a:xfrm>
            <a:off x="2170000" y="2384026"/>
            <a:ext cx="4796185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Change from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IN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to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RB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if w+2 is </a:t>
            </a:r>
            <a:r>
              <a:rPr lang="en-US" sz="2000" b="0" dirty="0" smtClean="0">
                <a:solidFill>
                  <a:srgbClr val="000000"/>
                </a:solidFill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as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1398367" y="2844203"/>
            <a:ext cx="6450233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He/PRP is/VBZ as/</a:t>
            </a:r>
            <a:r>
              <a:rPr lang="en-US" sz="2500" b="0" dirty="0" smtClean="0">
                <a:solidFill>
                  <a:srgbClr val="FF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RB</a:t>
            </a:r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tall/JJ as/IN her/PRP$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0455" y="4114800"/>
            <a:ext cx="7995279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He/PRP is/VBZ expected/VBN to/TO race/</a:t>
            </a:r>
            <a:r>
              <a:rPr lang="en-US" sz="2500" b="0" dirty="0" smtClean="0">
                <a:solidFill>
                  <a:srgbClr val="FF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NN</a:t>
            </a:r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today/NN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1534654" y="4667645"/>
            <a:ext cx="6065763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Change from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NN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to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VB</a:t>
            </a:r>
            <a:r>
              <a:rPr lang="en-US" sz="2000" b="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if w-1 is tagged as </a:t>
            </a:r>
            <a:r>
              <a:rPr lang="en-US" sz="2000" b="0" dirty="0" smtClean="0">
                <a:solidFill>
                  <a:srgbClr val="000000"/>
                </a:solidFill>
                <a:latin typeface="Consolas Bold" charset="0"/>
                <a:ea typeface="Consolas Bold" charset="0"/>
                <a:cs typeface="Consolas Bold" charset="0"/>
                <a:sym typeface="Consolas Bold" charset="0"/>
              </a:rPr>
              <a:t>TO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87932" y="5105400"/>
            <a:ext cx="7959210" cy="3895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He/PRP is/VBZ expected/VBN to/TO race/</a:t>
            </a:r>
            <a:r>
              <a:rPr lang="en-US" sz="2500" b="0" dirty="0" smtClean="0">
                <a:solidFill>
                  <a:srgbClr val="FF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VB</a:t>
            </a:r>
            <a:r>
              <a:rPr lang="en-US" sz="2500" b="0" dirty="0" smtClean="0">
                <a:solidFill>
                  <a:srgbClr val="000000"/>
                </a:solidFill>
                <a:latin typeface="Arial" pitchFamily="34" charset="0"/>
                <a:ea typeface="Gill Sans" charset="0"/>
                <a:cs typeface="Arial" pitchFamily="34" charset="0"/>
                <a:sym typeface="Gill Sans" charset="0"/>
              </a:rPr>
              <a:t> today/NN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  <p:bldP spid="115715" grpId="0"/>
      <p:bldP spid="7" grpId="0"/>
      <p:bldP spid="8" grpId="0"/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TBL POS Tagging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Rule-based, but data-driven</a:t>
            </a:r>
          </a:p>
          <a:p>
            <a:pPr lvl="1"/>
            <a:r>
              <a:rPr lang="en-US" dirty="0" smtClean="0"/>
              <a:t>No manual knowledge engineering!</a:t>
            </a:r>
          </a:p>
          <a:p>
            <a:r>
              <a:rPr lang="en-US" dirty="0" smtClean="0"/>
              <a:t>Training on 600k words, testing on known words only</a:t>
            </a:r>
          </a:p>
          <a:p>
            <a:pPr lvl="1"/>
            <a:r>
              <a:rPr lang="en-US" dirty="0" smtClean="0"/>
              <a:t>Lexicalized rules: learned 447 rules, 97.2% accuracy</a:t>
            </a:r>
          </a:p>
          <a:p>
            <a:pPr lvl="1"/>
            <a:r>
              <a:rPr lang="en-US" dirty="0" smtClean="0"/>
              <a:t>Early rules do most of the work: 100 → 96.8%, 200 → 97.0%</a:t>
            </a:r>
          </a:p>
          <a:p>
            <a:pPr lvl="1"/>
            <a:r>
              <a:rPr lang="en-US" dirty="0" smtClean="0"/>
              <a:t>Non-lexicalized rules: learned 378 rules, 97.0% accuracy</a:t>
            </a:r>
          </a:p>
          <a:p>
            <a:pPr lvl="1"/>
            <a:r>
              <a:rPr lang="en-US" dirty="0" smtClean="0"/>
              <a:t>Little difference… why?</a:t>
            </a:r>
          </a:p>
          <a:p>
            <a:r>
              <a:rPr lang="en-US" dirty="0" smtClean="0"/>
              <a:t>How good is it?</a:t>
            </a:r>
          </a:p>
          <a:p>
            <a:pPr lvl="1"/>
            <a:r>
              <a:rPr lang="en-US" dirty="0" smtClean="0"/>
              <a:t>Baseline: 93-94%</a:t>
            </a:r>
          </a:p>
          <a:p>
            <a:pPr lvl="1"/>
            <a:r>
              <a:rPr lang="en-US" dirty="0" smtClean="0"/>
              <a:t>Upper bound: 96-97%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6611782"/>
            <a:ext cx="2872872" cy="246207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Source: Brill (Computational Linguistics, 1995)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Pillars of Statistical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Corpora (training data)</a:t>
            </a:r>
          </a:p>
          <a:p>
            <a:r>
              <a:rPr lang="en-US" dirty="0" smtClean="0"/>
              <a:t>Representations (features)</a:t>
            </a:r>
          </a:p>
          <a:p>
            <a:r>
              <a:rPr lang="en-US" dirty="0" smtClean="0"/>
              <a:t>Learning approach (models and algorithms)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you missed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had a corpus </a:t>
            </a:r>
            <a:r>
              <a:rPr lang="en-US" i="1" dirty="0" smtClean="0"/>
              <a:t>annotated</a:t>
            </a:r>
            <a:r>
              <a:rPr lang="en-US" dirty="0" smtClean="0"/>
              <a:t> with POS tags</a:t>
            </a:r>
          </a:p>
          <a:p>
            <a:pPr lvl="1"/>
            <a:r>
              <a:rPr lang="en-US" dirty="0" smtClean="0"/>
              <a:t>Can we </a:t>
            </a:r>
            <a:r>
              <a:rPr lang="en-US" i="1" dirty="0" smtClean="0"/>
              <a:t>learn</a:t>
            </a:r>
            <a:r>
              <a:rPr lang="en-US" dirty="0" smtClean="0"/>
              <a:t> POS tagging automatically?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1809690"/>
            <a:ext cx="3487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Yes, as we’ve just </a:t>
            </a:r>
            <a:r>
              <a:rPr lang="en-US" sz="2000" dirty="0" smtClean="0">
                <a:solidFill>
                  <a:srgbClr val="FF0000"/>
                </a:solidFill>
              </a:rPr>
              <a:t>shown…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838200"/>
            <a:ext cx="4400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Uh… what about this assumption?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07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knowledge engineering vs. manual annotation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Penn Treebank 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does everyone use it?</a:t>
            </a:r>
          </a:p>
          <a:p>
            <a:r>
              <a:rPr lang="en-US" smtClean="0"/>
              <a:t>What’s the problem?</a:t>
            </a:r>
          </a:p>
          <a:p>
            <a:r>
              <a:rPr lang="en-US" smtClean="0"/>
              <a:t>How do we get around it?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agglutinative languages?</a:t>
            </a:r>
          </a:p>
          <a:p>
            <a:pPr lvl="1"/>
            <a:r>
              <a:rPr lang="en-US" dirty="0" err="1" smtClean="0"/>
              <a:t>uygarlaştıramadıklarımızdanmışsınızcasına</a:t>
            </a:r>
            <a:r>
              <a:rPr lang="en-US" dirty="0" smtClean="0"/>
              <a:t> →</a:t>
            </a:r>
            <a:br>
              <a:rPr lang="en-US" dirty="0" smtClean="0"/>
            </a:br>
            <a:r>
              <a:rPr lang="en-US" dirty="0" err="1" smtClean="0"/>
              <a:t>uygar+laş+tır+ama+dık+lar+ımız+dan+mış+sınız+casına</a:t>
            </a:r>
            <a:endParaRPr lang="en-US" dirty="0" smtClean="0"/>
          </a:p>
          <a:p>
            <a:pPr lvl="1"/>
            <a:r>
              <a:rPr lang="en-US" i="1" dirty="0" smtClean="0"/>
              <a:t>behaving as if you are among those whom we could not cause to become civilized</a:t>
            </a:r>
          </a:p>
          <a:p>
            <a:r>
              <a:rPr lang="en-US" dirty="0" smtClean="0"/>
              <a:t>How bad does it get?</a:t>
            </a:r>
          </a:p>
          <a:p>
            <a:pPr lvl="1"/>
            <a:r>
              <a:rPr lang="en-US" dirty="0" err="1" smtClean="0"/>
              <a:t>uyu</a:t>
            </a:r>
            <a:r>
              <a:rPr lang="en-US" dirty="0" smtClean="0"/>
              <a:t> – sleep</a:t>
            </a:r>
          </a:p>
          <a:p>
            <a:pPr lvl="1"/>
            <a:r>
              <a:rPr lang="en-US" dirty="0" err="1" smtClean="0"/>
              <a:t>uyut</a:t>
            </a:r>
            <a:r>
              <a:rPr lang="en-US" dirty="0" smtClean="0"/>
              <a:t> – make X sleep</a:t>
            </a:r>
          </a:p>
          <a:p>
            <a:pPr lvl="1"/>
            <a:r>
              <a:rPr lang="en-US" dirty="0" err="1" smtClean="0"/>
              <a:t>uyuttur</a:t>
            </a:r>
            <a:r>
              <a:rPr lang="en-US" dirty="0" smtClean="0"/>
              <a:t> – have Y make X sleep</a:t>
            </a:r>
          </a:p>
          <a:p>
            <a:pPr lvl="1"/>
            <a:r>
              <a:rPr lang="en-US" dirty="0" err="1" smtClean="0"/>
              <a:t>uyutturt</a:t>
            </a:r>
            <a:r>
              <a:rPr lang="en-US" dirty="0" smtClean="0"/>
              <a:t> – have Z have Y make X sleep</a:t>
            </a:r>
          </a:p>
          <a:p>
            <a:pPr lvl="1"/>
            <a:r>
              <a:rPr lang="en-US" dirty="0" err="1" smtClean="0"/>
              <a:t>uyutturttur</a:t>
            </a:r>
            <a:r>
              <a:rPr lang="en-US" dirty="0" smtClean="0"/>
              <a:t> – have W have Z have Y make X sleep</a:t>
            </a:r>
          </a:p>
          <a:p>
            <a:pPr lvl="1"/>
            <a:r>
              <a:rPr lang="en-US" dirty="0" err="1" smtClean="0"/>
              <a:t>uyutturtturt</a:t>
            </a:r>
            <a:r>
              <a:rPr lang="en-US" dirty="0" smtClean="0"/>
              <a:t> – have Q have W have Z …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Turkish Morphology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6611782"/>
            <a:ext cx="2651658" cy="246207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Source: </a:t>
            </a:r>
            <a:r>
              <a:rPr lang="en-US" sz="1000" b="0" dirty="0" err="1" smtClean="0">
                <a:solidFill>
                  <a:schemeClr val="bg1"/>
                </a:solidFill>
              </a:rPr>
              <a:t>Yuret</a:t>
            </a:r>
            <a:r>
              <a:rPr lang="en-US" sz="1000" b="0" dirty="0" smtClean="0">
                <a:solidFill>
                  <a:schemeClr val="bg1"/>
                </a:solidFill>
              </a:rPr>
              <a:t> and </a:t>
            </a:r>
            <a:r>
              <a:rPr lang="en-US" sz="1000" b="0" dirty="0" err="1" smtClean="0">
                <a:solidFill>
                  <a:schemeClr val="bg1"/>
                </a:solidFill>
              </a:rPr>
              <a:t>Türe</a:t>
            </a:r>
            <a:r>
              <a:rPr lang="en-US" sz="1000" b="0" dirty="0" smtClean="0">
                <a:solidFill>
                  <a:schemeClr val="bg1"/>
                </a:solidFill>
              </a:rPr>
              <a:t> </a:t>
            </a:r>
            <a:r>
              <a:rPr lang="en-US" sz="1000" b="0" dirty="0" smtClean="0">
                <a:solidFill>
                  <a:schemeClr val="bg1"/>
                </a:solidFill>
              </a:rPr>
              <a:t>(HLT/NAACL 2006)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Turkish Morphological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masalı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masal</a:t>
            </a:r>
            <a:r>
              <a:rPr lang="en-US" dirty="0" smtClean="0"/>
              <a:t>+Noun+A3sg+Pnon+Acc (= the story)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masal</a:t>
            </a:r>
            <a:r>
              <a:rPr lang="en-US" dirty="0" smtClean="0"/>
              <a:t>+Noun+A3sg+P3sg+Nom (= his story)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masa</a:t>
            </a:r>
            <a:r>
              <a:rPr lang="en-US" dirty="0" smtClean="0"/>
              <a:t>+Noun+A3sg+Pnon+Nom</a:t>
            </a:r>
            <a:r>
              <a:rPr lang="en-US" dirty="0" smtClean="0">
                <a:solidFill>
                  <a:srgbClr val="00B050"/>
                </a:solidFill>
              </a:rPr>
              <a:t>^DB</a:t>
            </a:r>
            <a:r>
              <a:rPr lang="en-US" dirty="0" smtClean="0"/>
              <a:t>+Adj+With  (= with tables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Disambiguation in context:</a:t>
            </a:r>
          </a:p>
          <a:p>
            <a:pPr lvl="1"/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 smtClean="0"/>
              <a:t>masalı</a:t>
            </a:r>
            <a:r>
              <a:rPr lang="en-US" dirty="0" smtClean="0"/>
              <a:t> </a:t>
            </a:r>
            <a:r>
              <a:rPr lang="en-US" dirty="0" err="1" smtClean="0"/>
              <a:t>anlat</a:t>
            </a:r>
            <a:r>
              <a:rPr lang="en-US" dirty="0" smtClean="0"/>
              <a:t>	</a:t>
            </a:r>
            <a:r>
              <a:rPr lang="en-US" dirty="0" smtClean="0"/>
              <a:t>(Tell </a:t>
            </a:r>
            <a:r>
              <a:rPr lang="en-US" dirty="0" smtClean="0"/>
              <a:t>the long </a:t>
            </a:r>
            <a:r>
              <a:rPr lang="en-US" dirty="0" smtClean="0"/>
              <a:t>story)</a:t>
            </a:r>
            <a:endParaRPr lang="en-US" dirty="0" smtClean="0"/>
          </a:p>
          <a:p>
            <a:pPr lvl="1"/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 smtClean="0"/>
              <a:t>masalı</a:t>
            </a:r>
            <a:r>
              <a:rPr lang="en-US" dirty="0" smtClean="0"/>
              <a:t> </a:t>
            </a:r>
            <a:r>
              <a:rPr lang="en-US" dirty="0" err="1" smtClean="0"/>
              <a:t>bitti</a:t>
            </a:r>
            <a:r>
              <a:rPr lang="en-US" dirty="0" smtClean="0"/>
              <a:t>		</a:t>
            </a:r>
            <a:r>
              <a:rPr lang="en-US" dirty="0" smtClean="0"/>
              <a:t>(His </a:t>
            </a:r>
            <a:r>
              <a:rPr lang="en-US" dirty="0" smtClean="0"/>
              <a:t>long story </a:t>
            </a:r>
            <a:r>
              <a:rPr lang="en-US" dirty="0" smtClean="0"/>
              <a:t>ended)</a:t>
            </a:r>
            <a:endParaRPr lang="en-US" dirty="0" smtClean="0"/>
          </a:p>
          <a:p>
            <a:pPr lvl="1"/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 smtClean="0"/>
              <a:t>masalı</a:t>
            </a:r>
            <a:r>
              <a:rPr lang="en-US" dirty="0" smtClean="0"/>
              <a:t> </a:t>
            </a:r>
            <a:r>
              <a:rPr lang="en-US" dirty="0" err="1" smtClean="0"/>
              <a:t>oda</a:t>
            </a:r>
            <a:r>
              <a:rPr lang="en-US" dirty="0" smtClean="0"/>
              <a:t>		</a:t>
            </a:r>
            <a:r>
              <a:rPr lang="en-US" dirty="0" smtClean="0"/>
              <a:t>(Room </a:t>
            </a:r>
            <a:r>
              <a:rPr lang="en-US" dirty="0" smtClean="0"/>
              <a:t>with long </a:t>
            </a:r>
            <a:r>
              <a:rPr lang="en-US" dirty="0" smtClean="0"/>
              <a:t>table)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Class POS</a:t>
            </a:r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Four major open classes in English</a:t>
            </a:r>
          </a:p>
          <a:p>
            <a:pPr lvl="1"/>
            <a:r>
              <a:rPr lang="en-US" smtClean="0"/>
              <a:t>Nouns</a:t>
            </a:r>
          </a:p>
          <a:p>
            <a:pPr lvl="1"/>
            <a:r>
              <a:rPr lang="en-US" smtClean="0"/>
              <a:t>Verbs</a:t>
            </a:r>
          </a:p>
          <a:p>
            <a:pPr lvl="1"/>
            <a:r>
              <a:rPr lang="en-US" smtClean="0"/>
              <a:t>Adjectives</a:t>
            </a:r>
          </a:p>
          <a:p>
            <a:pPr lvl="1"/>
            <a:r>
              <a:rPr lang="en-US" smtClean="0"/>
              <a:t>Adverbs</a:t>
            </a:r>
          </a:p>
          <a:p>
            <a:r>
              <a:rPr lang="en-US" smtClean="0"/>
              <a:t>All languages have nouns and verbs... but may not have the other two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 Annotation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rich is Turkish morphology?</a:t>
            </a:r>
          </a:p>
          <a:p>
            <a:pPr lvl="1"/>
            <a:r>
              <a:rPr lang="en-US" dirty="0" smtClean="0"/>
              <a:t>126 unique features</a:t>
            </a:r>
          </a:p>
          <a:p>
            <a:pPr lvl="1"/>
            <a:r>
              <a:rPr lang="en-US" dirty="0" smtClean="0"/>
              <a:t>9129 unique IGs</a:t>
            </a:r>
          </a:p>
          <a:p>
            <a:pPr lvl="1"/>
            <a:r>
              <a:rPr lang="en-US" dirty="0" smtClean="0"/>
              <a:t>infinite unique tags</a:t>
            </a:r>
          </a:p>
          <a:p>
            <a:pPr lvl="1"/>
            <a:r>
              <a:rPr lang="en-US" dirty="0" smtClean="0"/>
              <a:t>11084 distinct tags observed in 1M word training corpus</a:t>
            </a:r>
            <a:endParaRPr lang="en-U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715962" y="1143000"/>
            <a:ext cx="7437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masa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+Noun+A3sg+Pnon+Nom^DB+Adj+With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92162" y="1600200"/>
            <a:ext cx="7315200" cy="2576513"/>
            <a:chOff x="576" y="1392"/>
            <a:chExt cx="4608" cy="1623"/>
          </a:xfrm>
        </p:grpSpPr>
        <p:sp>
          <p:nvSpPr>
            <p:cNvPr id="26" name="AutoShape 5"/>
            <p:cNvSpPr>
              <a:spLocks/>
            </p:cNvSpPr>
            <p:nvPr/>
          </p:nvSpPr>
          <p:spPr bwMode="auto">
            <a:xfrm rot="-5400000">
              <a:off x="816" y="120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624" y="1584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stem</a:t>
              </a: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064" y="1728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features</a:t>
              </a: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4416" y="1680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features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 flipV="1">
              <a:off x="1680" y="1440"/>
              <a:ext cx="62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H="1" flipV="1">
              <a:off x="2256" y="144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V="1">
              <a:off x="2496" y="1440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2640" y="1440"/>
              <a:ext cx="62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 flipH="1" flipV="1">
              <a:off x="4464" y="1440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V="1">
              <a:off x="4848" y="1440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AutoShape 16"/>
            <p:cNvSpPr>
              <a:spLocks/>
            </p:cNvSpPr>
            <p:nvPr/>
          </p:nvSpPr>
          <p:spPr bwMode="auto">
            <a:xfrm rot="-5400000">
              <a:off x="2424" y="888"/>
              <a:ext cx="96" cy="2352"/>
            </a:xfrm>
            <a:prstGeom prst="leftBrace">
              <a:avLst>
                <a:gd name="adj1" fmla="val 2041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AutoShape 17"/>
            <p:cNvSpPr>
              <a:spLocks/>
            </p:cNvSpPr>
            <p:nvPr/>
          </p:nvSpPr>
          <p:spPr bwMode="auto">
            <a:xfrm rot="-5400000">
              <a:off x="4656" y="163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1670" y="2154"/>
              <a:ext cx="1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inflectional group (IG)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4560" y="2131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IG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3552" y="2179"/>
              <a:ext cx="8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derivational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boundary</a:t>
              </a: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 flipV="1">
              <a:off x="4032" y="1392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AutoShape 22"/>
            <p:cNvSpPr>
              <a:spLocks/>
            </p:cNvSpPr>
            <p:nvPr/>
          </p:nvSpPr>
          <p:spPr bwMode="auto">
            <a:xfrm rot="16200000">
              <a:off x="3216" y="768"/>
              <a:ext cx="96" cy="3840"/>
            </a:xfrm>
            <a:prstGeom prst="leftBrace">
              <a:avLst>
                <a:gd name="adj1" fmla="val 3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3120" y="278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tag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the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build separate decision lists for each feature</a:t>
            </a:r>
          </a:p>
          <a:p>
            <a:r>
              <a:rPr lang="en-US" dirty="0" smtClean="0"/>
              <a:t>Sample rules for +</a:t>
            </a:r>
            <a:r>
              <a:rPr lang="en-US" dirty="0" err="1" smtClean="0"/>
              <a:t>Det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71537" y="2323550"/>
            <a:ext cx="4462463" cy="354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R1	If        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 =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çok)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+DA)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Then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 has +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R2	If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(L1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 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Then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 has +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R3	If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(W = +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Then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 does not have +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R4	If        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 =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çok)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Then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 does not have +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R5	If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Then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 has +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AutoNum type="arabicPeriod" startAt="5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257800" y="2323549"/>
            <a:ext cx="35052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ok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alanda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	(R1)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ok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	(R2)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ok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daha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	(R4)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Decision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tagged collection</a:t>
            </a:r>
          </a:p>
          <a:p>
            <a:pPr lvl="1"/>
            <a:r>
              <a:rPr lang="en-US" dirty="0" smtClean="0"/>
              <a:t>1 million words in the news genre</a:t>
            </a:r>
          </a:p>
          <a:p>
            <a:r>
              <a:rPr lang="en-US" dirty="0" smtClean="0"/>
              <a:t>Apply greedy-</a:t>
            </a:r>
            <a:r>
              <a:rPr lang="en-US" dirty="0" err="1" smtClean="0"/>
              <a:t>prepend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Rule templates based on words, suffixes, character classes within a five word window </a:t>
            </a:r>
            <a:endParaRPr lang="en-US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73331" y="3352800"/>
            <a:ext cx="520366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</a:rPr>
              <a:t>GPA(data)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</a:rPr>
              <a:t>1 </a:t>
            </a:r>
            <a:r>
              <a:rPr lang="en-US" sz="2000" b="0" dirty="0" err="1" smtClean="0">
                <a:solidFill>
                  <a:srgbClr val="000000"/>
                </a:solidFill>
              </a:rPr>
              <a:t>dlist</a:t>
            </a:r>
            <a:r>
              <a:rPr lang="en-US" sz="2000" b="0" dirty="0" smtClean="0">
                <a:solidFill>
                  <a:srgbClr val="000000"/>
                </a:solidFill>
              </a:rPr>
              <a:t> = NIL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</a:rPr>
              <a:t>2 default-class = Most-Common-Class(data)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</a:rPr>
              <a:t>3 rule = [If </a:t>
            </a:r>
            <a:r>
              <a:rPr lang="en-US" sz="2000" b="0" dirty="0" smtClean="0">
                <a:solidFill>
                  <a:srgbClr val="0033CC"/>
                </a:solidFill>
              </a:rPr>
              <a:t>TRUE</a:t>
            </a:r>
            <a:r>
              <a:rPr lang="en-US" sz="2000" b="0" dirty="0" smtClean="0">
                <a:solidFill>
                  <a:srgbClr val="000000"/>
                </a:solidFill>
              </a:rPr>
              <a:t> Then </a:t>
            </a:r>
            <a:r>
              <a:rPr lang="en-US" sz="2000" b="0" dirty="0" smtClean="0">
                <a:solidFill>
                  <a:srgbClr val="CC0000"/>
                </a:solidFill>
              </a:rPr>
              <a:t>default-class</a:t>
            </a:r>
            <a:r>
              <a:rPr lang="en-US" sz="2000" b="0" dirty="0" smtClean="0">
                <a:solidFill>
                  <a:srgbClr val="000000"/>
                </a:solidFill>
              </a:rPr>
              <a:t>]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</a:rPr>
              <a:t>4 </a:t>
            </a:r>
            <a:r>
              <a:rPr lang="en-US" sz="2000" dirty="0" smtClean="0">
                <a:solidFill>
                  <a:srgbClr val="000000"/>
                </a:solidFill>
              </a:rPr>
              <a:t>while </a:t>
            </a:r>
            <a:r>
              <a:rPr lang="en-US" sz="2000" b="0" dirty="0" smtClean="0">
                <a:solidFill>
                  <a:srgbClr val="000000"/>
                </a:solidFill>
              </a:rPr>
              <a:t>Gain(rule, </a:t>
            </a:r>
            <a:r>
              <a:rPr lang="en-US" sz="2000" b="0" dirty="0" err="1" smtClean="0">
                <a:solidFill>
                  <a:srgbClr val="000000"/>
                </a:solidFill>
              </a:rPr>
              <a:t>dlist</a:t>
            </a:r>
            <a:r>
              <a:rPr lang="en-US" sz="2000" b="0" dirty="0" smtClean="0">
                <a:solidFill>
                  <a:srgbClr val="000000"/>
                </a:solidFill>
              </a:rPr>
              <a:t>, data) &gt; 0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</a:rPr>
              <a:t>5      </a:t>
            </a:r>
            <a:r>
              <a:rPr lang="en-US" sz="2000" dirty="0" smtClean="0">
                <a:solidFill>
                  <a:srgbClr val="000000"/>
                </a:solidFill>
              </a:rPr>
              <a:t>do </a:t>
            </a:r>
            <a:r>
              <a:rPr lang="en-US" sz="2000" b="0" dirty="0" err="1" smtClean="0">
                <a:solidFill>
                  <a:srgbClr val="000000"/>
                </a:solidFill>
              </a:rPr>
              <a:t>dlist</a:t>
            </a:r>
            <a:r>
              <a:rPr lang="en-US" sz="2000" b="0" dirty="0" smtClean="0">
                <a:solidFill>
                  <a:srgbClr val="000000"/>
                </a:solidFill>
              </a:rPr>
              <a:t> = </a:t>
            </a:r>
            <a:r>
              <a:rPr lang="en-US" sz="2000" b="0" dirty="0" err="1" smtClean="0">
                <a:solidFill>
                  <a:srgbClr val="000000"/>
                </a:solidFill>
              </a:rPr>
              <a:t>prepend</a:t>
            </a:r>
            <a:r>
              <a:rPr lang="en-US" sz="2000" b="0" dirty="0" smtClean="0">
                <a:solidFill>
                  <a:srgbClr val="000000"/>
                </a:solidFill>
              </a:rPr>
              <a:t>(rule, </a:t>
            </a:r>
            <a:r>
              <a:rPr lang="en-US" sz="2000" b="0" dirty="0" err="1" smtClean="0">
                <a:solidFill>
                  <a:srgbClr val="000000"/>
                </a:solidFill>
              </a:rPr>
              <a:t>dlist</a:t>
            </a:r>
            <a:r>
              <a:rPr lang="en-US" sz="2000" b="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</a:rPr>
              <a:t>6            rule = Max-Gain-Rule(</a:t>
            </a:r>
            <a:r>
              <a:rPr lang="en-US" sz="2000" b="0" dirty="0" err="1" smtClean="0">
                <a:solidFill>
                  <a:srgbClr val="000000"/>
                </a:solidFill>
              </a:rPr>
              <a:t>dlist</a:t>
            </a:r>
            <a:r>
              <a:rPr lang="en-US" sz="2000" b="0" dirty="0" smtClean="0">
                <a:solidFill>
                  <a:srgbClr val="000000"/>
                </a:solidFill>
              </a:rPr>
              <a:t>, data)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</a:rPr>
              <a:t>7 </a:t>
            </a:r>
            <a:r>
              <a:rPr lang="en-US" sz="2000" dirty="0" smtClean="0">
                <a:solidFill>
                  <a:srgbClr val="000000"/>
                </a:solidFill>
              </a:rPr>
              <a:t>return </a:t>
            </a:r>
            <a:r>
              <a:rPr lang="en-US" sz="2000" b="0" dirty="0" err="1" smtClean="0">
                <a:solidFill>
                  <a:srgbClr val="000000"/>
                </a:solidFill>
              </a:rPr>
              <a:t>dlist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000" b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914400" y="1066800"/>
          <a:ext cx="7543800" cy="4498975"/>
        </p:xfrm>
        <a:graphic>
          <a:graphicData uri="http://schemas.openxmlformats.org/presentationml/2006/ole">
            <p:oleObj spid="_x0000_s52226" name="Chart" r:id="rId3" imgW="4010025" imgH="2390775" progId="Excel.Chart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48562" y="5638800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Overall accuracy: ~96%!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today…</a:t>
            </a:r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parts of speech (POS)?</a:t>
            </a:r>
          </a:p>
          <a:p>
            <a:r>
              <a:rPr lang="en-US" dirty="0" smtClean="0"/>
              <a:t>What is POS tagging?</a:t>
            </a:r>
          </a:p>
          <a:p>
            <a:r>
              <a:rPr lang="en-US" dirty="0" smtClean="0"/>
              <a:t>Methods for automatic POS tagging</a:t>
            </a:r>
          </a:p>
          <a:p>
            <a:pPr lvl="1"/>
            <a:r>
              <a:rPr lang="en-US" dirty="0" smtClean="0"/>
              <a:t>Rule-based POS tagging</a:t>
            </a:r>
          </a:p>
          <a:p>
            <a:pPr lvl="1"/>
            <a:r>
              <a:rPr lang="en-US" dirty="0" smtClean="0"/>
              <a:t>Transformation-based learning for POS tagging</a:t>
            </a:r>
          </a:p>
          <a:p>
            <a:r>
              <a:rPr lang="en-US" dirty="0" smtClean="0"/>
              <a:t>Along the way…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Supervised machine learning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Nouns</a:t>
            </a:r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class</a:t>
            </a:r>
          </a:p>
          <a:p>
            <a:pPr lvl="1"/>
            <a:r>
              <a:rPr lang="en-US" dirty="0" smtClean="0"/>
              <a:t>New inventions all the time: </a:t>
            </a:r>
            <a:r>
              <a:rPr lang="en-US" dirty="0" err="1" smtClean="0"/>
              <a:t>muggle</a:t>
            </a:r>
            <a:r>
              <a:rPr lang="en-US" dirty="0" smtClean="0"/>
              <a:t>, webinar, ...</a:t>
            </a:r>
          </a:p>
          <a:p>
            <a:r>
              <a:rPr lang="en-US" dirty="0" smtClean="0"/>
              <a:t>Semantics:</a:t>
            </a:r>
          </a:p>
          <a:p>
            <a:pPr lvl="1"/>
            <a:r>
              <a:rPr lang="en-US" dirty="0" smtClean="0"/>
              <a:t>Generally, words for people, places, things</a:t>
            </a:r>
          </a:p>
          <a:p>
            <a:pPr lvl="1"/>
            <a:r>
              <a:rPr lang="en-US" dirty="0" smtClean="0"/>
              <a:t>But not always (bandwidth, </a:t>
            </a:r>
            <a:r>
              <a:rPr lang="en-US" dirty="0" smtClean="0"/>
              <a:t>energy, </a:t>
            </a:r>
            <a:r>
              <a:rPr lang="en-US" dirty="0" smtClean="0"/>
              <a:t>...)</a:t>
            </a:r>
          </a:p>
          <a:p>
            <a:r>
              <a:rPr lang="en-US" dirty="0" smtClean="0"/>
              <a:t>Syntactic environment:</a:t>
            </a:r>
          </a:p>
          <a:p>
            <a:pPr lvl="1"/>
            <a:r>
              <a:rPr lang="en-US" dirty="0" smtClean="0"/>
              <a:t>Occurring with determiners</a:t>
            </a:r>
          </a:p>
          <a:p>
            <a:pPr lvl="1"/>
            <a:r>
              <a:rPr lang="en-US" dirty="0" err="1" smtClean="0"/>
              <a:t>Pluralizable</a:t>
            </a:r>
            <a:r>
              <a:rPr lang="en-US" dirty="0" smtClean="0"/>
              <a:t>, </a:t>
            </a:r>
            <a:r>
              <a:rPr lang="en-US" dirty="0" err="1" smtClean="0"/>
              <a:t>possessivizable</a:t>
            </a:r>
            <a:endParaRPr lang="en-US" dirty="0" smtClean="0"/>
          </a:p>
          <a:p>
            <a:r>
              <a:rPr lang="en-US" dirty="0" smtClean="0"/>
              <a:t>Other characteristics:</a:t>
            </a:r>
          </a:p>
          <a:p>
            <a:pPr lvl="1"/>
            <a:r>
              <a:rPr lang="en-US" dirty="0" smtClean="0"/>
              <a:t>Mass vs. count nouns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Verbs</a:t>
            </a:r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class</a:t>
            </a:r>
          </a:p>
          <a:p>
            <a:pPr lvl="1"/>
            <a:r>
              <a:rPr lang="en-US" dirty="0" smtClean="0"/>
              <a:t>New inventions all the time: </a:t>
            </a:r>
            <a:r>
              <a:rPr lang="en-US" dirty="0" err="1" smtClean="0"/>
              <a:t>google</a:t>
            </a:r>
            <a:r>
              <a:rPr lang="en-US" dirty="0" smtClean="0"/>
              <a:t>, tweet, ...</a:t>
            </a:r>
          </a:p>
          <a:p>
            <a:r>
              <a:rPr lang="en-US" dirty="0" smtClean="0"/>
              <a:t>Semantics:</a:t>
            </a:r>
          </a:p>
          <a:p>
            <a:pPr lvl="1"/>
            <a:r>
              <a:rPr lang="en-US" dirty="0" smtClean="0"/>
              <a:t>Generally, denote actions, processes, etc.</a:t>
            </a:r>
          </a:p>
          <a:p>
            <a:r>
              <a:rPr lang="en-US" dirty="0" smtClean="0"/>
              <a:t>Syntactic environment:</a:t>
            </a:r>
          </a:p>
          <a:p>
            <a:pPr lvl="1"/>
            <a:r>
              <a:rPr lang="en-US" dirty="0" smtClean="0"/>
              <a:t>Intransitive, transitive, </a:t>
            </a:r>
            <a:r>
              <a:rPr lang="en-US" dirty="0" err="1" smtClean="0"/>
              <a:t>ditransitive</a:t>
            </a:r>
            <a:endParaRPr lang="en-US" dirty="0" smtClean="0"/>
          </a:p>
          <a:p>
            <a:pPr lvl="1"/>
            <a:r>
              <a:rPr lang="en-US" dirty="0" smtClean="0"/>
              <a:t>Alternations</a:t>
            </a:r>
          </a:p>
          <a:p>
            <a:r>
              <a:rPr lang="en-US" dirty="0" smtClean="0"/>
              <a:t>Other characteristics:</a:t>
            </a:r>
          </a:p>
          <a:p>
            <a:pPr lvl="1"/>
            <a:r>
              <a:rPr lang="en-US" dirty="0" smtClean="0"/>
              <a:t>Main vs. auxiliary verbs</a:t>
            </a:r>
          </a:p>
          <a:p>
            <a:pPr lvl="1"/>
            <a:r>
              <a:rPr lang="en-US" dirty="0" smtClean="0"/>
              <a:t>Gerunds (verbs behaving like nouns)</a:t>
            </a:r>
          </a:p>
          <a:p>
            <a:pPr lvl="1"/>
            <a:r>
              <a:rPr lang="en-US" dirty="0" smtClean="0"/>
              <a:t>Participles (verbs behaving like adjectives)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27341</TotalTime>
  <Words>2474</Words>
  <Application>Microsoft Office PowerPoint</Application>
  <PresentationFormat>On-screen Show (4:3)</PresentationFormat>
  <Paragraphs>591</Paragraphs>
  <Slides>74</Slides>
  <Notes>19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Default Design</vt:lpstr>
      <vt:lpstr>Equation</vt:lpstr>
      <vt:lpstr>Microsoft Excel Chart</vt:lpstr>
      <vt:lpstr>Slide 1</vt:lpstr>
      <vt:lpstr>Slide 2</vt:lpstr>
      <vt:lpstr>Today’s Agenda</vt:lpstr>
      <vt:lpstr>Parts of Speech</vt:lpstr>
      <vt:lpstr>How do we define POS?</vt:lpstr>
      <vt:lpstr>Parts of Speech</vt:lpstr>
      <vt:lpstr>Open Class POS</vt:lpstr>
      <vt:lpstr>Nouns</vt:lpstr>
      <vt:lpstr>Verbs</vt:lpstr>
      <vt:lpstr>Adjectives and Adverbs</vt:lpstr>
      <vt:lpstr>Closed Class POS</vt:lpstr>
      <vt:lpstr>Particle vs. Prepositions</vt:lpstr>
      <vt:lpstr>More Closed Class POS</vt:lpstr>
      <vt:lpstr>Closed Class POS: Conjunctions</vt:lpstr>
      <vt:lpstr>Slide 15</vt:lpstr>
      <vt:lpstr>Slide 16</vt:lpstr>
      <vt:lpstr>Slide 17</vt:lpstr>
      <vt:lpstr>Slide 18</vt:lpstr>
      <vt:lpstr>Slide 19</vt:lpstr>
      <vt:lpstr>Back to regularly scheduled programming…</vt:lpstr>
      <vt:lpstr>POS Tagging: What’s the task?</vt:lpstr>
      <vt:lpstr>Penn Treebank Tagset: 45 Tags</vt:lpstr>
      <vt:lpstr>Penn Treebank Tagset: Choices</vt:lpstr>
      <vt:lpstr>Why do POS tagging?</vt:lpstr>
      <vt:lpstr>Why is it hard?</vt:lpstr>
      <vt:lpstr>Try your hand at tagging…</vt:lpstr>
      <vt:lpstr>Try your hand at tagging…</vt:lpstr>
      <vt:lpstr>Why is it hard?*</vt:lpstr>
      <vt:lpstr>Part-of-Speech Tagging</vt:lpstr>
      <vt:lpstr>It’s all about the benjamins</vt:lpstr>
      <vt:lpstr>Evolution of the Evaluation</vt:lpstr>
      <vt:lpstr>Evaluation Metric</vt:lpstr>
      <vt:lpstr>Components of a Proper Evaluation</vt:lpstr>
      <vt:lpstr>Part-of-Speech Tagging</vt:lpstr>
      <vt:lpstr>Automatic POS Tagging</vt:lpstr>
      <vt:lpstr>Rule-Based POS Tagging</vt:lpstr>
      <vt:lpstr>EngCG Architecture</vt:lpstr>
      <vt:lpstr>EngCG: Sample Lexical Entries</vt:lpstr>
      <vt:lpstr>EngCG: Constraint Rule Application</vt:lpstr>
      <vt:lpstr>EngCG: Evaluation</vt:lpstr>
      <vt:lpstr>Supervised Machine Learning</vt:lpstr>
      <vt:lpstr>Three Laws of Machine Learning</vt:lpstr>
      <vt:lpstr>Three Pillars of Statistical NLP</vt:lpstr>
      <vt:lpstr>Automatic POS Tagging</vt:lpstr>
      <vt:lpstr>Learn to automatically paint the  next Cubist masterpiece</vt:lpstr>
      <vt:lpstr>TBL: Training</vt:lpstr>
      <vt:lpstr>TBL: Training</vt:lpstr>
      <vt:lpstr>TBL: Training</vt:lpstr>
      <vt:lpstr>TBL: Training</vt:lpstr>
      <vt:lpstr>TBL: Training</vt:lpstr>
      <vt:lpstr>TBL: Training</vt:lpstr>
      <vt:lpstr>TBL: Training</vt:lpstr>
      <vt:lpstr>TBL: Testing</vt:lpstr>
      <vt:lpstr>TBL: Testing</vt:lpstr>
      <vt:lpstr>TBL: Testing</vt:lpstr>
      <vt:lpstr>TBL: Testing</vt:lpstr>
      <vt:lpstr>TBL: Testing</vt:lpstr>
      <vt:lpstr>TBL: Testing</vt:lpstr>
      <vt:lpstr>TBL Painting Algorithm</vt:lpstr>
      <vt:lpstr>TBL Painting Algorithm</vt:lpstr>
      <vt:lpstr>TBL Painting Algorithm</vt:lpstr>
      <vt:lpstr>TBL Templates</vt:lpstr>
      <vt:lpstr>TBL Example Rules</vt:lpstr>
      <vt:lpstr>TBL POS Tagging</vt:lpstr>
      <vt:lpstr>Three Pillars of Statistical NLP</vt:lpstr>
      <vt:lpstr>In case you missed it…</vt:lpstr>
      <vt:lpstr>Penn Treebank Tagset</vt:lpstr>
      <vt:lpstr>Turkish Morphology</vt:lpstr>
      <vt:lpstr>Turkish Morphological Analyzer</vt:lpstr>
      <vt:lpstr>Morphology Annotation Scheme</vt:lpstr>
      <vt:lpstr>How to tackle the problem…</vt:lpstr>
      <vt:lpstr>Learning Decision Lists</vt:lpstr>
      <vt:lpstr>Results</vt:lpstr>
      <vt:lpstr>What we covered today…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4922</cp:revision>
  <dcterms:created xsi:type="dcterms:W3CDTF">2009-04-21T05:05:25Z</dcterms:created>
  <dcterms:modified xsi:type="dcterms:W3CDTF">2009-09-21T18:38:58Z</dcterms:modified>
</cp:coreProperties>
</file>