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347" r:id="rId3"/>
    <p:sldId id="325" r:id="rId4"/>
    <p:sldId id="263" r:id="rId5"/>
    <p:sldId id="258" r:id="rId6"/>
    <p:sldId id="259" r:id="rId7"/>
    <p:sldId id="260" r:id="rId8"/>
    <p:sldId id="261" r:id="rId9"/>
    <p:sldId id="262" r:id="rId10"/>
    <p:sldId id="346" r:id="rId11"/>
    <p:sldId id="264" r:id="rId12"/>
    <p:sldId id="282" r:id="rId13"/>
    <p:sldId id="266" r:id="rId14"/>
    <p:sldId id="269" r:id="rId15"/>
    <p:sldId id="271" r:id="rId16"/>
    <p:sldId id="349" r:id="rId17"/>
    <p:sldId id="351" r:id="rId18"/>
    <p:sldId id="274" r:id="rId19"/>
    <p:sldId id="275" r:id="rId20"/>
    <p:sldId id="276" r:id="rId21"/>
    <p:sldId id="277" r:id="rId22"/>
    <p:sldId id="279" r:id="rId23"/>
    <p:sldId id="281" r:id="rId24"/>
    <p:sldId id="352" r:id="rId25"/>
    <p:sldId id="283" r:id="rId26"/>
    <p:sldId id="332" r:id="rId27"/>
    <p:sldId id="328" r:id="rId28"/>
    <p:sldId id="329" r:id="rId29"/>
    <p:sldId id="330" r:id="rId30"/>
    <p:sldId id="331" r:id="rId31"/>
    <p:sldId id="284" r:id="rId32"/>
    <p:sldId id="305" r:id="rId33"/>
    <p:sldId id="300" r:id="rId34"/>
    <p:sldId id="301" r:id="rId35"/>
    <p:sldId id="315" r:id="rId36"/>
    <p:sldId id="324" r:id="rId37"/>
    <p:sldId id="314" r:id="rId38"/>
    <p:sldId id="304" r:id="rId39"/>
    <p:sldId id="333" r:id="rId40"/>
    <p:sldId id="334" r:id="rId41"/>
    <p:sldId id="335" r:id="rId42"/>
    <p:sldId id="345" r:id="rId43"/>
    <p:sldId id="337" r:id="rId44"/>
    <p:sldId id="338" r:id="rId45"/>
    <p:sldId id="306" r:id="rId46"/>
    <p:sldId id="307" r:id="rId47"/>
    <p:sldId id="316" r:id="rId48"/>
    <p:sldId id="317" r:id="rId49"/>
    <p:sldId id="318" r:id="rId50"/>
    <p:sldId id="321" r:id="rId51"/>
    <p:sldId id="327" r:id="rId52"/>
    <p:sldId id="319" r:id="rId53"/>
    <p:sldId id="322" r:id="rId54"/>
    <p:sldId id="323" r:id="rId55"/>
    <p:sldId id="344" r:id="rId56"/>
    <p:sldId id="340" r:id="rId57"/>
    <p:sldId id="341" r:id="rId58"/>
    <p:sldId id="358" r:id="rId59"/>
    <p:sldId id="342" r:id="rId60"/>
    <p:sldId id="343" r:id="rId61"/>
    <p:sldId id="353" r:id="rId62"/>
    <p:sldId id="354" r:id="rId63"/>
    <p:sldId id="355" r:id="rId64"/>
    <p:sldId id="356" r:id="rId65"/>
    <p:sldId id="357" r:id="rId66"/>
    <p:sldId id="359" r:id="rId67"/>
    <p:sldId id="360" r:id="rId68"/>
    <p:sldId id="361" r:id="rId69"/>
    <p:sldId id="362" r:id="rId70"/>
    <p:sldId id="364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9617" autoAdjust="0"/>
  </p:normalViewPr>
  <p:slideViewPr>
    <p:cSldViewPr>
      <p:cViewPr>
        <p:scale>
          <a:sx n="125" d="100"/>
          <a:sy n="125" d="100"/>
        </p:scale>
        <p:origin x="-31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D09DA-3061-C24C-902B-B840C73AC680}" type="slidenum">
              <a:rPr lang="en-US"/>
              <a:pPr/>
              <a:t>4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endParaRPr lang="en-US">
              <a:sym typeface="Symbol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nlab.org/tutorials/gmm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Hidden Markov Models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kern="0" dirty="0" err="1" smtClean="0">
                <a:solidFill>
                  <a:schemeClr val="bg1"/>
                </a:solidFill>
                <a:latin typeface="+mn-lt"/>
              </a:rPr>
              <a:t>iSchool</a:t>
            </a: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September 30,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FSMs…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state transitions are equally likely</a:t>
            </a:r>
          </a:p>
          <a:p>
            <a:r>
              <a:rPr lang="en-US" dirty="0" smtClean="0"/>
              <a:t>But what if we </a:t>
            </a:r>
            <a:r>
              <a:rPr lang="en-US" i="1" dirty="0" smtClean="0"/>
              <a:t>know</a:t>
            </a:r>
            <a:r>
              <a:rPr lang="en-US" dirty="0" smtClean="0"/>
              <a:t> that isn’t true?</a:t>
            </a:r>
          </a:p>
          <a:p>
            <a:r>
              <a:rPr lang="en-US" dirty="0" smtClean="0"/>
              <a:t>How might we </a:t>
            </a:r>
            <a:r>
              <a:rPr lang="en-US" i="1" dirty="0" smtClean="0"/>
              <a:t>know</a:t>
            </a:r>
            <a:r>
              <a:rPr lang="en-US" dirty="0" smtClean="0"/>
              <a:t>?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Weighted FSMs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 more about state transitions?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‘a’ is twice as likely to be seen in state 1 as ‘b’ or ‘c’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‘c’ is three times as likely to be seen in state 2 as ‘a’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FSM → Weighted FSM</a:t>
            </a: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What do we get of it?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score(‘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ab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2 (?)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score(‘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bc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3 (?)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194" y="2438400"/>
            <a:ext cx="3250406" cy="15370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69469" y="2656062"/>
            <a:ext cx="911945" cy="1179835"/>
            <a:chOff x="23" y="11"/>
            <a:chExt cx="817" cy="1057"/>
          </a:xfrm>
        </p:grpSpPr>
        <p:sp>
          <p:nvSpPr>
            <p:cNvPr id="28679" name="Rectangle 7"/>
            <p:cNvSpPr>
              <a:spLocks/>
            </p:cNvSpPr>
            <p:nvPr/>
          </p:nvSpPr>
          <p:spPr bwMode="auto">
            <a:xfrm>
              <a:off x="383" y="11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2</a:t>
              </a:r>
            </a:p>
          </p:txBody>
        </p:sp>
        <p:sp>
          <p:nvSpPr>
            <p:cNvPr id="28680" name="Rectangle 8"/>
            <p:cNvSpPr>
              <a:spLocks/>
            </p:cNvSpPr>
            <p:nvPr/>
          </p:nvSpPr>
          <p:spPr bwMode="auto">
            <a:xfrm>
              <a:off x="23" y="467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</p:txBody>
        </p:sp>
        <p:sp>
          <p:nvSpPr>
            <p:cNvPr id="28681" name="Rectangle 9"/>
            <p:cNvSpPr>
              <a:spLocks/>
            </p:cNvSpPr>
            <p:nvPr/>
          </p:nvSpPr>
          <p:spPr bwMode="auto">
            <a:xfrm>
              <a:off x="751" y="875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82070" y="2611413"/>
            <a:ext cx="420811" cy="777998"/>
            <a:chOff x="23" y="11"/>
            <a:chExt cx="377" cy="697"/>
          </a:xfrm>
        </p:grpSpPr>
        <p:sp>
          <p:nvSpPr>
            <p:cNvPr id="28683" name="Rectangle 11"/>
            <p:cNvSpPr>
              <a:spLocks/>
            </p:cNvSpPr>
            <p:nvPr/>
          </p:nvSpPr>
          <p:spPr bwMode="auto">
            <a:xfrm>
              <a:off x="23" y="515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</p:txBody>
        </p:sp>
        <p:sp>
          <p:nvSpPr>
            <p:cNvPr id="28684" name="Rectangle 12"/>
            <p:cNvSpPr>
              <a:spLocks/>
            </p:cNvSpPr>
            <p:nvPr/>
          </p:nvSpPr>
          <p:spPr bwMode="auto">
            <a:xfrm>
              <a:off x="311" y="11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3</a:t>
              </a:r>
            </a:p>
          </p:txBody>
        </p:sp>
      </p:grpSp>
      <p:sp>
        <p:nvSpPr>
          <p:cNvPr id="28685" name="Rectangle 13"/>
          <p:cNvSpPr>
            <a:spLocks/>
          </p:cNvSpPr>
          <p:nvPr/>
        </p:nvSpPr>
        <p:spPr bwMode="auto">
          <a:xfrm>
            <a:off x="4413069" y="3165604"/>
            <a:ext cx="9938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4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86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problem with adding </a:t>
            </a:r>
            <a:r>
              <a:rPr lang="en-US" dirty="0" smtClean="0"/>
              <a:t>weights </a:t>
            </a:r>
            <a:r>
              <a:rPr lang="en-US" dirty="0" smtClean="0"/>
              <a:t>to transitions?</a:t>
            </a:r>
          </a:p>
          <a:p>
            <a:r>
              <a:rPr lang="en-US" dirty="0" smtClean="0"/>
              <a:t>What if we replace weights with probabilities?</a:t>
            </a:r>
          </a:p>
          <a:p>
            <a:pPr lvl="1"/>
            <a:r>
              <a:rPr lang="en-US" dirty="0" smtClean="0"/>
              <a:t>Probabilities provide a theoretically-sound way to model </a:t>
            </a:r>
            <a:r>
              <a:rPr lang="en-US" dirty="0" smtClean="0"/>
              <a:t>uncertainly (ambiguity in language)</a:t>
            </a:r>
            <a:endParaRPr lang="en-US" dirty="0" smtClean="0"/>
          </a:p>
          <a:p>
            <a:pPr lvl="1"/>
            <a:r>
              <a:rPr lang="en-US" dirty="0" smtClean="0"/>
              <a:t>But how do we assign probabilities?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Probabilistic FSMs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 more about state transitions?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‘a’ is twice as likely to be seen in state 1 as ‘b’ or ‘c’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‘c’ is three times as likely to be seen in state 2 as ‘a’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What do we get of it? What’s the interpretation?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P(‘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ab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0.5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P(‘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bc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0.1875</a:t>
            </a: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This is a Markov chain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194" y="2438400"/>
            <a:ext cx="3250406" cy="15370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45570" y="2656062"/>
            <a:ext cx="1160860" cy="1179835"/>
            <a:chOff x="-88" y="11"/>
            <a:chExt cx="1040" cy="1057"/>
          </a:xfrm>
        </p:grpSpPr>
        <p:sp>
          <p:nvSpPr>
            <p:cNvPr id="28679" name="Rectangle 7"/>
            <p:cNvSpPr>
              <a:spLocks/>
            </p:cNvSpPr>
            <p:nvPr/>
          </p:nvSpPr>
          <p:spPr bwMode="auto">
            <a:xfrm>
              <a:off x="317" y="11"/>
              <a:ext cx="223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0.5</a:t>
              </a:r>
            </a:p>
          </p:txBody>
        </p:sp>
        <p:sp>
          <p:nvSpPr>
            <p:cNvPr id="28680" name="Rectangle 8"/>
            <p:cNvSpPr>
              <a:spLocks/>
            </p:cNvSpPr>
            <p:nvPr/>
          </p:nvSpPr>
          <p:spPr bwMode="auto">
            <a:xfrm>
              <a:off x="-88" y="467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28681" name="Rectangle 9"/>
            <p:cNvSpPr>
              <a:spLocks/>
            </p:cNvSpPr>
            <p:nvPr/>
          </p:nvSpPr>
          <p:spPr bwMode="auto">
            <a:xfrm>
              <a:off x="640" y="87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58171" y="2611413"/>
            <a:ext cx="669725" cy="777998"/>
            <a:chOff x="-88" y="11"/>
            <a:chExt cx="600" cy="697"/>
          </a:xfrm>
        </p:grpSpPr>
        <p:sp>
          <p:nvSpPr>
            <p:cNvPr id="28683" name="Rectangle 11"/>
            <p:cNvSpPr>
              <a:spLocks/>
            </p:cNvSpPr>
            <p:nvPr/>
          </p:nvSpPr>
          <p:spPr bwMode="auto">
            <a:xfrm>
              <a:off x="-88" y="51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28684" name="Rectangle 12"/>
            <p:cNvSpPr>
              <a:spLocks/>
            </p:cNvSpPr>
            <p:nvPr/>
          </p:nvSpPr>
          <p:spPr bwMode="auto">
            <a:xfrm>
              <a:off x="200" y="11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0.75</a:t>
              </a:r>
            </a:p>
          </p:txBody>
        </p:sp>
      </p:grpSp>
      <p:sp>
        <p:nvSpPr>
          <p:cNvPr id="28685" name="Rectangle 13"/>
          <p:cNvSpPr>
            <a:spLocks/>
          </p:cNvSpPr>
          <p:nvPr/>
        </p:nvSpPr>
        <p:spPr bwMode="auto">
          <a:xfrm>
            <a:off x="4338529" y="3165604"/>
            <a:ext cx="24846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4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86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Chain: Formal Specification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Q</a:t>
            </a:r>
            <a:r>
              <a:rPr lang="en-US" dirty="0" smtClean="0"/>
              <a:t>: a finite set of </a:t>
            </a:r>
            <a:r>
              <a:rPr lang="en-US" i="1" dirty="0" smtClean="0"/>
              <a:t>N</a:t>
            </a:r>
            <a:r>
              <a:rPr lang="en-US" dirty="0" smtClean="0"/>
              <a:t> states 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= {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 …}</a:t>
            </a:r>
          </a:p>
          <a:p>
            <a:r>
              <a:rPr lang="en-US" dirty="0" smtClean="0"/>
              <a:t>The start state</a:t>
            </a:r>
          </a:p>
          <a:p>
            <a:pPr lvl="1"/>
            <a:r>
              <a:rPr lang="en-US" dirty="0" smtClean="0"/>
              <a:t>An explicit start state: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</a:p>
          <a:p>
            <a:pPr lvl="1"/>
            <a:r>
              <a:rPr lang="en-US" dirty="0" smtClean="0"/>
              <a:t>Alternatively, a probability distribution over start states: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, …},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l-GR" i="1" dirty="0" smtClean="0"/>
              <a:t>π</a:t>
            </a:r>
            <a:r>
              <a:rPr lang="en-US" i="1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1</a:t>
            </a:r>
            <a:endParaRPr lang="en-US" dirty="0" smtClean="0"/>
          </a:p>
          <a:p>
            <a:r>
              <a:rPr lang="en-US" dirty="0" smtClean="0"/>
              <a:t>The set of final states: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F</a:t>
            </a:r>
            <a:endParaRPr lang="en-US" i="1" baseline="-25000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Transition probability matrix A = [</a:t>
            </a:r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j</a:t>
            </a:r>
            <a:r>
              <a:rPr lang="en-US" dirty="0" err="1" smtClean="0"/>
              <a:t>|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ij</a:t>
            </a:r>
            <a:r>
              <a:rPr lang="en-US" dirty="0" smtClean="0">
                <a:sym typeface="Symbol"/>
              </a:rPr>
              <a:t> = 1  </a:t>
            </a:r>
            <a:r>
              <a:rPr lang="en-US" i="1" dirty="0" err="1" smtClean="0">
                <a:sym typeface="Symbol"/>
              </a:rPr>
              <a:t>i</a:t>
            </a:r>
            <a:endParaRPr lang="en-US" dirty="0" smtClean="0">
              <a:sym typeface="Symbo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029200"/>
            <a:ext cx="3250406" cy="15370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381376" y="5246862"/>
            <a:ext cx="1160860" cy="1179835"/>
            <a:chOff x="-88" y="11"/>
            <a:chExt cx="1040" cy="1057"/>
          </a:xfrm>
        </p:grpSpPr>
        <p:sp>
          <p:nvSpPr>
            <p:cNvPr id="10" name="Rectangle 7"/>
            <p:cNvSpPr>
              <a:spLocks/>
            </p:cNvSpPr>
            <p:nvPr/>
          </p:nvSpPr>
          <p:spPr bwMode="auto">
            <a:xfrm>
              <a:off x="317" y="11"/>
              <a:ext cx="223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0.5</a:t>
              </a:r>
            </a:p>
          </p:txBody>
        </p:sp>
        <p:sp>
          <p:nvSpPr>
            <p:cNvPr id="11" name="Rectangle 8"/>
            <p:cNvSpPr>
              <a:spLocks/>
            </p:cNvSpPr>
            <p:nvPr/>
          </p:nvSpPr>
          <p:spPr bwMode="auto">
            <a:xfrm>
              <a:off x="-88" y="467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640" y="87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4193977" y="5202213"/>
            <a:ext cx="669725" cy="777998"/>
            <a:chOff x="-88" y="11"/>
            <a:chExt cx="600" cy="697"/>
          </a:xfrm>
        </p:grpSpPr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-88" y="51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200" y="11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0.75</a:t>
              </a:r>
            </a:p>
          </p:txBody>
        </p:sp>
      </p:grpSp>
      <p:sp>
        <p:nvSpPr>
          <p:cNvPr id="16" name="Rectangle 13"/>
          <p:cNvSpPr>
            <a:spLocks/>
          </p:cNvSpPr>
          <p:nvPr/>
        </p:nvSpPr>
        <p:spPr bwMode="auto">
          <a:xfrm>
            <a:off x="5074335" y="5756404"/>
            <a:ext cx="24846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4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model the stock market…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What’s special about this FSM?</a:t>
            </a:r>
          </a:p>
          <a:p>
            <a:pPr lvl="1"/>
            <a:r>
              <a:rPr lang="en-US" dirty="0" smtClean="0"/>
              <a:t>Present state only depends on the previous state!</a:t>
            </a:r>
          </a:p>
          <a:p>
            <a:r>
              <a:rPr lang="en-US" dirty="0" smtClean="0"/>
              <a:t>The (1st order) Markov assumption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|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…</a:t>
            </a:r>
            <a:r>
              <a:rPr lang="en-US" i="1" dirty="0" smtClean="0"/>
              <a:t>q</a:t>
            </a:r>
            <a:r>
              <a:rPr lang="en-US" i="1" baseline="-25000" dirty="0" smtClean="0"/>
              <a:t>i-1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|</a:t>
            </a:r>
            <a:r>
              <a:rPr lang="en-US" i="1" dirty="0" smtClean="0"/>
              <a:t>q</a:t>
            </a:r>
            <a:r>
              <a:rPr lang="en-US" i="1" baseline="-25000" dirty="0" smtClean="0"/>
              <a:t>i-1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994172"/>
            <a:ext cx="2348508" cy="3196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79847" y="1830216"/>
            <a:ext cx="3053953" cy="1307082"/>
            <a:chOff x="0" y="33"/>
            <a:chExt cx="2736" cy="1171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 rot="10800000">
              <a:off x="696" y="164"/>
              <a:ext cx="392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rot="10800000">
              <a:off x="0" y="1204"/>
              <a:ext cx="392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328" y="1204"/>
              <a:ext cx="40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6" name="Rectangle 6"/>
            <p:cNvSpPr>
              <a:spLocks/>
            </p:cNvSpPr>
            <p:nvPr/>
          </p:nvSpPr>
          <p:spPr bwMode="auto">
            <a:xfrm>
              <a:off x="827" y="33"/>
              <a:ext cx="129" cy="1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800" dirty="0" smtClean="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rPr>
                <a:t>0.2</a:t>
              </a:r>
            </a:p>
          </p:txBody>
        </p:sp>
        <p:sp>
          <p:nvSpPr>
            <p:cNvPr id="17" name="Rectangle 7"/>
            <p:cNvSpPr>
              <a:spLocks/>
            </p:cNvSpPr>
            <p:nvPr/>
          </p:nvSpPr>
          <p:spPr bwMode="auto">
            <a:xfrm>
              <a:off x="131" y="1049"/>
              <a:ext cx="129" cy="1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800" dirty="0" smtClean="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rPr>
                <a:t>0.5</a:t>
              </a:r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2443" y="1049"/>
              <a:ext cx="129" cy="1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800" dirty="0" smtClean="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rPr>
                <a:t>0.3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90199" y="2114490"/>
            <a:ext cx="204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What’s missing?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8425" y="211449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Add “priors”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0199" y="1276290"/>
            <a:ext cx="423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Each state corresponds to a physical state in the world 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0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AutoShape 15"/>
          <p:cNvSpPr>
            <a:spLocks/>
          </p:cNvSpPr>
          <p:nvPr/>
        </p:nvSpPr>
        <p:spPr bwMode="auto">
          <a:xfrm>
            <a:off x="1676401" y="3545087"/>
            <a:ext cx="3124200" cy="419695"/>
          </a:xfrm>
          <a:prstGeom prst="roundRect">
            <a:avLst>
              <a:gd name="adj" fmla="val 31912"/>
            </a:avLst>
          </a:pr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Are states always observable ?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05960" y="2371949"/>
            <a:ext cx="3176782" cy="462111"/>
            <a:chOff x="-17" y="21"/>
            <a:chExt cx="2845" cy="414"/>
          </a:xfrm>
        </p:grpSpPr>
        <p:sp>
          <p:nvSpPr>
            <p:cNvPr id="33795" name="Rectangle 3"/>
            <p:cNvSpPr>
              <a:spLocks/>
            </p:cNvSpPr>
            <p:nvPr/>
          </p:nvSpPr>
          <p:spPr bwMode="auto">
            <a:xfrm>
              <a:off x="721" y="21"/>
              <a:ext cx="2107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rPr>
                <a:t>1  2  3  4  5  6</a:t>
              </a:r>
            </a:p>
          </p:txBody>
        </p:sp>
        <p:sp>
          <p:nvSpPr>
            <p:cNvPr id="33796" name="Rectangle 4"/>
            <p:cNvSpPr>
              <a:spLocks/>
            </p:cNvSpPr>
            <p:nvPr/>
          </p:nvSpPr>
          <p:spPr bwMode="auto">
            <a:xfrm>
              <a:off x="-17" y="21"/>
              <a:ext cx="708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dirty="0" smtClean="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rPr>
                <a:t>Day:</a:t>
              </a:r>
            </a:p>
          </p:txBody>
        </p:sp>
      </p:grpSp>
      <p:sp>
        <p:nvSpPr>
          <p:cNvPr id="33797" name="Rectangle 5"/>
          <p:cNvSpPr>
            <a:spLocks/>
          </p:cNvSpPr>
          <p:nvPr/>
        </p:nvSpPr>
        <p:spPr bwMode="auto">
          <a:xfrm>
            <a:off x="2039318" y="4836765"/>
            <a:ext cx="218329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↑ ↓  ↔ ↑ ↓ ↔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5089922" y="4643438"/>
            <a:ext cx="2834878" cy="84832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>
              <a:tabLst>
                <a:tab pos="4032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↑:  	Market is up</a:t>
            </a:r>
          </a:p>
          <a:p>
            <a:pPr eaLnBrk="1" hangingPunct="1">
              <a:tabLst>
                <a:tab pos="4032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↓:  	Market is down</a:t>
            </a:r>
          </a:p>
          <a:p>
            <a:pPr eaLnBrk="1" hangingPunct="1">
              <a:tabLst>
                <a:tab pos="4032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↔: 	Market hasn’t changed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752600" y="3524102"/>
            <a:ext cx="514564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ull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2286000" y="3524102"/>
            <a:ext cx="626775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ear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2948039" y="3524102"/>
            <a:ext cx="256481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3232547" y="3523879"/>
            <a:ext cx="627311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ear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4133627" y="3523879"/>
            <a:ext cx="514573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ull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3858071" y="3523879"/>
            <a:ext cx="256729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5482828" y="3335239"/>
            <a:ext cx="2137172" cy="8393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>
              <a:tabLst>
                <a:tab pos="6318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Bull:	Bull Market</a:t>
            </a:r>
          </a:p>
          <a:p>
            <a:pPr eaLnBrk="1" hangingPunct="1">
              <a:tabLst>
                <a:tab pos="6318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Bear:  Bear Market</a:t>
            </a:r>
          </a:p>
          <a:p>
            <a:pPr eaLnBrk="1" hangingPunct="1">
              <a:tabLst>
                <a:tab pos="6318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S:  	Static Market</a:t>
            </a:r>
          </a:p>
        </p:txBody>
      </p:sp>
      <p:sp>
        <p:nvSpPr>
          <p:cNvPr id="33809" name="Rectangle 17"/>
          <p:cNvSpPr>
            <a:spLocks/>
          </p:cNvSpPr>
          <p:nvPr/>
        </p:nvSpPr>
        <p:spPr bwMode="auto">
          <a:xfrm>
            <a:off x="3352800" y="3276600"/>
            <a:ext cx="1591717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Not observable !</a:t>
            </a:r>
          </a:p>
        </p:txBody>
      </p:sp>
      <p:sp>
        <p:nvSpPr>
          <p:cNvPr id="33812" name="Rectangle 20"/>
          <p:cNvSpPr>
            <a:spLocks/>
          </p:cNvSpPr>
          <p:nvPr/>
        </p:nvSpPr>
        <p:spPr bwMode="auto">
          <a:xfrm>
            <a:off x="1579440" y="4490308"/>
            <a:ext cx="3263009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Here’s what you actually observe: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nimBg="1"/>
      <p:bldP spid="33797" grpId="0"/>
      <p:bldP spid="33798" grpId="0" animBg="1"/>
      <p:bldP spid="33799" grpId="0"/>
      <p:bldP spid="33800" grpId="0"/>
      <p:bldP spid="33801" grpId="0"/>
      <p:bldP spid="33803" grpId="0"/>
      <p:bldP spid="33804" grpId="0"/>
      <p:bldP spid="33805" grpId="0"/>
      <p:bldP spid="33806" grpId="0" animBg="1"/>
      <p:bldP spid="33809" grpId="0"/>
      <p:bldP spid="338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 Markov Models</a:t>
            </a:r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Markov chains aren’t enough!</a:t>
            </a:r>
          </a:p>
          <a:p>
            <a:pPr lvl="1"/>
            <a:r>
              <a:rPr lang="en-US" dirty="0" smtClean="0"/>
              <a:t>What if you can’t directly observe the states? </a:t>
            </a:r>
          </a:p>
          <a:p>
            <a:pPr lvl="1"/>
            <a:r>
              <a:rPr lang="en-US" dirty="0" smtClean="0"/>
              <a:t>We need to model problems where observations don’t directly correspond to states…</a:t>
            </a:r>
          </a:p>
          <a:p>
            <a:r>
              <a:rPr lang="en-US" dirty="0" smtClean="0"/>
              <a:t> Solution: A Hidden Markov Model (HMM)</a:t>
            </a:r>
          </a:p>
          <a:p>
            <a:pPr lvl="1"/>
            <a:r>
              <a:rPr lang="en-US" dirty="0" smtClean="0"/>
              <a:t>Assume two probabilistic processes</a:t>
            </a:r>
          </a:p>
          <a:p>
            <a:pPr lvl="1"/>
            <a:r>
              <a:rPr lang="en-US" dirty="0" smtClean="0"/>
              <a:t>Underlying process </a:t>
            </a:r>
            <a:r>
              <a:rPr lang="en-US" dirty="0" smtClean="0"/>
              <a:t>(state transition) is hidden</a:t>
            </a:r>
            <a:endParaRPr lang="en-US" dirty="0" smtClean="0"/>
          </a:p>
          <a:p>
            <a:pPr lvl="1"/>
            <a:r>
              <a:rPr lang="en-US" dirty="0" smtClean="0"/>
              <a:t>Second process </a:t>
            </a:r>
            <a:r>
              <a:rPr lang="en-US" dirty="0" smtClean="0"/>
              <a:t>generates </a:t>
            </a:r>
            <a:r>
              <a:rPr lang="en-US" dirty="0" smtClean="0"/>
              <a:t>sequence of observed events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HMM: Formal Specification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Q</a:t>
            </a:r>
            <a:r>
              <a:rPr lang="en-US" dirty="0" smtClean="0"/>
              <a:t>: a finite set of </a:t>
            </a:r>
            <a:r>
              <a:rPr lang="en-US" i="1" dirty="0" smtClean="0"/>
              <a:t>N</a:t>
            </a:r>
            <a:r>
              <a:rPr lang="en-US" dirty="0" smtClean="0"/>
              <a:t> states 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= {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 …}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Transition probability matrix A = [</a:t>
            </a:r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j</a:t>
            </a:r>
            <a:r>
              <a:rPr lang="en-US" dirty="0" err="1" smtClean="0"/>
              <a:t>|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ij</a:t>
            </a:r>
            <a:r>
              <a:rPr lang="en-US" dirty="0" smtClean="0">
                <a:sym typeface="Symbol"/>
              </a:rPr>
              <a:t> = 1  </a:t>
            </a:r>
            <a:r>
              <a:rPr lang="en-US" i="1" dirty="0" err="1" smtClean="0">
                <a:sym typeface="Symbol"/>
              </a:rPr>
              <a:t>i</a:t>
            </a:r>
            <a:endParaRPr lang="en-US" i="1" dirty="0" smtClean="0">
              <a:sym typeface="Symbol"/>
            </a:endParaRPr>
          </a:p>
          <a:p>
            <a:pPr marL="342848" lvl="1" indent="-342848">
              <a:spcBef>
                <a:spcPct val="25000"/>
              </a:spcBef>
              <a:spcAft>
                <a:spcPct val="25000"/>
              </a:spcAft>
              <a:buFont typeface="Wingdings" charset="2"/>
              <a:buChar char="¢"/>
            </a:pPr>
            <a:r>
              <a:rPr lang="en-US" sz="2400" dirty="0" smtClean="0"/>
              <a:t>Sequence of observations </a:t>
            </a:r>
            <a:r>
              <a:rPr lang="en-US" sz="2400" i="1" dirty="0" smtClean="0"/>
              <a:t>O</a:t>
            </a:r>
            <a:r>
              <a:rPr lang="en-US" sz="2400" dirty="0" smtClean="0"/>
              <a:t> = </a:t>
            </a:r>
            <a:r>
              <a:rPr lang="en-US" sz="2400" i="1" dirty="0" smtClean="0"/>
              <a:t>o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o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, ... </a:t>
            </a:r>
            <a:r>
              <a:rPr lang="en-US" sz="2400" i="1" dirty="0" err="1" smtClean="0"/>
              <a:t>o</a:t>
            </a:r>
            <a:r>
              <a:rPr lang="en-US" sz="2400" i="1" baseline="-25000" dirty="0" err="1" smtClean="0"/>
              <a:t>T</a:t>
            </a:r>
            <a:endParaRPr lang="en-US" sz="2400" i="1" baseline="-25000" dirty="0" smtClean="0"/>
          </a:p>
          <a:p>
            <a:pPr lvl="1"/>
            <a:r>
              <a:rPr lang="en-US" dirty="0" smtClean="0"/>
              <a:t>Each drawn from a given set of symbols (vocabulary V)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|</a:t>
            </a:r>
            <a:r>
              <a:rPr lang="en-US" i="1" dirty="0" smtClean="0"/>
              <a:t>V</a:t>
            </a:r>
            <a:r>
              <a:rPr lang="en-US" dirty="0" smtClean="0"/>
              <a:t>| Emission probability matrix, </a:t>
            </a:r>
            <a:r>
              <a:rPr lang="en-US" i="1" dirty="0" smtClean="0"/>
              <a:t>B</a:t>
            </a:r>
            <a:r>
              <a:rPr lang="en-US" dirty="0" smtClean="0"/>
              <a:t> = [</a:t>
            </a:r>
            <a:r>
              <a:rPr lang="en-US" i="1" dirty="0" smtClean="0"/>
              <a:t>b</a:t>
            </a:r>
            <a:r>
              <a:rPr lang="en-US" i="1" baseline="-25000" dirty="0" smtClean="0"/>
              <a:t>it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it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err="1" smtClean="0"/>
              <a:t>|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it</a:t>
            </a:r>
            <a:r>
              <a:rPr lang="en-US" dirty="0" smtClean="0">
                <a:sym typeface="Symbol"/>
              </a:rPr>
              <a:t> = 1  </a:t>
            </a:r>
            <a:r>
              <a:rPr lang="en-US" i="1" dirty="0" err="1" smtClean="0">
                <a:sym typeface="Symbol"/>
              </a:rPr>
              <a:t>i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Start and end states</a:t>
            </a:r>
          </a:p>
          <a:p>
            <a:pPr lvl="1"/>
            <a:r>
              <a:rPr lang="en-US" dirty="0" smtClean="0"/>
              <a:t>An explicit start state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or alternatively,</a:t>
            </a:r>
            <a:br>
              <a:rPr lang="en-US" dirty="0" smtClean="0"/>
            </a:br>
            <a:r>
              <a:rPr lang="en-US" dirty="0" smtClean="0"/>
              <a:t>a prior distribution over start states: {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, …},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l-GR" i="1" dirty="0" smtClean="0"/>
              <a:t>π</a:t>
            </a:r>
            <a:r>
              <a:rPr lang="en-US" i="1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1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set of final states: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F</a:t>
            </a:r>
            <a:endParaRPr lang="en-US" i="1" baseline="-25000" dirty="0" smtClean="0"/>
          </a:p>
          <a:p>
            <a:pPr lvl="1"/>
            <a:endParaRPr lang="en-US" dirty="0" smtClean="0"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070" y="3527227"/>
            <a:ext cx="3786188" cy="8572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7891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7" grpId="0"/>
      <p:bldP spid="8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 leap forward in NLP</a:t>
            </a:r>
          </a:p>
          <a:p>
            <a:r>
              <a:rPr lang="en-US" dirty="0" smtClean="0"/>
              <a:t>Hidden Markov models (HMMs)</a:t>
            </a:r>
          </a:p>
          <a:p>
            <a:pPr lvl="1"/>
            <a:r>
              <a:rPr lang="en-US" dirty="0" smtClean="0"/>
              <a:t>Forward algorithm</a:t>
            </a:r>
          </a:p>
          <a:p>
            <a:pPr lvl="1"/>
            <a:r>
              <a:rPr lang="en-US" dirty="0" err="1" smtClean="0"/>
              <a:t>Viterbi</a:t>
            </a:r>
            <a:r>
              <a:rPr lang="en-US" dirty="0" smtClean="0"/>
              <a:t> </a:t>
            </a:r>
            <a:r>
              <a:rPr lang="en-US" dirty="0" smtClean="0"/>
              <a:t>decoding</a:t>
            </a:r>
          </a:p>
          <a:p>
            <a:pPr lvl="1"/>
            <a:r>
              <a:rPr lang="en-US" dirty="0" smtClean="0"/>
              <a:t>Supervised training</a:t>
            </a:r>
          </a:p>
          <a:p>
            <a:pPr lvl="1"/>
            <a:r>
              <a:rPr lang="en-US" dirty="0" smtClean="0"/>
              <a:t>Unsupervised training teaser</a:t>
            </a:r>
            <a:endParaRPr lang="en-US" dirty="0" smtClean="0"/>
          </a:p>
          <a:p>
            <a:r>
              <a:rPr lang="en-US" dirty="0" smtClean="0"/>
              <a:t>HMMs for POS tagging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16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649" y="5813227"/>
            <a:ext cx="1509117" cy="2768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74254" y="20022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18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649" y="5813227"/>
            <a:ext cx="1509117" cy="2768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1410891" y="4250531"/>
            <a:ext cx="5482828" cy="1143000"/>
            <a:chOff x="0" y="0"/>
            <a:chExt cx="4912" cy="1024"/>
          </a:xfrm>
        </p:grpSpPr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" y="496"/>
              <a:ext cx="144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22" name="Line 11"/>
            <p:cNvSpPr>
              <a:spLocks noChangeShapeType="1"/>
            </p:cNvSpPr>
            <p:nvPr/>
          </p:nvSpPr>
          <p:spPr bwMode="auto">
            <a:xfrm rot="10800000" flipH="1">
              <a:off x="252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rot="10800000" flipH="1">
              <a:off x="116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rot="10800000" flipH="1">
              <a:off x="3800" y="0"/>
              <a:ext cx="0" cy="41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496"/>
              <a:ext cx="148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68" y="496"/>
              <a:ext cx="1544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27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29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74254" y="20022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33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74254" y="24344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649" y="5813227"/>
            <a:ext cx="1509117" cy="2768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115221" y="3158936"/>
            <a:ext cx="3415609" cy="521213"/>
            <a:chOff x="31" y="26"/>
            <a:chExt cx="3060" cy="466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 rot="10800000">
              <a:off x="247" y="188"/>
              <a:ext cx="192" cy="264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rot="10800000">
              <a:off x="1559" y="196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rot="10800000">
              <a:off x="2895" y="148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4" name="Rectangle 22"/>
            <p:cNvSpPr>
              <a:spLocks/>
            </p:cNvSpPr>
            <p:nvPr/>
          </p:nvSpPr>
          <p:spPr bwMode="auto">
            <a:xfrm>
              <a:off x="31" y="50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1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=0.5</a:t>
              </a:r>
            </a:p>
          </p:txBody>
        </p:sp>
        <p:sp>
          <p:nvSpPr>
            <p:cNvPr id="44055" name="Rectangle 23"/>
            <p:cNvSpPr>
              <a:spLocks/>
            </p:cNvSpPr>
            <p:nvPr/>
          </p:nvSpPr>
          <p:spPr bwMode="auto">
            <a:xfrm>
              <a:off x="1367" y="74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lvl="0"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2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=0.2</a:t>
              </a:r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775" y="26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+mn-lt"/>
                  <a:cs typeface="Helvetica" charset="0"/>
                  <a:sym typeface="Helvetica" charset="0"/>
                </a:rPr>
                <a:t>3</a:t>
              </a:r>
              <a:r>
                <a:rPr lang="en-US" sz="900" dirty="0" smtClean="0">
                  <a:solidFill>
                    <a:srgbClr val="000000"/>
                  </a:solidFill>
                  <a:latin typeface="+mn-lt"/>
                  <a:cs typeface="Helvetica" charset="0"/>
                  <a:sym typeface="Helvetica" charset="0"/>
                </a:rPr>
                <a:t>=0.3</a:t>
              </a: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410891" y="4250531"/>
            <a:ext cx="5482828" cy="1143000"/>
            <a:chOff x="0" y="0"/>
            <a:chExt cx="4912" cy="1024"/>
          </a:xfrm>
        </p:grpSpPr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" y="496"/>
              <a:ext cx="144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31" name="Line 11"/>
            <p:cNvSpPr>
              <a:spLocks noChangeShapeType="1"/>
            </p:cNvSpPr>
            <p:nvPr/>
          </p:nvSpPr>
          <p:spPr bwMode="auto">
            <a:xfrm rot="10800000" flipH="1">
              <a:off x="252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rot="10800000" flipH="1">
              <a:off x="116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rot="10800000" flipH="1">
              <a:off x="3800" y="0"/>
              <a:ext cx="0" cy="41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496"/>
              <a:ext cx="148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35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68" y="496"/>
              <a:ext cx="1544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36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38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40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74254" y="20022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43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474254" y="24344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74254" y="284993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HMMs</a:t>
            </a:r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(first-order) Markov assumption holds</a:t>
            </a:r>
          </a:p>
          <a:p>
            <a:r>
              <a:rPr lang="en-US" smtClean="0"/>
              <a:t>The probability of an output symbol depends only on the state generating it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number of states (N) does not have to equal the number of observations (T)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766" y="2506861"/>
            <a:ext cx="5473898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HMMs: Three Problems</a:t>
            </a:r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Likelihood: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 sequence of observed events </a:t>
            </a:r>
            <a:r>
              <a:rPr lang="en-US" i="1" dirty="0" smtClean="0"/>
              <a:t>O</a:t>
            </a:r>
            <a:r>
              <a:rPr lang="en-US" dirty="0" smtClean="0"/>
              <a:t>, find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dirty="0" err="1" smtClean="0"/>
              <a:t>|</a:t>
            </a:r>
            <a:r>
              <a:rPr lang="en-US" i="1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Decoding: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an observation sequence </a:t>
            </a:r>
            <a:r>
              <a:rPr lang="en-US" i="1" dirty="0" smtClean="0"/>
              <a:t>O</a:t>
            </a:r>
            <a:r>
              <a:rPr lang="en-US" dirty="0" smtClean="0"/>
              <a:t>, find the most likely (hidden) state sequence</a:t>
            </a:r>
          </a:p>
          <a:p>
            <a:r>
              <a:rPr lang="en-US" b="1" dirty="0" smtClean="0"/>
              <a:t>Learning: </a:t>
            </a:r>
            <a:r>
              <a:rPr lang="en-US" dirty="0" smtClean="0"/>
              <a:t>Given a set of observation sequences and the set of states </a:t>
            </a:r>
            <a:r>
              <a:rPr lang="en-US" i="1" dirty="0" smtClean="0"/>
              <a:t>Q</a:t>
            </a:r>
            <a:r>
              <a:rPr lang="en-US" dirty="0" smtClean="0"/>
              <a:t> in </a:t>
            </a:r>
            <a:r>
              <a:rPr lang="en-US" i="1" dirty="0" smtClean="0"/>
              <a:t>λ</a:t>
            </a:r>
            <a:r>
              <a:rPr lang="en-US" dirty="0" smtClean="0"/>
              <a:t>, compute the parameters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2889" y="4800600"/>
            <a:ext cx="863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Okay, but where did the structure of the HMM come from?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bldLvl="5" autoUpdateAnimBg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Problem #1: Likelihood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84321" y="2362200"/>
            <a:ext cx="2729080" cy="462111"/>
            <a:chOff x="222" y="21"/>
            <a:chExt cx="2444" cy="414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559" y="21"/>
              <a:ext cx="2107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1  2  3  4  5  6</a:t>
              </a:r>
            </a:p>
          </p:txBody>
        </p:sp>
        <p:sp>
          <p:nvSpPr>
            <p:cNvPr id="47108" name="Rectangle 4"/>
            <p:cNvSpPr>
              <a:spLocks/>
            </p:cNvSpPr>
            <p:nvPr/>
          </p:nvSpPr>
          <p:spPr bwMode="auto">
            <a:xfrm>
              <a:off x="222" y="21"/>
              <a:ext cx="192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91200" y="2933699"/>
            <a:ext cx="3010392" cy="462112"/>
            <a:chOff x="204" y="29"/>
            <a:chExt cx="2696" cy="414"/>
          </a:xfrm>
        </p:grpSpPr>
        <p:sp>
          <p:nvSpPr>
            <p:cNvPr id="47110" name="Rectangle 6"/>
            <p:cNvSpPr>
              <a:spLocks/>
            </p:cNvSpPr>
            <p:nvPr/>
          </p:nvSpPr>
          <p:spPr bwMode="auto">
            <a:xfrm>
              <a:off x="656" y="29"/>
              <a:ext cx="2244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 ↑  ↓ ↔  ↑  ↓ ↔</a:t>
              </a:r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204" y="29"/>
              <a:ext cx="365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O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sp>
        <p:nvSpPr>
          <p:cNvPr id="47112" name="Rectangle 8"/>
          <p:cNvSpPr>
            <a:spLocks/>
          </p:cNvSpPr>
          <p:nvPr/>
        </p:nvSpPr>
        <p:spPr bwMode="auto">
          <a:xfrm>
            <a:off x="2822972" y="4648200"/>
            <a:ext cx="79028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30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endParaRPr lang="en-US" sz="3000" b="0" i="1" baseline="-25000" dirty="0" smtClean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533400" y="5486400"/>
            <a:ext cx="7924800" cy="7411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Assuming </a:t>
            </a:r>
            <a:r>
              <a:rPr lang="en-US" sz="22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22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models the stock market, how likely are we to observe the sequence of outputs?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4572" y="1276946"/>
            <a:ext cx="5482828" cy="3295054"/>
            <a:chOff x="1410891" y="381000"/>
            <a:chExt cx="5482828" cy="3295054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6368" y="381000"/>
              <a:ext cx="3616523" cy="223242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2115221" y="1441459"/>
              <a:ext cx="3415609" cy="521213"/>
              <a:chOff x="31" y="26"/>
              <a:chExt cx="3060" cy="466"/>
            </a:xfrm>
          </p:grpSpPr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rot="10800000">
                <a:off x="247" y="188"/>
                <a:ext cx="192" cy="264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rot="10800000">
                <a:off x="1559" y="196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rot="10800000">
                <a:off x="2895" y="148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28" name="Rectangle 22"/>
              <p:cNvSpPr>
                <a:spLocks/>
              </p:cNvSpPr>
              <p:nvPr/>
            </p:nvSpPr>
            <p:spPr bwMode="auto">
              <a:xfrm>
                <a:off x="31" y="50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=0.5</a:t>
                </a:r>
              </a:p>
            </p:txBody>
          </p:sp>
          <p:sp>
            <p:nvSpPr>
              <p:cNvPr id="29" name="Rectangle 23"/>
              <p:cNvSpPr>
                <a:spLocks/>
              </p:cNvSpPr>
              <p:nvPr/>
            </p:nvSpPr>
            <p:spPr bwMode="auto">
              <a:xfrm>
                <a:off x="1367" y="74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lvl="0"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2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=0.2</a:t>
                </a:r>
              </a:p>
            </p:txBody>
          </p:sp>
          <p:sp>
            <p:nvSpPr>
              <p:cNvPr id="30" name="Rectangle 24"/>
              <p:cNvSpPr>
                <a:spLocks/>
              </p:cNvSpPr>
              <p:nvPr/>
            </p:nvSpPr>
            <p:spPr bwMode="auto">
              <a:xfrm>
                <a:off x="2775" y="26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3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=0.3</a:t>
                </a:r>
              </a:p>
            </p:txBody>
          </p:sp>
        </p:grpSp>
        <p:grpSp>
          <p:nvGrpSpPr>
            <p:cNvPr id="31" name="Group 9"/>
            <p:cNvGrpSpPr>
              <a:grpSpLocks/>
            </p:cNvGrpSpPr>
            <p:nvPr/>
          </p:nvGrpSpPr>
          <p:grpSpPr bwMode="auto">
            <a:xfrm>
              <a:off x="1410891" y="2533054"/>
              <a:ext cx="5482828" cy="1143000"/>
              <a:chOff x="0" y="0"/>
              <a:chExt cx="4912" cy="1024"/>
            </a:xfrm>
          </p:grpSpPr>
          <p:pic>
            <p:nvPicPr>
              <p:cNvPr id="32" name="Picture 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" y="496"/>
                <a:ext cx="144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252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116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3800" y="0"/>
                <a:ext cx="0" cy="41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496"/>
                <a:ext cx="148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37" name="Picture 1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8" y="496"/>
                <a:ext cx="1544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Easy, right?</a:t>
            </a:r>
          </a:p>
          <a:p>
            <a:pPr lvl="1"/>
            <a:r>
              <a:rPr lang="en-US" dirty="0" smtClean="0"/>
              <a:t>Sum over all possible ways in which we could generate </a:t>
            </a:r>
            <a:r>
              <a:rPr lang="en-US" i="1" dirty="0" smtClean="0"/>
              <a:t>O</a:t>
            </a:r>
            <a:r>
              <a:rPr lang="en-US" dirty="0" smtClean="0"/>
              <a:t> from </a:t>
            </a:r>
            <a:r>
              <a:rPr lang="en-US" i="1" dirty="0" smtClean="0"/>
              <a:t>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What’s the problem?</a:t>
            </a:r>
          </a:p>
          <a:p>
            <a:r>
              <a:rPr lang="en-US" dirty="0" smtClean="0"/>
              <a:t>Right idea, wrong algorithm!</a:t>
            </a:r>
            <a:endParaRPr lang="en-US" dirty="0"/>
          </a:p>
        </p:txBody>
      </p:sp>
      <p:sp>
        <p:nvSpPr>
          <p:cNvPr id="48129" name="AutoShape 1"/>
          <p:cNvSpPr>
            <a:spLocks/>
          </p:cNvSpPr>
          <p:nvPr/>
        </p:nvSpPr>
        <p:spPr bwMode="auto">
          <a:xfrm>
            <a:off x="2450306" y="2903339"/>
            <a:ext cx="5322094" cy="830461"/>
          </a:xfrm>
          <a:prstGeom prst="roundRect">
            <a:avLst>
              <a:gd name="adj" fmla="val 16125"/>
            </a:avLst>
          </a:pr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347" y="2992637"/>
            <a:ext cx="5447109" cy="72330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/>
          </p:cNvSpPr>
          <p:nvPr/>
        </p:nvSpPr>
        <p:spPr bwMode="auto">
          <a:xfrm>
            <a:off x="3657600" y="4035623"/>
            <a:ext cx="3361946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Takes O(</a:t>
            </a:r>
            <a:r>
              <a:rPr lang="en-US" sz="2000" b="0" i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000" b="0" i="1" baseline="320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</a:t>
            </a:r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) time to compute!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2321" y="2090739"/>
            <a:ext cx="6036469" cy="7322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29" grpId="0" animBg="1"/>
      <p:bldP spid="48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doing wrong?</a:t>
            </a:r>
          </a:p>
          <a:p>
            <a:pPr lvl="1"/>
            <a:r>
              <a:rPr lang="en-US" dirty="0" smtClean="0"/>
              <a:t>State sequences may have a lot of overlap…</a:t>
            </a:r>
          </a:p>
          <a:p>
            <a:pPr lvl="1"/>
            <a:r>
              <a:rPr lang="en-US" dirty="0" smtClean="0"/>
              <a:t>We’re </a:t>
            </a:r>
            <a:r>
              <a:rPr lang="en-US" dirty="0" err="1" smtClean="0"/>
              <a:t>recomputing</a:t>
            </a:r>
            <a:r>
              <a:rPr lang="en-US" dirty="0" smtClean="0"/>
              <a:t> the shared subsequences every time</a:t>
            </a:r>
          </a:p>
          <a:p>
            <a:pPr lvl="1"/>
            <a:r>
              <a:rPr lang="en-US" dirty="0" smtClean="0"/>
              <a:t>Let’s store intermediate results and reuse them!</a:t>
            </a:r>
          </a:p>
          <a:p>
            <a:pPr lvl="1"/>
            <a:r>
              <a:rPr lang="en-US" dirty="0" smtClean="0"/>
              <a:t>Can we do this?</a:t>
            </a:r>
          </a:p>
          <a:p>
            <a:r>
              <a:rPr lang="en-US" dirty="0" smtClean="0"/>
              <a:t>Sounds like a job for dynamic programming!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to Stochastic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single biggest leap forward in NLP:</a:t>
            </a:r>
          </a:p>
          <a:p>
            <a:pPr lvl="1"/>
            <a:r>
              <a:rPr lang="en-US" dirty="0" smtClean="0"/>
              <a:t>From deterministic to stochastic models</a:t>
            </a:r>
          </a:p>
          <a:p>
            <a:pPr lvl="1"/>
            <a:r>
              <a:rPr lang="en-US" dirty="0" smtClean="0"/>
              <a:t>What? A </a:t>
            </a:r>
            <a:r>
              <a:rPr lang="en-US" i="1" dirty="0" smtClean="0"/>
              <a:t>stochastic process</a:t>
            </a:r>
            <a:r>
              <a:rPr lang="en-US" dirty="0" smtClean="0"/>
              <a:t> is one whose behavior is non-deterministic in that a system’s subsequent state is determined both by the process’s predictable actions and by a random element. </a:t>
            </a:r>
          </a:p>
          <a:p>
            <a:r>
              <a:rPr lang="en-US" dirty="0" smtClean="0"/>
              <a:t>What’s the biggest challenge of NLP?</a:t>
            </a:r>
          </a:p>
          <a:p>
            <a:r>
              <a:rPr lang="en-US" dirty="0" smtClean="0"/>
              <a:t>Why are deterministic models </a:t>
            </a:r>
            <a:r>
              <a:rPr lang="en-US" dirty="0" smtClean="0"/>
              <a:t>poorly </a:t>
            </a:r>
            <a:r>
              <a:rPr lang="en-US" dirty="0" smtClean="0"/>
              <a:t>adapted?</a:t>
            </a:r>
          </a:p>
          <a:p>
            <a:r>
              <a:rPr lang="en-US" dirty="0" smtClean="0"/>
              <a:t>What’s the underlying mathematical tool?</a:t>
            </a:r>
          </a:p>
          <a:p>
            <a:r>
              <a:rPr lang="en-US" dirty="0" smtClean="0"/>
              <a:t>Why can’t you do this by hand?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Algorithm</a:t>
            </a: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trellis or chart [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tj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Forward probabilities: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tj</a:t>
            </a:r>
            <a:r>
              <a:rPr lang="en-US" dirty="0" smtClean="0"/>
              <a:t> or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(being in state </a:t>
            </a:r>
            <a:r>
              <a:rPr lang="en-US" i="1" dirty="0" smtClean="0"/>
              <a:t>j</a:t>
            </a:r>
            <a:r>
              <a:rPr lang="en-US" dirty="0" smtClean="0"/>
              <a:t> after seeing </a:t>
            </a:r>
            <a:r>
              <a:rPr lang="en-US" i="1" dirty="0" smtClean="0"/>
              <a:t>t</a:t>
            </a:r>
            <a:r>
              <a:rPr lang="en-US" dirty="0" smtClean="0"/>
              <a:t> observations) 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dirty="0" smtClean="0"/>
              <a:t>, ...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t</a:t>
            </a:r>
            <a:r>
              <a:rPr lang="en-US" dirty="0" smtClean="0"/>
              <a:t>=</a:t>
            </a:r>
            <a:r>
              <a:rPr lang="en-US" i="1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cell = ∑ extensions of all paths from other cells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= ∑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α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α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): forward path probability until (</a:t>
            </a:r>
            <a:r>
              <a:rPr lang="en-US" i="1" dirty="0" smtClean="0"/>
              <a:t>t</a:t>
            </a:r>
            <a:r>
              <a:rPr lang="en-US" dirty="0" smtClean="0"/>
              <a:t>-</a:t>
            </a:r>
            <a:r>
              <a:rPr lang="en-US" i="1" dirty="0" smtClean="0">
                <a:sym typeface="Helvetica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transition probability of going from state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j</a:t>
            </a:r>
          </a:p>
          <a:p>
            <a:pPr lvl="1"/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): probability of emitting symbol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 in state </a:t>
            </a:r>
            <a:r>
              <a:rPr lang="en-US" i="1" dirty="0" smtClean="0"/>
              <a:t>j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dirty="0" err="1" smtClean="0"/>
              <a:t>|</a:t>
            </a:r>
            <a:r>
              <a:rPr lang="en-US" i="1" dirty="0" err="1" smtClean="0"/>
              <a:t>λ</a:t>
            </a:r>
            <a:r>
              <a:rPr lang="en-US" dirty="0" smtClean="0"/>
              <a:t>) = ∑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What’s the running time of this algorithm?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Algorithm: Formal Definition</a:t>
            </a:r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Recursion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Termination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35931"/>
            <a:ext cx="3482578" cy="32146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038600"/>
            <a:ext cx="3357563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038600"/>
            <a:ext cx="2437805" cy="910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743200"/>
            <a:ext cx="6170414" cy="910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mtClean="0"/>
              <a:t>Forward Algorithm</a:t>
            </a: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50649" y="3255987"/>
            <a:ext cx="2428909" cy="1087190"/>
            <a:chOff x="-32" y="29"/>
            <a:chExt cx="2175" cy="974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76" y="29"/>
              <a:ext cx="1390" cy="414"/>
              <a:chOff x="36" y="29"/>
              <a:chExt cx="1390" cy="414"/>
            </a:xfrm>
          </p:grpSpPr>
          <p:sp>
            <p:nvSpPr>
              <p:cNvPr id="52241" name="Rectangle 17"/>
              <p:cNvSpPr>
                <a:spLocks/>
              </p:cNvSpPr>
              <p:nvPr/>
            </p:nvSpPr>
            <p:spPr bwMode="auto">
              <a:xfrm>
                <a:off x="717" y="29"/>
                <a:ext cx="709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1" hangingPunct="1"/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Lucida Grande" charset="0"/>
                    <a:cs typeface="Lucida Grande" charset="0"/>
                    <a:sym typeface="Gill Sans" charset="0"/>
                  </a:rPr>
                  <a:t>↑ ↓ ↑</a:t>
                </a:r>
              </a:p>
            </p:txBody>
          </p:sp>
          <p:sp>
            <p:nvSpPr>
              <p:cNvPr id="52242" name="Rectangle 18"/>
              <p:cNvSpPr>
                <a:spLocks/>
              </p:cNvSpPr>
              <p:nvPr/>
            </p:nvSpPr>
            <p:spPr bwMode="auto">
              <a:xfrm>
                <a:off x="36" y="29"/>
                <a:ext cx="566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n-US" sz="3000" b="0" i="1" dirty="0" smtClean="0">
                    <a:solidFill>
                      <a:srgbClr val="000000"/>
                    </a:solidFill>
                    <a:latin typeface="+mn-lt"/>
                    <a:ea typeface="Gill Sans" charset="0"/>
                    <a:cs typeface="Gill Sans" charset="0"/>
                    <a:sym typeface="Gill Sans" charset="0"/>
                  </a:rPr>
                  <a:t>O</a:t>
                </a:r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Gill Sans" charset="0"/>
                    <a:cs typeface="Gill Sans" charset="0"/>
                    <a:sym typeface="Gill Sans" charset="0"/>
                  </a:rPr>
                  <a:t> =</a:t>
                </a:r>
              </a:p>
            </p:txBody>
          </p:sp>
        </p:grpSp>
        <p:sp>
          <p:nvSpPr>
            <p:cNvPr id="52243" name="Rectangle 19"/>
            <p:cNvSpPr>
              <a:spLocks/>
            </p:cNvSpPr>
            <p:nvPr/>
          </p:nvSpPr>
          <p:spPr bwMode="auto">
            <a:xfrm>
              <a:off x="-32" y="589"/>
              <a:ext cx="2175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find </a:t>
              </a:r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P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(</a:t>
              </a:r>
              <a:r>
                <a:rPr lang="en-US" sz="3000" b="0" i="1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O</a:t>
              </a:r>
              <a:r>
                <a:rPr lang="en-US" sz="3000" b="0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|</a:t>
              </a:r>
              <a:r>
                <a:rPr lang="en-US" sz="3000" b="0" i="1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λ</a:t>
              </a:r>
              <a:r>
                <a:rPr lang="en-US" sz="3000" b="0" i="1" baseline="-2500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stock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mtClean="0"/>
              <a:t>Forward Algorithm</a:t>
            </a:r>
            <a:endParaRPr lang="en-US"/>
          </a:p>
        </p:txBody>
      </p:sp>
      <p:sp>
        <p:nvSpPr>
          <p:cNvPr id="4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2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64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Initialization</a:t>
            </a:r>
            <a:endParaRPr lang="en-US" dirty="0"/>
          </a:p>
        </p:txBody>
      </p:sp>
      <p:sp>
        <p:nvSpPr>
          <p:cNvPr id="50" name="Rectangle 23"/>
          <p:cNvSpPr>
            <a:spLocks/>
          </p:cNvSpPr>
          <p:nvPr/>
        </p:nvSpPr>
        <p:spPr bwMode="auto">
          <a:xfrm>
            <a:off x="1748191" y="4267200"/>
            <a:ext cx="50334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2" name="Rectangle 23"/>
          <p:cNvSpPr>
            <a:spLocks/>
          </p:cNvSpPr>
          <p:nvPr/>
        </p:nvSpPr>
        <p:spPr bwMode="auto">
          <a:xfrm>
            <a:off x="1713727" y="3048000"/>
            <a:ext cx="57227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(Bear)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3" name="Rectangle 23"/>
          <p:cNvSpPr>
            <a:spLocks/>
          </p:cNvSpPr>
          <p:nvPr/>
        </p:nvSpPr>
        <p:spPr bwMode="auto">
          <a:xfrm>
            <a:off x="1641934" y="1828800"/>
            <a:ext cx="633187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(Static)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3482578" cy="32146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30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1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2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49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51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5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5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sp>
        <p:nvSpPr>
          <p:cNvPr id="59" name="Oval 15"/>
          <p:cNvSpPr>
            <a:spLocks/>
          </p:cNvSpPr>
          <p:nvPr/>
        </p:nvSpPr>
        <p:spPr bwMode="auto">
          <a:xfrm>
            <a:off x="2313432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Oval 17"/>
          <p:cNvSpPr>
            <a:spLocks/>
          </p:cNvSpPr>
          <p:nvPr/>
        </p:nvSpPr>
        <p:spPr bwMode="auto">
          <a:xfrm>
            <a:off x="2313432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Oval 18"/>
          <p:cNvSpPr>
            <a:spLocks/>
          </p:cNvSpPr>
          <p:nvPr/>
        </p:nvSpPr>
        <p:spPr bwMode="auto">
          <a:xfrm>
            <a:off x="2313432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30" grpId="0" animBg="1"/>
      <p:bldP spid="31" grpId="0" animBg="1"/>
      <p:bldP spid="32" grpId="0" animBg="1"/>
      <p:bldP spid="59" grpId="0" animBg="1"/>
      <p:bldP spid="60" grpId="0" animBg="1"/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19"/>
          <p:cNvSpPr>
            <a:spLocks/>
          </p:cNvSpPr>
          <p:nvPr/>
        </p:nvSpPr>
        <p:spPr bwMode="auto">
          <a:xfrm>
            <a:off x="4648200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Recursion</a:t>
            </a:r>
            <a:endParaRPr lang="en-US" dirty="0"/>
          </a:p>
        </p:txBody>
      </p:sp>
      <p:sp>
        <p:nvSpPr>
          <p:cNvPr id="35" name="Rectangle 23"/>
          <p:cNvSpPr>
            <a:spLocks/>
          </p:cNvSpPr>
          <p:nvPr/>
        </p:nvSpPr>
        <p:spPr bwMode="auto">
          <a:xfrm>
            <a:off x="3119679" y="441960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0.6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0.1=0.0084</a:t>
            </a:r>
          </a:p>
        </p:txBody>
      </p:sp>
      <p:sp>
        <p:nvSpPr>
          <p:cNvPr id="36" name="Rectangle 24"/>
          <p:cNvSpPr>
            <a:spLocks/>
          </p:cNvSpPr>
          <p:nvPr/>
        </p:nvSpPr>
        <p:spPr bwMode="auto">
          <a:xfrm rot="1778512">
            <a:off x="3074836" y="347126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0.1=0.0025</a:t>
            </a:r>
          </a:p>
        </p:txBody>
      </p:sp>
      <p:sp>
        <p:nvSpPr>
          <p:cNvPr id="37" name="Rectangle 25"/>
          <p:cNvSpPr>
            <a:spLocks/>
          </p:cNvSpPr>
          <p:nvPr/>
        </p:nvSpPr>
        <p:spPr bwMode="auto">
          <a:xfrm rot="2806334">
            <a:off x="3156643" y="2877982"/>
            <a:ext cx="1495602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0.09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 =0.0036</a:t>
            </a:r>
          </a:p>
        </p:txBody>
      </p:sp>
      <p:sp>
        <p:nvSpPr>
          <p:cNvPr id="38" name="Rectangle 26"/>
          <p:cNvSpPr>
            <a:spLocks/>
          </p:cNvSpPr>
          <p:nvPr/>
        </p:nvSpPr>
        <p:spPr bwMode="auto">
          <a:xfrm>
            <a:off x="4797508" y="3624590"/>
            <a:ext cx="155492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∑</a:t>
            </a:r>
          </a:p>
        </p:txBody>
      </p:sp>
      <p:sp>
        <p:nvSpPr>
          <p:cNvPr id="39" name="Rectangle 23"/>
          <p:cNvSpPr>
            <a:spLocks/>
          </p:cNvSpPr>
          <p:nvPr/>
        </p:nvSpPr>
        <p:spPr bwMode="auto">
          <a:xfrm>
            <a:off x="3110921" y="4692134"/>
            <a:ext cx="1537279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r>
              <a:rPr lang="en-US" sz="12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BullBull</a:t>
            </a:r>
            <a:r>
              <a:rPr lang="en-US" sz="1200" b="0" kern="0" dirty="0" err="1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(↓)</a:t>
            </a:r>
          </a:p>
        </p:txBody>
      </p:sp>
      <p:sp>
        <p:nvSpPr>
          <p:cNvPr id="41" name="Rectangle 27"/>
          <p:cNvSpPr>
            <a:spLocks/>
          </p:cNvSpPr>
          <p:nvPr/>
        </p:nvSpPr>
        <p:spPr bwMode="auto">
          <a:xfrm>
            <a:off x="5181600" y="2667000"/>
            <a:ext cx="2367636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.... and so on</a:t>
            </a: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838200"/>
            <a:ext cx="6170414" cy="910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6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8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59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60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61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0.0145</a:t>
            </a:r>
          </a:p>
        </p:txBody>
      </p:sp>
      <p:sp>
        <p:nvSpPr>
          <p:cNvPr id="67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8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70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72" name="Straight Arrow Connector 71"/>
          <p:cNvCxnSpPr>
            <a:stCxn id="58" idx="6"/>
            <a:endCxn id="61" idx="2"/>
          </p:cNvCxnSpPr>
          <p:nvPr/>
        </p:nvCxnSpPr>
        <p:spPr bwMode="auto">
          <a:xfrm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048000" y="3291840"/>
            <a:ext cx="1618488" cy="914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5"/>
            <a:endCxn id="61" idx="1"/>
          </p:cNvCxnSpPr>
          <p:nvPr/>
        </p:nvCxnSpPr>
        <p:spPr bwMode="auto">
          <a:xfrm rot="16200000" flipH="1">
            <a:off x="2898488" y="2228538"/>
            <a:ext cx="1910981" cy="18002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5" grpId="0"/>
      <p:bldP spid="36" grpId="0"/>
      <p:bldP spid="37" grpId="0"/>
      <p:bldP spid="38" grpId="0"/>
      <p:bldP spid="39" grpId="0"/>
      <p:bldP spid="41" grpId="0"/>
      <p:bldP spid="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Recursion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0.0145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990600"/>
            <a:ext cx="634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Work through the rest of these numbers…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6320135"/>
            <a:ext cx="781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asymptotic complexity of this algorithm?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Recursion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0.0145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0.0312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0.0249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0.024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0.001475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0.006477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Termination</a:t>
            </a:r>
            <a:endParaRPr lang="en-US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52233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52234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52235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52236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2238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24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25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26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43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0.0145</a:t>
            </a:r>
          </a:p>
        </p:txBody>
      </p:sp>
      <p:sp>
        <p:nvSpPr>
          <p:cNvPr id="44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0.0312</a:t>
            </a:r>
          </a:p>
        </p:txBody>
      </p:sp>
      <p:sp>
        <p:nvSpPr>
          <p:cNvPr id="45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0.0249</a:t>
            </a:r>
          </a:p>
        </p:txBody>
      </p:sp>
      <p:sp>
        <p:nvSpPr>
          <p:cNvPr id="32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0.024</a:t>
            </a:r>
          </a:p>
        </p:txBody>
      </p:sp>
      <p:sp>
        <p:nvSpPr>
          <p:cNvPr id="33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0.001475</a:t>
            </a:r>
          </a:p>
        </p:txBody>
      </p:sp>
      <p:sp>
        <p:nvSpPr>
          <p:cNvPr id="34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0.006477</a:t>
            </a:r>
          </a:p>
        </p:txBody>
      </p:sp>
      <p:sp>
        <p:nvSpPr>
          <p:cNvPr id="36" name="Rectangle 26"/>
          <p:cNvSpPr>
            <a:spLocks/>
          </p:cNvSpPr>
          <p:nvPr/>
        </p:nvSpPr>
        <p:spPr bwMode="auto">
          <a:xfrm>
            <a:off x="7239000" y="4767590"/>
            <a:ext cx="1500412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P(O) = 0.03195</a:t>
            </a:r>
          </a:p>
        </p:txBody>
      </p:sp>
      <p:sp>
        <p:nvSpPr>
          <p:cNvPr id="28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30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31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841772"/>
            <a:ext cx="2437805" cy="910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Problem #2: Decoding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FSM: Formal Specification</a:t>
            </a:r>
            <a:endParaRPr lang="en-US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Q</a:t>
            </a:r>
            <a:r>
              <a:rPr lang="en-US" dirty="0" smtClean="0"/>
              <a:t>: a finite set of </a:t>
            </a:r>
            <a:r>
              <a:rPr lang="en-US" i="1" dirty="0" smtClean="0"/>
              <a:t>N</a:t>
            </a:r>
            <a:r>
              <a:rPr lang="en-US" dirty="0" smtClean="0"/>
              <a:t> states 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= {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 …}</a:t>
            </a:r>
          </a:p>
          <a:p>
            <a:pPr lvl="1"/>
            <a:r>
              <a:rPr lang="en-US" dirty="0" smtClean="0"/>
              <a:t>The start state: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The set of final states: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F</a:t>
            </a:r>
            <a:endParaRPr lang="en-US" i="1" baseline="-25000" dirty="0" smtClean="0"/>
          </a:p>
          <a:p>
            <a:r>
              <a:rPr lang="el-GR" dirty="0" smtClean="0"/>
              <a:t>Σ</a:t>
            </a:r>
            <a:r>
              <a:rPr lang="en-US" dirty="0" smtClean="0"/>
              <a:t>: a finite input alphabet of symbols</a:t>
            </a:r>
          </a:p>
          <a:p>
            <a:r>
              <a:rPr lang="el-GR" dirty="0" smtClean="0"/>
              <a:t>δ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dirty="0" err="1" smtClean="0"/>
              <a:t>,</a:t>
            </a:r>
            <a:r>
              <a:rPr lang="en-US" i="1" dirty="0" err="1" smtClean="0"/>
              <a:t>i</a:t>
            </a:r>
            <a:r>
              <a:rPr lang="en-US" dirty="0" smtClean="0"/>
              <a:t>): transition function </a:t>
            </a:r>
          </a:p>
          <a:p>
            <a:pPr lvl="1"/>
            <a:r>
              <a:rPr lang="en-US" dirty="0" smtClean="0"/>
              <a:t>Given state </a:t>
            </a:r>
            <a:r>
              <a:rPr lang="en-US" i="1" dirty="0" smtClean="0"/>
              <a:t>q</a:t>
            </a:r>
            <a:r>
              <a:rPr lang="en-US" dirty="0" smtClean="0"/>
              <a:t> and input symbol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transition to new </a:t>
            </a:r>
            <a:r>
              <a:rPr lang="en-US" dirty="0" smtClean="0"/>
              <a:t>state </a:t>
            </a:r>
            <a:r>
              <a:rPr lang="en-US" i="1" dirty="0" smtClean="0"/>
              <a:t>q'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381000" y="5507236"/>
            <a:ext cx="8382000" cy="7411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lvl="0"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Given </a:t>
            </a:r>
            <a:r>
              <a:rPr lang="en-US" sz="24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24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as our model and </a:t>
            </a:r>
            <a:r>
              <a:rPr lang="en-US" sz="24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O</a:t>
            </a:r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as our observations, what are the most likely states the market went through to produce </a:t>
            </a:r>
            <a:r>
              <a:rPr lang="en-US" sz="24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O</a:t>
            </a:r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  <a:endParaRPr lang="en-US" sz="2400" b="0" dirty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5984321" y="2362200"/>
            <a:ext cx="2729080" cy="462111"/>
            <a:chOff x="222" y="21"/>
            <a:chExt cx="2444" cy="414"/>
          </a:xfrm>
        </p:grpSpPr>
        <p:sp>
          <p:nvSpPr>
            <p:cNvPr id="38" name="Rectangle 3"/>
            <p:cNvSpPr>
              <a:spLocks/>
            </p:cNvSpPr>
            <p:nvPr/>
          </p:nvSpPr>
          <p:spPr bwMode="auto">
            <a:xfrm>
              <a:off x="559" y="21"/>
              <a:ext cx="2107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1  2  3  4  5  6</a:t>
              </a:r>
            </a:p>
          </p:txBody>
        </p:sp>
        <p:sp>
          <p:nvSpPr>
            <p:cNvPr id="39" name="Rectangle 4"/>
            <p:cNvSpPr>
              <a:spLocks/>
            </p:cNvSpPr>
            <p:nvPr/>
          </p:nvSpPr>
          <p:spPr bwMode="auto">
            <a:xfrm>
              <a:off x="222" y="21"/>
              <a:ext cx="192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grpSp>
        <p:nvGrpSpPr>
          <p:cNvPr id="40" name="Group 5"/>
          <p:cNvGrpSpPr>
            <a:grpSpLocks/>
          </p:cNvGrpSpPr>
          <p:nvPr/>
        </p:nvGrpSpPr>
        <p:grpSpPr bwMode="auto">
          <a:xfrm>
            <a:off x="5791200" y="2933699"/>
            <a:ext cx="3010392" cy="462112"/>
            <a:chOff x="204" y="29"/>
            <a:chExt cx="2696" cy="414"/>
          </a:xfrm>
        </p:grpSpPr>
        <p:sp>
          <p:nvSpPr>
            <p:cNvPr id="41" name="Rectangle 6"/>
            <p:cNvSpPr>
              <a:spLocks/>
            </p:cNvSpPr>
            <p:nvPr/>
          </p:nvSpPr>
          <p:spPr bwMode="auto">
            <a:xfrm>
              <a:off x="656" y="29"/>
              <a:ext cx="2244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 ↑  ↓ ↔  ↑  ↓ ↔</a:t>
              </a:r>
            </a:p>
          </p:txBody>
        </p:sp>
        <p:sp>
          <p:nvSpPr>
            <p:cNvPr id="42" name="Rectangle 7"/>
            <p:cNvSpPr>
              <a:spLocks/>
            </p:cNvSpPr>
            <p:nvPr/>
          </p:nvSpPr>
          <p:spPr bwMode="auto">
            <a:xfrm>
              <a:off x="204" y="29"/>
              <a:ext cx="365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O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sp>
        <p:nvSpPr>
          <p:cNvPr id="43" name="Rectangle 8"/>
          <p:cNvSpPr>
            <a:spLocks/>
          </p:cNvSpPr>
          <p:nvPr/>
        </p:nvSpPr>
        <p:spPr bwMode="auto">
          <a:xfrm>
            <a:off x="2822972" y="4648200"/>
            <a:ext cx="79028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30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endParaRPr lang="en-US" sz="3000" b="0" i="1" baseline="-25000" dirty="0" smtClean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84572" y="1276946"/>
            <a:ext cx="5482828" cy="3295054"/>
            <a:chOff x="1410891" y="381000"/>
            <a:chExt cx="5482828" cy="3295054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6368" y="381000"/>
              <a:ext cx="3616523" cy="223242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grpSp>
          <p:nvGrpSpPr>
            <p:cNvPr id="46" name="Group 18"/>
            <p:cNvGrpSpPr>
              <a:grpSpLocks/>
            </p:cNvGrpSpPr>
            <p:nvPr/>
          </p:nvGrpSpPr>
          <p:grpSpPr bwMode="auto">
            <a:xfrm>
              <a:off x="2115221" y="1441461"/>
              <a:ext cx="3415613" cy="521212"/>
              <a:chOff x="31" y="26"/>
              <a:chExt cx="3060" cy="466"/>
            </a:xfrm>
          </p:grpSpPr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rot="10800000">
                <a:off x="247" y="188"/>
                <a:ext cx="192" cy="264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 rot="10800000">
                <a:off x="1559" y="196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 rot="10800000">
                <a:off x="2895" y="148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7" name="Rectangle 22"/>
              <p:cNvSpPr>
                <a:spLocks/>
              </p:cNvSpPr>
              <p:nvPr/>
            </p:nvSpPr>
            <p:spPr bwMode="auto">
              <a:xfrm>
                <a:off x="31" y="50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=0.5</a:t>
                </a:r>
              </a:p>
            </p:txBody>
          </p:sp>
          <p:sp>
            <p:nvSpPr>
              <p:cNvPr id="58" name="Rectangle 23"/>
              <p:cNvSpPr>
                <a:spLocks/>
              </p:cNvSpPr>
              <p:nvPr/>
            </p:nvSpPr>
            <p:spPr bwMode="auto">
              <a:xfrm>
                <a:off x="1367" y="74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lvl="0"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2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=0.2</a:t>
                </a:r>
              </a:p>
            </p:txBody>
          </p:sp>
          <p:sp>
            <p:nvSpPr>
              <p:cNvPr id="59" name="Rectangle 24"/>
              <p:cNvSpPr>
                <a:spLocks/>
              </p:cNvSpPr>
              <p:nvPr/>
            </p:nvSpPr>
            <p:spPr bwMode="auto">
              <a:xfrm>
                <a:off x="2775" y="26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3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=0.3</a:t>
                </a:r>
              </a:p>
            </p:txBody>
          </p:sp>
        </p:grpSp>
        <p:grpSp>
          <p:nvGrpSpPr>
            <p:cNvPr id="47" name="Group 9"/>
            <p:cNvGrpSpPr>
              <a:grpSpLocks/>
            </p:cNvGrpSpPr>
            <p:nvPr/>
          </p:nvGrpSpPr>
          <p:grpSpPr bwMode="auto">
            <a:xfrm>
              <a:off x="1410891" y="2533054"/>
              <a:ext cx="5482826" cy="1142999"/>
              <a:chOff x="0" y="0"/>
              <a:chExt cx="4912" cy="1024"/>
            </a:xfrm>
          </p:grpSpPr>
          <p:pic>
            <p:nvPicPr>
              <p:cNvPr id="48" name="Picture 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" y="496"/>
                <a:ext cx="144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252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116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1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3800" y="0"/>
                <a:ext cx="0" cy="41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pic>
            <p:nvPicPr>
              <p:cNvPr id="52" name="Picture 1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496"/>
                <a:ext cx="148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53" name="Picture 1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8" y="496"/>
                <a:ext cx="1544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Decoding</a:t>
            </a:r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“Decoding” because states are hidden</a:t>
            </a:r>
          </a:p>
          <a:p>
            <a:r>
              <a:rPr lang="en-US" dirty="0" smtClean="0"/>
              <a:t>First try:</a:t>
            </a:r>
          </a:p>
          <a:p>
            <a:pPr lvl="1"/>
            <a:r>
              <a:rPr lang="en-US" dirty="0" smtClean="0"/>
              <a:t>Compute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 smtClean="0"/>
              <a:t>) for all possible state sequences, then choose sequence with highest probability</a:t>
            </a:r>
          </a:p>
          <a:p>
            <a:pPr lvl="1"/>
            <a:r>
              <a:rPr lang="en-US" dirty="0" smtClean="0"/>
              <a:t>What’s the problem here?</a:t>
            </a:r>
          </a:p>
          <a:p>
            <a:r>
              <a:rPr lang="en-US" dirty="0" smtClean="0"/>
              <a:t>Second try:</a:t>
            </a:r>
          </a:p>
          <a:p>
            <a:pPr lvl="1"/>
            <a:r>
              <a:rPr lang="en-US" dirty="0" smtClean="0"/>
              <a:t>For each possible hidden state sequence, compute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 smtClean="0"/>
              <a:t>) using the forward algorithm</a:t>
            </a:r>
          </a:p>
          <a:p>
            <a:pPr lvl="1"/>
            <a:r>
              <a:rPr lang="en-US" dirty="0" smtClean="0"/>
              <a:t>What’s the problem here?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“Decoding” = computing most likely state sequence</a:t>
            </a:r>
          </a:p>
          <a:p>
            <a:pPr lvl="1"/>
            <a:r>
              <a:rPr lang="en-US" dirty="0" smtClean="0"/>
              <a:t>Another dynamic programming algorithm</a:t>
            </a:r>
          </a:p>
          <a:p>
            <a:pPr lvl="1"/>
            <a:r>
              <a:rPr lang="en-US" dirty="0" smtClean="0"/>
              <a:t>Efficient: polynomial vs. exponential (brute force)</a:t>
            </a:r>
          </a:p>
          <a:p>
            <a:r>
              <a:rPr lang="en-US" dirty="0" smtClean="0"/>
              <a:t>Same idea as the forward algorithm</a:t>
            </a:r>
          </a:p>
          <a:p>
            <a:pPr lvl="1"/>
            <a:r>
              <a:rPr lang="en-US" dirty="0" smtClean="0"/>
              <a:t>Store intermediate computation results in a trellis</a:t>
            </a:r>
          </a:p>
          <a:p>
            <a:pPr lvl="1"/>
            <a:r>
              <a:rPr lang="en-US" dirty="0" smtClean="0"/>
              <a:t>Build new cells from existing cells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trellis [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tj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Just like in forward algorithm</a:t>
            </a:r>
          </a:p>
          <a:p>
            <a:r>
              <a:rPr lang="en-US" i="1" dirty="0" err="1" smtClean="0"/>
              <a:t>v</a:t>
            </a:r>
            <a:r>
              <a:rPr lang="en-US" i="1" baseline="-25000" dirty="0" err="1" smtClean="0"/>
              <a:t>tj</a:t>
            </a:r>
            <a:r>
              <a:rPr lang="en-US" dirty="0" smtClean="0"/>
              <a:t> or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(in state </a:t>
            </a:r>
            <a:r>
              <a:rPr lang="en-US" i="1" dirty="0" smtClean="0"/>
              <a:t>j</a:t>
            </a:r>
            <a:r>
              <a:rPr lang="en-US" dirty="0" smtClean="0"/>
              <a:t> after seeing </a:t>
            </a:r>
            <a:r>
              <a:rPr lang="en-US" i="1" dirty="0" smtClean="0"/>
              <a:t>t</a:t>
            </a:r>
            <a:r>
              <a:rPr lang="en-US" dirty="0" smtClean="0"/>
              <a:t> observations and passing through the most likely state sequence so far)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... </a:t>
            </a:r>
            <a:r>
              <a:rPr lang="en-US" i="1" dirty="0" smtClean="0"/>
              <a:t>q</a:t>
            </a:r>
            <a:r>
              <a:rPr lang="en-US" i="1" baseline="-25000" dirty="0" smtClean="0"/>
              <a:t>t-1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t=j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dirty="0" smtClean="0"/>
              <a:t>, ...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cell = extension of most likely path from other cells</a:t>
            </a:r>
            <a:br>
              <a:rPr lang="en-US" dirty="0" smtClean="0"/>
            </a:b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= max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v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): </a:t>
            </a:r>
            <a:r>
              <a:rPr lang="en-US" dirty="0" err="1" smtClean="0"/>
              <a:t>Viterbi</a:t>
            </a:r>
            <a:r>
              <a:rPr lang="en-US" dirty="0" smtClean="0"/>
              <a:t> probability until (</a:t>
            </a:r>
            <a:r>
              <a:rPr lang="en-US" i="1" dirty="0" smtClean="0"/>
              <a:t>t-</a:t>
            </a:r>
            <a:r>
              <a:rPr lang="en-US" i="1" dirty="0" smtClean="0">
                <a:sym typeface="Helvetica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transition probability of going from state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j</a:t>
            </a:r>
          </a:p>
          <a:p>
            <a:pPr lvl="1"/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 : probability of emitting symbol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 in state </a:t>
            </a:r>
            <a:r>
              <a:rPr lang="en-US" i="1" dirty="0" smtClean="0"/>
              <a:t>j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= max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vs. Forward</a:t>
            </a:r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Maximization instead of summation over previous paths</a:t>
            </a:r>
          </a:p>
          <a:p>
            <a:r>
              <a:rPr lang="en-US" dirty="0" smtClean="0"/>
              <a:t>This algorithm is still missing something!</a:t>
            </a:r>
          </a:p>
          <a:p>
            <a:pPr lvl="1"/>
            <a:r>
              <a:rPr lang="en-US" dirty="0" smtClean="0"/>
              <a:t>In forward algorithm, we only care about the probabilities</a:t>
            </a:r>
          </a:p>
          <a:p>
            <a:pPr lvl="1"/>
            <a:r>
              <a:rPr lang="en-US" dirty="0" smtClean="0"/>
              <a:t>What’s different here?</a:t>
            </a:r>
          </a:p>
          <a:p>
            <a:r>
              <a:rPr lang="en-US" dirty="0" smtClean="0"/>
              <a:t>We need to store the most likely path (transition):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/>
              <a:t>backpointers</a:t>
            </a:r>
            <a:r>
              <a:rPr lang="en-US" dirty="0" smtClean="0"/>
              <a:t>” to keep track of most likely transition</a:t>
            </a:r>
          </a:p>
          <a:p>
            <a:pPr lvl="1"/>
            <a:r>
              <a:rPr lang="en-US" dirty="0" smtClean="0"/>
              <a:t>At the end, follow the chain of </a:t>
            </a:r>
            <a:r>
              <a:rPr lang="en-US" dirty="0" err="1" smtClean="0"/>
              <a:t>backpointers</a:t>
            </a:r>
            <a:r>
              <a:rPr lang="en-US" dirty="0" smtClean="0"/>
              <a:t> to recover the most likely state sequence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Formal Definition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Recursion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Termination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11686"/>
            <a:ext cx="6134695" cy="102691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3473648" cy="63400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3248" y="4041648"/>
            <a:ext cx="3348633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712494"/>
            <a:ext cx="2455664" cy="102691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0657" y="5098852"/>
            <a:ext cx="2094012" cy="337095"/>
            <a:chOff x="0" y="0"/>
            <a:chExt cx="1876" cy="302"/>
          </a:xfrm>
        </p:grpSpPr>
        <p:sp>
          <p:nvSpPr>
            <p:cNvPr id="63496" name="Rectangle 8"/>
            <p:cNvSpPr>
              <a:spLocks/>
            </p:cNvSpPr>
            <p:nvPr/>
          </p:nvSpPr>
          <p:spPr bwMode="auto">
            <a:xfrm>
              <a:off x="486" y="26"/>
              <a:ext cx="1390" cy="2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000" dirty="0">
                  <a:ea typeface="Gill Sans" charset="0"/>
                  <a:cs typeface="Gill Sans" charset="0"/>
                </a:rPr>
                <a:t>Why no b() ?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0" y="0"/>
              <a:ext cx="495" cy="15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/>
          </p:cNvSpPr>
          <p:nvPr/>
        </p:nvSpPr>
        <p:spPr bwMode="auto">
          <a:xfrm>
            <a:off x="4614540" y="3685401"/>
            <a:ext cx="216726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a typeface="Gill Sans" charset="0"/>
                <a:cs typeface="Gill Sans" charset="0"/>
              </a:rPr>
              <a:t>Why no </a:t>
            </a:r>
            <a:r>
              <a:rPr lang="en-US" sz="1800" i="1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b</a:t>
            </a:r>
            <a:r>
              <a:rPr lang="en-US" sz="1800" i="1" baseline="-25000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j</a:t>
            </a:r>
            <a:r>
              <a:rPr lang="en-US" sz="18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(</a:t>
            </a:r>
            <a:r>
              <a:rPr lang="en-US" sz="1800" i="1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o</a:t>
            </a:r>
            <a:r>
              <a:rPr lang="en-US" sz="1800" i="1" baseline="-25000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) here?</a:t>
            </a:r>
            <a:endParaRPr lang="en-US" sz="1800" dirty="0">
              <a:solidFill>
                <a:srgbClr val="FF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7457182" y="3075801"/>
            <a:ext cx="1077218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But here?</a:t>
            </a:r>
            <a:endParaRPr lang="en-US" sz="1800" dirty="0">
              <a:solidFill>
                <a:srgbClr val="FF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38695" y="3255987"/>
            <a:ext cx="6695973" cy="1071562"/>
            <a:chOff x="-1565" y="29"/>
            <a:chExt cx="5996" cy="960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76" y="29"/>
              <a:ext cx="1390" cy="414"/>
              <a:chOff x="36" y="29"/>
              <a:chExt cx="1390" cy="414"/>
            </a:xfrm>
          </p:grpSpPr>
          <p:sp>
            <p:nvSpPr>
              <p:cNvPr id="52241" name="Rectangle 17"/>
              <p:cNvSpPr>
                <a:spLocks/>
              </p:cNvSpPr>
              <p:nvPr/>
            </p:nvSpPr>
            <p:spPr bwMode="auto">
              <a:xfrm>
                <a:off x="717" y="29"/>
                <a:ext cx="709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1" hangingPunct="1"/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Lucida Grande" charset="0"/>
                    <a:cs typeface="Lucida Grande" charset="0"/>
                    <a:sym typeface="Gill Sans" charset="0"/>
                  </a:rPr>
                  <a:t>↑ ↓ ↑</a:t>
                </a:r>
              </a:p>
            </p:txBody>
          </p:sp>
          <p:sp>
            <p:nvSpPr>
              <p:cNvPr id="52242" name="Rectangle 18"/>
              <p:cNvSpPr>
                <a:spLocks/>
              </p:cNvSpPr>
              <p:nvPr/>
            </p:nvSpPr>
            <p:spPr bwMode="auto">
              <a:xfrm>
                <a:off x="36" y="29"/>
                <a:ext cx="566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Gill Sans" charset="0"/>
                    <a:cs typeface="Gill Sans" charset="0"/>
                    <a:sym typeface="Gill Sans" charset="0"/>
                  </a:rPr>
                  <a:t>O =</a:t>
                </a:r>
              </a:p>
            </p:txBody>
          </p:sp>
        </p:grpSp>
        <p:sp>
          <p:nvSpPr>
            <p:cNvPr id="52243" name="Rectangle 19"/>
            <p:cNvSpPr>
              <a:spLocks/>
            </p:cNvSpPr>
            <p:nvPr/>
          </p:nvSpPr>
          <p:spPr bwMode="auto">
            <a:xfrm>
              <a:off x="-1565" y="603"/>
              <a:ext cx="5996" cy="38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lvl="0" algn="ctr" eaLnBrk="1" hangingPunct="1"/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find most likely state sequence given </a:t>
              </a:r>
              <a:r>
                <a:rPr lang="en-US" sz="2800" b="0" i="1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λ</a:t>
              </a:r>
              <a:r>
                <a:rPr lang="en-US" sz="2800" b="0" i="1" baseline="-600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stock</a:t>
              </a:r>
              <a:endParaRPr lang="en-US" sz="2800" b="0" i="1" baseline="-6000" dirty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2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64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Initialization</a:t>
            </a:r>
            <a:endParaRPr lang="en-US" dirty="0"/>
          </a:p>
        </p:txBody>
      </p:sp>
      <p:sp>
        <p:nvSpPr>
          <p:cNvPr id="50" name="Rectangle 23"/>
          <p:cNvSpPr>
            <a:spLocks/>
          </p:cNvSpPr>
          <p:nvPr/>
        </p:nvSpPr>
        <p:spPr bwMode="auto">
          <a:xfrm>
            <a:off x="1748191" y="4267200"/>
            <a:ext cx="50334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2" name="Rectangle 23"/>
          <p:cNvSpPr>
            <a:spLocks/>
          </p:cNvSpPr>
          <p:nvPr/>
        </p:nvSpPr>
        <p:spPr bwMode="auto">
          <a:xfrm>
            <a:off x="1713727" y="3048000"/>
            <a:ext cx="57227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(Bear)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3" name="Rectangle 23"/>
          <p:cNvSpPr>
            <a:spLocks/>
          </p:cNvSpPr>
          <p:nvPr/>
        </p:nvSpPr>
        <p:spPr bwMode="auto">
          <a:xfrm>
            <a:off x="1641934" y="1828800"/>
            <a:ext cx="633187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(Static)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23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30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1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2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49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51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5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5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066800"/>
            <a:ext cx="2964180" cy="5410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3" name="Oval 15"/>
          <p:cNvSpPr>
            <a:spLocks/>
          </p:cNvSpPr>
          <p:nvPr/>
        </p:nvSpPr>
        <p:spPr bwMode="auto">
          <a:xfrm>
            <a:off x="2313432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4" name="Oval 17"/>
          <p:cNvSpPr>
            <a:spLocks/>
          </p:cNvSpPr>
          <p:nvPr/>
        </p:nvSpPr>
        <p:spPr bwMode="auto">
          <a:xfrm>
            <a:off x="2313432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5" name="Oval 18"/>
          <p:cNvSpPr>
            <a:spLocks/>
          </p:cNvSpPr>
          <p:nvPr/>
        </p:nvSpPr>
        <p:spPr bwMode="auto">
          <a:xfrm>
            <a:off x="2313432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Recursion</a:t>
            </a:r>
            <a:endParaRPr lang="en-US" dirty="0"/>
          </a:p>
        </p:txBody>
      </p:sp>
      <p:sp>
        <p:nvSpPr>
          <p:cNvPr id="35" name="Rectangle 23"/>
          <p:cNvSpPr>
            <a:spLocks/>
          </p:cNvSpPr>
          <p:nvPr/>
        </p:nvSpPr>
        <p:spPr bwMode="auto">
          <a:xfrm>
            <a:off x="3119679" y="441960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0.6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0.1=0.0084</a:t>
            </a:r>
          </a:p>
        </p:txBody>
      </p:sp>
      <p:sp>
        <p:nvSpPr>
          <p:cNvPr id="36" name="Rectangle 24"/>
          <p:cNvSpPr>
            <a:spLocks/>
          </p:cNvSpPr>
          <p:nvPr/>
        </p:nvSpPr>
        <p:spPr bwMode="auto">
          <a:xfrm rot="1778512">
            <a:off x="3074836" y="347126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0.1=0.0025</a:t>
            </a:r>
          </a:p>
        </p:txBody>
      </p:sp>
      <p:sp>
        <p:nvSpPr>
          <p:cNvPr id="37" name="Rectangle 25"/>
          <p:cNvSpPr>
            <a:spLocks/>
          </p:cNvSpPr>
          <p:nvPr/>
        </p:nvSpPr>
        <p:spPr bwMode="auto">
          <a:xfrm rot="2806334">
            <a:off x="3156643" y="2877982"/>
            <a:ext cx="1495602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0.09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 =0.0036</a:t>
            </a:r>
          </a:p>
        </p:txBody>
      </p:sp>
      <p:sp>
        <p:nvSpPr>
          <p:cNvPr id="38" name="Rectangle 26"/>
          <p:cNvSpPr>
            <a:spLocks/>
          </p:cNvSpPr>
          <p:nvPr/>
        </p:nvSpPr>
        <p:spPr bwMode="auto">
          <a:xfrm>
            <a:off x="4669268" y="3624590"/>
            <a:ext cx="411972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Max</a:t>
            </a:r>
          </a:p>
        </p:txBody>
      </p:sp>
      <p:sp>
        <p:nvSpPr>
          <p:cNvPr id="39" name="Rectangle 23"/>
          <p:cNvSpPr>
            <a:spLocks/>
          </p:cNvSpPr>
          <p:nvPr/>
        </p:nvSpPr>
        <p:spPr bwMode="auto">
          <a:xfrm>
            <a:off x="3110921" y="4692134"/>
            <a:ext cx="1537279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r>
              <a:rPr lang="en-US" sz="12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BullBull</a:t>
            </a:r>
            <a:r>
              <a:rPr lang="en-US" sz="1200" b="0" kern="0" dirty="0" err="1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(↓)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6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8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59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60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61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67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8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70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72" name="Straight Arrow Connector 71"/>
          <p:cNvCxnSpPr>
            <a:stCxn id="58" idx="6"/>
            <a:endCxn id="61" idx="2"/>
          </p:cNvCxnSpPr>
          <p:nvPr/>
        </p:nvCxnSpPr>
        <p:spPr bwMode="auto">
          <a:xfrm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048000" y="3291840"/>
            <a:ext cx="1618488" cy="914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5"/>
            <a:endCxn id="61" idx="1"/>
          </p:cNvCxnSpPr>
          <p:nvPr/>
        </p:nvCxnSpPr>
        <p:spPr bwMode="auto">
          <a:xfrm rot="16200000" flipH="1">
            <a:off x="2898488" y="2228538"/>
            <a:ext cx="1910981" cy="18002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990600"/>
            <a:ext cx="5234940" cy="87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" name="Oval 19"/>
          <p:cNvSpPr>
            <a:spLocks/>
          </p:cNvSpPr>
          <p:nvPr/>
        </p:nvSpPr>
        <p:spPr bwMode="auto">
          <a:xfrm>
            <a:off x="4648200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61" grpId="0" animBg="1"/>
      <p:bldP spid="29" grpId="0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697" y="3339703"/>
            <a:ext cx="3732609" cy="6518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/>
          </p:cNvSpPr>
          <p:nvPr/>
        </p:nvSpPr>
        <p:spPr bwMode="auto">
          <a:xfrm>
            <a:off x="2612673" y="4756397"/>
            <a:ext cx="3909725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Finite number of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Recursion</a:t>
            </a:r>
            <a:endParaRPr lang="en-US" dirty="0"/>
          </a:p>
        </p:txBody>
      </p:sp>
      <p:sp>
        <p:nvSpPr>
          <p:cNvPr id="41" name="Rectangle 27"/>
          <p:cNvSpPr>
            <a:spLocks/>
          </p:cNvSpPr>
          <p:nvPr/>
        </p:nvSpPr>
        <p:spPr bwMode="auto">
          <a:xfrm>
            <a:off x="5480964" y="2667000"/>
            <a:ext cx="2367636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.... and so on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6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8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59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60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61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67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8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70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990600"/>
            <a:ext cx="5234940" cy="87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 bwMode="auto">
          <a:xfrm rot="10800000"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27"/>
          <p:cNvSpPr>
            <a:spLocks/>
          </p:cNvSpPr>
          <p:nvPr/>
        </p:nvSpPr>
        <p:spPr bwMode="auto">
          <a:xfrm>
            <a:off x="2362200" y="3469957"/>
            <a:ext cx="3141886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store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backpointer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Recursion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24" name="Straight Arrow Connector 23"/>
          <p:cNvCxnSpPr>
            <a:stCxn id="35" idx="2"/>
            <a:endCxn id="32" idx="6"/>
          </p:cNvCxnSpPr>
          <p:nvPr/>
        </p:nvCxnSpPr>
        <p:spPr bwMode="auto">
          <a:xfrm rot="10800000"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" y="990600"/>
            <a:ext cx="610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Work through the rest of the algorithm…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Recursion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24" name="Straight Arrow Connector 23"/>
          <p:cNvCxnSpPr>
            <a:stCxn id="35" idx="2"/>
            <a:endCxn id="32" idx="6"/>
          </p:cNvCxnSpPr>
          <p:nvPr/>
        </p:nvCxnSpPr>
        <p:spPr bwMode="auto">
          <a:xfrm rot="10800000"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7" idx="2"/>
            <a:endCxn id="34" idx="6"/>
          </p:cNvCxnSpPr>
          <p:nvPr/>
        </p:nvCxnSpPr>
        <p:spPr bwMode="auto">
          <a:xfrm rot="10800000">
            <a:off x="3063701" y="1907976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40" idx="2"/>
            <a:endCxn id="37" idx="6"/>
          </p:cNvCxnSpPr>
          <p:nvPr/>
        </p:nvCxnSpPr>
        <p:spPr bwMode="auto">
          <a:xfrm rot="10800000">
            <a:off x="5394350" y="1907976"/>
            <a:ext cx="158412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36" idx="2"/>
            <a:endCxn id="32" idx="7"/>
          </p:cNvCxnSpPr>
          <p:nvPr/>
        </p:nvCxnSpPr>
        <p:spPr bwMode="auto">
          <a:xfrm rot="10800000" flipV="1">
            <a:off x="2953853" y="3144737"/>
            <a:ext cx="1690403" cy="9394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8" idx="2"/>
            <a:endCxn id="36" idx="5"/>
          </p:cNvCxnSpPr>
          <p:nvPr/>
        </p:nvCxnSpPr>
        <p:spPr bwMode="auto">
          <a:xfrm rot="10800000">
            <a:off x="5284500" y="3409937"/>
            <a:ext cx="1693976" cy="9394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39" idx="2"/>
            <a:endCxn id="36" idx="6"/>
          </p:cNvCxnSpPr>
          <p:nvPr/>
        </p:nvCxnSpPr>
        <p:spPr bwMode="auto">
          <a:xfrm rot="10800000">
            <a:off x="5394350" y="3144738"/>
            <a:ext cx="158412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0.0168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0.0135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0.00588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0.000504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0.00202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Termination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24" name="Straight Arrow Connector 23"/>
          <p:cNvCxnSpPr>
            <a:stCxn id="35" idx="2"/>
            <a:endCxn id="32" idx="6"/>
          </p:cNvCxnSpPr>
          <p:nvPr/>
        </p:nvCxnSpPr>
        <p:spPr bwMode="auto">
          <a:xfrm rot="10800000"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7" idx="2"/>
            <a:endCxn id="34" idx="6"/>
          </p:cNvCxnSpPr>
          <p:nvPr/>
        </p:nvCxnSpPr>
        <p:spPr bwMode="auto">
          <a:xfrm rot="10800000">
            <a:off x="3063701" y="1907976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40" idx="2"/>
            <a:endCxn id="37" idx="6"/>
          </p:cNvCxnSpPr>
          <p:nvPr/>
        </p:nvCxnSpPr>
        <p:spPr bwMode="auto">
          <a:xfrm rot="10800000">
            <a:off x="5394350" y="1907976"/>
            <a:ext cx="158412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36" idx="2"/>
            <a:endCxn id="32" idx="7"/>
          </p:cNvCxnSpPr>
          <p:nvPr/>
        </p:nvCxnSpPr>
        <p:spPr bwMode="auto">
          <a:xfrm rot="10800000" flipV="1">
            <a:off x="2953853" y="3144737"/>
            <a:ext cx="1690403" cy="9394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8" idx="2"/>
            <a:endCxn id="36" idx="5"/>
          </p:cNvCxnSpPr>
          <p:nvPr/>
        </p:nvCxnSpPr>
        <p:spPr bwMode="auto">
          <a:xfrm rot="10800000">
            <a:off x="5284500" y="3409937"/>
            <a:ext cx="1693976" cy="9394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39" idx="2"/>
            <a:endCxn id="36" idx="6"/>
          </p:cNvCxnSpPr>
          <p:nvPr/>
        </p:nvCxnSpPr>
        <p:spPr bwMode="auto">
          <a:xfrm rot="10800000">
            <a:off x="5394350" y="3144738"/>
            <a:ext cx="158412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0.0168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0.0135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0.00588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0.000504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0.00202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400800" y="1981200"/>
            <a:ext cx="23622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057400"/>
            <a:ext cx="2095500" cy="87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Termination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24" name="Straight Arrow Connector 23"/>
          <p:cNvCxnSpPr>
            <a:stCxn id="35" idx="2"/>
            <a:endCxn id="32" idx="6"/>
          </p:cNvCxnSpPr>
          <p:nvPr/>
        </p:nvCxnSpPr>
        <p:spPr bwMode="auto">
          <a:xfrm rot="10800000"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7" idx="2"/>
            <a:endCxn id="34" idx="6"/>
          </p:cNvCxnSpPr>
          <p:nvPr/>
        </p:nvCxnSpPr>
        <p:spPr bwMode="auto">
          <a:xfrm rot="10800000">
            <a:off x="3063701" y="1907976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40" idx="2"/>
            <a:endCxn id="37" idx="6"/>
          </p:cNvCxnSpPr>
          <p:nvPr/>
        </p:nvCxnSpPr>
        <p:spPr bwMode="auto">
          <a:xfrm rot="10800000">
            <a:off x="5394350" y="1907976"/>
            <a:ext cx="158412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36" idx="2"/>
            <a:endCxn id="32" idx="7"/>
          </p:cNvCxnSpPr>
          <p:nvPr/>
        </p:nvCxnSpPr>
        <p:spPr bwMode="auto">
          <a:xfrm rot="10800000" flipV="1">
            <a:off x="2953853" y="3144737"/>
            <a:ext cx="1690403" cy="9394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8" idx="2"/>
            <a:endCxn id="36" idx="5"/>
          </p:cNvCxnSpPr>
          <p:nvPr/>
        </p:nvCxnSpPr>
        <p:spPr bwMode="auto">
          <a:xfrm rot="10800000">
            <a:off x="5284500" y="3409937"/>
            <a:ext cx="1693976" cy="9394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39" idx="2"/>
            <a:endCxn id="36" idx="6"/>
          </p:cNvCxnSpPr>
          <p:nvPr/>
        </p:nvCxnSpPr>
        <p:spPr bwMode="auto">
          <a:xfrm rot="10800000">
            <a:off x="5394350" y="3144738"/>
            <a:ext cx="158412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0.0168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0.0135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0.00588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0.000504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0.00202</a:t>
            </a:r>
          </a:p>
        </p:txBody>
      </p:sp>
      <p:sp>
        <p:nvSpPr>
          <p:cNvPr id="46" name="Rectangle 31"/>
          <p:cNvSpPr>
            <a:spLocks/>
          </p:cNvSpPr>
          <p:nvPr/>
        </p:nvSpPr>
        <p:spPr bwMode="auto">
          <a:xfrm>
            <a:off x="2655453" y="5791200"/>
            <a:ext cx="4652877" cy="923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 wrap="none" lIns="91440" tIns="91440" rIns="91440" bIns="9144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Gill Sans" charset="0"/>
                <a:cs typeface="Gill Sans" charset="0"/>
              </a:rPr>
              <a:t>Most likely state </a:t>
            </a:r>
            <a:r>
              <a:rPr lang="en-US" sz="240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sequence:</a:t>
            </a:r>
            <a:endParaRPr lang="en-US" sz="2400" dirty="0">
              <a:solidFill>
                <a:schemeClr val="bg1"/>
              </a:solidFill>
              <a:ea typeface="Gill Sans" charset="0"/>
              <a:cs typeface="Gill Sans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a typeface="Gill Sans" charset="0"/>
                <a:cs typeface="Gill Sans" charset="0"/>
              </a:rPr>
              <a:t> [ Bull</a:t>
            </a:r>
            <a:r>
              <a:rPr lang="en-US" sz="240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, Bear, Bull </a:t>
            </a:r>
            <a:r>
              <a:rPr lang="en-US" sz="2400" dirty="0">
                <a:solidFill>
                  <a:schemeClr val="bg1"/>
                </a:solidFill>
                <a:ea typeface="Gill Sans" charset="0"/>
                <a:cs typeface="Gill Sans" charset="0"/>
              </a:rPr>
              <a:t>], </a:t>
            </a:r>
            <a:r>
              <a:rPr lang="en-US" sz="2400" i="1" dirty="0">
                <a:solidFill>
                  <a:schemeClr val="bg1"/>
                </a:solidFill>
                <a:ea typeface="Gill Sans" charset="0"/>
                <a:cs typeface="Gill Sans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ea typeface="Gill Sans" charset="0"/>
                <a:cs typeface="Gill Sans" charset="0"/>
              </a:rPr>
              <a:t> = 0.00588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with HMMs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the problem</a:t>
            </a:r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/>
              <a:t>The/DT grand/JJ jury/NN </a:t>
            </a:r>
            <a:r>
              <a:rPr lang="en-US" dirty="0" err="1" smtClean="0"/>
              <a:t>commmented</a:t>
            </a:r>
            <a:r>
              <a:rPr lang="en-US" dirty="0" smtClean="0"/>
              <a:t>/VBD on/IN a/DT number/NN of/IN other/JJ topics/NNS ./.</a:t>
            </a:r>
          </a:p>
          <a:p>
            <a:r>
              <a:rPr lang="en-US" dirty="0" smtClean="0"/>
              <a:t>What should the HMM look like ?</a:t>
            </a:r>
          </a:p>
          <a:p>
            <a:pPr lvl="1"/>
            <a:r>
              <a:rPr lang="en-US" dirty="0" smtClean="0"/>
              <a:t>States: part-of-speech tags 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symbols: words (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w</a:t>
            </a:r>
            <a:r>
              <a:rPr lang="en-US" i="1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|V</a:t>
            </a:r>
            <a:r>
              <a:rPr lang="en-US" i="1" baseline="-25000" dirty="0" smtClean="0"/>
              <a:t>|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Given HMM </a:t>
            </a:r>
            <a:r>
              <a:rPr lang="en-US" i="1" dirty="0" smtClean="0"/>
              <a:t>λ</a:t>
            </a:r>
            <a:r>
              <a:rPr lang="en-US" dirty="0" smtClean="0"/>
              <a:t> (A, B, </a:t>
            </a:r>
            <a:r>
              <a:rPr lang="en-US" dirty="0" smtClean="0">
                <a:sym typeface="Helvetica" charset="0"/>
              </a:rPr>
              <a:t>∏), </a:t>
            </a:r>
            <a:r>
              <a:rPr lang="en-US" dirty="0" smtClean="0"/>
              <a:t>POS tagging = reconstructing the best state sequence given input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Viterbi</a:t>
            </a:r>
            <a:r>
              <a:rPr lang="en-US" dirty="0" smtClean="0"/>
              <a:t> decoding (best = most likely)</a:t>
            </a:r>
          </a:p>
          <a:p>
            <a:r>
              <a:rPr lang="en-US" dirty="0" smtClean="0"/>
              <a:t>But wait…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bldLvl="5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Training</a:t>
            </a: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appropriate values for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>
                <a:sym typeface="Helvetica" charset="0"/>
              </a:rPr>
              <a:t>∏</a:t>
            </a:r>
            <a:r>
              <a:rPr lang="en-US" dirty="0" smtClean="0">
                <a:sym typeface="Helvetica" charset="0"/>
              </a:rPr>
              <a:t>?</a:t>
            </a:r>
            <a:endParaRPr lang="en-US" dirty="0" smtClean="0"/>
          </a:p>
          <a:p>
            <a:r>
              <a:rPr lang="en-US" dirty="0" smtClean="0"/>
              <a:t>Before HMMs can decode, they must be trained…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: transition probabilities</a:t>
            </a:r>
          </a:p>
          <a:p>
            <a:pPr lvl="1"/>
            <a:r>
              <a:rPr lang="en-US" i="1" dirty="0" smtClean="0"/>
              <a:t>B</a:t>
            </a:r>
            <a:r>
              <a:rPr lang="en-US" dirty="0" smtClean="0"/>
              <a:t>: emission probabilities</a:t>
            </a:r>
          </a:p>
          <a:p>
            <a:pPr lvl="1"/>
            <a:r>
              <a:rPr lang="en-US" i="1" dirty="0" smtClean="0">
                <a:sym typeface="Helvetica" charset="0"/>
              </a:rPr>
              <a:t>∏</a:t>
            </a:r>
            <a:r>
              <a:rPr lang="en-US" dirty="0" smtClean="0">
                <a:sym typeface="Helvetica" charset="0"/>
              </a:rPr>
              <a:t>: prior</a:t>
            </a:r>
            <a:endParaRPr lang="en-US" dirty="0" smtClean="0"/>
          </a:p>
          <a:p>
            <a:r>
              <a:rPr lang="en-US" dirty="0" smtClean="0"/>
              <a:t>Two training methods:</a:t>
            </a:r>
          </a:p>
          <a:p>
            <a:pPr lvl="1"/>
            <a:r>
              <a:rPr lang="en-US" dirty="0" smtClean="0"/>
              <a:t>Supervised training: start with </a:t>
            </a:r>
            <a:r>
              <a:rPr lang="en-US" dirty="0" smtClean="0"/>
              <a:t>tagged </a:t>
            </a:r>
            <a:r>
              <a:rPr lang="en-US" dirty="0" smtClean="0"/>
              <a:t>corpus, count stuff to estimate parameters</a:t>
            </a:r>
          </a:p>
          <a:p>
            <a:pPr lvl="1"/>
            <a:r>
              <a:rPr lang="en-US" dirty="0" smtClean="0"/>
              <a:t>Unsupervised training: start with </a:t>
            </a:r>
            <a:r>
              <a:rPr lang="en-US" dirty="0" smtClean="0"/>
              <a:t>untagged </a:t>
            </a:r>
            <a:r>
              <a:rPr lang="en-US" dirty="0" smtClean="0"/>
              <a:t>corpus, bootstrap parameter estimates and improve estimates iteratively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HMMs: Three Problems</a:t>
            </a:r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Likelihood: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 sequence of observed events </a:t>
            </a:r>
            <a:r>
              <a:rPr lang="en-US" i="1" dirty="0" smtClean="0"/>
              <a:t>O</a:t>
            </a:r>
            <a:r>
              <a:rPr lang="en-US" dirty="0" smtClean="0"/>
              <a:t>, find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dirty="0" err="1" smtClean="0"/>
              <a:t>|</a:t>
            </a:r>
            <a:r>
              <a:rPr lang="en-US" i="1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Decoding: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an observation sequence </a:t>
            </a:r>
            <a:r>
              <a:rPr lang="en-US" i="1" dirty="0" smtClean="0"/>
              <a:t>O</a:t>
            </a:r>
            <a:r>
              <a:rPr lang="en-US" dirty="0" smtClean="0"/>
              <a:t>, find the most likely (hidden) state sequence</a:t>
            </a:r>
          </a:p>
          <a:p>
            <a:r>
              <a:rPr lang="en-US" b="1" dirty="0" smtClean="0"/>
              <a:t>Learning: </a:t>
            </a:r>
            <a:r>
              <a:rPr lang="en-US" dirty="0" smtClean="0"/>
              <a:t>Given a set of observation sequences and the set of states </a:t>
            </a:r>
            <a:r>
              <a:rPr lang="en-US" i="1" dirty="0" smtClean="0"/>
              <a:t>Q</a:t>
            </a:r>
            <a:r>
              <a:rPr lang="en-US" dirty="0" smtClean="0"/>
              <a:t> in </a:t>
            </a:r>
            <a:r>
              <a:rPr lang="en-US" i="1" dirty="0" smtClean="0"/>
              <a:t>λ</a:t>
            </a:r>
            <a:r>
              <a:rPr lang="en-US" dirty="0" smtClean="0"/>
              <a:t>, compute the parameters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Training</a:t>
            </a:r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tagged corpus tells us the hidden states!</a:t>
            </a:r>
          </a:p>
          <a:p>
            <a:r>
              <a:rPr lang="en-US" dirty="0" smtClean="0"/>
              <a:t>We can compute Maximum Likelihood Estimates (MLEs) for the various parameters</a:t>
            </a:r>
          </a:p>
          <a:p>
            <a:pPr lvl="1"/>
            <a:r>
              <a:rPr lang="en-US" dirty="0" smtClean="0"/>
              <a:t>MLE = fancy way of saying “count and divide”</a:t>
            </a:r>
          </a:p>
          <a:p>
            <a:r>
              <a:rPr lang="en-US" dirty="0" smtClean="0"/>
              <a:t>These parameter estimates maximize the likelihood of the data being generated by the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/>
          </p:cNvSpPr>
          <p:nvPr/>
        </p:nvSpPr>
        <p:spPr bwMode="auto">
          <a:xfrm>
            <a:off x="3635326" y="4756397"/>
            <a:ext cx="1864421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697" y="2911078"/>
            <a:ext cx="3732609" cy="154483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Training</a:t>
            </a:r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</a:p>
          <a:p>
            <a:pPr lvl="1"/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| 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dirty="0" smtClean="0"/>
              <a:t>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/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dirty="0" smtClean="0"/>
              <a:t>), from the tagged data</a:t>
            </a:r>
          </a:p>
          <a:p>
            <a:pPr lvl="1"/>
            <a:r>
              <a:rPr lang="en-US" dirty="0" smtClean="0"/>
              <a:t>Example: for P(NN|VB), count how many times a noun follows a verb and divide by the total number of times you see a verb</a:t>
            </a:r>
          </a:p>
          <a:p>
            <a:r>
              <a:rPr lang="en-US" dirty="0" smtClean="0"/>
              <a:t>Emission Probabilities</a:t>
            </a:r>
          </a:p>
          <a:p>
            <a:pPr lvl="1"/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/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from the tagged data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bank|NN</a:t>
            </a:r>
            <a:r>
              <a:rPr lang="en-US" dirty="0" smtClean="0"/>
              <a:t>), count how many times bank is tagged as a noun and divide by how many times anything is tagged as a noun</a:t>
            </a:r>
          </a:p>
          <a:p>
            <a:r>
              <a:rPr lang="en-US" dirty="0" smtClean="0"/>
              <a:t>Priors</a:t>
            </a:r>
          </a:p>
          <a:p>
            <a:pPr lvl="1"/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= </a:t>
            </a:r>
            <a:r>
              <a:rPr lang="el-GR" i="1" dirty="0" smtClean="0"/>
              <a:t>π</a:t>
            </a:r>
            <a:r>
              <a:rPr lang="en-US" i="1" baseline="-25000" dirty="0" err="1" smtClean="0">
                <a:sym typeface="Helvetica" charset="0"/>
              </a:rPr>
              <a:t>i</a:t>
            </a:r>
            <a:r>
              <a:rPr lang="en-US" dirty="0" smtClean="0">
                <a:sym typeface="Helvetica" charset="0"/>
              </a:rPr>
              <a:t> </a:t>
            </a:r>
            <a:r>
              <a:rPr lang="en-US" dirty="0" smtClean="0"/>
              <a:t>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)/</a:t>
            </a:r>
            <a:r>
              <a:rPr lang="en-US" i="1" dirty="0" smtClean="0"/>
              <a:t>N</a:t>
            </a:r>
            <a:r>
              <a:rPr lang="en-US" dirty="0" smtClean="0"/>
              <a:t>, from the tagged data</a:t>
            </a:r>
          </a:p>
          <a:p>
            <a:pPr lvl="1"/>
            <a:r>
              <a:rPr lang="en-US" dirty="0" smtClean="0"/>
              <a:t>For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Helvetica" charset="0"/>
              </a:rPr>
              <a:t>NN</a:t>
            </a:r>
            <a:r>
              <a:rPr lang="en-US" dirty="0" smtClean="0">
                <a:sym typeface="Helvetica" charset="0"/>
              </a:rPr>
              <a:t> </a:t>
            </a:r>
            <a:r>
              <a:rPr lang="en-US" dirty="0" smtClean="0"/>
              <a:t>, count the number of times NN occurs and divide by the total number of tags (states)</a:t>
            </a:r>
          </a:p>
          <a:p>
            <a:pPr lvl="1"/>
            <a:r>
              <a:rPr lang="en-US" dirty="0" smtClean="0"/>
              <a:t>A better way?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Unsupervised Training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labeled/tagged training data</a:t>
            </a:r>
          </a:p>
          <a:p>
            <a:r>
              <a:rPr lang="en-US" dirty="0" smtClean="0"/>
              <a:t>No way to compute MLEs directly</a:t>
            </a:r>
          </a:p>
          <a:p>
            <a:r>
              <a:rPr lang="en-US" dirty="0" smtClean="0"/>
              <a:t>How do we deal?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an initial guess for parameter values</a:t>
            </a:r>
          </a:p>
          <a:p>
            <a:pPr lvl="1"/>
            <a:r>
              <a:rPr lang="en-US" dirty="0" smtClean="0"/>
              <a:t>Use this guess to get a better estimate</a:t>
            </a:r>
          </a:p>
          <a:p>
            <a:pPr lvl="1"/>
            <a:r>
              <a:rPr lang="en-US" dirty="0" smtClean="0"/>
              <a:t>Iteratively improve the estimate until some convergence criterion is met</a:t>
            </a:r>
            <a:endParaRPr lang="en-US" dirty="0"/>
          </a:p>
        </p:txBody>
      </p:sp>
      <p:sp>
        <p:nvSpPr>
          <p:cNvPr id="79875" name="Rectangle 3"/>
          <p:cNvSpPr>
            <a:spLocks/>
          </p:cNvSpPr>
          <p:nvPr/>
        </p:nvSpPr>
        <p:spPr bwMode="auto">
          <a:xfrm>
            <a:off x="1732359" y="5526822"/>
            <a:ext cx="6009658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Expectation Maximization </a:t>
            </a:r>
            <a:r>
              <a:rPr lang="en-US" sz="3200" dirty="0">
                <a:solidFill>
                  <a:srgbClr val="FF0000"/>
                </a:solidFill>
                <a:ea typeface="Gill Sans" charset="0"/>
                <a:cs typeface="Gill Sans" charset="0"/>
              </a:rPr>
              <a:t>(EM)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 Maximization</a:t>
            </a:r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fundamental tool for unsupervised machine learning techniques</a:t>
            </a:r>
          </a:p>
          <a:p>
            <a:r>
              <a:rPr lang="en-US" dirty="0" smtClean="0"/>
              <a:t>Forms basis of state-of-the-art systems in MT, parsing, WSD,  speech recognition and more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observed events be the grades given out in, say, CMSC723</a:t>
            </a:r>
          </a:p>
          <a:p>
            <a:r>
              <a:rPr lang="en-US" dirty="0" smtClean="0"/>
              <a:t>Assume grades are generated by a probabilistic model described by single parameter μ</a:t>
            </a:r>
          </a:p>
          <a:p>
            <a:pPr lvl="1"/>
            <a:r>
              <a:rPr lang="en-US" dirty="0" smtClean="0"/>
              <a:t>P(A) = 1/2, P(B) = μ, P(C) = 2 μ, P(D) = 1/2 - 3 μ</a:t>
            </a:r>
          </a:p>
          <a:p>
            <a:pPr lvl="1"/>
            <a:r>
              <a:rPr lang="en-US" dirty="0" smtClean="0"/>
              <a:t>Number of ‘A’s observed = ‘a’, ‘b’ number of ‘</a:t>
            </a:r>
            <a:r>
              <a:rPr lang="en-US" dirty="0" smtClean="0"/>
              <a:t>B’s,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Compute MLE of μ given ‘a’, ‘b’, ‘c’ and ‘d’</a:t>
            </a:r>
            <a:endParaRPr lang="en-US" dirty="0"/>
          </a:p>
        </p:txBody>
      </p:sp>
      <p:sp>
        <p:nvSpPr>
          <p:cNvPr id="81923" name="Rectangle 3"/>
          <p:cNvSpPr>
            <a:spLocks/>
          </p:cNvSpPr>
          <p:nvPr/>
        </p:nvSpPr>
        <p:spPr bwMode="auto">
          <a:xfrm>
            <a:off x="3101950" y="6394519"/>
            <a:ext cx="3461140" cy="4001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300" dirty="0">
                <a:ea typeface="Gill Sans" charset="0"/>
                <a:cs typeface="Gill Sans" charset="0"/>
              </a:rPr>
              <a:t>Adapted from Andrew Moore’s Slides</a:t>
            </a:r>
          </a:p>
          <a:p>
            <a:r>
              <a:rPr lang="en-US" sz="1300" u="sng" dirty="0">
                <a:ea typeface="Gill Sans" charset="0"/>
                <a:cs typeface="Gill Sans" charset="0"/>
                <a:hlinkClick r:id="rId2"/>
              </a:rPr>
              <a:t>http://www.autonlab.org/tutorials/gmm.html</a:t>
            </a:r>
            <a:endParaRPr lang="en-US" sz="1300" u="sng" dirty="0"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5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the definition of </a:t>
            </a:r>
            <a:r>
              <a:rPr lang="en-US" dirty="0" smtClean="0"/>
              <a:t>MLE: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“.... maximizes likelihood of data given the model.”</a:t>
            </a:r>
          </a:p>
          <a:p>
            <a:r>
              <a:rPr lang="en-US" dirty="0" smtClean="0"/>
              <a:t>Okay, so what’s the likelihood of data given the model?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Data|Model</a:t>
            </a:r>
            <a:r>
              <a:rPr lang="en-US" dirty="0" smtClean="0"/>
              <a:t>) = P(</a:t>
            </a:r>
            <a:r>
              <a:rPr lang="en-US" dirty="0" err="1" smtClean="0"/>
              <a:t>a,b,c,d|μ</a:t>
            </a:r>
            <a:r>
              <a:rPr lang="en-US" dirty="0" smtClean="0"/>
              <a:t>) = (1/2)</a:t>
            </a:r>
            <a:r>
              <a:rPr lang="en-US" baseline="30000" dirty="0" smtClean="0"/>
              <a:t>a</a:t>
            </a:r>
            <a:r>
              <a:rPr lang="en-US" dirty="0" smtClean="0"/>
              <a:t>(μ)</a:t>
            </a:r>
            <a:r>
              <a:rPr lang="en-US" baseline="30000" dirty="0" smtClean="0"/>
              <a:t>b</a:t>
            </a:r>
            <a:r>
              <a:rPr lang="en-US" dirty="0" smtClean="0"/>
              <a:t>(2μ)</a:t>
            </a:r>
            <a:r>
              <a:rPr lang="en-US" baseline="30000" dirty="0" smtClean="0"/>
              <a:t>c</a:t>
            </a:r>
            <a:r>
              <a:rPr lang="en-US" dirty="0" smtClean="0"/>
              <a:t>(1/2-3μ)</a:t>
            </a:r>
            <a:r>
              <a:rPr lang="en-US" baseline="30000" dirty="0" smtClean="0"/>
              <a:t>d</a:t>
            </a:r>
          </a:p>
          <a:p>
            <a:pPr lvl="1"/>
            <a:r>
              <a:rPr lang="en-US" dirty="0" smtClean="0"/>
              <a:t>L = log-likelihood = log P(</a:t>
            </a:r>
            <a:r>
              <a:rPr lang="en-US" dirty="0" err="1" smtClean="0"/>
              <a:t>a,b,c,d|μ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a log(1/2) + b log μ + c log 2μ + d log(1/2-3μ) </a:t>
            </a:r>
          </a:p>
          <a:p>
            <a:r>
              <a:rPr lang="en-US" dirty="0" smtClean="0"/>
              <a:t>How to maximize L </a:t>
            </a:r>
            <a:r>
              <a:rPr lang="en-US" dirty="0" err="1" smtClean="0"/>
              <a:t>w.r.t</a:t>
            </a:r>
            <a:r>
              <a:rPr lang="en-US" dirty="0" smtClean="0"/>
              <a:t> μ ? [Think Calculus]</a:t>
            </a:r>
          </a:p>
          <a:p>
            <a:pPr lvl="1"/>
            <a:r>
              <a:rPr lang="en-US" dirty="0" err="1" smtClean="0"/>
              <a:t>δL</a:t>
            </a:r>
            <a:r>
              <a:rPr lang="en-US" dirty="0" smtClean="0"/>
              <a:t>/</a:t>
            </a:r>
            <a:r>
              <a:rPr lang="en-US" dirty="0" err="1" smtClean="0"/>
              <a:t>δμ</a:t>
            </a:r>
            <a:r>
              <a:rPr lang="en-US" dirty="0" smtClean="0"/>
              <a:t> = 0; (b/μ) + (2c/2μ) - (3d/(1/2-3μ)) = 0</a:t>
            </a:r>
          </a:p>
          <a:p>
            <a:pPr lvl="1"/>
            <a:r>
              <a:rPr lang="en-US" dirty="0" smtClean="0"/>
              <a:t>μ = (</a:t>
            </a:r>
            <a:r>
              <a:rPr lang="en-US" dirty="0" err="1" smtClean="0"/>
              <a:t>b+c</a:t>
            </a:r>
            <a:r>
              <a:rPr lang="en-US" dirty="0" smtClean="0"/>
              <a:t>)/6(</a:t>
            </a:r>
            <a:r>
              <a:rPr lang="en-US" dirty="0" err="1" smtClean="0"/>
              <a:t>b+c+d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got our answer without EM. Boring!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 bldLvl="5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suppose:</a:t>
            </a:r>
          </a:p>
          <a:p>
            <a:pPr lvl="1"/>
            <a:r>
              <a:rPr lang="en-US" dirty="0" smtClean="0"/>
              <a:t>P(A</a:t>
            </a:r>
            <a:r>
              <a:rPr lang="en-US" dirty="0" smtClean="0"/>
              <a:t>) = 1/2, P(B) = μ, P(C) = 2 μ, P(D) = 1/2 - 3 μ</a:t>
            </a:r>
          </a:p>
          <a:p>
            <a:pPr lvl="1"/>
            <a:r>
              <a:rPr lang="en-US" dirty="0" smtClean="0"/>
              <a:t>Number of ‘A’s and ‘B’s = h, c ‘</a:t>
            </a:r>
            <a:r>
              <a:rPr lang="en-US" dirty="0" smtClean="0"/>
              <a:t>C’s, </a:t>
            </a:r>
            <a:r>
              <a:rPr lang="en-US" dirty="0" smtClean="0"/>
              <a:t>and d ‘D’s</a:t>
            </a:r>
          </a:p>
          <a:p>
            <a:r>
              <a:rPr lang="en-US" dirty="0" smtClean="0"/>
              <a:t>Part of the observable information is hidden</a:t>
            </a:r>
          </a:p>
          <a:p>
            <a:r>
              <a:rPr lang="en-US" dirty="0" smtClean="0"/>
              <a:t>Can we compute the MLE for μ now?</a:t>
            </a:r>
          </a:p>
          <a:p>
            <a:r>
              <a:rPr lang="en-US" dirty="0" smtClean="0"/>
              <a:t>Chicken and </a:t>
            </a:r>
            <a:r>
              <a:rPr lang="en-US" dirty="0" smtClean="0"/>
              <a:t>egg: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we knew ‘b’ (and hence ‘a’), we could compute the MLE for </a:t>
            </a:r>
            <a:r>
              <a:rPr lang="en-US" dirty="0" smtClean="0"/>
              <a:t>μ 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we need </a:t>
            </a:r>
            <a:r>
              <a:rPr lang="en-US" dirty="0" smtClean="0"/>
              <a:t>μ </a:t>
            </a:r>
            <a:r>
              <a:rPr lang="en-US" dirty="0" smtClean="0"/>
              <a:t>to know how the model generates ‘a’ and ‘b</a:t>
            </a:r>
            <a:r>
              <a:rPr lang="en-US" dirty="0" smtClean="0"/>
              <a:t>’</a:t>
            </a:r>
            <a:endParaRPr lang="en-US" dirty="0" smtClean="0"/>
          </a:p>
          <a:p>
            <a:r>
              <a:rPr lang="en-US" dirty="0" smtClean="0"/>
              <a:t>Circular enough for you?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uiExpand="1" build="p" bldLvl="5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 Algorithm</a:t>
            </a:r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an initial guess for μ (μ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 smtClean="0"/>
              <a:t>t = 1; Repeat: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= μ</a:t>
            </a:r>
            <a:r>
              <a:rPr lang="en-US" baseline="-25000" dirty="0" smtClean="0"/>
              <a:t>(t-</a:t>
            </a:r>
            <a:r>
              <a:rPr lang="en-US" baseline="-25000" dirty="0" smtClean="0">
                <a:sym typeface="Helvetica" charset="0"/>
              </a:rPr>
              <a:t>1)</a:t>
            </a:r>
            <a:r>
              <a:rPr lang="en-US" dirty="0" smtClean="0"/>
              <a:t>h/(1/2 + μ</a:t>
            </a:r>
            <a:r>
              <a:rPr lang="en-US" baseline="-25000" dirty="0" smtClean="0"/>
              <a:t>(t-1)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b="1" dirty="0" smtClean="0"/>
              <a:t>E-step:</a:t>
            </a:r>
            <a:r>
              <a:rPr lang="en-US" dirty="0" smtClean="0"/>
              <a:t> Compute expected value of b given μ]</a:t>
            </a:r>
          </a:p>
          <a:p>
            <a:pPr lvl="1"/>
            <a:r>
              <a:rPr lang="en-US" dirty="0" err="1" smtClean="0"/>
              <a:t>μ</a:t>
            </a:r>
            <a:r>
              <a:rPr lang="en-US" baseline="-25000" dirty="0" err="1" smtClean="0"/>
              <a:t>t</a:t>
            </a:r>
            <a:r>
              <a:rPr lang="en-US" dirty="0" smtClean="0"/>
              <a:t> = 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+ c)/6(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+ c + d)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b="1" dirty="0" smtClean="0"/>
              <a:t>M-step:</a:t>
            </a:r>
            <a:r>
              <a:rPr lang="en-US" dirty="0" smtClean="0"/>
              <a:t> Compute MLE of μ given b]</a:t>
            </a:r>
          </a:p>
          <a:p>
            <a:pPr lvl="1"/>
            <a:r>
              <a:rPr lang="en-US" dirty="0" smtClean="0"/>
              <a:t>t = t + 1</a:t>
            </a:r>
          </a:p>
          <a:p>
            <a:r>
              <a:rPr lang="en-US" dirty="0" smtClean="0"/>
              <a:t>Until some convergence criterion is met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5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 Algorithm</a:t>
            </a: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Algorithm to compute MLEs for model parameters when information is hidden</a:t>
            </a:r>
          </a:p>
          <a:p>
            <a:r>
              <a:rPr lang="en-US" smtClean="0"/>
              <a:t>Iterate between Expectation (E-step) and Maximization (M-step)</a:t>
            </a:r>
          </a:p>
          <a:p>
            <a:r>
              <a:rPr lang="en-US" smtClean="0"/>
              <a:t>Each iteration is guaranteed to increase the log-likelihood of the data (improve the estimate)</a:t>
            </a:r>
          </a:p>
          <a:p>
            <a:r>
              <a:rPr lang="en-US" smtClean="0"/>
              <a:t>Good news: It will always converge to a maximum</a:t>
            </a:r>
          </a:p>
          <a:p>
            <a:r>
              <a:rPr lang="en-US" smtClean="0"/>
              <a:t>Bad news: It will always converge to a maximum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 bldLvl="5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EM to HMMs</a:t>
            </a:r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the intuition… gory details in </a:t>
            </a:r>
            <a:r>
              <a:rPr lang="en-US" dirty="0" smtClean="0"/>
              <a:t>CMSC </a:t>
            </a:r>
            <a:r>
              <a:rPr lang="en-US" dirty="0" smtClean="0"/>
              <a:t>773</a:t>
            </a:r>
            <a:endParaRPr lang="en-US" dirty="0" smtClean="0"/>
          </a:p>
          <a:p>
            <a:r>
              <a:rPr lang="en-US" dirty="0" smtClean="0"/>
              <a:t>The problem:</a:t>
            </a:r>
          </a:p>
          <a:p>
            <a:pPr lvl="1"/>
            <a:r>
              <a:rPr lang="en-US" dirty="0" smtClean="0"/>
              <a:t>State sequence is unknown</a:t>
            </a:r>
            <a:endParaRPr lang="en-US" dirty="0" smtClean="0"/>
          </a:p>
          <a:p>
            <a:pPr lvl="1"/>
            <a:r>
              <a:rPr lang="en-US" dirty="0" smtClean="0"/>
              <a:t>Estimate model parameters</a:t>
            </a:r>
            <a:r>
              <a:rPr lang="en-US" dirty="0" smtClean="0"/>
              <a:t>: A, B &amp; </a:t>
            </a:r>
            <a:r>
              <a:rPr lang="en-US" dirty="0" smtClean="0">
                <a:sym typeface="Helvetica" charset="0"/>
              </a:rPr>
              <a:t>∏</a:t>
            </a:r>
          </a:p>
          <a:p>
            <a:r>
              <a:rPr lang="en-US" dirty="0" smtClean="0"/>
              <a:t>Introduce two new observation statistics:</a:t>
            </a:r>
          </a:p>
          <a:p>
            <a:pPr lvl="1"/>
            <a:r>
              <a:rPr lang="en-US" dirty="0" smtClean="0"/>
              <a:t>Number of transitions from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(ξ)</a:t>
            </a:r>
          </a:p>
          <a:p>
            <a:pPr lvl="1"/>
            <a:r>
              <a:rPr lang="en-US" dirty="0" smtClean="0"/>
              <a:t>Number of times in state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(ϒ)</a:t>
            </a:r>
          </a:p>
          <a:p>
            <a:r>
              <a:rPr lang="en-US" dirty="0" smtClean="0"/>
              <a:t>The EM algorithm </a:t>
            </a:r>
            <a:r>
              <a:rPr lang="en-US" dirty="0" smtClean="0"/>
              <a:t>can now be applied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EM to HMMs</a:t>
            </a:r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initial guesses for A, B and </a:t>
            </a:r>
            <a:r>
              <a:rPr lang="en-US" dirty="0" smtClean="0">
                <a:sym typeface="Helvetica" charset="0"/>
              </a:rPr>
              <a:t>∏</a:t>
            </a:r>
            <a:endParaRPr lang="en-US" dirty="0" smtClean="0"/>
          </a:p>
          <a:p>
            <a:r>
              <a:rPr lang="en-US" dirty="0" smtClean="0"/>
              <a:t>t = 1; Repeat:</a:t>
            </a:r>
          </a:p>
          <a:p>
            <a:pPr lvl="1"/>
            <a:r>
              <a:rPr lang="en-US" dirty="0" smtClean="0"/>
              <a:t>E-step: Compute expected values of ξ, ϒ using A</a:t>
            </a:r>
            <a:r>
              <a:rPr lang="en-US" baseline="-25000" dirty="0" smtClean="0"/>
              <a:t>t</a:t>
            </a:r>
            <a:r>
              <a:rPr lang="en-US" dirty="0" smtClean="0"/>
              <a:t>, B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dirty="0" smtClean="0">
                <a:sym typeface="Helvetica" charset="0"/>
              </a:rPr>
              <a:t>∏</a:t>
            </a:r>
            <a:r>
              <a:rPr lang="en-US" baseline="-25000" dirty="0" smtClean="0">
                <a:sym typeface="Helvetica" charset="0"/>
              </a:rPr>
              <a:t>t</a:t>
            </a:r>
            <a:endParaRPr lang="en-US" baseline="-25000" dirty="0" smtClean="0"/>
          </a:p>
          <a:p>
            <a:pPr lvl="1"/>
            <a:r>
              <a:rPr lang="en-US" dirty="0" smtClean="0"/>
              <a:t>M-step: Compute MLE of A, B and </a:t>
            </a:r>
            <a:r>
              <a:rPr lang="en-US" dirty="0" smtClean="0">
                <a:sym typeface="Helvetica" charset="0"/>
              </a:rPr>
              <a:t>∏ </a:t>
            </a:r>
            <a:r>
              <a:rPr lang="en-US" dirty="0" smtClean="0"/>
              <a:t>using </a:t>
            </a:r>
            <a:r>
              <a:rPr lang="en-US" dirty="0" err="1" smtClean="0"/>
              <a:t>ξ</a:t>
            </a:r>
            <a:r>
              <a:rPr lang="en-US" baseline="-25000" dirty="0" err="1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ϒ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/>
            <a:r>
              <a:rPr lang="en-US" dirty="0" smtClean="0"/>
              <a:t>t = t + 1</a:t>
            </a:r>
          </a:p>
          <a:p>
            <a:r>
              <a:rPr lang="en-US" dirty="0" smtClean="0"/>
              <a:t>Until some convergence criterion is met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/>
          </p:cNvSpPr>
          <p:nvPr/>
        </p:nvSpPr>
        <p:spPr bwMode="auto">
          <a:xfrm>
            <a:off x="3350858" y="4756397"/>
            <a:ext cx="2433359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Input alphabet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697" y="2723555"/>
            <a:ext cx="3732609" cy="188416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 leap forward in NLP</a:t>
            </a:r>
          </a:p>
          <a:p>
            <a:r>
              <a:rPr lang="en-US" dirty="0" smtClean="0"/>
              <a:t>Hidden Markov models (HMMs)</a:t>
            </a:r>
          </a:p>
          <a:p>
            <a:pPr lvl="1"/>
            <a:r>
              <a:rPr lang="en-US" dirty="0" smtClean="0"/>
              <a:t>Forward algorithm</a:t>
            </a:r>
          </a:p>
          <a:p>
            <a:pPr lvl="1"/>
            <a:r>
              <a:rPr lang="en-US" dirty="0" err="1" smtClean="0"/>
              <a:t>Viterbi</a:t>
            </a:r>
            <a:r>
              <a:rPr lang="en-US" dirty="0" smtClean="0"/>
              <a:t> </a:t>
            </a:r>
            <a:r>
              <a:rPr lang="en-US" dirty="0" smtClean="0"/>
              <a:t>decoding</a:t>
            </a:r>
          </a:p>
          <a:p>
            <a:pPr lvl="1"/>
            <a:r>
              <a:rPr lang="en-US" dirty="0" smtClean="0"/>
              <a:t>Supervised training</a:t>
            </a:r>
          </a:p>
          <a:p>
            <a:pPr lvl="1"/>
            <a:r>
              <a:rPr lang="en-US" dirty="0" smtClean="0"/>
              <a:t>Unsupervised training teaser</a:t>
            </a:r>
            <a:endParaRPr lang="en-US" dirty="0" smtClean="0"/>
          </a:p>
          <a:p>
            <a:r>
              <a:rPr lang="en-US" dirty="0" smtClean="0"/>
              <a:t>HMMs for POS tagging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/>
          </p:cNvSpPr>
          <p:nvPr/>
        </p:nvSpPr>
        <p:spPr bwMode="auto">
          <a:xfrm>
            <a:off x="3690694" y="4756397"/>
            <a:ext cx="1753686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Start state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4594" y="2723555"/>
            <a:ext cx="3973711" cy="188416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3456655" y="4756397"/>
            <a:ext cx="2221763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Final state(s)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4595" y="2723555"/>
            <a:ext cx="3982641" cy="188416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28938</TotalTime>
  <Words>2925</Words>
  <Application>Microsoft Office PowerPoint</Application>
  <PresentationFormat>On-screen Show (4:3)</PresentationFormat>
  <Paragraphs>734</Paragraphs>
  <Slides>70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Design</vt:lpstr>
      <vt:lpstr>Slide 1</vt:lpstr>
      <vt:lpstr>Today’s Agenda</vt:lpstr>
      <vt:lpstr>Deterministic to Stochastic</vt:lpstr>
      <vt:lpstr>FSM: Formal Specification</vt:lpstr>
      <vt:lpstr>Slide 5</vt:lpstr>
      <vt:lpstr>Slide 6</vt:lpstr>
      <vt:lpstr>Slide 7</vt:lpstr>
      <vt:lpstr>Slide 8</vt:lpstr>
      <vt:lpstr>Slide 9</vt:lpstr>
      <vt:lpstr>The problem with FSMs…</vt:lpstr>
      <vt:lpstr>Weighted FSMs</vt:lpstr>
      <vt:lpstr>Introducing Probabilities</vt:lpstr>
      <vt:lpstr>Probabilistic FSMs</vt:lpstr>
      <vt:lpstr>Markov Chain: Formal Specification</vt:lpstr>
      <vt:lpstr>Let’s model the stock market…</vt:lpstr>
      <vt:lpstr>Are states always observable ?</vt:lpstr>
      <vt:lpstr>Hidden Markov Models</vt:lpstr>
      <vt:lpstr>HMM: Formal Specification</vt:lpstr>
      <vt:lpstr>Stock Market HMM</vt:lpstr>
      <vt:lpstr>Stock Market HMM</vt:lpstr>
      <vt:lpstr>Stock Market HMM</vt:lpstr>
      <vt:lpstr>Stock Market HMM</vt:lpstr>
      <vt:lpstr>Stock Market HMM</vt:lpstr>
      <vt:lpstr>Properties of HMMs</vt:lpstr>
      <vt:lpstr>HMMs: Three Problems</vt:lpstr>
      <vt:lpstr>HMM Problem #1: Likelihood</vt:lpstr>
      <vt:lpstr>Computing Likelihood</vt:lpstr>
      <vt:lpstr>Computing Likelihood</vt:lpstr>
      <vt:lpstr>Computing Likelihood</vt:lpstr>
      <vt:lpstr>Forward Algorithm</vt:lpstr>
      <vt:lpstr>Forward Algorithm: Formal Definition</vt:lpstr>
      <vt:lpstr>Forward Algorithm</vt:lpstr>
      <vt:lpstr>Forward Algorithm</vt:lpstr>
      <vt:lpstr>Forward Algorithm: Initialization</vt:lpstr>
      <vt:lpstr>Forward Algorithm: Recursion</vt:lpstr>
      <vt:lpstr>Forward Algorithm: Recursion</vt:lpstr>
      <vt:lpstr>Forward Algorithm: Recursion</vt:lpstr>
      <vt:lpstr>Forward Algorithm: Termination</vt:lpstr>
      <vt:lpstr>HMM Problem #2: Decoding</vt:lpstr>
      <vt:lpstr>Decoding</vt:lpstr>
      <vt:lpstr>Decoding</vt:lpstr>
      <vt:lpstr>Viterbi Algorithm</vt:lpstr>
      <vt:lpstr>Viterbi Algorithm</vt:lpstr>
      <vt:lpstr>Viterbi vs. Forward</vt:lpstr>
      <vt:lpstr>Viterbi Algorithm: Formal Definition</vt:lpstr>
      <vt:lpstr>Viterbi Algorithm</vt:lpstr>
      <vt:lpstr>Viterbi Algorithm</vt:lpstr>
      <vt:lpstr>Viterbi Algorithm: Initialization</vt:lpstr>
      <vt:lpstr>Viterbi Algorithm: Recursion</vt:lpstr>
      <vt:lpstr>Viterbi Algorithm: Recursion</vt:lpstr>
      <vt:lpstr>Viterbi Algorithm: Recursion</vt:lpstr>
      <vt:lpstr>Viterbi Algorithm: Recursion</vt:lpstr>
      <vt:lpstr>Viterbi Algorithm: Termination</vt:lpstr>
      <vt:lpstr>Viterbi Algorithm: Termination</vt:lpstr>
      <vt:lpstr>POS Tagging with HMMs</vt:lpstr>
      <vt:lpstr>Modeling the problem</vt:lpstr>
      <vt:lpstr>HMM Training</vt:lpstr>
      <vt:lpstr>HMMs: Three Problems</vt:lpstr>
      <vt:lpstr>Supervised Training</vt:lpstr>
      <vt:lpstr>Supervised Training</vt:lpstr>
      <vt:lpstr>Unsupervised Training</vt:lpstr>
      <vt:lpstr>Expectation Maximization</vt:lpstr>
      <vt:lpstr>Motivating Example</vt:lpstr>
      <vt:lpstr>Motivating Example</vt:lpstr>
      <vt:lpstr>Motivating Example</vt:lpstr>
      <vt:lpstr>The EM Algorithm</vt:lpstr>
      <vt:lpstr>The EM Algorithm</vt:lpstr>
      <vt:lpstr>Applying EM to HMMs</vt:lpstr>
      <vt:lpstr>Applying EM to HMMs</vt:lpstr>
      <vt:lpstr>What we covered today…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5136</cp:revision>
  <dcterms:created xsi:type="dcterms:W3CDTF">2009-04-21T05:05:25Z</dcterms:created>
  <dcterms:modified xsi:type="dcterms:W3CDTF">2009-09-25T19:57:34Z</dcterms:modified>
</cp:coreProperties>
</file>