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66" r:id="rId3"/>
    <p:sldId id="367" r:id="rId4"/>
    <p:sldId id="368" r:id="rId5"/>
    <p:sldId id="370" r:id="rId6"/>
    <p:sldId id="372" r:id="rId7"/>
    <p:sldId id="373" r:id="rId8"/>
    <p:sldId id="374" r:id="rId9"/>
    <p:sldId id="375" r:id="rId10"/>
    <p:sldId id="376" r:id="rId11"/>
    <p:sldId id="377" r:id="rId12"/>
    <p:sldId id="380" r:id="rId13"/>
    <p:sldId id="378" r:id="rId14"/>
    <p:sldId id="379" r:id="rId15"/>
    <p:sldId id="415" r:id="rId16"/>
    <p:sldId id="416" r:id="rId17"/>
    <p:sldId id="382" r:id="rId18"/>
    <p:sldId id="383" r:id="rId19"/>
    <p:sldId id="384" r:id="rId20"/>
    <p:sldId id="385" r:id="rId21"/>
    <p:sldId id="387" r:id="rId22"/>
    <p:sldId id="417" r:id="rId23"/>
    <p:sldId id="389" r:id="rId24"/>
    <p:sldId id="418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419" r:id="rId35"/>
    <p:sldId id="399" r:id="rId36"/>
    <p:sldId id="400" r:id="rId37"/>
    <p:sldId id="401" r:id="rId38"/>
    <p:sldId id="420" r:id="rId39"/>
    <p:sldId id="403" r:id="rId40"/>
    <p:sldId id="408" r:id="rId41"/>
    <p:sldId id="409" r:id="rId42"/>
    <p:sldId id="410" r:id="rId43"/>
    <p:sldId id="411" r:id="rId44"/>
    <p:sldId id="414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89617" autoAdjust="0"/>
  </p:normalViewPr>
  <p:slideViewPr>
    <p:cSldViewPr>
      <p:cViewPr varScale="1">
        <p:scale>
          <a:sx n="114" d="100"/>
          <a:sy n="114" d="100"/>
        </p:scale>
        <p:origin x="-120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7DA39-492A-4C49-90F0-F381F75384E0}" type="slidenum">
              <a:rPr lang="en-US"/>
              <a:pPr/>
              <a:t>2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97C9A-D2F2-4E41-8943-5B1863F2C2EB}" type="slidenum">
              <a:rPr lang="en-US"/>
              <a:pPr/>
              <a:t>11</a:t>
            </a:fld>
            <a:endParaRPr lang="en-US"/>
          </a:p>
        </p:txBody>
      </p:sp>
      <p:sp>
        <p:nvSpPr>
          <p:cNvPr id="154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3F08B-6279-4C0C-8D8B-2C864F14CDA5}" type="slidenum">
              <a:rPr lang="en-US"/>
              <a:pPr/>
              <a:t>12</a:t>
            </a:fld>
            <a:endParaRPr 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525A9-28D0-421A-9B8D-023256E014D2}" type="slidenum">
              <a:rPr lang="en-US"/>
              <a:pPr/>
              <a:t>13</a:t>
            </a:fld>
            <a:endParaRPr lang="en-US"/>
          </a:p>
        </p:txBody>
      </p:sp>
      <p:sp>
        <p:nvSpPr>
          <p:cNvPr id="154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5349B-69C1-4E1C-9CD9-5A3797A34762}" type="slidenum">
              <a:rPr lang="en-US"/>
              <a:pPr/>
              <a:t>14</a:t>
            </a:fld>
            <a:endParaRPr lang="en-US"/>
          </a:p>
        </p:txBody>
      </p:sp>
      <p:sp>
        <p:nvSpPr>
          <p:cNvPr id="155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5349B-69C1-4E1C-9CD9-5A3797A34762}" type="slidenum">
              <a:rPr lang="en-US"/>
              <a:pPr/>
              <a:t>15</a:t>
            </a:fld>
            <a:endParaRPr lang="en-US"/>
          </a:p>
        </p:txBody>
      </p:sp>
      <p:sp>
        <p:nvSpPr>
          <p:cNvPr id="155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9B8C8-74E1-4F9F-863A-CE43C50ED0F4}" type="slidenum">
              <a:rPr lang="en-US"/>
              <a:pPr/>
              <a:t>17</a:t>
            </a:fld>
            <a:endParaRPr lang="en-US"/>
          </a:p>
        </p:txBody>
      </p:sp>
      <p:sp>
        <p:nvSpPr>
          <p:cNvPr id="155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67DFF-7514-4049-A46C-6F39B9E8A1C9}" type="slidenum">
              <a:rPr lang="en-US"/>
              <a:pPr/>
              <a:t>18</a:t>
            </a:fld>
            <a:endParaRPr lang="en-US"/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B5343-73DE-49BA-888B-9EB56D7E3607}" type="slidenum">
              <a:rPr lang="en-US"/>
              <a:pPr/>
              <a:t>19</a:t>
            </a:fld>
            <a:endParaRPr lang="en-US"/>
          </a:p>
        </p:txBody>
      </p:sp>
      <p:sp>
        <p:nvSpPr>
          <p:cNvPr id="168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62773-8E3E-41AB-ABA6-1A9D80EDE0FB}" type="slidenum">
              <a:rPr lang="en-US"/>
              <a:pPr/>
              <a:t>20</a:t>
            </a:fld>
            <a:endParaRPr lang="en-US"/>
          </a:p>
        </p:txBody>
      </p:sp>
      <p:sp>
        <p:nvSpPr>
          <p:cNvPr id="168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3D79B-33D7-4BFB-82E6-32513D5A8FFE}" type="slidenum">
              <a:rPr lang="en-US"/>
              <a:pPr/>
              <a:t>21</a:t>
            </a:fld>
            <a:endParaRPr lang="en-US"/>
          </a:p>
        </p:txBody>
      </p:sp>
      <p:sp>
        <p:nvSpPr>
          <p:cNvPr id="169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F2D43-9476-4920-BCB8-25924C6DAD51}" type="slidenum">
              <a:rPr lang="en-US"/>
              <a:pPr/>
              <a:t>3</a:t>
            </a:fld>
            <a:endParaRPr lang="en-US"/>
          </a:p>
        </p:txBody>
      </p:sp>
      <p:sp>
        <p:nvSpPr>
          <p:cNvPr id="154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AA8E4-6EBF-401F-87CA-E748AB9F1ECD}" type="slidenum">
              <a:rPr lang="en-US"/>
              <a:pPr/>
              <a:t>23</a:t>
            </a:fld>
            <a:endParaRPr lang="en-US"/>
          </a:p>
        </p:txBody>
      </p:sp>
      <p:sp>
        <p:nvSpPr>
          <p:cNvPr id="169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62773-8E3E-41AB-ABA6-1A9D80EDE0FB}" type="slidenum">
              <a:rPr lang="en-US"/>
              <a:pPr/>
              <a:t>24</a:t>
            </a:fld>
            <a:endParaRPr lang="en-US"/>
          </a:p>
        </p:txBody>
      </p:sp>
      <p:sp>
        <p:nvSpPr>
          <p:cNvPr id="168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CE0AF8-AFA1-4174-BDB7-17C28127FE5C}" type="slidenum">
              <a:rPr lang="en-US"/>
              <a:pPr/>
              <a:t>25</a:t>
            </a:fld>
            <a:endParaRPr lang="en-US"/>
          </a:p>
        </p:txBody>
      </p:sp>
      <p:sp>
        <p:nvSpPr>
          <p:cNvPr id="1629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D1C8D-AE15-49EE-8B59-390F9BBD5253}" type="slidenum">
              <a:rPr lang="en-US"/>
              <a:pPr/>
              <a:t>26</a:t>
            </a:fld>
            <a:endParaRPr lang="en-US"/>
          </a:p>
        </p:txBody>
      </p:sp>
      <p:sp>
        <p:nvSpPr>
          <p:cNvPr id="169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5CAABC-3824-4702-A853-B4774C91EE23}" type="slidenum">
              <a:rPr lang="en-US"/>
              <a:pPr/>
              <a:t>27</a:t>
            </a:fld>
            <a:endParaRPr lang="en-US"/>
          </a:p>
        </p:txBody>
      </p:sp>
      <p:sp>
        <p:nvSpPr>
          <p:cNvPr id="169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B742D-F6AF-4498-B4B8-B072E1A67A2B}" type="slidenum">
              <a:rPr lang="en-US"/>
              <a:pPr/>
              <a:t>28</a:t>
            </a:fld>
            <a:endParaRPr lang="en-US"/>
          </a:p>
        </p:txBody>
      </p:sp>
      <p:sp>
        <p:nvSpPr>
          <p:cNvPr id="169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364AF-33C6-47C7-A79E-F183AE9F8FD0}" type="slidenum">
              <a:rPr lang="en-US"/>
              <a:pPr/>
              <a:t>29</a:t>
            </a:fld>
            <a:endParaRPr lang="en-US"/>
          </a:p>
        </p:txBody>
      </p:sp>
      <p:sp>
        <p:nvSpPr>
          <p:cNvPr id="16322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9BBB3-8BA3-42E8-9490-740C5CADEAD9}" type="slidenum">
              <a:rPr lang="en-US"/>
              <a:pPr/>
              <a:t>30</a:t>
            </a:fld>
            <a:endParaRPr lang="en-US"/>
          </a:p>
        </p:txBody>
      </p:sp>
      <p:sp>
        <p:nvSpPr>
          <p:cNvPr id="1634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F6D09-7353-4C43-A470-08869EEE5812}" type="slidenum">
              <a:rPr lang="en-US"/>
              <a:pPr/>
              <a:t>31</a:t>
            </a:fld>
            <a:endParaRPr lang="en-US"/>
          </a:p>
        </p:txBody>
      </p:sp>
      <p:sp>
        <p:nvSpPr>
          <p:cNvPr id="16363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993F8-42AB-4013-8F80-45E50C8B841C}" type="slidenum">
              <a:rPr lang="en-US"/>
              <a:pPr/>
              <a:t>32</a:t>
            </a:fld>
            <a:endParaRPr lang="en-US"/>
          </a:p>
        </p:txBody>
      </p:sp>
      <p:sp>
        <p:nvSpPr>
          <p:cNvPr id="169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BA201-4018-46FE-A30E-F0E2C8A51E37}" type="slidenum">
              <a:rPr lang="en-US"/>
              <a:pPr/>
              <a:t>4</a:t>
            </a:fld>
            <a:endParaRPr lang="en-US"/>
          </a:p>
        </p:txBody>
      </p:sp>
      <p:sp>
        <p:nvSpPr>
          <p:cNvPr id="154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B81C4-747D-4BF1-A673-29BD1562AD5F}" type="slidenum">
              <a:rPr lang="en-US"/>
              <a:pPr/>
              <a:t>33</a:t>
            </a:fld>
            <a:endParaRPr lang="en-US"/>
          </a:p>
        </p:txBody>
      </p:sp>
      <p:sp>
        <p:nvSpPr>
          <p:cNvPr id="169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525A9-28D0-421A-9B8D-023256E014D2}" type="slidenum">
              <a:rPr lang="en-US"/>
              <a:pPr/>
              <a:t>34</a:t>
            </a:fld>
            <a:endParaRPr lang="en-US"/>
          </a:p>
        </p:txBody>
      </p:sp>
      <p:sp>
        <p:nvSpPr>
          <p:cNvPr id="154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A0164-0130-4475-B8BB-097EEEE963B6}" type="slidenum">
              <a:rPr lang="en-US"/>
              <a:pPr/>
              <a:t>35</a:t>
            </a:fld>
            <a:endParaRPr 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05B2B-92B3-4FB8-BA07-AF2E95E55ED2}" type="slidenum">
              <a:rPr lang="en-US"/>
              <a:pPr/>
              <a:t>36</a:t>
            </a:fld>
            <a:endParaRPr lang="en-US"/>
          </a:p>
        </p:txBody>
      </p:sp>
      <p:sp>
        <p:nvSpPr>
          <p:cNvPr id="169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5AA40-3E1C-4C46-A133-F52825EE3306}" type="slidenum">
              <a:rPr lang="en-US"/>
              <a:pPr/>
              <a:t>37</a:t>
            </a:fld>
            <a:endParaRPr lang="en-US"/>
          </a:p>
        </p:txBody>
      </p:sp>
      <p:sp>
        <p:nvSpPr>
          <p:cNvPr id="170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5AA40-3E1C-4C46-A133-F52825EE3306}" type="slidenum">
              <a:rPr lang="en-US"/>
              <a:pPr/>
              <a:t>38</a:t>
            </a:fld>
            <a:endParaRPr lang="en-US"/>
          </a:p>
        </p:txBody>
      </p:sp>
      <p:sp>
        <p:nvSpPr>
          <p:cNvPr id="170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53022-960A-4CBC-9026-DDF024EA9EB2}" type="slidenum">
              <a:rPr lang="en-US"/>
              <a:pPr/>
              <a:t>39</a:t>
            </a:fld>
            <a:endParaRPr lang="en-US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DC645-17ED-416F-8C57-6699FC246E5D}" type="slidenum">
              <a:rPr lang="en-US"/>
              <a:pPr/>
              <a:t>40</a:t>
            </a:fld>
            <a:endParaRPr lang="en-US"/>
          </a:p>
        </p:txBody>
      </p:sp>
      <p:sp>
        <p:nvSpPr>
          <p:cNvPr id="170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11547-4435-4019-B3A6-34D018016816}" type="slidenum">
              <a:rPr lang="en-US"/>
              <a:pPr/>
              <a:t>41</a:t>
            </a:fld>
            <a:endParaRPr lang="en-US"/>
          </a:p>
        </p:txBody>
      </p:sp>
      <p:sp>
        <p:nvSpPr>
          <p:cNvPr id="170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DBE39-6663-4460-939C-6B1558C8345A}" type="slidenum">
              <a:rPr lang="en-US"/>
              <a:pPr/>
              <a:t>42</a:t>
            </a:fld>
            <a:endParaRPr lang="en-US"/>
          </a:p>
        </p:txBody>
      </p:sp>
      <p:sp>
        <p:nvSpPr>
          <p:cNvPr id="171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1E2DD-AEBA-4CEF-BEC1-55695F0FD2C6}" type="slidenum">
              <a:rPr lang="en-US"/>
              <a:pPr/>
              <a:t>5</a:t>
            </a:fld>
            <a:endParaRPr lang="en-US"/>
          </a:p>
        </p:txBody>
      </p:sp>
      <p:sp>
        <p:nvSpPr>
          <p:cNvPr id="16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739DE-A41C-4264-955B-6C487AC36468}" type="slidenum">
              <a:rPr lang="en-US"/>
              <a:pPr/>
              <a:t>43</a:t>
            </a:fld>
            <a:endParaRPr lang="en-US"/>
          </a:p>
        </p:txBody>
      </p:sp>
      <p:sp>
        <p:nvSpPr>
          <p:cNvPr id="171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2AA73-F485-4945-B94F-B98462C7D17C}" type="slidenum">
              <a:rPr lang="en-US"/>
              <a:pPr/>
              <a:t>44</a:t>
            </a:fld>
            <a:endParaRPr lang="en-US"/>
          </a:p>
        </p:txBody>
      </p:sp>
      <p:sp>
        <p:nvSpPr>
          <p:cNvPr id="171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6CE16-F54F-4CB5-B79B-92EAFFD204E0}" type="slidenum">
              <a:rPr lang="en-US"/>
              <a:pPr/>
              <a:t>6</a:t>
            </a:fld>
            <a:endParaRPr lang="en-US"/>
          </a:p>
        </p:txBody>
      </p:sp>
      <p:sp>
        <p:nvSpPr>
          <p:cNvPr id="16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39DF7-34BA-449F-893B-5EEDC7DFDF68}" type="slidenum">
              <a:rPr lang="en-US"/>
              <a:pPr/>
              <a:t>7</a:t>
            </a:fld>
            <a:endParaRPr lang="en-US"/>
          </a:p>
        </p:txBody>
      </p:sp>
      <p:sp>
        <p:nvSpPr>
          <p:cNvPr id="168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0198C-EC3C-4EB5-974F-4631CB8D60EC}" type="slidenum">
              <a:rPr lang="en-US"/>
              <a:pPr/>
              <a:t>8</a:t>
            </a:fld>
            <a:endParaRPr lang="en-US"/>
          </a:p>
        </p:txBody>
      </p:sp>
      <p:sp>
        <p:nvSpPr>
          <p:cNvPr id="154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A172D-1EC2-49F8-A1D0-75586D02ACFF}" type="slidenum">
              <a:rPr lang="en-US"/>
              <a:pPr/>
              <a:t>9</a:t>
            </a:fld>
            <a:endParaRPr 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A8CF1-E695-4846-AF3E-C9FE48C474EF}" type="slidenum">
              <a:rPr lang="en-US"/>
              <a:pPr/>
              <a:t>10</a:t>
            </a:fld>
            <a:endParaRPr 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FE4750-C628-4971-A9A0-AB104B5597E3}" type="datetime1">
              <a:rPr lang="en-US"/>
              <a:pPr/>
              <a:t>10/7/2009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553200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88360A-8750-4EC6-974F-130AB9FE7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  <p:sldLayoutId id="2147483657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Syntax and Context-Free Grammars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54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CMSC 723: Computational Linguistics I ― Session </a:t>
            </a:r>
            <a:r>
              <a:rPr lang="en-US" dirty="0" smtClean="0">
                <a:solidFill>
                  <a:schemeClr val="bg1"/>
                </a:solidFill>
              </a:rPr>
              <a:t>#6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1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kern="0" dirty="0" smtClean="0">
                <a:solidFill>
                  <a:schemeClr val="bg1"/>
                </a:solidFill>
                <a:latin typeface="+mn-lt"/>
              </a:rPr>
              <a:t>Jimmy Lin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1800" b="0" kern="0" dirty="0" err="1" smtClean="0">
                <a:solidFill>
                  <a:schemeClr val="bg1"/>
                </a:solidFill>
                <a:latin typeface="+mn-lt"/>
              </a:rPr>
              <a:t>iSchool</a:t>
            </a: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University of Maryland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endParaRPr lang="en-US" sz="1800" b="0" kern="0" dirty="0" smtClean="0">
              <a:solidFill>
                <a:schemeClr val="bg1"/>
              </a:solidFill>
              <a:latin typeface="+mn-lt"/>
            </a:endParaRP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Wednesday, </a:t>
            </a: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October 7, </a:t>
            </a:r>
            <a:r>
              <a:rPr lang="en-US" sz="1800" b="0" kern="0" dirty="0" smtClean="0">
                <a:solidFill>
                  <a:schemeClr val="bg1"/>
                </a:solidFill>
                <a:latin typeface="+mn-lt"/>
              </a:rPr>
              <a:t>2009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NP Rules</a:t>
            </a:r>
            <a:endParaRPr lang="en-US"/>
          </a:p>
        </p:txBody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rules for our noun phrases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Rules </a:t>
            </a:r>
            <a:r>
              <a:rPr lang="en-US" dirty="0" smtClean="0"/>
              <a:t>1 &amp; 2 describe two kinds of NPs:</a:t>
            </a:r>
          </a:p>
          <a:p>
            <a:pPr lvl="1"/>
            <a:r>
              <a:rPr lang="en-US" dirty="0" smtClean="0"/>
              <a:t>One that consists of a determiner followed by a nominal</a:t>
            </a:r>
          </a:p>
          <a:p>
            <a:pPr lvl="1"/>
            <a:r>
              <a:rPr lang="en-US" dirty="0" smtClean="0"/>
              <a:t>Another </a:t>
            </a:r>
            <a:r>
              <a:rPr lang="en-US" dirty="0" smtClean="0"/>
              <a:t>that </a:t>
            </a:r>
            <a:r>
              <a:rPr lang="en-US" dirty="0" smtClean="0"/>
              <a:t>consists of proper names</a:t>
            </a:r>
            <a:endParaRPr lang="en-US" dirty="0" smtClean="0"/>
          </a:p>
          <a:p>
            <a:r>
              <a:rPr lang="en-US" dirty="0" smtClean="0"/>
              <a:t>Rule 3 illustrates two things:</a:t>
            </a:r>
          </a:p>
          <a:p>
            <a:pPr lvl="1"/>
            <a:r>
              <a:rPr lang="en-US" dirty="0" smtClean="0"/>
              <a:t>An explicit disjunction</a:t>
            </a:r>
          </a:p>
          <a:p>
            <a:pPr lvl="1"/>
            <a:r>
              <a:rPr lang="en-US" dirty="0" smtClean="0"/>
              <a:t>A recursive definition</a:t>
            </a:r>
            <a:endParaRPr lang="en-US" dirty="0"/>
          </a:p>
        </p:txBody>
      </p:sp>
      <p:pic>
        <p:nvPicPr>
          <p:cNvPr id="1657860" name="Picture 4" descr="np-ru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029200" cy="1216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Grammar</a:t>
            </a:r>
            <a:endParaRPr lang="en-US" dirty="0"/>
          </a:p>
        </p:txBody>
      </p:sp>
      <p:pic>
        <p:nvPicPr>
          <p:cNvPr id="1472516" name="Picture 4" descr="L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96962"/>
            <a:ext cx="8128000" cy="5303838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CFG: Formal definition</a:t>
            </a:r>
            <a:endParaRPr lang="en-US" dirty="0"/>
          </a:p>
        </p:txBody>
      </p:sp>
      <p:pic>
        <p:nvPicPr>
          <p:cNvPr id="1642500" name="Picture 4" descr="cfg-de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8244078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Three-fold View of CFGs</a:t>
            </a:r>
            <a:endParaRPr lang="en-US" dirty="0"/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</a:p>
          <a:p>
            <a:r>
              <a:rPr lang="en-US" dirty="0" smtClean="0"/>
              <a:t>Acceptor</a:t>
            </a:r>
          </a:p>
          <a:p>
            <a:r>
              <a:rPr lang="en-US" dirty="0" smtClean="0"/>
              <a:t>Parser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 and Parsing</a:t>
            </a:r>
            <a:endParaRPr lang="en-US" dirty="0"/>
          </a:p>
        </p:txBody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derivation is a sequence of rules applications that</a:t>
            </a:r>
          </a:p>
          <a:p>
            <a:pPr lvl="1"/>
            <a:r>
              <a:rPr lang="en-US" dirty="0" smtClean="0"/>
              <a:t>Covers all </a:t>
            </a:r>
            <a:r>
              <a:rPr lang="en-US" dirty="0" smtClean="0"/>
              <a:t>tokens in the input string</a:t>
            </a:r>
            <a:endParaRPr lang="en-US" dirty="0" smtClean="0"/>
          </a:p>
          <a:p>
            <a:pPr lvl="1"/>
            <a:r>
              <a:rPr lang="en-US" dirty="0" smtClean="0"/>
              <a:t>Covers only </a:t>
            </a:r>
            <a:r>
              <a:rPr lang="en-US" dirty="0" smtClean="0"/>
              <a:t>the tokens in the input string</a:t>
            </a:r>
            <a:endParaRPr lang="en-US" dirty="0" smtClean="0"/>
          </a:p>
          <a:p>
            <a:r>
              <a:rPr lang="en-US" dirty="0" smtClean="0"/>
              <a:t>Parsing: given a string and a grammar, recover the derivation</a:t>
            </a:r>
          </a:p>
          <a:p>
            <a:pPr lvl="1"/>
            <a:r>
              <a:rPr lang="en-US" dirty="0" smtClean="0"/>
              <a:t>Derivation can be represented as a parse tree</a:t>
            </a:r>
          </a:p>
          <a:p>
            <a:pPr lvl="1"/>
            <a:r>
              <a:rPr lang="en-US" dirty="0" smtClean="0"/>
              <a:t>Multiple derivations?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Tree: Example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00200" y="914400"/>
            <a:ext cx="5791200" cy="5486400"/>
            <a:chOff x="1828800" y="1219200"/>
            <a:chExt cx="5791200" cy="5486400"/>
          </a:xfrm>
        </p:grpSpPr>
        <p:pic>
          <p:nvPicPr>
            <p:cNvPr id="1475589" name="Picture 5" descr="deriv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62200" y="1599310"/>
              <a:ext cx="4812719" cy="4801489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/>
              </a:outerShdw>
            </a:effectLst>
          </p:spPr>
        </p:pic>
        <p:sp>
          <p:nvSpPr>
            <p:cNvPr id="6" name="Rectangle 5"/>
            <p:cNvSpPr/>
            <p:nvPr/>
          </p:nvSpPr>
          <p:spPr bwMode="auto">
            <a:xfrm>
              <a:off x="1828800" y="6400800"/>
              <a:ext cx="5638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162800" y="1219200"/>
              <a:ext cx="457200" cy="5257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00219" y="6381690"/>
            <a:ext cx="750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Note: equivalence between parse trees and </a:t>
            </a:r>
            <a:r>
              <a:rPr lang="en-US" sz="2000" dirty="0" smtClean="0">
                <a:solidFill>
                  <a:schemeClr val="bg1"/>
                </a:solidFill>
              </a:rPr>
              <a:t>bracket </a:t>
            </a:r>
            <a:r>
              <a:rPr lang="en-US" sz="2000" dirty="0" smtClean="0">
                <a:solidFill>
                  <a:schemeClr val="bg1"/>
                </a:solidFill>
              </a:rPr>
              <a:t>notation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vs.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Wait, don’t we do this for programming languages?</a:t>
            </a:r>
          </a:p>
          <a:p>
            <a:r>
              <a:rPr lang="en-US" dirty="0" smtClean="0"/>
              <a:t>What’s similar?</a:t>
            </a:r>
          </a:p>
          <a:p>
            <a:r>
              <a:rPr lang="en-US" dirty="0" smtClean="0"/>
              <a:t>What’s different?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English Grammar Fragment</a:t>
            </a:r>
            <a:endParaRPr lang="en-US"/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</a:p>
          <a:p>
            <a:r>
              <a:rPr lang="en-US" dirty="0" smtClean="0"/>
              <a:t>Noun phrases</a:t>
            </a:r>
          </a:p>
          <a:p>
            <a:pPr lvl="1"/>
            <a:r>
              <a:rPr lang="en-US" dirty="0" smtClean="0"/>
              <a:t>Issue: agreement</a:t>
            </a:r>
          </a:p>
          <a:p>
            <a:r>
              <a:rPr lang="en-US" dirty="0" smtClean="0"/>
              <a:t>Verb phrases</a:t>
            </a:r>
          </a:p>
          <a:p>
            <a:pPr lvl="1"/>
            <a:r>
              <a:rPr lang="en-US" dirty="0" smtClean="0"/>
              <a:t>Issue: </a:t>
            </a:r>
            <a:r>
              <a:rPr lang="en-US" dirty="0" err="1" smtClean="0"/>
              <a:t>subcategorization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Sentence Types</a:t>
            </a:r>
            <a:endParaRPr lang="en-US"/>
          </a:p>
        </p:txBody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Declaratives: A plane left.</a:t>
            </a:r>
          </a:p>
          <a:p>
            <a:pPr lvl="1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NP VP</a:t>
            </a:r>
          </a:p>
          <a:p>
            <a:r>
              <a:rPr lang="en-US" dirty="0" smtClean="0"/>
              <a:t>Imperatives: Leave!</a:t>
            </a:r>
          </a:p>
          <a:p>
            <a:pPr lvl="1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VP</a:t>
            </a:r>
          </a:p>
          <a:p>
            <a:r>
              <a:rPr lang="en-US" dirty="0" smtClean="0"/>
              <a:t>Yes-No Questions: Did the plane leave?</a:t>
            </a:r>
          </a:p>
          <a:p>
            <a:pPr lvl="1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Aux NP VP</a:t>
            </a:r>
          </a:p>
          <a:p>
            <a:r>
              <a:rPr lang="en-US" dirty="0" smtClean="0"/>
              <a:t>WH Questions: When did the plane leave?</a:t>
            </a:r>
          </a:p>
          <a:p>
            <a:pPr lvl="1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WH-NP Aux NP VP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Noun Phrases</a:t>
            </a:r>
            <a:endParaRPr lang="en-US"/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consider these rules in detail: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NPs are a bit more complex than that!</a:t>
            </a:r>
          </a:p>
          <a:p>
            <a:pPr lvl="1"/>
            <a:r>
              <a:rPr lang="en-US" dirty="0" smtClean="0"/>
              <a:t>Consider: “All the morning flights from Denver to Tampa leaving before 10”</a:t>
            </a:r>
            <a:endParaRPr lang="en-US" dirty="0"/>
          </a:p>
        </p:txBody>
      </p:sp>
      <p:pic>
        <p:nvPicPr>
          <p:cNvPr id="4" name="Picture 4" descr="np-ru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754884"/>
            <a:ext cx="5029200" cy="1216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85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Words… </a:t>
            </a:r>
            <a:r>
              <a:rPr lang="en-US" b="1" dirty="0" smtClean="0">
                <a:solidFill>
                  <a:srgbClr val="FF0000"/>
                </a:solidFill>
              </a:rPr>
              <a:t>structure…</a:t>
            </a:r>
            <a:r>
              <a:rPr lang="en-US" dirty="0" smtClean="0"/>
              <a:t> </a:t>
            </a:r>
            <a:r>
              <a:rPr lang="en-US" dirty="0" smtClean="0"/>
              <a:t>meaning…</a:t>
            </a:r>
            <a:endParaRPr lang="en-US" dirty="0" smtClean="0"/>
          </a:p>
          <a:p>
            <a:r>
              <a:rPr lang="en-US" dirty="0" smtClean="0"/>
              <a:t>Formal </a:t>
            </a:r>
            <a:r>
              <a:rPr lang="en-US" dirty="0" smtClean="0"/>
              <a:t>Grammars</a:t>
            </a:r>
          </a:p>
          <a:p>
            <a:pPr lvl="1"/>
            <a:r>
              <a:rPr lang="en-US" dirty="0" smtClean="0"/>
              <a:t>Context-free grammar</a:t>
            </a:r>
          </a:p>
          <a:p>
            <a:pPr lvl="1"/>
            <a:r>
              <a:rPr lang="en-US" dirty="0" smtClean="0"/>
              <a:t>Grammars for English</a:t>
            </a:r>
          </a:p>
          <a:p>
            <a:pPr lvl="1"/>
            <a:r>
              <a:rPr lang="en-US" dirty="0" err="1" smtClean="0"/>
              <a:t>Treebanks</a:t>
            </a:r>
            <a:endParaRPr lang="en-US" dirty="0" smtClean="0"/>
          </a:p>
          <a:p>
            <a:pPr lvl="1"/>
            <a:r>
              <a:rPr lang="en-US" dirty="0" smtClean="0"/>
              <a:t>Dependency grammars</a:t>
            </a:r>
          </a:p>
          <a:p>
            <a:r>
              <a:rPr lang="en-US" dirty="0" smtClean="0"/>
              <a:t>Next week: parsing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932" name="Picture 4" descr="big-n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6172200" cy="5503863"/>
          </a:xfrm>
          <a:prstGeom prst="rect">
            <a:avLst/>
          </a:prstGeom>
          <a:noFill/>
        </p:spPr>
      </p:pic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Noun Phrase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200400" y="5715000"/>
            <a:ext cx="1066800" cy="685800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5867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“head” = central, most critical part of the NP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8100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“stuff that comes before”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9620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“stuff that comes after”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Determiners</a:t>
            </a:r>
            <a:endParaRPr lang="en-US"/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Noun phrases can start with determiners...</a:t>
            </a:r>
          </a:p>
          <a:p>
            <a:r>
              <a:rPr lang="en-US" dirty="0" smtClean="0"/>
              <a:t>Determiners can be</a:t>
            </a:r>
          </a:p>
          <a:p>
            <a:pPr lvl="1"/>
            <a:r>
              <a:rPr lang="en-US" dirty="0" smtClean="0"/>
              <a:t>Simple lexical items: the, this, a, an, etc. (e.g., “a car”)</a:t>
            </a:r>
          </a:p>
          <a:p>
            <a:pPr lvl="1"/>
            <a:r>
              <a:rPr lang="en-US" dirty="0" smtClean="0"/>
              <a:t>Or simple possessives (e.g., “John’s car”)</a:t>
            </a:r>
          </a:p>
          <a:p>
            <a:pPr lvl="1"/>
            <a:r>
              <a:rPr lang="en-US" dirty="0" smtClean="0"/>
              <a:t>Or complex recursive versions thereof (e.g., John’s sister’s husband’s son’s car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before the head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Cardinals, ordinals, etc. (e.g., “three cars”)</a:t>
            </a:r>
          </a:p>
          <a:p>
            <a:pPr lvl="1"/>
            <a:r>
              <a:rPr lang="en-US" dirty="0" smtClean="0"/>
              <a:t>Adjectives (e.g., “large car”)</a:t>
            </a:r>
          </a:p>
          <a:p>
            <a:r>
              <a:rPr lang="en-US" dirty="0" smtClean="0"/>
              <a:t>Ordering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three large cars” vs. “?large three cars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Postmodifiers</a:t>
            </a:r>
            <a:endParaRPr lang="en-US"/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Naturally, come after the head</a:t>
            </a:r>
          </a:p>
          <a:p>
            <a:r>
              <a:rPr lang="en-US" dirty="0" smtClean="0"/>
              <a:t>Three kinds</a:t>
            </a:r>
          </a:p>
          <a:p>
            <a:pPr lvl="1"/>
            <a:r>
              <a:rPr lang="en-US" dirty="0" smtClean="0"/>
              <a:t>Prepositional phrases (e.g., “from Seattle”)</a:t>
            </a:r>
          </a:p>
          <a:p>
            <a:pPr lvl="1"/>
            <a:r>
              <a:rPr lang="en-US" dirty="0" smtClean="0"/>
              <a:t>Non-finite clauses (e.g., “arriving before noon</a:t>
            </a:r>
            <a:r>
              <a:rPr lang="en-US" dirty="0" smtClean="0"/>
              <a:t>”)</a:t>
            </a:r>
            <a:endParaRPr lang="en-US" dirty="0" smtClean="0"/>
          </a:p>
          <a:p>
            <a:pPr lvl="1"/>
            <a:r>
              <a:rPr lang="en-US" dirty="0" smtClean="0"/>
              <a:t>Relative clauses (e.g., “that serve breakfast”)</a:t>
            </a:r>
          </a:p>
          <a:p>
            <a:r>
              <a:rPr lang="en-US" dirty="0" smtClean="0"/>
              <a:t>Similar recursive rules to handle these</a:t>
            </a:r>
          </a:p>
          <a:p>
            <a:pPr lvl="1"/>
            <a:r>
              <a:rPr lang="en-US" dirty="0" smtClean="0"/>
              <a:t>Nominal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Nominal PP</a:t>
            </a:r>
          </a:p>
          <a:p>
            <a:pPr lvl="1"/>
            <a:r>
              <a:rPr lang="en-US" dirty="0" smtClean="0"/>
              <a:t>Nominal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Nominal </a:t>
            </a:r>
            <a:r>
              <a:rPr lang="en-US" dirty="0" err="1" smtClean="0"/>
              <a:t>GerundVP</a:t>
            </a:r>
            <a:endParaRPr lang="en-US" dirty="0" smtClean="0"/>
          </a:p>
          <a:p>
            <a:pPr lvl="1"/>
            <a:r>
              <a:rPr lang="en-US" dirty="0" smtClean="0"/>
              <a:t>Nominal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Nominal </a:t>
            </a:r>
            <a:r>
              <a:rPr lang="en-US" dirty="0" err="1" smtClean="0"/>
              <a:t>RelClause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932" name="Picture 4" descr="big-n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6172200" cy="5503863"/>
          </a:xfrm>
          <a:prstGeom prst="rect">
            <a:avLst/>
          </a:prstGeom>
          <a:noFill/>
        </p:spPr>
      </p:pic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Complex Noun Phrase Revisited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Agreement</a:t>
            </a:r>
            <a:endParaRPr lang="en-US"/>
          </a:p>
        </p:txBody>
      </p:sp>
      <p:sp>
        <p:nvSpPr>
          <p:cNvPr id="162816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Agreement: constraints that hold among various constituents</a:t>
            </a:r>
          </a:p>
          <a:p>
            <a:r>
              <a:rPr lang="en-US" dirty="0" smtClean="0"/>
              <a:t>Example, number agreement in English</a:t>
            </a:r>
            <a:endParaRPr lang="en-US" dirty="0"/>
          </a:p>
        </p:txBody>
      </p:sp>
      <p:sp>
        <p:nvSpPr>
          <p:cNvPr id="1628167" name="Rectangle 7"/>
          <p:cNvSpPr>
            <a:spLocks noChangeArrowheads="1"/>
          </p:cNvSpPr>
          <p:nvPr/>
        </p:nvSpPr>
        <p:spPr bwMode="auto">
          <a:xfrm>
            <a:off x="1143000" y="28956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404040"/>
              </a:buClr>
              <a:buFont typeface="Wingdings" pitchFamily="64" charset="2"/>
              <a:buNone/>
            </a:pPr>
            <a:r>
              <a:rPr lang="en-US" sz="2400" dirty="0">
                <a:solidFill>
                  <a:srgbClr val="5400A8"/>
                </a:solidFill>
                <a:latin typeface="+mn-lt"/>
                <a:ea typeface="ＭＳ Ｐゴシック" pitchFamily="64" charset="-128"/>
              </a:rPr>
              <a:t>This flight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404040"/>
              </a:buClr>
              <a:buFont typeface="Wingdings" pitchFamily="64" charset="2"/>
              <a:buNone/>
            </a:pPr>
            <a:r>
              <a:rPr lang="en-US" sz="2400" dirty="0">
                <a:solidFill>
                  <a:srgbClr val="5400A8"/>
                </a:solidFill>
                <a:latin typeface="+mn-lt"/>
                <a:ea typeface="ＭＳ Ｐゴシック" pitchFamily="64" charset="-128"/>
              </a:rPr>
              <a:t>Those </a:t>
            </a:r>
            <a:r>
              <a:rPr lang="en-US" sz="2400" dirty="0" smtClean="0">
                <a:solidFill>
                  <a:srgbClr val="5400A8"/>
                </a:solidFill>
                <a:latin typeface="+mn-lt"/>
                <a:ea typeface="ＭＳ Ｐゴシック" pitchFamily="64" charset="-128"/>
              </a:rPr>
              <a:t>flights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404040"/>
              </a:buClr>
              <a:buFont typeface="Wingdings" pitchFamily="64" charset="2"/>
              <a:buNone/>
            </a:pPr>
            <a:r>
              <a:rPr lang="en-US" sz="2400" dirty="0" smtClean="0">
                <a:solidFill>
                  <a:srgbClr val="5400A8"/>
                </a:solidFill>
                <a:latin typeface="+mn-lt"/>
                <a:ea typeface="ＭＳ Ｐゴシック" pitchFamily="64" charset="-128"/>
              </a:rPr>
              <a:t>One flight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404040"/>
              </a:buClr>
              <a:buFont typeface="Wingdings" pitchFamily="64" charset="2"/>
              <a:buNone/>
            </a:pPr>
            <a:r>
              <a:rPr lang="en-US" sz="2400" dirty="0" smtClean="0">
                <a:solidFill>
                  <a:srgbClr val="5400A8"/>
                </a:solidFill>
                <a:latin typeface="+mn-lt"/>
                <a:ea typeface="ＭＳ Ｐゴシック" pitchFamily="64" charset="-128"/>
              </a:rPr>
              <a:t>Two flights</a:t>
            </a:r>
            <a:endParaRPr lang="en-US" sz="2400" dirty="0">
              <a:solidFill>
                <a:srgbClr val="5400A8"/>
              </a:solidFill>
              <a:latin typeface="+mn-lt"/>
              <a:ea typeface="ＭＳ Ｐゴシック" pitchFamily="64" charset="-128"/>
            </a:endParaRPr>
          </a:p>
        </p:txBody>
      </p:sp>
      <p:sp>
        <p:nvSpPr>
          <p:cNvPr id="1628168" name="Rectangle 8"/>
          <p:cNvSpPr>
            <a:spLocks noChangeArrowheads="1"/>
          </p:cNvSpPr>
          <p:nvPr/>
        </p:nvSpPr>
        <p:spPr bwMode="auto">
          <a:xfrm>
            <a:off x="4495800" y="28956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404040"/>
              </a:buClr>
              <a:buFont typeface="Wingdings" pitchFamily="64" charset="2"/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  <a:ea typeface="ＭＳ Ｐゴシック" pitchFamily="64" charset="-128"/>
              </a:rPr>
              <a:t>*This flights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404040"/>
              </a:buClr>
              <a:buFont typeface="Wingdings" pitchFamily="64" charset="2"/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  <a:ea typeface="ＭＳ Ｐゴシック" pitchFamily="64" charset="-128"/>
              </a:rPr>
              <a:t>*Those 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ea typeface="ＭＳ Ｐゴシック" pitchFamily="64" charset="-128"/>
              </a:rPr>
              <a:t>flight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404040"/>
              </a:buClr>
              <a:buFont typeface="Wingdings" pitchFamily="64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+mn-lt"/>
                <a:ea typeface="ＭＳ Ｐゴシック" pitchFamily="64" charset="-128"/>
              </a:rPr>
              <a:t>*One flights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404040"/>
              </a:buClr>
              <a:buFont typeface="Wingdings" pitchFamily="64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+mn-lt"/>
                <a:ea typeface="ＭＳ Ｐゴシック" pitchFamily="64" charset="-128"/>
              </a:rPr>
              <a:t>*Two flight</a:t>
            </a:r>
            <a:endParaRPr lang="en-US" sz="2400" dirty="0">
              <a:solidFill>
                <a:srgbClr val="FF0000"/>
              </a:solidFill>
              <a:latin typeface="+mn-lt"/>
              <a:ea typeface="ＭＳ Ｐゴシック" pitchFamily="6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/>
          </a:p>
        </p:txBody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NP </a:t>
            </a:r>
            <a:r>
              <a:rPr lang="en-US" dirty="0" smtClean="0"/>
              <a:t>rules </a:t>
            </a:r>
            <a:r>
              <a:rPr lang="en-US" dirty="0" smtClean="0"/>
              <a:t>don’t capture agreement constraints</a:t>
            </a:r>
          </a:p>
          <a:p>
            <a:pPr lvl="1"/>
            <a:r>
              <a:rPr lang="en-US" dirty="0" smtClean="0"/>
              <a:t>Accepts grammatical </a:t>
            </a:r>
            <a:r>
              <a:rPr lang="en-US" dirty="0" smtClean="0"/>
              <a:t>examples (this flight)</a:t>
            </a:r>
          </a:p>
          <a:p>
            <a:pPr lvl="1"/>
            <a:r>
              <a:rPr lang="en-US" dirty="0" smtClean="0"/>
              <a:t>Also accepts ungrammatical examples </a:t>
            </a:r>
            <a:r>
              <a:rPr lang="en-US" dirty="0" smtClean="0"/>
              <a:t>(*these flight)</a:t>
            </a:r>
          </a:p>
          <a:p>
            <a:r>
              <a:rPr lang="en-US" dirty="0" smtClean="0"/>
              <a:t>Such rules </a:t>
            </a:r>
            <a:r>
              <a:rPr lang="en-US" b="1" dirty="0" err="1" smtClean="0"/>
              <a:t>overgenerate</a:t>
            </a:r>
            <a:endParaRPr lang="en-US" b="1" dirty="0" smtClean="0"/>
          </a:p>
          <a:p>
            <a:pPr lvl="1"/>
            <a:r>
              <a:rPr lang="en-US" dirty="0" smtClean="0"/>
              <a:t>We’ll come back to this </a:t>
            </a:r>
            <a:r>
              <a:rPr lang="en-US" dirty="0" smtClean="0"/>
              <a:t>later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Phrases</a:t>
            </a:r>
            <a:endParaRPr lang="en-US"/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English </a:t>
            </a:r>
            <a:r>
              <a:rPr lang="en-US" dirty="0" smtClean="0"/>
              <a:t>verb phrases consists of</a:t>
            </a:r>
          </a:p>
          <a:p>
            <a:pPr lvl="1"/>
            <a:r>
              <a:rPr lang="en-US" dirty="0" smtClean="0"/>
              <a:t>Head verb</a:t>
            </a:r>
          </a:p>
          <a:p>
            <a:pPr lvl="1"/>
            <a:r>
              <a:rPr lang="en-US" dirty="0" smtClean="0"/>
              <a:t>Zero or more</a:t>
            </a:r>
            <a:r>
              <a:rPr lang="en-US" dirty="0" smtClean="0"/>
              <a:t> </a:t>
            </a:r>
            <a:r>
              <a:rPr lang="en-US" dirty="0" smtClean="0"/>
              <a:t>following constituents </a:t>
            </a:r>
            <a:r>
              <a:rPr lang="en-US" dirty="0" smtClean="0"/>
              <a:t>(called arguments)</a:t>
            </a:r>
          </a:p>
          <a:p>
            <a:r>
              <a:rPr lang="en-US" dirty="0" smtClean="0"/>
              <a:t>Sample rules:</a:t>
            </a:r>
            <a:endParaRPr lang="en-US" dirty="0"/>
          </a:p>
        </p:txBody>
      </p:sp>
      <p:pic>
        <p:nvPicPr>
          <p:cNvPr id="1644548" name="Picture 4" descr="vp-examp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190" y="2895600"/>
            <a:ext cx="6443810" cy="1608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Subcategorization</a:t>
            </a:r>
            <a:endParaRPr lang="en-US"/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verbs are allowed to participate in all VP rules</a:t>
            </a:r>
            <a:endParaRPr lang="en-US" dirty="0" smtClean="0"/>
          </a:p>
          <a:p>
            <a:pPr lvl="1"/>
            <a:r>
              <a:rPr lang="en-US" dirty="0" smtClean="0"/>
              <a:t>We can </a:t>
            </a:r>
            <a:r>
              <a:rPr lang="en-US" dirty="0" smtClean="0"/>
              <a:t>subcategorize </a:t>
            </a:r>
            <a:r>
              <a:rPr lang="en-US" dirty="0" smtClean="0"/>
              <a:t>verbs </a:t>
            </a:r>
            <a:r>
              <a:rPr lang="en-US" dirty="0" smtClean="0"/>
              <a:t>according to argument patterns (sometimes called “frames”)</a:t>
            </a:r>
          </a:p>
          <a:p>
            <a:pPr lvl="1"/>
            <a:r>
              <a:rPr lang="en-US" dirty="0" smtClean="0"/>
              <a:t>Modern grammars may have 100s </a:t>
            </a:r>
            <a:r>
              <a:rPr lang="en-US" dirty="0" smtClean="0"/>
              <a:t>of </a:t>
            </a:r>
            <a:r>
              <a:rPr lang="en-US" dirty="0" smtClean="0"/>
              <a:t>such </a:t>
            </a:r>
            <a:r>
              <a:rPr lang="en-US" dirty="0" smtClean="0"/>
              <a:t>classes</a:t>
            </a:r>
            <a:endParaRPr lang="en-US" dirty="0" smtClean="0"/>
          </a:p>
          <a:p>
            <a:r>
              <a:rPr lang="en-US" dirty="0" smtClean="0"/>
              <a:t>This is a </a:t>
            </a:r>
            <a:r>
              <a:rPr lang="en-US" dirty="0" smtClean="0"/>
              <a:t>finer-grained articulation of traditional notions of transitivity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Subcategorization</a:t>
            </a:r>
            <a:endParaRPr lang="en-US"/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Sneeze: John </a:t>
            </a:r>
            <a:r>
              <a:rPr lang="en-US" dirty="0" smtClean="0"/>
              <a:t>sneezed</a:t>
            </a:r>
          </a:p>
          <a:p>
            <a:r>
              <a:rPr lang="en-US" dirty="0" smtClean="0"/>
              <a:t>Find:  Please find [a flight to NY]</a:t>
            </a:r>
            <a:r>
              <a:rPr lang="en-US" baseline="-25000" dirty="0" smtClean="0"/>
              <a:t>NP</a:t>
            </a:r>
          </a:p>
          <a:p>
            <a:r>
              <a:rPr lang="en-US" dirty="0" smtClean="0"/>
              <a:t>Give: Give [</a:t>
            </a:r>
            <a:r>
              <a:rPr lang="en-US" dirty="0" smtClean="0"/>
              <a:t>me]</a:t>
            </a:r>
            <a:r>
              <a:rPr lang="en-US" baseline="-25000" dirty="0" smtClean="0"/>
              <a:t>NP</a:t>
            </a:r>
            <a:r>
              <a:rPr lang="en-US" dirty="0" smtClean="0"/>
              <a:t> [a </a:t>
            </a:r>
            <a:r>
              <a:rPr lang="en-US" dirty="0" smtClean="0"/>
              <a:t>cheaper fare]</a:t>
            </a:r>
            <a:r>
              <a:rPr lang="en-US" baseline="-25000" dirty="0" smtClean="0"/>
              <a:t>NP</a:t>
            </a:r>
          </a:p>
          <a:p>
            <a:r>
              <a:rPr lang="en-US" dirty="0" smtClean="0"/>
              <a:t>Help: Can you help [</a:t>
            </a:r>
            <a:r>
              <a:rPr lang="en-US" dirty="0" smtClean="0"/>
              <a:t>me]</a:t>
            </a:r>
            <a:r>
              <a:rPr lang="en-US" baseline="-25000" dirty="0" smtClean="0"/>
              <a:t>NP</a:t>
            </a:r>
            <a:r>
              <a:rPr lang="en-US" dirty="0" smtClean="0"/>
              <a:t> [</a:t>
            </a:r>
            <a:r>
              <a:rPr lang="en-US" dirty="0" smtClean="0"/>
              <a:t>with a flight]</a:t>
            </a:r>
            <a:r>
              <a:rPr lang="en-US" baseline="-25000" dirty="0" smtClean="0"/>
              <a:t>PP</a:t>
            </a:r>
          </a:p>
          <a:p>
            <a:r>
              <a:rPr lang="en-US" dirty="0" smtClean="0"/>
              <a:t>Prefer: I prefer [to leave earlier]</a:t>
            </a:r>
            <a:r>
              <a:rPr lang="en-US" baseline="-25000" dirty="0" smtClean="0"/>
              <a:t>TO-VP</a:t>
            </a:r>
          </a:p>
          <a:p>
            <a:r>
              <a:rPr lang="en-US" dirty="0" smtClean="0"/>
              <a:t>Told: I was told [United has a flight]</a:t>
            </a:r>
            <a:r>
              <a:rPr lang="en-US" baseline="-25000" dirty="0" smtClean="0"/>
              <a:t>S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and Syntax</a:t>
            </a:r>
            <a:endParaRPr lang="en-US" dirty="0"/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grammar, or syntax, </a:t>
            </a:r>
            <a:r>
              <a:rPr lang="en-US" dirty="0" smtClean="0"/>
              <a:t>we mean implicit </a:t>
            </a:r>
            <a:r>
              <a:rPr lang="en-US" dirty="0" smtClean="0"/>
              <a:t>knowledge of </a:t>
            </a:r>
            <a:r>
              <a:rPr lang="en-US" dirty="0" smtClean="0"/>
              <a:t>a native speaker</a:t>
            </a:r>
          </a:p>
          <a:p>
            <a:pPr lvl="1"/>
            <a:r>
              <a:rPr lang="en-US" dirty="0" smtClean="0"/>
              <a:t>Acquired by around three years old, without explicit instruction</a:t>
            </a:r>
          </a:p>
          <a:p>
            <a:pPr lvl="1"/>
            <a:r>
              <a:rPr lang="en-US" dirty="0" smtClean="0"/>
              <a:t>It’s already inside our heads, we’re just trying to formally capture it</a:t>
            </a:r>
            <a:endParaRPr lang="en-US" dirty="0" smtClean="0"/>
          </a:p>
          <a:p>
            <a:r>
              <a:rPr lang="en-US" b="1" dirty="0" smtClean="0"/>
              <a:t>Not</a:t>
            </a:r>
            <a:r>
              <a:rPr lang="en-US" dirty="0" smtClean="0"/>
              <a:t> the kind of stuff you were later taught </a:t>
            </a:r>
            <a:r>
              <a:rPr lang="en-US" dirty="0" smtClean="0"/>
              <a:t>in school:</a:t>
            </a:r>
          </a:p>
          <a:p>
            <a:pPr lvl="1"/>
            <a:r>
              <a:rPr lang="en-US" dirty="0" smtClean="0"/>
              <a:t>Don’t split infinitives</a:t>
            </a:r>
          </a:p>
          <a:p>
            <a:pPr lvl="1"/>
            <a:r>
              <a:rPr lang="en-US" dirty="0" smtClean="0"/>
              <a:t>Don’t end sentences with prepositions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Subcategorization</a:t>
            </a:r>
            <a:endParaRPr lang="en-US" dirty="0"/>
          </a:p>
        </p:txBody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Subcategorization</a:t>
            </a:r>
            <a:r>
              <a:rPr lang="en-US" dirty="0" smtClean="0"/>
              <a:t> at work:</a:t>
            </a:r>
          </a:p>
          <a:p>
            <a:pPr lvl="1"/>
            <a:r>
              <a:rPr lang="en-US" dirty="0" smtClean="0"/>
              <a:t>*John sneezed the book</a:t>
            </a:r>
          </a:p>
          <a:p>
            <a:pPr lvl="1"/>
            <a:r>
              <a:rPr lang="en-US" dirty="0" smtClean="0"/>
              <a:t>*I prefer United has a flight</a:t>
            </a:r>
          </a:p>
          <a:p>
            <a:pPr lvl="1"/>
            <a:r>
              <a:rPr lang="en-US" dirty="0" smtClean="0"/>
              <a:t>*Give with a flight</a:t>
            </a:r>
          </a:p>
          <a:p>
            <a:r>
              <a:rPr lang="en-US" dirty="0" smtClean="0"/>
              <a:t>But some verbs can participate in multiple frames:</a:t>
            </a:r>
          </a:p>
          <a:p>
            <a:pPr lvl="1"/>
            <a:r>
              <a:rPr lang="en-US" dirty="0" smtClean="0"/>
              <a:t>I ate</a:t>
            </a:r>
          </a:p>
          <a:p>
            <a:pPr lvl="1"/>
            <a:r>
              <a:rPr lang="en-US" dirty="0" smtClean="0"/>
              <a:t>I ate the apple</a:t>
            </a:r>
          </a:p>
          <a:p>
            <a:r>
              <a:rPr lang="en-US" dirty="0" smtClean="0"/>
              <a:t>How do we formally encode these constraints?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presented, the various </a:t>
            </a:r>
            <a:r>
              <a:rPr lang="en-US" dirty="0" smtClean="0"/>
              <a:t>rules for VPs </a:t>
            </a:r>
            <a:r>
              <a:rPr lang="en-US" dirty="0" err="1" smtClean="0"/>
              <a:t>overgenerate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John </a:t>
            </a:r>
            <a:r>
              <a:rPr lang="en-US" dirty="0" smtClean="0"/>
              <a:t>sneezed </a:t>
            </a:r>
            <a:r>
              <a:rPr lang="en-US" dirty="0" smtClean="0"/>
              <a:t>[the book]</a:t>
            </a:r>
            <a:r>
              <a:rPr lang="en-US" baseline="-25000" dirty="0" smtClean="0"/>
              <a:t>NP</a:t>
            </a:r>
            <a:endParaRPr lang="en-US" baseline="-25000" dirty="0" smtClean="0"/>
          </a:p>
          <a:p>
            <a:pPr lvl="1"/>
            <a:r>
              <a:rPr lang="en-US" dirty="0" smtClean="0"/>
              <a:t>Allowed by the second rule…</a:t>
            </a:r>
            <a:endParaRPr lang="en-US" dirty="0" smtClean="0"/>
          </a:p>
        </p:txBody>
      </p:sp>
      <p:pic>
        <p:nvPicPr>
          <p:cNvPr id="4" name="Picture 4" descr="vp-examp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190" y="1592146"/>
            <a:ext cx="6443810" cy="1608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CFG Solution</a:t>
            </a:r>
            <a:endParaRPr lang="en-US" dirty="0"/>
          </a:p>
        </p:txBody>
      </p:sp>
      <p:sp>
        <p:nvSpPr>
          <p:cNvPr id="158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agreement in non-terminals:</a:t>
            </a:r>
          </a:p>
          <a:p>
            <a:pPr lvl="1"/>
            <a:r>
              <a:rPr lang="en-US" dirty="0" err="1" smtClean="0"/>
              <a:t>SgS</a:t>
            </a:r>
            <a:r>
              <a:rPr lang="en-US" dirty="0" smtClean="0"/>
              <a:t>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SgNP</a:t>
            </a:r>
            <a:r>
              <a:rPr lang="en-US" dirty="0" smtClean="0"/>
              <a:t> </a:t>
            </a:r>
            <a:r>
              <a:rPr lang="en-US" dirty="0" err="1" smtClean="0"/>
              <a:t>SgVP</a:t>
            </a:r>
            <a:endParaRPr lang="en-US" dirty="0" smtClean="0"/>
          </a:p>
          <a:p>
            <a:pPr lvl="1"/>
            <a:r>
              <a:rPr lang="en-US" dirty="0" err="1" smtClean="0"/>
              <a:t>PlS</a:t>
            </a:r>
            <a:r>
              <a:rPr lang="en-US" dirty="0" smtClean="0"/>
              <a:t>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PlN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PlVP</a:t>
            </a:r>
            <a:endParaRPr lang="en-US" dirty="0" smtClean="0"/>
          </a:p>
          <a:p>
            <a:pPr lvl="1"/>
            <a:r>
              <a:rPr lang="en-US" dirty="0" err="1" smtClean="0"/>
              <a:t>SgNP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SgDet</a:t>
            </a:r>
            <a:r>
              <a:rPr lang="en-US" dirty="0" smtClean="0"/>
              <a:t> </a:t>
            </a:r>
            <a:r>
              <a:rPr lang="en-US" dirty="0" err="1" smtClean="0"/>
              <a:t>SgNom</a:t>
            </a:r>
            <a:endParaRPr lang="en-US" dirty="0" smtClean="0"/>
          </a:p>
          <a:p>
            <a:pPr lvl="1"/>
            <a:r>
              <a:rPr lang="en-US" dirty="0" err="1" smtClean="0"/>
              <a:t>PlNP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PlDet</a:t>
            </a:r>
            <a:r>
              <a:rPr lang="en-US" dirty="0" smtClean="0"/>
              <a:t> </a:t>
            </a:r>
            <a:r>
              <a:rPr lang="en-US" dirty="0" err="1" smtClean="0"/>
              <a:t>PlNom</a:t>
            </a:r>
            <a:endParaRPr lang="en-US" dirty="0" smtClean="0"/>
          </a:p>
          <a:p>
            <a:pPr lvl="1"/>
            <a:r>
              <a:rPr lang="en-US" dirty="0" err="1" smtClean="0"/>
              <a:t>PlVP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PlV</a:t>
            </a:r>
            <a:r>
              <a:rPr lang="en-US" dirty="0" smtClean="0"/>
              <a:t> NP</a:t>
            </a:r>
          </a:p>
          <a:p>
            <a:pPr lvl="1"/>
            <a:r>
              <a:rPr lang="en-US" dirty="0" err="1" smtClean="0"/>
              <a:t>SgVP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64" charset="2"/>
              </a:rPr>
              <a:t> </a:t>
            </a:r>
            <a:r>
              <a:rPr lang="en-US" dirty="0" err="1" smtClean="0"/>
              <a:t>SgV</a:t>
            </a:r>
            <a:r>
              <a:rPr lang="en-US" dirty="0" smtClean="0"/>
              <a:t>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use the same trick for </a:t>
            </a:r>
            <a:r>
              <a:rPr lang="en-US" dirty="0" smtClean="0"/>
              <a:t>verb </a:t>
            </a:r>
            <a:r>
              <a:rPr lang="en-US" dirty="0" err="1" smtClean="0"/>
              <a:t>subcategorization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CFG Solution</a:t>
            </a:r>
            <a:endParaRPr lang="en-US" dirty="0"/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Critique?</a:t>
            </a:r>
          </a:p>
          <a:p>
            <a:pPr lvl="1"/>
            <a:r>
              <a:rPr lang="en-US" dirty="0" smtClean="0"/>
              <a:t>It works…</a:t>
            </a:r>
          </a:p>
          <a:p>
            <a:pPr lvl="1"/>
            <a:r>
              <a:rPr lang="en-US" dirty="0" smtClean="0"/>
              <a:t>But it’s ugly…</a:t>
            </a:r>
          </a:p>
          <a:p>
            <a:pPr lvl="1"/>
            <a:r>
              <a:rPr lang="en-US" dirty="0" smtClean="0"/>
              <a:t>And it doesn’t scale (explosion of rules)</a:t>
            </a:r>
          </a:p>
          <a:p>
            <a:r>
              <a:rPr lang="en-US" dirty="0" smtClean="0"/>
              <a:t>Alternatives?</a:t>
            </a:r>
          </a:p>
          <a:p>
            <a:pPr lvl="1"/>
            <a:r>
              <a:rPr lang="en-US" dirty="0" smtClean="0"/>
              <a:t>Multi-pass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0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Three-fold View of CFGs</a:t>
            </a:r>
            <a:endParaRPr lang="en-US" dirty="0"/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</a:p>
          <a:p>
            <a:r>
              <a:rPr lang="en-US" dirty="0" smtClean="0"/>
              <a:t>Acceptor</a:t>
            </a:r>
          </a:p>
          <a:p>
            <a:r>
              <a:rPr lang="en-US" dirty="0" smtClean="0"/>
              <a:t>Parser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Point</a:t>
            </a:r>
            <a:endParaRPr lang="en-US"/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CFGs </a:t>
            </a:r>
            <a:r>
              <a:rPr lang="en-US" dirty="0" smtClean="0"/>
              <a:t>have about </a:t>
            </a:r>
            <a:r>
              <a:rPr lang="en-US" dirty="0" smtClean="0"/>
              <a:t>just the right amount of machinery to account for </a:t>
            </a:r>
            <a:r>
              <a:rPr lang="en-US" dirty="0" smtClean="0"/>
              <a:t>basic </a:t>
            </a:r>
            <a:r>
              <a:rPr lang="en-US" dirty="0" smtClean="0"/>
              <a:t>syntactic structure in </a:t>
            </a:r>
            <a:r>
              <a:rPr lang="en-US" dirty="0" smtClean="0"/>
              <a:t>English</a:t>
            </a:r>
            <a:endParaRPr lang="en-US" dirty="0" smtClean="0"/>
          </a:p>
          <a:p>
            <a:pPr lvl="1"/>
            <a:r>
              <a:rPr lang="en-US" dirty="0" smtClean="0"/>
              <a:t>Lot’s of issues though...</a:t>
            </a:r>
            <a:endParaRPr lang="en-US" dirty="0" smtClean="0"/>
          </a:p>
          <a:p>
            <a:r>
              <a:rPr lang="en-US" dirty="0" smtClean="0"/>
              <a:t>Good enough for many applications!</a:t>
            </a:r>
          </a:p>
          <a:p>
            <a:pPr lvl="1"/>
            <a:r>
              <a:rPr lang="en-US" dirty="0" smtClean="0"/>
              <a:t>But there are many alternatives out there…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Treebanks</a:t>
            </a:r>
            <a:endParaRPr lang="en-US"/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Treebanks</a:t>
            </a:r>
            <a:r>
              <a:rPr lang="en-US" dirty="0" smtClean="0"/>
              <a:t> are corpora in which each sentence has been paired with a parse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Hopefully the right one!</a:t>
            </a:r>
            <a:endParaRPr lang="en-US" dirty="0" smtClean="0"/>
          </a:p>
          <a:p>
            <a:r>
              <a:rPr lang="en-US" dirty="0" smtClean="0"/>
              <a:t>These are generally </a:t>
            </a:r>
            <a:r>
              <a:rPr lang="en-US" dirty="0" smtClean="0"/>
              <a:t>created:</a:t>
            </a:r>
            <a:endParaRPr lang="en-US" dirty="0" smtClean="0"/>
          </a:p>
          <a:p>
            <a:pPr lvl="1"/>
            <a:r>
              <a:rPr lang="en-US" dirty="0" smtClean="0"/>
              <a:t>By first parsing the collection with an automatic parser</a:t>
            </a:r>
          </a:p>
          <a:p>
            <a:pPr lvl="1"/>
            <a:r>
              <a:rPr lang="en-US" dirty="0" smtClean="0"/>
              <a:t>And then having human annotators correct each parse as </a:t>
            </a:r>
            <a:r>
              <a:rPr lang="en-US" dirty="0" smtClean="0"/>
              <a:t>necessary</a:t>
            </a:r>
            <a:endParaRPr lang="en-US" dirty="0" smtClean="0"/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Detailed </a:t>
            </a:r>
            <a:r>
              <a:rPr lang="en-US" dirty="0" smtClean="0"/>
              <a:t>annotation guidelines </a:t>
            </a:r>
            <a:r>
              <a:rPr lang="en-US" dirty="0" smtClean="0"/>
              <a:t>are needed</a:t>
            </a:r>
          </a:p>
          <a:p>
            <a:pPr lvl="1"/>
            <a:r>
              <a:rPr lang="en-US" dirty="0" smtClean="0"/>
              <a:t>Explicit instructions for dealing with particular constructions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Penn Treebank</a:t>
            </a:r>
            <a:endParaRPr lang="en-US"/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Penn </a:t>
            </a:r>
            <a:r>
              <a:rPr lang="en-US" dirty="0" err="1" smtClean="0"/>
              <a:t>TreeBank</a:t>
            </a:r>
            <a:r>
              <a:rPr lang="en-US" dirty="0" smtClean="0"/>
              <a:t> is a widely used </a:t>
            </a:r>
            <a:r>
              <a:rPr lang="en-US" dirty="0" err="1" smtClean="0"/>
              <a:t>treebank</a:t>
            </a:r>
            <a:endParaRPr lang="en-US" dirty="0" smtClean="0"/>
          </a:p>
          <a:p>
            <a:pPr lvl="1"/>
            <a:r>
              <a:rPr lang="en-US" dirty="0" smtClean="0"/>
              <a:t>1 million words </a:t>
            </a:r>
            <a:r>
              <a:rPr lang="en-US" dirty="0" smtClean="0"/>
              <a:t>from the </a:t>
            </a:r>
            <a:r>
              <a:rPr lang="en-US" dirty="0" smtClean="0"/>
              <a:t>Wall </a:t>
            </a:r>
            <a:r>
              <a:rPr lang="en-US" dirty="0" smtClean="0"/>
              <a:t>Street </a:t>
            </a:r>
            <a:r>
              <a:rPr lang="en-US" dirty="0" smtClean="0"/>
              <a:t>Journal</a:t>
            </a:r>
          </a:p>
          <a:p>
            <a:r>
              <a:rPr lang="en-US" dirty="0" err="1" smtClean="0"/>
              <a:t>Treebanks</a:t>
            </a:r>
            <a:r>
              <a:rPr lang="en-US" dirty="0" smtClean="0"/>
              <a:t> implicitly define a grammar for the </a:t>
            </a:r>
            <a:r>
              <a:rPr lang="en-US" dirty="0" smtClean="0"/>
              <a:t>language	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</a:t>
            </a:r>
            <a:r>
              <a:rPr lang="en-US" dirty="0" smtClean="0"/>
              <a:t>Treebank: Example</a:t>
            </a:r>
            <a:endParaRPr lang="en-US" dirty="0"/>
          </a:p>
        </p:txBody>
      </p:sp>
      <p:pic>
        <p:nvPicPr>
          <p:cNvPr id="1651716" name="Picture 4" descr="wsj-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27112"/>
            <a:ext cx="7588199" cy="552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Treebank Grammars</a:t>
            </a:r>
            <a:endParaRPr lang="en-US"/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Such grammars tend to be very flat</a:t>
            </a:r>
          </a:p>
          <a:p>
            <a:pPr lvl="1"/>
            <a:r>
              <a:rPr lang="en-US" dirty="0" smtClean="0"/>
              <a:t>Recursion avoided to</a:t>
            </a:r>
            <a:r>
              <a:rPr lang="en-US" dirty="0" smtClean="0"/>
              <a:t> ease annotators burden</a:t>
            </a:r>
          </a:p>
          <a:p>
            <a:r>
              <a:rPr lang="en-US" dirty="0" smtClean="0"/>
              <a:t>Penn Treebank has 4500 different rules for VPs, including…</a:t>
            </a:r>
          </a:p>
          <a:p>
            <a:pPr lvl="1"/>
            <a:r>
              <a:rPr lang="en-US" dirty="0" smtClean="0"/>
              <a:t>VP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VBD PP</a:t>
            </a:r>
          </a:p>
          <a:p>
            <a:pPr lvl="1"/>
            <a:r>
              <a:rPr lang="en-US" dirty="0" smtClean="0"/>
              <a:t>VP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VBD </a:t>
            </a:r>
            <a:r>
              <a:rPr lang="en-US" dirty="0" smtClean="0"/>
              <a:t>PP </a:t>
            </a:r>
            <a:r>
              <a:rPr lang="en-US" dirty="0" err="1" smtClean="0"/>
              <a:t>PP</a:t>
            </a:r>
            <a:endParaRPr lang="en-US" dirty="0" smtClean="0"/>
          </a:p>
          <a:p>
            <a:pPr lvl="1"/>
            <a:r>
              <a:rPr lang="en-US" dirty="0" smtClean="0"/>
              <a:t>VP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VBD </a:t>
            </a:r>
            <a:r>
              <a:rPr lang="en-US" dirty="0" smtClean="0"/>
              <a:t>PP </a:t>
            </a:r>
            <a:r>
              <a:rPr lang="en-US" dirty="0" err="1" smtClean="0"/>
              <a:t>PP</a:t>
            </a:r>
            <a:r>
              <a:rPr lang="en-US" dirty="0" smtClean="0"/>
              <a:t> </a:t>
            </a:r>
            <a:r>
              <a:rPr lang="en-US" dirty="0" err="1" smtClean="0"/>
              <a:t>PP</a:t>
            </a:r>
            <a:endParaRPr lang="en-US" dirty="0" smtClean="0"/>
          </a:p>
          <a:p>
            <a:pPr lvl="1"/>
            <a:r>
              <a:rPr lang="en-US" dirty="0" smtClean="0"/>
              <a:t>VP </a:t>
            </a:r>
            <a:r>
              <a:rPr lang="en-US" dirty="0" smtClean="0">
                <a:sym typeface="Symbol" pitchFamily="64" charset="2"/>
              </a:rPr>
              <a:t></a:t>
            </a:r>
            <a:r>
              <a:rPr lang="en-US" dirty="0" smtClean="0"/>
              <a:t> VBD </a:t>
            </a:r>
            <a:r>
              <a:rPr lang="en-US" dirty="0" smtClean="0"/>
              <a:t>PP </a:t>
            </a:r>
            <a:r>
              <a:rPr lang="en-US" dirty="0" err="1" smtClean="0"/>
              <a:t>PP</a:t>
            </a:r>
            <a:r>
              <a:rPr lang="en-US" dirty="0" smtClean="0"/>
              <a:t> </a:t>
            </a:r>
            <a:r>
              <a:rPr lang="en-US" dirty="0" err="1" smtClean="0"/>
              <a:t>PP</a:t>
            </a:r>
            <a:r>
              <a:rPr lang="en-US" dirty="0" smtClean="0"/>
              <a:t> </a:t>
            </a:r>
            <a:r>
              <a:rPr lang="en-US" dirty="0" err="1" smtClean="0"/>
              <a:t>PP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</a:t>
            </a:r>
            <a:endParaRPr lang="en-US"/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</a:p>
          <a:p>
            <a:r>
              <a:rPr lang="en-US" dirty="0" smtClean="0"/>
              <a:t>Syntactic analysis is a</a:t>
            </a:r>
            <a:r>
              <a:rPr lang="en-US" dirty="0" smtClean="0"/>
              <a:t> </a:t>
            </a:r>
            <a:r>
              <a:rPr lang="en-US" dirty="0" smtClean="0"/>
              <a:t>key </a:t>
            </a:r>
            <a:r>
              <a:rPr lang="en-US" dirty="0" smtClean="0"/>
              <a:t>component </a:t>
            </a:r>
            <a:r>
              <a:rPr lang="en-US" dirty="0" smtClean="0"/>
              <a:t>in many applications</a:t>
            </a:r>
          </a:p>
          <a:p>
            <a:pPr lvl="1"/>
            <a:r>
              <a:rPr lang="en-US" dirty="0" smtClean="0"/>
              <a:t>Grammar checkers</a:t>
            </a:r>
          </a:p>
          <a:p>
            <a:pPr lvl="1"/>
            <a:r>
              <a:rPr lang="en-US" dirty="0" smtClean="0"/>
              <a:t>Conversational agents</a:t>
            </a:r>
          </a:p>
          <a:p>
            <a:pPr lvl="1"/>
            <a:r>
              <a:rPr lang="en-US" dirty="0" smtClean="0"/>
              <a:t>Question </a:t>
            </a:r>
            <a:r>
              <a:rPr lang="en-US" dirty="0" smtClean="0"/>
              <a:t>answering </a:t>
            </a:r>
          </a:p>
          <a:p>
            <a:pPr lvl="1"/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Machine </a:t>
            </a:r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treebanks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Treebanks</a:t>
            </a:r>
            <a:r>
              <a:rPr lang="en-US" dirty="0" smtClean="0"/>
              <a:t> </a:t>
            </a:r>
            <a:r>
              <a:rPr lang="en-US" dirty="0" smtClean="0"/>
              <a:t>are critical </a:t>
            </a:r>
            <a:r>
              <a:rPr lang="en-US" dirty="0" smtClean="0"/>
              <a:t>to </a:t>
            </a:r>
            <a:r>
              <a:rPr lang="en-US" dirty="0" smtClean="0"/>
              <a:t>training </a:t>
            </a:r>
            <a:r>
              <a:rPr lang="en-US" dirty="0" smtClean="0"/>
              <a:t>statistical </a:t>
            </a:r>
            <a:r>
              <a:rPr lang="en-US" dirty="0" smtClean="0"/>
              <a:t>parsers</a:t>
            </a:r>
          </a:p>
          <a:p>
            <a:r>
              <a:rPr lang="en-US" dirty="0" smtClean="0"/>
              <a:t>Also </a:t>
            </a:r>
            <a:r>
              <a:rPr lang="en-US" dirty="0" smtClean="0"/>
              <a:t>valuable to </a:t>
            </a:r>
            <a:r>
              <a:rPr lang="en-US" dirty="0" smtClean="0"/>
              <a:t>linguist when </a:t>
            </a:r>
            <a:r>
              <a:rPr lang="en-US" dirty="0" smtClean="0"/>
              <a:t>investigating phenomena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Grammars</a:t>
            </a:r>
            <a:endParaRPr lang="en-US"/>
          </a:p>
        </p:txBody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CFGs focus on constituents</a:t>
            </a:r>
          </a:p>
          <a:p>
            <a:pPr lvl="1"/>
            <a:r>
              <a:rPr lang="en-US" smtClean="0"/>
              <a:t>Non-terminals don’t actually appear in the sentence</a:t>
            </a:r>
          </a:p>
          <a:p>
            <a:pPr lvl="1"/>
            <a:r>
              <a:rPr lang="en-US" smtClean="0"/>
              <a:t>So what if you got rid of them?</a:t>
            </a:r>
            <a:endParaRPr lang="en-US" smtClean="0"/>
          </a:p>
          <a:p>
            <a:r>
              <a:rPr lang="en-US" smtClean="0"/>
              <a:t>In dependency grammar, a parse is a graph where:</a:t>
            </a:r>
          </a:p>
          <a:p>
            <a:pPr lvl="1"/>
            <a:r>
              <a:rPr lang="en-US" smtClean="0"/>
              <a:t>Nodes represent words</a:t>
            </a:r>
          </a:p>
          <a:p>
            <a:pPr lvl="1"/>
            <a:r>
              <a:rPr lang="en-US" smtClean="0"/>
              <a:t>Edges represent dependency relations between words </a:t>
            </a:r>
            <a:br>
              <a:rPr lang="en-US" smtClean="0"/>
            </a:br>
            <a:r>
              <a:rPr lang="en-US" smtClean="0"/>
              <a:t>(typed or untyped, directed or undirected)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Relations</a:t>
            </a:r>
            <a:endParaRPr lang="en-US"/>
          </a:p>
        </p:txBody>
      </p:sp>
      <p:pic>
        <p:nvPicPr>
          <p:cNvPr id="1666052" name="Picture 4" descr="dep-rela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7921331" cy="414020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Dependency Parse</a:t>
            </a:r>
            <a:endParaRPr lang="en-US" dirty="0"/>
          </a:p>
        </p:txBody>
      </p:sp>
      <p:pic>
        <p:nvPicPr>
          <p:cNvPr id="1662980" name="Picture 4" descr="dep-parse-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7700" y="1443335"/>
            <a:ext cx="5245100" cy="3314700"/>
          </a:xfrm>
          <a:prstGeom prst="rect">
            <a:avLst/>
          </a:prstGeom>
          <a:noFill/>
        </p:spPr>
      </p:pic>
      <p:sp>
        <p:nvSpPr>
          <p:cNvPr id="1662981" name="Text Box 5"/>
          <p:cNvSpPr txBox="1">
            <a:spLocks noChangeArrowheads="1"/>
          </p:cNvSpPr>
          <p:nvPr/>
        </p:nvSpPr>
        <p:spPr bwMode="auto">
          <a:xfrm>
            <a:off x="2222500" y="4796135"/>
            <a:ext cx="46426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They hid the letter on the shelf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188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Compare with constituent parse… </a:t>
            </a:r>
            <a:r>
              <a:rPr lang="en-US" sz="2400" smtClean="0">
                <a:solidFill>
                  <a:schemeClr val="bg1"/>
                </a:solidFill>
                <a:latin typeface="+mn-lt"/>
              </a:rPr>
              <a:t>What’s the relation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?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CFG can be used to </a:t>
            </a:r>
            <a:r>
              <a:rPr lang="en-US" dirty="0" smtClean="0"/>
              <a:t>capture various facts about the structure of language</a:t>
            </a:r>
          </a:p>
          <a:p>
            <a:pPr lvl="1"/>
            <a:r>
              <a:rPr lang="en-US" dirty="0" smtClean="0"/>
              <a:t>Agreement and </a:t>
            </a:r>
            <a:r>
              <a:rPr lang="en-US" dirty="0" err="1" smtClean="0"/>
              <a:t>subcategorization</a:t>
            </a:r>
            <a:r>
              <a:rPr lang="en-US" dirty="0" smtClean="0"/>
              <a:t> cause problems…</a:t>
            </a:r>
          </a:p>
          <a:p>
            <a:pPr lvl="1"/>
            <a:r>
              <a:rPr lang="en-US" dirty="0" smtClean="0"/>
              <a:t>And there are alternative formalisms</a:t>
            </a:r>
          </a:p>
          <a:p>
            <a:r>
              <a:rPr lang="en-US" dirty="0" err="1" smtClean="0"/>
              <a:t>Treebanks</a:t>
            </a:r>
            <a:r>
              <a:rPr lang="en-US" dirty="0" smtClean="0"/>
              <a:t> as an important resource for NLP</a:t>
            </a:r>
          </a:p>
          <a:p>
            <a:r>
              <a:rPr lang="en-US" dirty="0" smtClean="0"/>
              <a:t>Next week: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Constituency</a:t>
            </a:r>
            <a:endParaRPr lang="en-US"/>
          </a:p>
        </p:txBody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idea: groups of words act as a single unit</a:t>
            </a:r>
          </a:p>
          <a:p>
            <a:r>
              <a:rPr lang="en-US" dirty="0" smtClean="0"/>
              <a:t>Constituents form coherent classes that behave similarly</a:t>
            </a:r>
          </a:p>
          <a:p>
            <a:pPr lvl="1"/>
            <a:r>
              <a:rPr lang="en-US" dirty="0" smtClean="0"/>
              <a:t>With respect to their internal structure: e.g., at the core of a noun phrase is a noun</a:t>
            </a:r>
          </a:p>
          <a:p>
            <a:pPr lvl="1"/>
            <a:r>
              <a:rPr lang="en-US" dirty="0" smtClean="0"/>
              <a:t>With respect to other constituents: e.g., </a:t>
            </a:r>
            <a:r>
              <a:rPr lang="en-US" dirty="0" smtClean="0"/>
              <a:t>noun phrases generally occur </a:t>
            </a:r>
            <a:r>
              <a:rPr lang="en-US" dirty="0" smtClean="0"/>
              <a:t>before verbs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Constituency: Example</a:t>
            </a:r>
            <a:endParaRPr lang="en-US" dirty="0"/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are all noun phrases in English...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They can all precede verbs</a:t>
            </a:r>
          </a:p>
          <a:p>
            <a:pPr lvl="1"/>
            <a:r>
              <a:rPr lang="en-US" dirty="0" smtClean="0"/>
              <a:t>They can all be </a:t>
            </a:r>
            <a:r>
              <a:rPr lang="en-US" dirty="0" err="1" smtClean="0"/>
              <a:t>preposed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653765" name="Picture 5" descr="n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7315200" cy="95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Grammars and Constituency</a:t>
            </a:r>
            <a:endParaRPr lang="en-US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 particular language:</a:t>
            </a:r>
          </a:p>
          <a:p>
            <a:pPr lvl="1"/>
            <a:r>
              <a:rPr lang="en-US" dirty="0" smtClean="0"/>
              <a:t>What are the “right” set of constituents?</a:t>
            </a:r>
          </a:p>
          <a:p>
            <a:pPr lvl="1"/>
            <a:r>
              <a:rPr lang="en-US" dirty="0" smtClean="0"/>
              <a:t>What rules govern how they combine?</a:t>
            </a:r>
          </a:p>
          <a:p>
            <a:r>
              <a:rPr lang="en-US" dirty="0" smtClean="0"/>
              <a:t>Answer: not obvious and difficult</a:t>
            </a:r>
          </a:p>
          <a:p>
            <a:pPr lvl="1"/>
            <a:r>
              <a:rPr lang="en-US" dirty="0" smtClean="0"/>
              <a:t>That’s why there are so many different theories of grammar and competing analyses of the same data!</a:t>
            </a:r>
          </a:p>
          <a:p>
            <a:r>
              <a:rPr lang="en-US" dirty="0" smtClean="0"/>
              <a:t>Approach here:</a:t>
            </a:r>
          </a:p>
          <a:p>
            <a:pPr lvl="1"/>
            <a:r>
              <a:rPr lang="en-US" dirty="0" smtClean="0"/>
              <a:t>Very generic</a:t>
            </a:r>
          </a:p>
          <a:p>
            <a:pPr lvl="1"/>
            <a:r>
              <a:rPr lang="en-US" dirty="0" smtClean="0"/>
              <a:t>Focus </a:t>
            </a:r>
            <a:r>
              <a:rPr lang="en-US" dirty="0" smtClean="0"/>
              <a:t>primarily on the “machinery”</a:t>
            </a:r>
          </a:p>
          <a:p>
            <a:pPr lvl="1"/>
            <a:r>
              <a:rPr lang="en-US" dirty="0" smtClean="0"/>
              <a:t>Doesn’t correspond to any modern linguistic theory of grammar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Context-Free Grammars</a:t>
            </a:r>
            <a:endParaRPr lang="en-US"/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Context-free grammars (CFGs)</a:t>
            </a:r>
          </a:p>
          <a:p>
            <a:pPr lvl="1"/>
            <a:r>
              <a:rPr lang="en-US" dirty="0" smtClean="0"/>
              <a:t>Aka phrase structure grammars</a:t>
            </a:r>
          </a:p>
          <a:p>
            <a:pPr lvl="1"/>
            <a:r>
              <a:rPr lang="en-US" dirty="0" smtClean="0"/>
              <a:t>Aka Backus-Naur form (BNF)</a:t>
            </a:r>
          </a:p>
          <a:p>
            <a:r>
              <a:rPr lang="en-US" dirty="0" smtClean="0"/>
              <a:t>Consist of</a:t>
            </a:r>
          </a:p>
          <a:p>
            <a:pPr lvl="1"/>
            <a:r>
              <a:rPr lang="en-US" dirty="0" smtClean="0"/>
              <a:t>Rules </a:t>
            </a:r>
          </a:p>
          <a:p>
            <a:pPr lvl="1"/>
            <a:r>
              <a:rPr lang="en-US" dirty="0" smtClean="0"/>
              <a:t>Terminals</a:t>
            </a:r>
          </a:p>
          <a:p>
            <a:pPr lvl="1"/>
            <a:r>
              <a:rPr lang="en-US" dirty="0" smtClean="0"/>
              <a:t>Non-terminals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Context-Free Grammars</a:t>
            </a:r>
            <a:endParaRPr lang="en-US"/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Terminals</a:t>
            </a:r>
          </a:p>
          <a:p>
            <a:pPr lvl="1"/>
            <a:r>
              <a:rPr lang="en-US" dirty="0" smtClean="0"/>
              <a:t>We’ll take these to be words (for now)</a:t>
            </a:r>
          </a:p>
          <a:p>
            <a:r>
              <a:rPr lang="en-US" dirty="0" smtClean="0"/>
              <a:t>Non-Terminals</a:t>
            </a:r>
          </a:p>
          <a:p>
            <a:pPr lvl="1"/>
            <a:r>
              <a:rPr lang="en-US" dirty="0" smtClean="0"/>
              <a:t>The constituents in a language (e.g., noun phrase)</a:t>
            </a:r>
          </a:p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Consist of a single non-terminal on the left and any number of terminals and non-terminals on the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29082</TotalTime>
  <Words>1432</Words>
  <Application>Microsoft Office PowerPoint</Application>
  <PresentationFormat>On-screen Show (4:3)</PresentationFormat>
  <Paragraphs>312</Paragraphs>
  <Slides>44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 Design</vt:lpstr>
      <vt:lpstr>Slide 1</vt:lpstr>
      <vt:lpstr>Today’s Agenda</vt:lpstr>
      <vt:lpstr>Grammar and Syntax</vt:lpstr>
      <vt:lpstr>Syntax</vt:lpstr>
      <vt:lpstr>Constituency</vt:lpstr>
      <vt:lpstr>Constituency: Example</vt:lpstr>
      <vt:lpstr>Grammars and Constituency</vt:lpstr>
      <vt:lpstr>Context-Free Grammars</vt:lpstr>
      <vt:lpstr>Context-Free Grammars</vt:lpstr>
      <vt:lpstr>Some NP Rules</vt:lpstr>
      <vt:lpstr>L0 Grammar</vt:lpstr>
      <vt:lpstr>CFG: Formal definition</vt:lpstr>
      <vt:lpstr>Three-fold View of CFGs</vt:lpstr>
      <vt:lpstr>Derivations and Parsing</vt:lpstr>
      <vt:lpstr>Parse Tree: Example</vt:lpstr>
      <vt:lpstr>Natural vs. Programming Languages</vt:lpstr>
      <vt:lpstr>An English Grammar Fragment</vt:lpstr>
      <vt:lpstr>Sentence Types</vt:lpstr>
      <vt:lpstr>Noun Phrases</vt:lpstr>
      <vt:lpstr>A Complex Noun Phrase</vt:lpstr>
      <vt:lpstr>Determiners</vt:lpstr>
      <vt:lpstr>Premodifiers</vt:lpstr>
      <vt:lpstr>Postmodifiers</vt:lpstr>
      <vt:lpstr>A Complex Noun Phrase Revisited</vt:lpstr>
      <vt:lpstr>Agreement</vt:lpstr>
      <vt:lpstr>Problem</vt:lpstr>
      <vt:lpstr>Verb Phrases</vt:lpstr>
      <vt:lpstr>Subcategorization</vt:lpstr>
      <vt:lpstr>Subcategorization</vt:lpstr>
      <vt:lpstr>Subcategorization</vt:lpstr>
      <vt:lpstr>Why?</vt:lpstr>
      <vt:lpstr>Possible CFG Solution</vt:lpstr>
      <vt:lpstr>Possible CFG Solution</vt:lpstr>
      <vt:lpstr>Three-fold View of CFGs</vt:lpstr>
      <vt:lpstr>The Point</vt:lpstr>
      <vt:lpstr>Treebanks</vt:lpstr>
      <vt:lpstr>Penn Treebank</vt:lpstr>
      <vt:lpstr>Penn Treebank: Example</vt:lpstr>
      <vt:lpstr>Treebank Grammars</vt:lpstr>
      <vt:lpstr>Why treebanks?</vt:lpstr>
      <vt:lpstr>Dependency Grammars</vt:lpstr>
      <vt:lpstr>Dependency Relations</vt:lpstr>
      <vt:lpstr>Example Dependency Parse</vt:lpstr>
      <vt:lpstr>Summary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Computational Linguistics I</dc:title>
  <dc:creator>Jimmy Lin</dc:creator>
  <cp:lastModifiedBy>Jimmy Lin</cp:lastModifiedBy>
  <cp:revision>5353</cp:revision>
  <dcterms:created xsi:type="dcterms:W3CDTF">2009-04-21T05:05:25Z</dcterms:created>
  <dcterms:modified xsi:type="dcterms:W3CDTF">2009-10-07T06:35:18Z</dcterms:modified>
</cp:coreProperties>
</file>