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6" r:id="rId2"/>
    <p:sldId id="366" r:id="rId3"/>
    <p:sldId id="368" r:id="rId4"/>
    <p:sldId id="369" r:id="rId5"/>
    <p:sldId id="371" r:id="rId6"/>
    <p:sldId id="427" r:id="rId7"/>
    <p:sldId id="428" r:id="rId8"/>
    <p:sldId id="429" r:id="rId9"/>
    <p:sldId id="431" r:id="rId10"/>
    <p:sldId id="430" r:id="rId11"/>
    <p:sldId id="432" r:id="rId12"/>
    <p:sldId id="433" r:id="rId13"/>
    <p:sldId id="434" r:id="rId14"/>
    <p:sldId id="435" r:id="rId15"/>
    <p:sldId id="379" r:id="rId16"/>
    <p:sldId id="380" r:id="rId17"/>
    <p:sldId id="381" r:id="rId18"/>
    <p:sldId id="382" r:id="rId19"/>
    <p:sldId id="383" r:id="rId20"/>
    <p:sldId id="384" r:id="rId21"/>
    <p:sldId id="452" r:id="rId22"/>
    <p:sldId id="390" r:id="rId23"/>
    <p:sldId id="440" r:id="rId24"/>
    <p:sldId id="447" r:id="rId25"/>
    <p:sldId id="448" r:id="rId26"/>
    <p:sldId id="449" r:id="rId27"/>
    <p:sldId id="391" r:id="rId28"/>
    <p:sldId id="397" r:id="rId29"/>
    <p:sldId id="453" r:id="rId30"/>
    <p:sldId id="398" r:id="rId31"/>
    <p:sldId id="436" r:id="rId32"/>
    <p:sldId id="399" r:id="rId33"/>
    <p:sldId id="402" r:id="rId34"/>
    <p:sldId id="403" r:id="rId35"/>
    <p:sldId id="437" r:id="rId36"/>
    <p:sldId id="401" r:id="rId37"/>
    <p:sldId id="404" r:id="rId38"/>
    <p:sldId id="405" r:id="rId39"/>
    <p:sldId id="406" r:id="rId40"/>
    <p:sldId id="407" r:id="rId41"/>
    <p:sldId id="408" r:id="rId42"/>
    <p:sldId id="439" r:id="rId43"/>
    <p:sldId id="409" r:id="rId44"/>
    <p:sldId id="410" r:id="rId45"/>
    <p:sldId id="411" r:id="rId46"/>
    <p:sldId id="412" r:id="rId47"/>
    <p:sldId id="414" r:id="rId48"/>
    <p:sldId id="416" r:id="rId49"/>
    <p:sldId id="417" r:id="rId50"/>
    <p:sldId id="418" r:id="rId51"/>
    <p:sldId id="419" r:id="rId52"/>
    <p:sldId id="420" r:id="rId53"/>
    <p:sldId id="450" r:id="rId54"/>
    <p:sldId id="451" r:id="rId55"/>
    <p:sldId id="422" r:id="rId56"/>
    <p:sldId id="424" r:id="rId57"/>
    <p:sldId id="426" r:id="rId58"/>
    <p:sldId id="454" r:id="rId5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9" autoAdjust="0"/>
    <p:restoredTop sz="89617" autoAdjust="0"/>
  </p:normalViewPr>
  <p:slideViewPr>
    <p:cSldViewPr>
      <p:cViewPr varScale="1">
        <p:scale>
          <a:sx n="134" d="100"/>
          <a:sy n="134" d="100"/>
        </p:scale>
        <p:origin x="-84" y="-5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113" d="100"/>
          <a:sy n="113" d="100"/>
        </p:scale>
        <p:origin x="-2526" y="-108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37DA39-492A-4C49-90F0-F381F75384E0}" type="slidenum">
              <a:rPr lang="en-US"/>
              <a:pPr/>
              <a:t>2</a:t>
            </a:fld>
            <a:endParaRPr lang="en-US"/>
          </a:p>
        </p:txBody>
      </p:sp>
      <p:sp>
        <p:nvSpPr>
          <p:cNvPr id="86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3B17DE-4815-4367-AFCA-56A8B5B80EE4}" type="slidenum">
              <a:rPr lang="en-US"/>
              <a:pPr/>
              <a:t>19</a:t>
            </a:fld>
            <a:endParaRPr lang="en-US"/>
          </a:p>
        </p:txBody>
      </p:sp>
      <p:sp>
        <p:nvSpPr>
          <p:cNvPr id="163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127143-B803-4324-8E1C-1D60CA1D7F96}" type="slidenum">
              <a:rPr lang="en-US"/>
              <a:pPr/>
              <a:t>20</a:t>
            </a:fld>
            <a:endParaRPr lang="en-US"/>
          </a:p>
        </p:txBody>
      </p:sp>
      <p:sp>
        <p:nvSpPr>
          <p:cNvPr id="163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164AF7-7143-49A4-8740-8E15C97B44D9}" type="slidenum">
              <a:rPr lang="en-US"/>
              <a:pPr/>
              <a:t>22</a:t>
            </a:fld>
            <a:endParaRPr lang="en-US"/>
          </a:p>
        </p:txBody>
      </p:sp>
      <p:sp>
        <p:nvSpPr>
          <p:cNvPr id="16609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0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30" tIns="48214" rIns="96430" bIns="4821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AA0714-00C1-4466-B248-AB933F1E1EBD}" type="slidenum">
              <a:rPr lang="en-US"/>
              <a:pPr/>
              <a:t>23</a:t>
            </a:fld>
            <a:endParaRPr lang="en-US"/>
          </a:p>
        </p:txBody>
      </p:sp>
      <p:sp>
        <p:nvSpPr>
          <p:cNvPr id="16629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2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30" tIns="48214" rIns="96430" bIns="4821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C0DEB9-4F4B-4519-9B3F-082227583722}" type="slidenum">
              <a:rPr lang="en-US"/>
              <a:pPr/>
              <a:t>24</a:t>
            </a:fld>
            <a:endParaRPr lang="en-US"/>
          </a:p>
        </p:txBody>
      </p:sp>
      <p:sp>
        <p:nvSpPr>
          <p:cNvPr id="171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6C900C-5E67-4A13-B79D-9599CE4D77EF}" type="slidenum">
              <a:rPr lang="en-US"/>
              <a:pPr/>
              <a:t>25</a:t>
            </a:fld>
            <a:endParaRPr lang="en-US"/>
          </a:p>
        </p:txBody>
      </p:sp>
      <p:sp>
        <p:nvSpPr>
          <p:cNvPr id="170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0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52C4CC-76D9-4AEB-8A68-8D1D48E17CEC}" type="slidenum">
              <a:rPr lang="en-US"/>
              <a:pPr/>
              <a:t>26</a:t>
            </a:fld>
            <a:endParaRPr lang="en-US"/>
          </a:p>
        </p:txBody>
      </p:sp>
      <p:sp>
        <p:nvSpPr>
          <p:cNvPr id="171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AA0714-00C1-4466-B248-AB933F1E1EBD}" type="slidenum">
              <a:rPr lang="en-US"/>
              <a:pPr/>
              <a:t>27</a:t>
            </a:fld>
            <a:endParaRPr lang="en-US"/>
          </a:p>
        </p:txBody>
      </p:sp>
      <p:sp>
        <p:nvSpPr>
          <p:cNvPr id="16629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2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30" tIns="48214" rIns="96430" bIns="4821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5D9964-9802-4E24-ADE4-31A3565D658F}" type="slidenum">
              <a:rPr lang="en-US"/>
              <a:pPr/>
              <a:t>28</a:t>
            </a:fld>
            <a:endParaRPr lang="en-US"/>
          </a:p>
        </p:txBody>
      </p:sp>
      <p:sp>
        <p:nvSpPr>
          <p:cNvPr id="16650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5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30" tIns="48214" rIns="96430" bIns="4821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086413-1A7E-4334-8BD7-DD810ED3CB37}" type="slidenum">
              <a:rPr lang="en-US"/>
              <a:pPr/>
              <a:t>30</a:t>
            </a:fld>
            <a:endParaRPr lang="en-US"/>
          </a:p>
        </p:txBody>
      </p:sp>
      <p:sp>
        <p:nvSpPr>
          <p:cNvPr id="16670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7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30" tIns="48214" rIns="96430" bIns="4821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E918F1-2FFB-409B-86A1-C0E4576A7F04}" type="slidenum">
              <a:rPr lang="en-US"/>
              <a:pPr/>
              <a:t>3</a:t>
            </a:fld>
            <a:endParaRPr lang="en-US"/>
          </a:p>
        </p:txBody>
      </p:sp>
      <p:sp>
        <p:nvSpPr>
          <p:cNvPr id="162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B0E634-DE77-4993-B28E-4C63C1FB39FA}" type="slidenum">
              <a:rPr lang="en-US"/>
              <a:pPr/>
              <a:t>32</a:t>
            </a:fld>
            <a:endParaRPr lang="en-US"/>
          </a:p>
        </p:txBody>
      </p:sp>
      <p:sp>
        <p:nvSpPr>
          <p:cNvPr id="170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0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4C69E9-6149-4445-8825-0285395DE06E}" type="slidenum">
              <a:rPr lang="en-US"/>
              <a:pPr/>
              <a:t>33</a:t>
            </a:fld>
            <a:endParaRPr lang="en-US"/>
          </a:p>
        </p:txBody>
      </p:sp>
      <p:sp>
        <p:nvSpPr>
          <p:cNvPr id="16752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5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30" tIns="48214" rIns="96430" bIns="4821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DA918B-9417-4A0C-AD49-D894BF0A2EC9}" type="slidenum">
              <a:rPr lang="en-US"/>
              <a:pPr/>
              <a:t>34</a:t>
            </a:fld>
            <a:endParaRPr lang="en-US"/>
          </a:p>
        </p:txBody>
      </p:sp>
      <p:sp>
        <p:nvSpPr>
          <p:cNvPr id="16773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7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30" tIns="48214" rIns="96430" bIns="4821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850C7F-6EFF-48E9-BA19-02D777ACBEEF}" type="slidenum">
              <a:rPr lang="en-US"/>
              <a:pPr/>
              <a:t>35</a:t>
            </a:fld>
            <a:endParaRPr lang="en-US"/>
          </a:p>
        </p:txBody>
      </p:sp>
      <p:sp>
        <p:nvSpPr>
          <p:cNvPr id="16721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2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30" tIns="48214" rIns="96430" bIns="4821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17D35A-5A07-4C94-86EC-C59A426AA531}" type="slidenum">
              <a:rPr lang="en-US"/>
              <a:pPr/>
              <a:t>36</a:t>
            </a:fld>
            <a:endParaRPr lang="en-US"/>
          </a:p>
        </p:txBody>
      </p:sp>
      <p:sp>
        <p:nvSpPr>
          <p:cNvPr id="170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0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A62202-55D3-4A5B-ACF8-3E678052DF22}" type="slidenum">
              <a:rPr lang="en-US"/>
              <a:pPr/>
              <a:t>37</a:t>
            </a:fld>
            <a:endParaRPr lang="en-US"/>
          </a:p>
        </p:txBody>
      </p:sp>
      <p:sp>
        <p:nvSpPr>
          <p:cNvPr id="171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B180C5-1C95-48A7-A75D-66CA3190C394}" type="slidenum">
              <a:rPr lang="en-US"/>
              <a:pPr/>
              <a:t>38</a:t>
            </a:fld>
            <a:endParaRPr lang="en-US"/>
          </a:p>
        </p:txBody>
      </p:sp>
      <p:sp>
        <p:nvSpPr>
          <p:cNvPr id="171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C2AFBE-4D76-4A94-98D6-E443A00526C4}" type="slidenum">
              <a:rPr lang="en-US"/>
              <a:pPr/>
              <a:t>39</a:t>
            </a:fld>
            <a:endParaRPr lang="en-US"/>
          </a:p>
        </p:txBody>
      </p:sp>
      <p:sp>
        <p:nvSpPr>
          <p:cNvPr id="171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BBDDAB-F487-44BB-A730-3F0FEAC717DB}" type="slidenum">
              <a:rPr lang="en-US"/>
              <a:pPr/>
              <a:t>40</a:t>
            </a:fld>
            <a:endParaRPr lang="en-US"/>
          </a:p>
        </p:txBody>
      </p:sp>
      <p:sp>
        <p:nvSpPr>
          <p:cNvPr id="171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DF8AA7-43BD-4320-896F-E600D4BD8D16}" type="slidenum">
              <a:rPr lang="en-US"/>
              <a:pPr/>
              <a:t>41</a:t>
            </a:fld>
            <a:endParaRPr lang="en-US"/>
          </a:p>
        </p:txBody>
      </p:sp>
      <p:sp>
        <p:nvSpPr>
          <p:cNvPr id="1716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A37D28-5F3F-4982-BB25-F53F6F2FA169}" type="slidenum">
              <a:rPr lang="en-US"/>
              <a:pPr/>
              <a:t>4</a:t>
            </a:fld>
            <a:endParaRPr lang="en-US"/>
          </a:p>
        </p:txBody>
      </p:sp>
      <p:sp>
        <p:nvSpPr>
          <p:cNvPr id="162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243016-A673-43EF-BAED-FE2005696B4A}" type="slidenum">
              <a:rPr lang="en-US"/>
              <a:pPr/>
              <a:t>43</a:t>
            </a:fld>
            <a:endParaRPr lang="en-US"/>
          </a:p>
        </p:txBody>
      </p:sp>
      <p:sp>
        <p:nvSpPr>
          <p:cNvPr id="1747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7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30" tIns="48214" rIns="96430" bIns="4821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E5347F-35F4-480E-A28A-FEEB15A1D5C2}" type="slidenum">
              <a:rPr lang="en-US"/>
              <a:pPr/>
              <a:t>44</a:t>
            </a:fld>
            <a:endParaRPr lang="en-US"/>
          </a:p>
        </p:txBody>
      </p:sp>
      <p:sp>
        <p:nvSpPr>
          <p:cNvPr id="17510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30" tIns="48214" rIns="96430" bIns="4821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326AB3-B1F5-46F0-B263-DA9CECFB923A}" type="slidenum">
              <a:rPr lang="en-US"/>
              <a:pPr/>
              <a:t>45</a:t>
            </a:fld>
            <a:endParaRPr lang="en-US"/>
          </a:p>
        </p:txBody>
      </p:sp>
      <p:sp>
        <p:nvSpPr>
          <p:cNvPr id="17530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3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30" tIns="48214" rIns="96430" bIns="4821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DA613B-2903-44FA-8C5B-00D049B14CE7}" type="slidenum">
              <a:rPr lang="en-US"/>
              <a:pPr/>
              <a:t>46</a:t>
            </a:fld>
            <a:endParaRPr lang="en-US"/>
          </a:p>
        </p:txBody>
      </p:sp>
      <p:sp>
        <p:nvSpPr>
          <p:cNvPr id="17551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5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30" tIns="48214" rIns="96430" bIns="4821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138272-40BB-4E3A-8F04-6A1B74C07D4A}" type="slidenum">
              <a:rPr lang="en-US"/>
              <a:pPr/>
              <a:t>47</a:t>
            </a:fld>
            <a:endParaRPr lang="en-US"/>
          </a:p>
        </p:txBody>
      </p:sp>
      <p:sp>
        <p:nvSpPr>
          <p:cNvPr id="17612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30" tIns="48214" rIns="96430" bIns="4821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80C54B-09D1-4C88-9938-AE4D5A7A78F9}" type="slidenum">
              <a:rPr lang="en-US"/>
              <a:pPr/>
              <a:t>50</a:t>
            </a:fld>
            <a:endParaRPr lang="en-US"/>
          </a:p>
        </p:txBody>
      </p:sp>
      <p:sp>
        <p:nvSpPr>
          <p:cNvPr id="17674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7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30" tIns="48214" rIns="96430" bIns="4821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10AA35-6978-4FDA-8AED-06E4665C8AED}" type="slidenum">
              <a:rPr lang="en-US"/>
              <a:pPr/>
              <a:t>51</a:t>
            </a:fld>
            <a:endParaRPr lang="en-US"/>
          </a:p>
        </p:txBody>
      </p:sp>
      <p:sp>
        <p:nvSpPr>
          <p:cNvPr id="17694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9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30" tIns="48214" rIns="96430" bIns="4821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15123B-A71C-4775-9062-EA6327B74F92}" type="slidenum">
              <a:rPr lang="en-US"/>
              <a:pPr/>
              <a:t>52</a:t>
            </a:fld>
            <a:endParaRPr lang="en-US"/>
          </a:p>
        </p:txBody>
      </p:sp>
      <p:sp>
        <p:nvSpPr>
          <p:cNvPr id="17725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2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30" tIns="48214" rIns="96430" bIns="4821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932D8E-7A6A-44AD-AD89-A02BD21DA095}" type="slidenum">
              <a:rPr lang="en-US"/>
              <a:pPr/>
              <a:t>53</a:t>
            </a:fld>
            <a:endParaRPr lang="en-US"/>
          </a:p>
        </p:txBody>
      </p:sp>
      <p:sp>
        <p:nvSpPr>
          <p:cNvPr id="17745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4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30" tIns="48214" rIns="96430" bIns="4821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34F240-BB9D-44ED-A4FA-27439679D732}" type="slidenum">
              <a:rPr lang="en-US"/>
              <a:pPr/>
              <a:t>55</a:t>
            </a:fld>
            <a:endParaRPr lang="en-US"/>
          </a:p>
        </p:txBody>
      </p:sp>
      <p:sp>
        <p:nvSpPr>
          <p:cNvPr id="17766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6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30" tIns="48214" rIns="96430" bIns="4821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3D3A1B-0DC8-43B0-8C11-781C14C1EDD8}" type="slidenum">
              <a:rPr lang="en-US"/>
              <a:pPr/>
              <a:t>5</a:t>
            </a:fld>
            <a:endParaRPr lang="en-US"/>
          </a:p>
        </p:txBody>
      </p:sp>
      <p:sp>
        <p:nvSpPr>
          <p:cNvPr id="162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4AE63A-2205-4216-A0B6-5F21B3561726}" type="slidenum">
              <a:rPr lang="en-US"/>
              <a:pPr/>
              <a:t>56</a:t>
            </a:fld>
            <a:endParaRPr lang="en-US"/>
          </a:p>
        </p:txBody>
      </p:sp>
      <p:sp>
        <p:nvSpPr>
          <p:cNvPr id="17807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80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30" tIns="48214" rIns="96430" bIns="4821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A37D28-5F3F-4982-BB25-F53F6F2FA169}" type="slidenum">
              <a:rPr lang="en-US"/>
              <a:pPr/>
              <a:t>58</a:t>
            </a:fld>
            <a:endParaRPr lang="en-US"/>
          </a:p>
        </p:txBody>
      </p:sp>
      <p:sp>
        <p:nvSpPr>
          <p:cNvPr id="162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3D3A1B-0DC8-43B0-8C11-781C14C1EDD8}" type="slidenum">
              <a:rPr lang="en-US"/>
              <a:pPr/>
              <a:t>9</a:t>
            </a:fld>
            <a:endParaRPr lang="en-US"/>
          </a:p>
        </p:txBody>
      </p:sp>
      <p:sp>
        <p:nvSpPr>
          <p:cNvPr id="162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2D0BF0-E111-433C-ADE3-00EE622D512D}" type="slidenum">
              <a:rPr lang="en-US"/>
              <a:pPr/>
              <a:t>15</a:t>
            </a:fld>
            <a:endParaRPr lang="en-US"/>
          </a:p>
        </p:txBody>
      </p:sp>
      <p:sp>
        <p:nvSpPr>
          <p:cNvPr id="163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C2E110-6ACA-41B1-98EA-CD1159C56069}" type="slidenum">
              <a:rPr lang="en-US"/>
              <a:pPr/>
              <a:t>16</a:t>
            </a:fld>
            <a:endParaRPr lang="en-US"/>
          </a:p>
        </p:txBody>
      </p:sp>
      <p:sp>
        <p:nvSpPr>
          <p:cNvPr id="163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B67494-B752-49C5-BCFD-2779A0A168D5}" type="slidenum">
              <a:rPr lang="en-US"/>
              <a:pPr/>
              <a:t>17</a:t>
            </a:fld>
            <a:endParaRPr lang="en-US"/>
          </a:p>
        </p:txBody>
      </p:sp>
      <p:sp>
        <p:nvSpPr>
          <p:cNvPr id="163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C1E4FA-8E19-45DF-B8C6-D24CCFAE4C5B}" type="slidenum">
              <a:rPr lang="en-US"/>
              <a:pPr/>
              <a:t>18</a:t>
            </a:fld>
            <a:endParaRPr lang="en-US"/>
          </a:p>
        </p:txBody>
      </p:sp>
      <p:sp>
        <p:nvSpPr>
          <p:cNvPr id="163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19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219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2FE4750-C628-4971-A9A0-AB104B5597E3}" type="datetime1">
              <a:rPr lang="en-US"/>
              <a:pPr/>
              <a:t>10/13/2009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553200"/>
            <a:ext cx="7467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B88360A-8750-4EC6-974F-130AB9FE7E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3" r:id="rId4"/>
    <p:sldLayoutId id="2147483654" r:id="rId5"/>
    <p:sldLayoutId id="2147483657" r:id="rId6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+mn-lt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2400" baseline="0">
          <a:solidFill>
            <a:schemeClr val="bg1"/>
          </a:solidFill>
          <a:latin typeface="+mn-lt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+mn-lt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+mn-lt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533400" y="1752601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eaLnBrk="1" hangingPunct="1"/>
            <a:r>
              <a:rPr lang="en-US" sz="3200" b="0" dirty="0" smtClean="0">
                <a:solidFill>
                  <a:schemeClr val="bg1"/>
                </a:solidFill>
                <a:latin typeface="Arial Black" pitchFamily="34" charset="0"/>
              </a:rPr>
              <a:t>Syntactic </a:t>
            </a:r>
            <a:r>
              <a:rPr lang="en-US" sz="3200" b="0" smtClean="0">
                <a:solidFill>
                  <a:schemeClr val="bg1"/>
                </a:solidFill>
                <a:latin typeface="Arial Black" pitchFamily="34" charset="0"/>
              </a:rPr>
              <a:t>Parsing with CFGs</a:t>
            </a:r>
            <a:endParaRPr lang="en-US" sz="3200" b="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2023646"/>
            <a:ext cx="7315200" cy="338554"/>
          </a:xfrm>
          <a:prstGeom prst="rect">
            <a:avLst/>
          </a:prstGeom>
          <a:noFill/>
        </p:spPr>
        <p:txBody>
          <a:bodyPr wrap="square" lIns="91425" tIns="45713" rIns="91425" bIns="45713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CMSC 723: Computational Linguistics I ― Session #7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124201" y="3733800"/>
            <a:ext cx="5638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1800" kern="0" dirty="0" smtClean="0">
                <a:solidFill>
                  <a:schemeClr val="bg1"/>
                </a:solidFill>
                <a:latin typeface="+mn-lt"/>
              </a:rPr>
              <a:t>Jimmy Lin</a:t>
            </a: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1800" b="0" kern="0" dirty="0" smtClean="0">
                <a:solidFill>
                  <a:schemeClr val="bg1"/>
                </a:solidFill>
                <a:latin typeface="+mn-lt"/>
              </a:rPr>
              <a:t>The </a:t>
            </a:r>
            <a:r>
              <a:rPr lang="en-US" sz="1800" b="0" kern="0" dirty="0" err="1" smtClean="0">
                <a:solidFill>
                  <a:schemeClr val="bg1"/>
                </a:solidFill>
                <a:latin typeface="+mn-lt"/>
              </a:rPr>
              <a:t>iSchool</a:t>
            </a:r>
            <a:endParaRPr lang="en-US" sz="1800" b="0" kern="0" dirty="0" smtClean="0">
              <a:solidFill>
                <a:schemeClr val="bg1"/>
              </a:solidFill>
              <a:latin typeface="+mn-lt"/>
            </a:endParaRP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1800" b="0" kern="0" dirty="0" smtClean="0">
                <a:solidFill>
                  <a:schemeClr val="bg1"/>
                </a:solidFill>
                <a:latin typeface="+mn-lt"/>
              </a:rPr>
              <a:t>University of Maryland</a:t>
            </a: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endParaRPr lang="en-US" sz="1800" b="0" kern="0" dirty="0" smtClean="0">
              <a:solidFill>
                <a:schemeClr val="bg1"/>
              </a:solidFill>
              <a:latin typeface="+mn-lt"/>
            </a:endParaRP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1800" b="0" kern="0" dirty="0" smtClean="0">
                <a:solidFill>
                  <a:schemeClr val="bg1"/>
                </a:solidFill>
                <a:latin typeface="+mn-lt"/>
              </a:rPr>
              <a:t>Wednesday, October 14, 2009</a:t>
            </a:r>
          </a:p>
        </p:txBody>
      </p:sp>
      <p:pic>
        <p:nvPicPr>
          <p:cNvPr id="6" name="Picture 5" descr="formal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3810000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Bottom-Up Search</a:t>
            </a:r>
            <a:endParaRPr lang="en-US" dirty="0"/>
          </a:p>
        </p:txBody>
      </p:sp>
      <p:pic>
        <p:nvPicPr>
          <p:cNvPr id="5" name="fig 13.4.jpg" descr="fig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219200"/>
            <a:ext cx="6397625" cy="548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 bwMode="auto">
          <a:xfrm>
            <a:off x="1219200" y="1600200"/>
            <a:ext cx="6553200" cy="5181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143000" y="1097280"/>
            <a:ext cx="6553200" cy="152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95400" y="1249680"/>
            <a:ext cx="152400" cy="537972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543800" y="1219200"/>
            <a:ext cx="152400" cy="537972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Bottom-Up Search</a:t>
            </a:r>
            <a:endParaRPr lang="en-US" dirty="0"/>
          </a:p>
        </p:txBody>
      </p:sp>
      <p:pic>
        <p:nvPicPr>
          <p:cNvPr id="5" name="fig 13.4.jpg" descr="fig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219200"/>
            <a:ext cx="6397625" cy="548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 bwMode="auto">
          <a:xfrm>
            <a:off x="1219200" y="2362200"/>
            <a:ext cx="6553200" cy="44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143000" y="1097280"/>
            <a:ext cx="6553200" cy="152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95400" y="1249680"/>
            <a:ext cx="152400" cy="537972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543800" y="1219200"/>
            <a:ext cx="152400" cy="537972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Bottom-Up Search</a:t>
            </a:r>
            <a:endParaRPr lang="en-US" dirty="0"/>
          </a:p>
        </p:txBody>
      </p:sp>
      <p:pic>
        <p:nvPicPr>
          <p:cNvPr id="5" name="fig 13.4.jpg" descr="fig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219200"/>
            <a:ext cx="6397625" cy="548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 bwMode="auto">
          <a:xfrm>
            <a:off x="1219200" y="3429000"/>
            <a:ext cx="6553200" cy="3352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143000" y="1097280"/>
            <a:ext cx="6553200" cy="152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95400" y="1249680"/>
            <a:ext cx="152400" cy="537972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543800" y="1219200"/>
            <a:ext cx="152400" cy="537972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Bottom-Up Search</a:t>
            </a:r>
            <a:endParaRPr lang="en-US" dirty="0"/>
          </a:p>
        </p:txBody>
      </p:sp>
      <p:pic>
        <p:nvPicPr>
          <p:cNvPr id="5" name="fig 13.4.jpg" descr="fig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219200"/>
            <a:ext cx="6397625" cy="548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 bwMode="auto">
          <a:xfrm>
            <a:off x="1219200" y="4800600"/>
            <a:ext cx="6553200" cy="1981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143000" y="1097280"/>
            <a:ext cx="6553200" cy="152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95400" y="1249680"/>
            <a:ext cx="152400" cy="537972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543800" y="1219200"/>
            <a:ext cx="152400" cy="537972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Bottom-Up Search</a:t>
            </a:r>
            <a:endParaRPr lang="en-US" dirty="0"/>
          </a:p>
        </p:txBody>
      </p:sp>
      <p:pic>
        <p:nvPicPr>
          <p:cNvPr id="5" name="fig 13.4.jpg" descr="fig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219200"/>
            <a:ext cx="6397625" cy="548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 bwMode="auto">
          <a:xfrm>
            <a:off x="1219200" y="6477000"/>
            <a:ext cx="6553200" cy="304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143000" y="1097280"/>
            <a:ext cx="6553200" cy="152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95400" y="1249680"/>
            <a:ext cx="152400" cy="537972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543800" y="1219200"/>
            <a:ext cx="152400" cy="537972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</a:t>
            </a:r>
            <a:r>
              <a:rPr lang="en-US" dirty="0" smtClean="0"/>
              <a:t>vs. </a:t>
            </a:r>
            <a:r>
              <a:rPr lang="en-US" dirty="0"/>
              <a:t>Bottom-Up</a:t>
            </a:r>
          </a:p>
        </p:txBody>
      </p:sp>
      <p:sp>
        <p:nvSpPr>
          <p:cNvPr id="160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Top-down search</a:t>
            </a:r>
            <a:endParaRPr lang="en-US" dirty="0"/>
          </a:p>
          <a:p>
            <a:pPr lvl="1"/>
            <a:r>
              <a:rPr lang="en-US" dirty="0"/>
              <a:t>Only searches </a:t>
            </a:r>
            <a:r>
              <a:rPr lang="en-US" dirty="0" smtClean="0"/>
              <a:t>valid trees</a:t>
            </a:r>
            <a:endParaRPr lang="en-US" dirty="0"/>
          </a:p>
          <a:p>
            <a:pPr lvl="1"/>
            <a:r>
              <a:rPr lang="en-US" dirty="0" smtClean="0"/>
              <a:t>But, considers trees that </a:t>
            </a:r>
            <a:r>
              <a:rPr lang="en-US" dirty="0"/>
              <a:t>are not consistent with any of the words</a:t>
            </a:r>
          </a:p>
          <a:p>
            <a:r>
              <a:rPr lang="en-US" dirty="0" smtClean="0"/>
              <a:t>Bottom-up search</a:t>
            </a:r>
            <a:endParaRPr lang="en-US" dirty="0"/>
          </a:p>
          <a:p>
            <a:pPr lvl="1"/>
            <a:r>
              <a:rPr lang="en-US" dirty="0"/>
              <a:t>Only </a:t>
            </a:r>
            <a:r>
              <a:rPr lang="en-US" dirty="0" smtClean="0"/>
              <a:t>builds </a:t>
            </a:r>
            <a:r>
              <a:rPr lang="en-US" dirty="0"/>
              <a:t>trees consistent with </a:t>
            </a:r>
            <a:r>
              <a:rPr lang="en-US" dirty="0" smtClean="0"/>
              <a:t>the input</a:t>
            </a:r>
            <a:endParaRPr lang="en-US" dirty="0"/>
          </a:p>
          <a:p>
            <a:pPr lvl="1"/>
            <a:r>
              <a:rPr lang="en-US" dirty="0" smtClean="0"/>
              <a:t>But, </a:t>
            </a:r>
            <a:r>
              <a:rPr lang="en-US" dirty="0" smtClean="0"/>
              <a:t>considers </a:t>
            </a:r>
            <a:r>
              <a:rPr lang="en-US" dirty="0" smtClean="0"/>
              <a:t>trees that don’t lead anywhere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as Search</a:t>
            </a:r>
            <a:endParaRPr lang="en-US" dirty="0"/>
          </a:p>
        </p:txBody>
      </p:sp>
      <p:sp>
        <p:nvSpPr>
          <p:cNvPr id="160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Search involves controlling choices in </a:t>
            </a:r>
            <a:r>
              <a:rPr lang="en-US" dirty="0" smtClean="0"/>
              <a:t>the search </a:t>
            </a:r>
            <a:r>
              <a:rPr lang="en-US" dirty="0" smtClean="0"/>
              <a:t>space:</a:t>
            </a:r>
          </a:p>
          <a:p>
            <a:pPr lvl="1"/>
            <a:r>
              <a:rPr lang="en-US" dirty="0" smtClean="0"/>
              <a:t>Which </a:t>
            </a:r>
            <a:r>
              <a:rPr lang="en-US" dirty="0"/>
              <a:t>node to </a:t>
            </a:r>
            <a:r>
              <a:rPr lang="en-US" dirty="0" smtClean="0"/>
              <a:t>focus on in building structure</a:t>
            </a:r>
            <a:endParaRPr lang="en-US" dirty="0"/>
          </a:p>
          <a:p>
            <a:pPr lvl="1"/>
            <a:r>
              <a:rPr lang="en-US" dirty="0"/>
              <a:t>Which grammar rule to </a:t>
            </a:r>
            <a:r>
              <a:rPr lang="en-US" dirty="0" smtClean="0"/>
              <a:t>apply</a:t>
            </a:r>
            <a:endParaRPr lang="en-US" dirty="0"/>
          </a:p>
          <a:p>
            <a:r>
              <a:rPr lang="en-US" dirty="0" smtClean="0"/>
              <a:t>General strategy: backtracking</a:t>
            </a:r>
            <a:endParaRPr lang="en-US" dirty="0"/>
          </a:p>
          <a:p>
            <a:pPr lvl="1"/>
            <a:r>
              <a:rPr lang="en-US" dirty="0"/>
              <a:t>Make a choice, if it works out then fine</a:t>
            </a:r>
          </a:p>
          <a:p>
            <a:pPr lvl="1"/>
            <a:r>
              <a:rPr lang="en-US" dirty="0"/>
              <a:t>If </a:t>
            </a:r>
            <a:r>
              <a:rPr lang="en-US" dirty="0" smtClean="0"/>
              <a:t>not, </a:t>
            </a:r>
            <a:r>
              <a:rPr lang="en-US" dirty="0"/>
              <a:t>then back up and make a different </a:t>
            </a:r>
            <a:r>
              <a:rPr lang="en-US" dirty="0" smtClean="0"/>
              <a:t>choice</a:t>
            </a:r>
          </a:p>
          <a:p>
            <a:pPr lvl="1"/>
            <a:r>
              <a:rPr lang="en-US" dirty="0" smtClean="0"/>
              <a:t>Remember DFS/BFS for NDFSA recognition?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58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 isn’t enough!</a:t>
            </a:r>
            <a:endParaRPr lang="en-US" dirty="0"/>
          </a:p>
        </p:txBody>
      </p:sp>
      <p:sp>
        <p:nvSpPr>
          <p:cNvPr id="160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Ambiguity</a:t>
            </a:r>
          </a:p>
          <a:p>
            <a:r>
              <a:rPr lang="en-US" dirty="0" smtClean="0"/>
              <a:t>Shared sub-problems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Ambiguity</a:t>
            </a:r>
          </a:p>
        </p:txBody>
      </p:sp>
      <p:pic>
        <p:nvPicPr>
          <p:cNvPr id="1606660" name="Picture 4" descr="fig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6688" y="1447800"/>
            <a:ext cx="8839200" cy="4002088"/>
          </a:xfrm>
          <a:prstGeom prst="rect">
            <a:avLst/>
          </a:prstGeom>
          <a:noFill/>
          <a:effectLst>
            <a:outerShdw dist="35921" dir="2700000" algn="ctr" rotWithShape="0">
              <a:srgbClr val="808080"/>
            </a:outerShdw>
          </a:effectLst>
        </p:spPr>
      </p:pic>
      <p:sp>
        <p:nvSpPr>
          <p:cNvPr id="4" name="Rectangle 3"/>
          <p:cNvSpPr/>
          <p:nvPr/>
        </p:nvSpPr>
        <p:spPr bwMode="auto">
          <a:xfrm>
            <a:off x="8915400" y="1371600"/>
            <a:ext cx="152400" cy="4343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 flipH="1">
            <a:off x="76200" y="5410200"/>
            <a:ext cx="8991600" cy="128016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2878" y="6019800"/>
            <a:ext cx="7901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chemeClr val="bg1"/>
                </a:solidFill>
              </a:rPr>
              <a:t>Or consider: I saw the man on the hill with the telescope.</a:t>
            </a:r>
            <a:endParaRPr lang="en-US" sz="24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Shared Sub-Problems</a:t>
            </a:r>
            <a:endParaRPr lang="en-US"/>
          </a:p>
        </p:txBody>
      </p:sp>
      <p:sp>
        <p:nvSpPr>
          <p:cNvPr id="160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Observation: ambiguous parses still share sub-trees</a:t>
            </a:r>
          </a:p>
          <a:p>
            <a:r>
              <a:rPr lang="en-US" dirty="0" smtClean="0"/>
              <a:t>We don’t want to redo work that’s already been done</a:t>
            </a:r>
          </a:p>
          <a:p>
            <a:r>
              <a:rPr lang="en-US" dirty="0" smtClean="0"/>
              <a:t>Unfortunately, naïve backtracking leads to duplicate 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859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Words… </a:t>
            </a:r>
            <a:r>
              <a:rPr lang="en-US" b="1" dirty="0" smtClean="0">
                <a:solidFill>
                  <a:srgbClr val="FF0000"/>
                </a:solidFill>
              </a:rPr>
              <a:t>structure…</a:t>
            </a:r>
            <a:r>
              <a:rPr lang="en-US" dirty="0" smtClean="0"/>
              <a:t> meaning…</a:t>
            </a:r>
          </a:p>
          <a:p>
            <a:r>
              <a:rPr lang="en-US" dirty="0" smtClean="0"/>
              <a:t>Last week: formal grammars</a:t>
            </a:r>
          </a:p>
          <a:p>
            <a:pPr lvl="1"/>
            <a:r>
              <a:rPr lang="en-US" dirty="0" smtClean="0"/>
              <a:t>Context-free grammars</a:t>
            </a:r>
          </a:p>
          <a:p>
            <a:pPr lvl="1"/>
            <a:r>
              <a:rPr lang="en-US" dirty="0" smtClean="0"/>
              <a:t>Grammars for English</a:t>
            </a:r>
          </a:p>
          <a:p>
            <a:pPr lvl="1"/>
            <a:r>
              <a:rPr lang="en-US" dirty="0" err="1" smtClean="0"/>
              <a:t>Treebanks</a:t>
            </a:r>
            <a:endParaRPr lang="en-US" dirty="0" smtClean="0"/>
          </a:p>
          <a:p>
            <a:pPr lvl="1"/>
            <a:r>
              <a:rPr lang="en-US" dirty="0" smtClean="0"/>
              <a:t>Dependency grammars</a:t>
            </a:r>
          </a:p>
          <a:p>
            <a:r>
              <a:rPr lang="en-US" dirty="0" smtClean="0"/>
              <a:t>Today: parsing with CFGs</a:t>
            </a:r>
          </a:p>
          <a:p>
            <a:pPr lvl="1"/>
            <a:r>
              <a:rPr lang="en-US" dirty="0" smtClean="0"/>
              <a:t>Top-down and bottom-up parsing</a:t>
            </a:r>
            <a:endParaRPr lang="en-US" dirty="0" smtClean="0"/>
          </a:p>
          <a:p>
            <a:pPr lvl="1"/>
            <a:r>
              <a:rPr lang="en-US" dirty="0" smtClean="0"/>
              <a:t>CKY parsing</a:t>
            </a:r>
          </a:p>
          <a:p>
            <a:pPr lvl="1"/>
            <a:r>
              <a:rPr lang="en-US" dirty="0" err="1" smtClean="0"/>
              <a:t>Earley</a:t>
            </a:r>
            <a:r>
              <a:rPr lang="en-US" dirty="0" smtClean="0"/>
              <a:t> parsing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</a:t>
            </a:r>
            <a:r>
              <a:rPr lang="en-US" dirty="0" smtClean="0"/>
              <a:t>Sub-Problems: Example</a:t>
            </a:r>
            <a:endParaRPr lang="en-US" dirty="0"/>
          </a:p>
        </p:txBody>
      </p:sp>
      <p:sp>
        <p:nvSpPr>
          <p:cNvPr id="1608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“A </a:t>
            </a:r>
            <a:r>
              <a:rPr lang="en-US" dirty="0"/>
              <a:t>flight from Indianapolis to Houston on </a:t>
            </a:r>
            <a:r>
              <a:rPr lang="en-US" dirty="0" smtClean="0"/>
              <a:t>TWA”</a:t>
            </a:r>
          </a:p>
          <a:p>
            <a:r>
              <a:rPr lang="en-US" dirty="0" smtClean="0"/>
              <a:t>Assume a top-down parse making choices among the various </a:t>
            </a:r>
            <a:r>
              <a:rPr lang="en-US" dirty="0" smtClean="0"/>
              <a:t>nominal rules:</a:t>
            </a:r>
            <a:endParaRPr lang="en-US" dirty="0" smtClean="0"/>
          </a:p>
          <a:p>
            <a:pPr lvl="1"/>
            <a:r>
              <a:rPr lang="en-US" dirty="0" smtClean="0"/>
              <a:t>Nominal </a:t>
            </a:r>
            <a:r>
              <a:rPr lang="en-US" dirty="0" smtClean="0"/>
              <a:t>→</a:t>
            </a:r>
            <a:r>
              <a:rPr lang="en-US" dirty="0" smtClean="0"/>
              <a:t> </a:t>
            </a:r>
            <a:r>
              <a:rPr lang="en-US" dirty="0" smtClean="0"/>
              <a:t>Noun</a:t>
            </a:r>
          </a:p>
          <a:p>
            <a:pPr lvl="1"/>
            <a:r>
              <a:rPr lang="en-US" dirty="0" smtClean="0"/>
              <a:t>Nominal →</a:t>
            </a:r>
            <a:r>
              <a:rPr lang="en-US" dirty="0" smtClean="0"/>
              <a:t> </a:t>
            </a:r>
            <a:r>
              <a:rPr lang="en-US" dirty="0" smtClean="0"/>
              <a:t>Nominal PP</a:t>
            </a:r>
          </a:p>
          <a:p>
            <a:r>
              <a:rPr lang="en-US" dirty="0" smtClean="0"/>
              <a:t>Statically choosing the rules in this order leads to </a:t>
            </a:r>
            <a:r>
              <a:rPr lang="en-US" dirty="0" smtClean="0"/>
              <a:t>lots of extra work...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Sub-Problems: Example</a:t>
            </a:r>
            <a:endParaRPr lang="en-US" dirty="0"/>
          </a:p>
        </p:txBody>
      </p:sp>
      <p:pic>
        <p:nvPicPr>
          <p:cNvPr id="5" name="fig 13.7.jpg" descr="fig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030287"/>
            <a:ext cx="5805487" cy="552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Parsing</a:t>
            </a:r>
            <a:endParaRPr lang="en-US" dirty="0"/>
          </a:p>
        </p:txBody>
      </p:sp>
      <p:sp>
        <p:nvSpPr>
          <p:cNvPr id="165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programming to the rescue!</a:t>
            </a:r>
          </a:p>
          <a:p>
            <a:r>
              <a:rPr lang="en-US" dirty="0" smtClean="0"/>
              <a:t>Intuition: store partial results in tables, thereby:</a:t>
            </a:r>
          </a:p>
          <a:p>
            <a:pPr lvl="1"/>
            <a:r>
              <a:rPr lang="en-US" dirty="0" smtClean="0"/>
              <a:t>Avoiding repeated work on shared sub-problems</a:t>
            </a:r>
          </a:p>
          <a:p>
            <a:pPr lvl="1"/>
            <a:r>
              <a:rPr lang="en-US" dirty="0" smtClean="0"/>
              <a:t>Efficiently storing ambiguous structures with shared sub-parts</a:t>
            </a:r>
          </a:p>
          <a:p>
            <a:r>
              <a:rPr lang="en-US" dirty="0" smtClean="0"/>
              <a:t>Two algorithms:</a:t>
            </a:r>
          </a:p>
          <a:p>
            <a:pPr lvl="1"/>
            <a:r>
              <a:rPr lang="en-US" dirty="0" smtClean="0"/>
              <a:t>CKY: roughly, bottom-up</a:t>
            </a:r>
          </a:p>
          <a:p>
            <a:pPr lvl="1"/>
            <a:r>
              <a:rPr lang="en-US" dirty="0" err="1" smtClean="0"/>
              <a:t>Earley</a:t>
            </a:r>
            <a:r>
              <a:rPr lang="en-US" dirty="0" smtClean="0"/>
              <a:t>: roughly, top-down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CKY Parsing: CNF</a:t>
            </a:r>
          </a:p>
        </p:txBody>
      </p:sp>
      <p:sp>
        <p:nvSpPr>
          <p:cNvPr id="1661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CKY parsing requires that the grammar consist of </a:t>
            </a:r>
            <a:r>
              <a:rPr lang="el-GR" dirty="0" smtClean="0"/>
              <a:t>ε</a:t>
            </a:r>
            <a:r>
              <a:rPr lang="en-US" dirty="0" smtClean="0"/>
              <a:t>-free, binary rules = Chomsky Normal Form</a:t>
            </a:r>
          </a:p>
          <a:p>
            <a:pPr lvl="1"/>
            <a:r>
              <a:rPr lang="en-US" dirty="0" smtClean="0"/>
              <a:t>All rules of the form: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 does the tree look like?</a:t>
            </a:r>
          </a:p>
          <a:p>
            <a:r>
              <a:rPr lang="en-US" dirty="0" smtClean="0"/>
              <a:t>What if my CFG isn’t in CNF?</a:t>
            </a:r>
          </a:p>
          <a:p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447800" y="2340114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solidFill>
                  <a:schemeClr val="bg1"/>
                </a:solidFill>
              </a:rPr>
              <a:t>A → B C </a:t>
            </a:r>
          </a:p>
          <a:p>
            <a:r>
              <a:rPr lang="en-US" sz="2000" b="0" dirty="0" smtClean="0">
                <a:solidFill>
                  <a:schemeClr val="bg1"/>
                </a:solidFill>
              </a:rPr>
              <a:t>D → w</a:t>
            </a:r>
            <a:endParaRPr lang="en-US" sz="20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CKY Parsing with Arbitrary CFGs</a:t>
            </a:r>
            <a:endParaRPr lang="en-US" dirty="0"/>
          </a:p>
        </p:txBody>
      </p:sp>
      <p:sp>
        <p:nvSpPr>
          <p:cNvPr id="168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Problem: my grammar has rules like VP → NP PP </a:t>
            </a:r>
            <a:r>
              <a:rPr lang="en-US" dirty="0" err="1" smtClean="0"/>
              <a:t>PP</a:t>
            </a:r>
            <a:endParaRPr lang="en-US" dirty="0" smtClean="0"/>
          </a:p>
          <a:p>
            <a:pPr lvl="1"/>
            <a:r>
              <a:rPr lang="en-US" dirty="0" smtClean="0"/>
              <a:t>Can’t apply CKY!</a:t>
            </a:r>
          </a:p>
          <a:p>
            <a:r>
              <a:rPr lang="en-US" dirty="0" smtClean="0"/>
              <a:t>Solution: rewrite grammar into CNF</a:t>
            </a:r>
          </a:p>
          <a:p>
            <a:pPr lvl="1"/>
            <a:r>
              <a:rPr lang="en-US" dirty="0" smtClean="0"/>
              <a:t>Introduce new intermediate non-terminals into the grammar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What does this mean?</a:t>
            </a:r>
          </a:p>
          <a:p>
            <a:pPr lvl="1"/>
            <a:r>
              <a:rPr lang="en-US" dirty="0" smtClean="0"/>
              <a:t>= weak equivalence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rewritten grammar accepts (and rejects) the same set of strings as the original grammar…</a:t>
            </a:r>
          </a:p>
          <a:p>
            <a:pPr lvl="1"/>
            <a:r>
              <a:rPr lang="en-US" dirty="0" smtClean="0"/>
              <a:t>But the resulting derivations (trees) are </a:t>
            </a:r>
            <a:r>
              <a:rPr lang="en-US" dirty="0" smtClean="0"/>
              <a:t>different</a:t>
            </a:r>
          </a:p>
          <a:p>
            <a:pPr lvl="1"/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71600" y="3179802"/>
            <a:ext cx="1435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kern="0" dirty="0" smtClean="0">
                <a:solidFill>
                  <a:srgbClr val="000000"/>
                </a:solidFill>
                <a:latin typeface="Arial"/>
              </a:rPr>
              <a:t>A </a:t>
            </a:r>
            <a:r>
              <a:rPr lang="en-US" sz="2000" b="0" kern="0" dirty="0" smtClean="0">
                <a:solidFill>
                  <a:srgbClr val="000000"/>
                </a:solidFill>
                <a:latin typeface="Arial"/>
                <a:sym typeface="Symbol" pitchFamily="64" charset="2"/>
              </a:rPr>
              <a:t></a:t>
            </a:r>
            <a:r>
              <a:rPr lang="en-US" sz="2000" b="0" kern="0" dirty="0" smtClean="0">
                <a:solidFill>
                  <a:srgbClr val="000000"/>
                </a:solidFill>
                <a:latin typeface="Arial"/>
              </a:rPr>
              <a:t> B C 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0672" y="3025914"/>
            <a:ext cx="1178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kern="0" dirty="0" smtClean="0">
                <a:solidFill>
                  <a:srgbClr val="000000"/>
                </a:solidFill>
                <a:latin typeface="Arial"/>
              </a:rPr>
              <a:t>A </a:t>
            </a:r>
            <a:r>
              <a:rPr lang="en-US" sz="2000" b="0" kern="0" dirty="0" smtClean="0">
                <a:solidFill>
                  <a:srgbClr val="000000"/>
                </a:solidFill>
                <a:latin typeface="Arial"/>
                <a:sym typeface="Symbol" pitchFamily="64" charset="2"/>
              </a:rPr>
              <a:t></a:t>
            </a:r>
            <a:r>
              <a:rPr lang="en-US" sz="2000" b="0" kern="0" dirty="0" smtClean="0">
                <a:solidFill>
                  <a:srgbClr val="000000"/>
                </a:solidFill>
                <a:latin typeface="Arial"/>
              </a:rPr>
              <a:t> X D</a:t>
            </a:r>
          </a:p>
          <a:p>
            <a:r>
              <a:rPr lang="en-US" sz="2000" b="0" kern="0" dirty="0" smtClean="0">
                <a:solidFill>
                  <a:srgbClr val="000000"/>
                </a:solidFill>
                <a:latin typeface="Arial"/>
              </a:rPr>
              <a:t>X </a:t>
            </a:r>
            <a:r>
              <a:rPr lang="en-US" sz="2000" b="0" kern="0" dirty="0" smtClean="0">
                <a:solidFill>
                  <a:srgbClr val="000000"/>
                </a:solidFill>
                <a:latin typeface="Arial"/>
                <a:sym typeface="Symbol" pitchFamily="64" charset="2"/>
              </a:rPr>
              <a:t></a:t>
            </a:r>
            <a:r>
              <a:rPr lang="en-US" sz="2000" b="0" kern="0" dirty="0" smtClean="0">
                <a:solidFill>
                  <a:srgbClr val="000000"/>
                </a:solidFill>
                <a:latin typeface="Arial"/>
              </a:rPr>
              <a:t> B C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57800" y="3087470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b="0" dirty="0" smtClean="0">
                <a:solidFill>
                  <a:schemeClr val="bg1"/>
                </a:solidFill>
              </a:rPr>
              <a:t>(Where X is a symbol that doesn’t occur anywhere else in the grammar)</a:t>
            </a:r>
            <a:endParaRPr lang="en-US" b="0" dirty="0">
              <a:solidFill>
                <a:schemeClr val="bg1"/>
              </a:solidFill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2964611" y="3200400"/>
            <a:ext cx="769189" cy="381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3459" grpId="0" uiExpand="1" build="p"/>
      <p:bldP spid="5" grpId="0"/>
      <p:bldP spid="6" grpId="0"/>
      <p:bldP spid="7" grpId="0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L</a:t>
            </a:r>
            <a:r>
              <a:rPr lang="en-US" baseline="-25000" dirty="0" smtClean="0"/>
              <a:t>1</a:t>
            </a:r>
            <a:r>
              <a:rPr lang="en-US" dirty="0" smtClean="0"/>
              <a:t> Grammar</a:t>
            </a:r>
            <a:endParaRPr lang="en-US" dirty="0"/>
          </a:p>
        </p:txBody>
      </p:sp>
      <p:pic>
        <p:nvPicPr>
          <p:cNvPr id="1680389" name="Picture 1029" descr="fig1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291130" y="1676400"/>
            <a:ext cx="6481270" cy="361079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r>
              <a:rPr lang="en-US" dirty="0" smtClean="0"/>
              <a:t> Grammar: CNF Conversion</a:t>
            </a:r>
            <a:endParaRPr lang="en-US" dirty="0"/>
          </a:p>
        </p:txBody>
      </p:sp>
      <p:pic>
        <p:nvPicPr>
          <p:cNvPr id="1684485" name="Picture 5" descr="fig1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281579" y="1261733"/>
            <a:ext cx="6502223" cy="498666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CKY Parsing: Intuition</a:t>
            </a:r>
          </a:p>
        </p:txBody>
      </p:sp>
      <p:sp>
        <p:nvSpPr>
          <p:cNvPr id="1661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rule D → w</a:t>
            </a:r>
          </a:p>
          <a:p>
            <a:pPr lvl="1"/>
            <a:r>
              <a:rPr lang="en-US" dirty="0" smtClean="0"/>
              <a:t>Terminal (word) </a:t>
            </a:r>
            <a:r>
              <a:rPr lang="en-US" dirty="0" smtClean="0"/>
              <a:t>forms a constituent</a:t>
            </a:r>
            <a:endParaRPr lang="en-US" dirty="0" smtClean="0"/>
          </a:p>
          <a:p>
            <a:pPr lvl="1"/>
            <a:r>
              <a:rPr lang="en-US" dirty="0" smtClean="0"/>
              <a:t>Trivial to apply</a:t>
            </a:r>
          </a:p>
          <a:p>
            <a:r>
              <a:rPr lang="en-US" dirty="0" smtClean="0"/>
              <a:t>Consider the rule A →</a:t>
            </a:r>
            <a:r>
              <a:rPr lang="en-US" dirty="0" smtClean="0">
                <a:sym typeface="Symbol" pitchFamily="64" charset="2"/>
              </a:rPr>
              <a:t> </a:t>
            </a:r>
            <a:r>
              <a:rPr lang="en-US" dirty="0" smtClean="0"/>
              <a:t>B C</a:t>
            </a:r>
          </a:p>
          <a:p>
            <a:pPr lvl="1"/>
            <a:r>
              <a:rPr lang="en-US" dirty="0" smtClean="0"/>
              <a:t>If there is an A somewhere in the input then there must be a B followed by a C in the input</a:t>
            </a:r>
          </a:p>
          <a:p>
            <a:pPr lvl="1"/>
            <a:r>
              <a:rPr lang="en-US" dirty="0" smtClean="0"/>
              <a:t>First, precisely define span [ </a:t>
            </a:r>
            <a:r>
              <a:rPr lang="en-US" i="1" dirty="0" err="1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 ] 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/>
              <a:t>A </a:t>
            </a:r>
            <a:r>
              <a:rPr lang="en-US" dirty="0" smtClean="0"/>
              <a:t>spans from </a:t>
            </a:r>
            <a:r>
              <a:rPr lang="en-US" i="1" dirty="0" err="1" smtClean="0"/>
              <a:t>i</a:t>
            </a:r>
            <a:r>
              <a:rPr lang="en-US" dirty="0" smtClean="0"/>
              <a:t> to </a:t>
            </a:r>
            <a:r>
              <a:rPr lang="en-US" i="1" dirty="0" smtClean="0"/>
              <a:t>j</a:t>
            </a:r>
            <a:r>
              <a:rPr lang="en-US" dirty="0" smtClean="0"/>
              <a:t> in the input then there must be some </a:t>
            </a:r>
            <a:r>
              <a:rPr lang="en-US" i="1" dirty="0" smtClean="0"/>
              <a:t>k</a:t>
            </a:r>
            <a:r>
              <a:rPr lang="en-US" dirty="0" smtClean="0"/>
              <a:t> such that </a:t>
            </a:r>
            <a:r>
              <a:rPr lang="en-US" i="1" dirty="0" err="1" smtClean="0"/>
              <a:t>i</a:t>
            </a:r>
            <a:r>
              <a:rPr lang="en-US" dirty="0" smtClean="0"/>
              <a:t>&lt;</a:t>
            </a:r>
            <a:r>
              <a:rPr lang="en-US" i="1" dirty="0" smtClean="0"/>
              <a:t>k</a:t>
            </a:r>
            <a:r>
              <a:rPr lang="en-US" dirty="0" smtClean="0"/>
              <a:t>&lt;</a:t>
            </a:r>
            <a:r>
              <a:rPr lang="en-US" i="1" dirty="0" smtClean="0"/>
              <a:t>j</a:t>
            </a:r>
          </a:p>
          <a:p>
            <a:pPr lvl="1"/>
            <a:r>
              <a:rPr lang="en-US" dirty="0" smtClean="0"/>
              <a:t>Easy to apply: we just need to try different values for </a:t>
            </a:r>
            <a:r>
              <a:rPr lang="en-US" i="1" dirty="0" smtClean="0"/>
              <a:t>k</a:t>
            </a:r>
            <a:endParaRPr lang="en-US" i="1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438400" y="5410200"/>
            <a:ext cx="38100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438400" y="5867400"/>
            <a:ext cx="15240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038600" y="5867400"/>
            <a:ext cx="2209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0" y="5105400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bg1"/>
                </a:solidFill>
              </a:rPr>
              <a:t>i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5105400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j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86200" y="613844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k</a:t>
            </a:r>
            <a:endParaRPr lang="en-US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1955" grpId="0" uiExpand="1" build="p"/>
      <p:bldP spid="9" grpId="0" animBg="1"/>
      <p:bldP spid="10" grpId="0" animBg="1"/>
      <p:bldP spid="11" grpId="0" animBg="1"/>
      <p:bldP spid="12" grpId="0"/>
      <p:bldP spid="13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CKY Parsing: Table</a:t>
            </a:r>
            <a:endParaRPr lang="en-US" dirty="0"/>
          </a:p>
        </p:txBody>
      </p:sp>
      <p:sp>
        <p:nvSpPr>
          <p:cNvPr id="166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constituent can conceivably span [ </a:t>
            </a:r>
            <a:r>
              <a:rPr lang="en-US" i="1" dirty="0" err="1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 ] for all </a:t>
            </a:r>
            <a:r>
              <a:rPr lang="en-US" dirty="0" smtClean="0"/>
              <a:t>0≤</a:t>
            </a:r>
            <a:r>
              <a:rPr lang="en-US" i="1" dirty="0" smtClean="0"/>
              <a:t>i&lt;</a:t>
            </a:r>
            <a:r>
              <a:rPr lang="en-US" i="1" dirty="0" err="1" smtClean="0"/>
              <a:t>j</a:t>
            </a:r>
            <a:r>
              <a:rPr lang="en-US" dirty="0" err="1" smtClean="0"/>
              <a:t>≤</a:t>
            </a:r>
            <a:r>
              <a:rPr lang="en-US" i="1" dirty="0" err="1" smtClean="0"/>
              <a:t>N</a:t>
            </a:r>
            <a:r>
              <a:rPr lang="en-US" dirty="0" smtClean="0"/>
              <a:t>, where </a:t>
            </a:r>
            <a:r>
              <a:rPr lang="en-US" i="1" dirty="0" smtClean="0"/>
              <a:t>N</a:t>
            </a:r>
            <a:r>
              <a:rPr lang="en-US" dirty="0" smtClean="0"/>
              <a:t> = length of input string</a:t>
            </a:r>
          </a:p>
          <a:p>
            <a:pPr lvl="1"/>
            <a:r>
              <a:rPr lang="en-US" dirty="0" smtClean="0"/>
              <a:t>We need an </a:t>
            </a:r>
            <a:r>
              <a:rPr lang="en-US" i="1" dirty="0" smtClean="0"/>
              <a:t>N</a:t>
            </a:r>
            <a:r>
              <a:rPr lang="en-US" dirty="0" smtClean="0"/>
              <a:t> × </a:t>
            </a:r>
            <a:r>
              <a:rPr lang="en-US" i="1" dirty="0" smtClean="0"/>
              <a:t>N</a:t>
            </a:r>
            <a:r>
              <a:rPr lang="en-US" dirty="0" smtClean="0"/>
              <a:t> table to keep track of all spans…</a:t>
            </a:r>
          </a:p>
          <a:p>
            <a:pPr lvl="1"/>
            <a:r>
              <a:rPr lang="en-US" dirty="0" smtClean="0"/>
              <a:t>But we only need half of the table</a:t>
            </a:r>
          </a:p>
          <a:p>
            <a:r>
              <a:rPr lang="en-US" dirty="0" smtClean="0"/>
              <a:t>Semantics of table: cell [ </a:t>
            </a:r>
            <a:r>
              <a:rPr lang="en-US" i="1" dirty="0" err="1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 ] contains A </a:t>
            </a:r>
            <a:r>
              <a:rPr lang="en-US" dirty="0" err="1" smtClean="0"/>
              <a:t>iff</a:t>
            </a:r>
            <a:r>
              <a:rPr lang="en-US" dirty="0" smtClean="0"/>
              <a:t> A spans </a:t>
            </a:r>
            <a:r>
              <a:rPr lang="en-US" i="1" dirty="0" err="1" smtClean="0"/>
              <a:t>i</a:t>
            </a:r>
            <a:r>
              <a:rPr lang="en-US" dirty="0" smtClean="0"/>
              <a:t> to </a:t>
            </a:r>
            <a:r>
              <a:rPr lang="en-US" i="1" dirty="0" smtClean="0"/>
              <a:t>j</a:t>
            </a:r>
            <a:r>
              <a:rPr lang="en-US" dirty="0" smtClean="0"/>
              <a:t> in the input string</a:t>
            </a:r>
          </a:p>
          <a:p>
            <a:pPr lvl="1"/>
            <a:r>
              <a:rPr lang="en-US" dirty="0" smtClean="0"/>
              <a:t>Of course, must be allowed by the grammar!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 r="3313"/>
          <a:stretch>
            <a:fillRect/>
          </a:stretch>
        </p:blipFill>
        <p:spPr bwMode="auto">
          <a:xfrm>
            <a:off x="4724400" y="4267200"/>
            <a:ext cx="4191000" cy="2192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CKY Parsing: </a:t>
            </a:r>
            <a:r>
              <a:rPr lang="en-US" dirty="0" smtClean="0"/>
              <a:t>Table-Filling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let’s fill this table…</a:t>
            </a:r>
          </a:p>
          <a:p>
            <a:pPr lvl="1"/>
            <a:r>
              <a:rPr lang="en-US" dirty="0" smtClean="0"/>
              <a:t>And look at the cell [ </a:t>
            </a:r>
            <a:r>
              <a:rPr lang="en-US" i="1" dirty="0" smtClean="0"/>
              <a:t>0</a:t>
            </a:r>
            <a:r>
              <a:rPr lang="en-US" dirty="0" smtClean="0"/>
              <a:t>, </a:t>
            </a:r>
            <a:r>
              <a:rPr lang="en-US" i="1" dirty="0" smtClean="0"/>
              <a:t>N</a:t>
            </a:r>
            <a:r>
              <a:rPr lang="en-US" dirty="0" smtClean="0"/>
              <a:t> ]: which means?</a:t>
            </a:r>
          </a:p>
          <a:p>
            <a:r>
              <a:rPr lang="en-US" dirty="0" smtClean="0"/>
              <a:t>But how?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r="3313"/>
          <a:stretch>
            <a:fillRect/>
          </a:stretch>
        </p:blipFill>
        <p:spPr bwMode="auto">
          <a:xfrm>
            <a:off x="4724400" y="4267200"/>
            <a:ext cx="4191000" cy="2192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Parsing</a:t>
            </a:r>
            <a:endParaRPr lang="en-US"/>
          </a:p>
        </p:txBody>
      </p:sp>
      <p:sp>
        <p:nvSpPr>
          <p:cNvPr id="159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setup:</a:t>
            </a:r>
            <a:endParaRPr lang="en-US" dirty="0" smtClean="0"/>
          </a:p>
          <a:p>
            <a:pPr lvl="1"/>
            <a:r>
              <a:rPr lang="en-US" dirty="0" smtClean="0"/>
              <a:t>Input: string and a CFG</a:t>
            </a:r>
          </a:p>
          <a:p>
            <a:pPr lvl="1"/>
            <a:r>
              <a:rPr lang="en-US" dirty="0" smtClean="0"/>
              <a:t>Output: parse </a:t>
            </a:r>
            <a:r>
              <a:rPr lang="en-US" dirty="0" smtClean="0"/>
              <a:t>tree </a:t>
            </a:r>
            <a:r>
              <a:rPr lang="en-US" dirty="0" smtClean="0"/>
              <a:t>assigning proper structure to input string</a:t>
            </a:r>
          </a:p>
          <a:p>
            <a:r>
              <a:rPr lang="en-US" dirty="0" smtClean="0"/>
              <a:t>“Proper structure”</a:t>
            </a:r>
          </a:p>
          <a:p>
            <a:pPr lvl="1"/>
            <a:r>
              <a:rPr lang="en-US" dirty="0" smtClean="0"/>
              <a:t>Tree </a:t>
            </a:r>
            <a:r>
              <a:rPr lang="en-US" dirty="0" smtClean="0"/>
              <a:t>that covers all and only </a:t>
            </a:r>
            <a:r>
              <a:rPr lang="en-US" dirty="0" smtClean="0"/>
              <a:t>words in the input</a:t>
            </a:r>
            <a:endParaRPr lang="en-US" dirty="0" smtClean="0"/>
          </a:p>
          <a:p>
            <a:pPr lvl="1"/>
            <a:r>
              <a:rPr lang="en-US" dirty="0" smtClean="0"/>
              <a:t>Tree </a:t>
            </a:r>
            <a:r>
              <a:rPr lang="en-US" dirty="0" smtClean="0"/>
              <a:t>is rooted at an S</a:t>
            </a:r>
          </a:p>
          <a:p>
            <a:pPr lvl="1"/>
            <a:r>
              <a:rPr lang="en-US" dirty="0" smtClean="0"/>
              <a:t>Derivations obey rules of the grammar</a:t>
            </a:r>
          </a:p>
          <a:p>
            <a:pPr lvl="1"/>
            <a:r>
              <a:rPr lang="en-US" dirty="0" smtClean="0"/>
              <a:t>Usually, more than one parse tree…</a:t>
            </a:r>
          </a:p>
          <a:p>
            <a:pPr lvl="1"/>
            <a:r>
              <a:rPr lang="en-US" dirty="0" smtClean="0"/>
              <a:t>Unfortunately, parsing algorithms don’t help in selecting the </a:t>
            </a:r>
            <a:r>
              <a:rPr lang="en-US" dirty="0" smtClean="0"/>
              <a:t>correct </a:t>
            </a:r>
            <a:r>
              <a:rPr lang="en-US" dirty="0" smtClean="0"/>
              <a:t>tree from among all the possible trees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9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9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9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9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9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9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9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9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9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9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CKY Parsing: Table-Filling</a:t>
            </a:r>
            <a:endParaRPr lang="en-US" dirty="0"/>
          </a:p>
        </p:txBody>
      </p:sp>
      <p:sp>
        <p:nvSpPr>
          <p:cNvPr id="166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smtClean="0"/>
              <a:t>order for A to span [ </a:t>
            </a:r>
            <a:r>
              <a:rPr lang="en-US" i="1" dirty="0" err="1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 ]: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ym typeface="Symbol" pitchFamily="64" charset="2"/>
              </a:rPr>
              <a:t> </a:t>
            </a:r>
            <a:r>
              <a:rPr lang="en-US" dirty="0" smtClean="0"/>
              <a:t>B C is a rule in the grammar, and</a:t>
            </a:r>
          </a:p>
          <a:p>
            <a:pPr lvl="1"/>
            <a:r>
              <a:rPr lang="en-US" dirty="0" smtClean="0"/>
              <a:t>There must be a B in [ </a:t>
            </a:r>
            <a:r>
              <a:rPr lang="en-US" i="1" dirty="0" err="1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k</a:t>
            </a:r>
            <a:r>
              <a:rPr lang="en-US" dirty="0" smtClean="0"/>
              <a:t> ] and a C in [ </a:t>
            </a:r>
            <a:r>
              <a:rPr lang="en-US" i="1" dirty="0" smtClean="0"/>
              <a:t>k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 ] for some </a:t>
            </a:r>
            <a:r>
              <a:rPr lang="en-US" i="1" dirty="0" err="1" smtClean="0"/>
              <a:t>i</a:t>
            </a:r>
            <a:r>
              <a:rPr lang="en-US" dirty="0" smtClean="0"/>
              <a:t>&lt;</a:t>
            </a:r>
            <a:r>
              <a:rPr lang="en-US" i="1" dirty="0" smtClean="0"/>
              <a:t>k</a:t>
            </a:r>
            <a:r>
              <a:rPr lang="en-US" dirty="0" smtClean="0"/>
              <a:t>&lt;</a:t>
            </a:r>
            <a:r>
              <a:rPr lang="en-US" i="1" dirty="0" smtClean="0"/>
              <a:t>j</a:t>
            </a:r>
          </a:p>
          <a:p>
            <a:r>
              <a:rPr lang="en-US" dirty="0" smtClean="0"/>
              <a:t>Operationally: </a:t>
            </a:r>
          </a:p>
          <a:p>
            <a:pPr lvl="1"/>
            <a:r>
              <a:rPr lang="en-US" dirty="0" smtClean="0"/>
              <a:t>To apply rule A </a:t>
            </a:r>
            <a:r>
              <a:rPr lang="en-US" dirty="0" smtClean="0">
                <a:sym typeface="Symbol" pitchFamily="64" charset="2"/>
              </a:rPr>
              <a:t> </a:t>
            </a:r>
            <a:r>
              <a:rPr lang="en-US" dirty="0" smtClean="0"/>
              <a:t>B C, look for a B in [ </a:t>
            </a:r>
            <a:r>
              <a:rPr lang="en-US" i="1" dirty="0" err="1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k</a:t>
            </a:r>
            <a:r>
              <a:rPr lang="en-US" dirty="0" smtClean="0"/>
              <a:t> ] and a C in [ </a:t>
            </a:r>
            <a:r>
              <a:rPr lang="en-US" i="1" dirty="0" smtClean="0"/>
              <a:t>k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 ]</a:t>
            </a:r>
          </a:p>
          <a:p>
            <a:pPr lvl="1"/>
            <a:r>
              <a:rPr lang="en-US" dirty="0" smtClean="0"/>
              <a:t>In the table: look left in the row and down in the column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 r="3313"/>
          <a:stretch>
            <a:fillRect/>
          </a:stretch>
        </p:blipFill>
        <p:spPr bwMode="auto">
          <a:xfrm>
            <a:off x="4724400" y="4267200"/>
            <a:ext cx="4191000" cy="2192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CKY Parsing: Rule Application</a:t>
            </a:r>
            <a:endParaRPr lang="en-US" dirty="0"/>
          </a:p>
        </p:txBody>
      </p:sp>
      <p:pic>
        <p:nvPicPr>
          <p:cNvPr id="4" name="fig 13.11.jpg" descr="fig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219200"/>
            <a:ext cx="5421313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 bwMode="auto">
          <a:xfrm>
            <a:off x="7162800" y="1219200"/>
            <a:ext cx="228600" cy="5486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676400" y="1219200"/>
            <a:ext cx="228600" cy="5486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 flipV="1">
            <a:off x="1828800" y="1219200"/>
            <a:ext cx="5410200" cy="152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 flipV="1">
            <a:off x="1905000" y="6553200"/>
            <a:ext cx="5410200" cy="152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8090" y="1219200"/>
            <a:ext cx="35173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 smtClean="0">
                <a:solidFill>
                  <a:srgbClr val="FF0000"/>
                </a:solidFill>
              </a:rPr>
              <a:t>note: mistake in book (Figure 13.11, p 441), should be [0,n]</a:t>
            </a:r>
            <a:endParaRPr lang="en-US" sz="1000" b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CKY Parsing: Cell Ordering</a:t>
            </a:r>
            <a:endParaRPr lang="en-US" dirty="0"/>
          </a:p>
        </p:txBody>
      </p:sp>
      <p:sp>
        <p:nvSpPr>
          <p:cNvPr id="166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CKY = exercise in </a:t>
            </a:r>
            <a:r>
              <a:rPr lang="en-US" dirty="0" smtClean="0"/>
              <a:t>filling the table representing spans</a:t>
            </a:r>
            <a:endParaRPr lang="en-US" dirty="0" smtClean="0"/>
          </a:p>
          <a:p>
            <a:pPr lvl="1"/>
            <a:r>
              <a:rPr lang="en-US" dirty="0" smtClean="0"/>
              <a:t>Need to establish a systematic order for considering each cell</a:t>
            </a:r>
          </a:p>
          <a:p>
            <a:pPr lvl="1"/>
            <a:r>
              <a:rPr lang="en-US" dirty="0" smtClean="0"/>
              <a:t>For each cell [ </a:t>
            </a:r>
            <a:r>
              <a:rPr lang="en-US" i="1" dirty="0" err="1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 ] consider all possible values for </a:t>
            </a:r>
            <a:r>
              <a:rPr lang="en-US" i="1" dirty="0" smtClean="0"/>
              <a:t>k</a:t>
            </a:r>
            <a:r>
              <a:rPr lang="en-US" dirty="0" smtClean="0"/>
              <a:t> and try </a:t>
            </a:r>
            <a:r>
              <a:rPr lang="en-US" dirty="0" smtClean="0"/>
              <a:t>applying each </a:t>
            </a:r>
            <a:r>
              <a:rPr lang="en-US" dirty="0" smtClean="0"/>
              <a:t>rule</a:t>
            </a:r>
          </a:p>
          <a:p>
            <a:r>
              <a:rPr lang="en-US" dirty="0" smtClean="0"/>
              <a:t>What constraints do we have on the ordering of the cells?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CKY Parsing: Canonical Ordering</a:t>
            </a:r>
            <a:endParaRPr lang="en-US" dirty="0"/>
          </a:p>
        </p:txBody>
      </p:sp>
      <p:sp>
        <p:nvSpPr>
          <p:cNvPr id="167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Standard CKY algorithm:</a:t>
            </a:r>
          </a:p>
          <a:p>
            <a:pPr lvl="1"/>
            <a:r>
              <a:rPr lang="en-US" dirty="0" smtClean="0"/>
              <a:t>Fill </a:t>
            </a:r>
            <a:r>
              <a:rPr lang="en-US" dirty="0"/>
              <a:t>the table a column at a time, from left to right, bottom to </a:t>
            </a:r>
            <a:r>
              <a:rPr lang="en-US" dirty="0" smtClean="0"/>
              <a:t>top </a:t>
            </a:r>
            <a:endParaRPr lang="en-US" dirty="0"/>
          </a:p>
          <a:p>
            <a:pPr lvl="1"/>
            <a:r>
              <a:rPr lang="en-US" dirty="0" smtClean="0"/>
              <a:t>Whenever </a:t>
            </a:r>
            <a:r>
              <a:rPr lang="en-US" dirty="0"/>
              <a:t>we’re filling a cell, the parts needed </a:t>
            </a:r>
            <a:r>
              <a:rPr lang="en-US" dirty="0" smtClean="0"/>
              <a:t>are </a:t>
            </a:r>
            <a:r>
              <a:rPr lang="en-US" dirty="0"/>
              <a:t>already in the table (to the left and below)</a:t>
            </a:r>
          </a:p>
          <a:p>
            <a:r>
              <a:rPr lang="en-US" dirty="0" smtClean="0"/>
              <a:t>Nice property: processes input left to right, word at a 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CKY Parsing: Ordering Illustrated</a:t>
            </a:r>
            <a:endParaRPr lang="en-US" dirty="0"/>
          </a:p>
        </p:txBody>
      </p:sp>
      <p:pic>
        <p:nvPicPr>
          <p:cNvPr id="1676293" name="Picture 5" descr="new-book-flight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33400" y="1676400"/>
            <a:ext cx="8077200" cy="4319588"/>
          </a:xfrm>
          <a:effectLst>
            <a:outerShdw dist="35921" dir="2700000" algn="ctr" rotWithShape="0">
              <a:srgbClr val="808080"/>
            </a:outerShdw>
          </a:effectLst>
        </p:spPr>
      </p:pic>
      <p:sp>
        <p:nvSpPr>
          <p:cNvPr id="5" name="Rectangle 4"/>
          <p:cNvSpPr/>
          <p:nvPr/>
        </p:nvSpPr>
        <p:spPr bwMode="auto">
          <a:xfrm>
            <a:off x="457200" y="5961888"/>
            <a:ext cx="8229600" cy="152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534400" y="1676400"/>
            <a:ext cx="304800" cy="44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CKY Algorithm</a:t>
            </a:r>
          </a:p>
        </p:txBody>
      </p:sp>
      <p:pic>
        <p:nvPicPr>
          <p:cNvPr id="1671173" name="Picture 5" descr="fig1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293355" y="1981200"/>
            <a:ext cx="6250445" cy="32337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CKY Parsing: Recognize or Parse</a:t>
            </a:r>
            <a:endParaRPr lang="en-US" dirty="0"/>
          </a:p>
        </p:txBody>
      </p:sp>
      <p:sp>
        <p:nvSpPr>
          <p:cNvPr id="167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this really a parser?</a:t>
            </a:r>
          </a:p>
          <a:p>
            <a:r>
              <a:rPr lang="en-US" dirty="0" smtClean="0"/>
              <a:t>Recognizer to parser: add </a:t>
            </a:r>
            <a:r>
              <a:rPr lang="en-US" dirty="0" err="1" smtClean="0"/>
              <a:t>backpointers</a:t>
            </a:r>
            <a:r>
              <a:rPr lang="en-US" dirty="0" smtClean="0"/>
              <a:t>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321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5513" name="Picture 9" descr="book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093976" y="1124711"/>
            <a:ext cx="5408687" cy="5321819"/>
          </a:xfrm>
          <a:effectLst>
            <a:outerShdw dist="35921" dir="2700000" algn="ctr" rotWithShape="0">
              <a:srgbClr val="808080"/>
            </a:outerShdw>
          </a:effectLst>
        </p:spPr>
      </p:pic>
      <p:sp>
        <p:nvSpPr>
          <p:cNvPr id="168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CKY: Example</a:t>
            </a:r>
            <a:endParaRPr lang="en-US" dirty="0"/>
          </a:p>
        </p:txBody>
      </p:sp>
      <p:sp>
        <p:nvSpPr>
          <p:cNvPr id="1685509" name="Text Box 5"/>
          <p:cNvSpPr txBox="1">
            <a:spLocks noChangeArrowheads="1"/>
          </p:cNvSpPr>
          <p:nvPr/>
        </p:nvSpPr>
        <p:spPr bwMode="auto">
          <a:xfrm>
            <a:off x="533400" y="4706938"/>
            <a:ext cx="2521844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Filling column 5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391400" y="1143000"/>
            <a:ext cx="228600" cy="5334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 flipH="1">
            <a:off x="2057400" y="6400800"/>
            <a:ext cx="5562600" cy="152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248400" y="3401568"/>
            <a:ext cx="838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?</a:t>
            </a: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248400" y="2450592"/>
            <a:ext cx="838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?</a:t>
            </a: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248400" y="1499616"/>
            <a:ext cx="838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?</a:t>
            </a: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248400" y="4352544"/>
            <a:ext cx="838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?</a:t>
            </a: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CKY: Example</a:t>
            </a:r>
            <a:endParaRPr lang="en-US" dirty="0"/>
          </a:p>
        </p:txBody>
      </p:sp>
      <p:pic>
        <p:nvPicPr>
          <p:cNvPr id="1686533" name="Picture 5" descr="book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075688" y="1143001"/>
            <a:ext cx="5212091" cy="5225807"/>
          </a:xfrm>
          <a:effectLst>
            <a:outerShdw dist="35921" dir="2700000" algn="ctr" rotWithShape="0">
              <a:srgbClr val="808080"/>
            </a:outerShdw>
          </a:effectLst>
        </p:spPr>
      </p:pic>
      <p:sp>
        <p:nvSpPr>
          <p:cNvPr id="9" name="Rectangle 8"/>
          <p:cNvSpPr/>
          <p:nvPr/>
        </p:nvSpPr>
        <p:spPr bwMode="auto">
          <a:xfrm>
            <a:off x="7269480" y="1143000"/>
            <a:ext cx="228600" cy="5334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 flipH="1">
            <a:off x="2057400" y="6364224"/>
            <a:ext cx="5562600" cy="152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248400" y="3401568"/>
            <a:ext cx="838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?</a:t>
            </a: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248400" y="2450592"/>
            <a:ext cx="838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?</a:t>
            </a: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248400" y="1499616"/>
            <a:ext cx="838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?</a:t>
            </a: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CKY: Example</a:t>
            </a:r>
            <a:endParaRPr lang="en-US" dirty="0"/>
          </a:p>
        </p:txBody>
      </p:sp>
      <p:pic>
        <p:nvPicPr>
          <p:cNvPr id="1687557" name="Picture 5" descr="book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148840" y="1106424"/>
            <a:ext cx="5202947" cy="5294387"/>
          </a:xfrm>
          <a:effectLst>
            <a:outerShdw dist="35921" dir="2700000" algn="ctr" rotWithShape="0">
              <a:srgbClr val="808080"/>
            </a:outerShdw>
          </a:effectLst>
        </p:spPr>
      </p:pic>
      <p:sp>
        <p:nvSpPr>
          <p:cNvPr id="8" name="Rectangle 7"/>
          <p:cNvSpPr/>
          <p:nvPr/>
        </p:nvSpPr>
        <p:spPr bwMode="auto">
          <a:xfrm>
            <a:off x="7315200" y="1066800"/>
            <a:ext cx="228600" cy="5410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 flipH="1">
            <a:off x="2057400" y="6400800"/>
            <a:ext cx="5562600" cy="152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248400" y="2450592"/>
            <a:ext cx="838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?</a:t>
            </a: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248400" y="1499616"/>
            <a:ext cx="838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?</a:t>
            </a: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Algorithms</a:t>
            </a:r>
            <a:endParaRPr lang="en-US" dirty="0"/>
          </a:p>
        </p:txBody>
      </p:sp>
      <p:sp>
        <p:nvSpPr>
          <p:cNvPr id="159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Parsing is (surprise) a search problem</a:t>
            </a:r>
          </a:p>
          <a:p>
            <a:r>
              <a:rPr lang="en-US" dirty="0" smtClean="0"/>
              <a:t>Two basic (= bad) algorithms:</a:t>
            </a:r>
          </a:p>
          <a:p>
            <a:pPr lvl="1"/>
            <a:r>
              <a:rPr lang="en-US" dirty="0" smtClean="0"/>
              <a:t>Top-down search</a:t>
            </a:r>
          </a:p>
          <a:p>
            <a:pPr lvl="1"/>
            <a:r>
              <a:rPr lang="en-US" dirty="0" smtClean="0"/>
              <a:t>Bottom-up search</a:t>
            </a:r>
          </a:p>
          <a:p>
            <a:r>
              <a:rPr lang="en-US" dirty="0" smtClean="0"/>
              <a:t>Two “real” algorithms:</a:t>
            </a:r>
          </a:p>
          <a:p>
            <a:pPr lvl="1"/>
            <a:r>
              <a:rPr lang="en-US" dirty="0" smtClean="0"/>
              <a:t>CKY parsing</a:t>
            </a:r>
          </a:p>
          <a:p>
            <a:pPr lvl="1"/>
            <a:r>
              <a:rPr lang="en-US" dirty="0" err="1" smtClean="0"/>
              <a:t>Earley</a:t>
            </a:r>
            <a:r>
              <a:rPr lang="en-US" dirty="0" smtClean="0"/>
              <a:t> parsing</a:t>
            </a:r>
          </a:p>
          <a:p>
            <a:r>
              <a:rPr lang="en-US" dirty="0" smtClean="0"/>
              <a:t>Simplifying assumptions:</a:t>
            </a:r>
          </a:p>
          <a:p>
            <a:pPr lvl="1"/>
            <a:r>
              <a:rPr lang="en-US" dirty="0" smtClean="0"/>
              <a:t>Morphological analysis is done</a:t>
            </a:r>
          </a:p>
          <a:p>
            <a:pPr lvl="1"/>
            <a:r>
              <a:rPr lang="en-US" dirty="0" smtClean="0"/>
              <a:t>All the words are known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641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CKY: Example</a:t>
            </a:r>
            <a:endParaRPr lang="en-US" dirty="0"/>
          </a:p>
        </p:txBody>
      </p:sp>
      <p:sp>
        <p:nvSpPr>
          <p:cNvPr id="1688580" name="Rectangle 4"/>
          <p:cNvSpPr>
            <a:spLocks noChangeArrowheads="1"/>
          </p:cNvSpPr>
          <p:nvPr/>
        </p:nvSpPr>
        <p:spPr bwMode="auto">
          <a:xfrm>
            <a:off x="2209800" y="5562600"/>
            <a:ext cx="2895600" cy="990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688582" name="Picture 6" descr="book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057400" y="1115568"/>
            <a:ext cx="5262383" cy="5234951"/>
          </a:xfrm>
          <a:effectLst>
            <a:outerShdw dist="35921" dir="2700000" algn="ctr" rotWithShape="0">
              <a:srgbClr val="808080"/>
            </a:outerShdw>
          </a:effectLst>
        </p:spPr>
      </p:pic>
      <p:sp>
        <p:nvSpPr>
          <p:cNvPr id="10" name="Rectangle 9"/>
          <p:cNvSpPr/>
          <p:nvPr/>
        </p:nvSpPr>
        <p:spPr bwMode="auto">
          <a:xfrm>
            <a:off x="7315200" y="1143000"/>
            <a:ext cx="228600" cy="5334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 flipH="1">
            <a:off x="2057400" y="6345936"/>
            <a:ext cx="5410200" cy="76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248400" y="1499616"/>
            <a:ext cx="838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?</a:t>
            </a: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CKY: Example</a:t>
            </a:r>
            <a:endParaRPr lang="en-US" dirty="0"/>
          </a:p>
        </p:txBody>
      </p:sp>
      <p:pic>
        <p:nvPicPr>
          <p:cNvPr id="1689605" name="Picture 5" descr="book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075688" y="1078992"/>
            <a:ext cx="5431547" cy="5321819"/>
          </a:xfrm>
          <a:effectLst>
            <a:outerShdw dist="35921" dir="2700000" algn="ctr" rotWithShape="0">
              <a:srgbClr val="808080"/>
            </a:outerShdw>
          </a:effectLst>
        </p:spPr>
      </p:pic>
      <p:sp>
        <p:nvSpPr>
          <p:cNvPr id="8" name="Rectangle 7"/>
          <p:cNvSpPr/>
          <p:nvPr/>
        </p:nvSpPr>
        <p:spPr bwMode="auto">
          <a:xfrm>
            <a:off x="7391400" y="990600"/>
            <a:ext cx="228600" cy="5486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 flipH="1">
            <a:off x="2057400" y="6400800"/>
            <a:ext cx="5562600" cy="152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CKY: Algorithmic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the asymptotic complexity of CKY?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CKY: Analysis</a:t>
            </a:r>
            <a:endParaRPr lang="en-US" dirty="0"/>
          </a:p>
        </p:txBody>
      </p:sp>
      <p:sp>
        <p:nvSpPr>
          <p:cNvPr id="174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Since it’s bottom up, CKY populates the table with a lot of “phantom constituents”</a:t>
            </a:r>
          </a:p>
          <a:p>
            <a:pPr lvl="1"/>
            <a:r>
              <a:rPr lang="en-US" dirty="0" smtClean="0"/>
              <a:t>Spans that are constituents, but cannot really occur in the context in which they are suggested</a:t>
            </a:r>
          </a:p>
          <a:p>
            <a:r>
              <a:rPr lang="en-US" dirty="0" smtClean="0"/>
              <a:t>Conversion of grammar to CNF adds additional non-terminal nodes</a:t>
            </a:r>
          </a:p>
          <a:p>
            <a:pPr lvl="1"/>
            <a:r>
              <a:rPr lang="en-US" dirty="0" smtClean="0"/>
              <a:t>Leads to weak equivalence </a:t>
            </a:r>
            <a:r>
              <a:rPr lang="en-US" dirty="0" err="1" smtClean="0"/>
              <a:t>wrt</a:t>
            </a:r>
            <a:r>
              <a:rPr lang="en-US" dirty="0" smtClean="0"/>
              <a:t> original grammar</a:t>
            </a:r>
          </a:p>
          <a:p>
            <a:pPr lvl="1"/>
            <a:r>
              <a:rPr lang="en-US" dirty="0" smtClean="0"/>
              <a:t>Additional terminal nodes not </a:t>
            </a:r>
            <a:r>
              <a:rPr lang="en-US" dirty="0" smtClean="0"/>
              <a:t>(linguistically) meaningful: but can </a:t>
            </a:r>
            <a:r>
              <a:rPr lang="en-US" dirty="0" smtClean="0"/>
              <a:t>be cleaned up </a:t>
            </a:r>
            <a:r>
              <a:rPr lang="en-US" dirty="0" smtClean="0"/>
              <a:t>with </a:t>
            </a:r>
            <a:r>
              <a:rPr lang="en-US" dirty="0" smtClean="0"/>
              <a:t>post processing</a:t>
            </a:r>
          </a:p>
          <a:p>
            <a:r>
              <a:rPr lang="en-US" dirty="0" smtClean="0"/>
              <a:t>Is there a parsing algorithm for arbitrary CFGs that combines dynamic programming and top-down control?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694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Earley Parsing</a:t>
            </a:r>
            <a:endParaRPr lang="en-US"/>
          </a:p>
        </p:txBody>
      </p:sp>
      <p:sp>
        <p:nvSpPr>
          <p:cNvPr id="175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Dynamic programming algorithm (surprise)</a:t>
            </a:r>
          </a:p>
          <a:p>
            <a:r>
              <a:rPr lang="en-US" dirty="0" smtClean="0"/>
              <a:t>Allows arbitrary CFGs</a:t>
            </a:r>
          </a:p>
          <a:p>
            <a:r>
              <a:rPr lang="en-US" dirty="0" smtClean="0"/>
              <a:t>Top-down control</a:t>
            </a:r>
          </a:p>
          <a:p>
            <a:pPr lvl="1"/>
            <a:r>
              <a:rPr lang="en-US" dirty="0" smtClean="0"/>
              <a:t>But, compare with naïve top-down search</a:t>
            </a:r>
          </a:p>
          <a:p>
            <a:r>
              <a:rPr lang="en-US" dirty="0" smtClean="0"/>
              <a:t>Fills a chart in a single sweep over the input</a:t>
            </a:r>
          </a:p>
          <a:p>
            <a:pPr lvl="1"/>
            <a:r>
              <a:rPr lang="en-US" dirty="0" smtClean="0"/>
              <a:t>Chart is an array of length </a:t>
            </a:r>
            <a:r>
              <a:rPr lang="en-US" i="1" dirty="0" smtClean="0"/>
              <a:t>N</a:t>
            </a:r>
            <a:r>
              <a:rPr lang="en-US" dirty="0" smtClean="0"/>
              <a:t> + 1, where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/>
              <a:t>=</a:t>
            </a:r>
            <a:r>
              <a:rPr lang="en-US" dirty="0" smtClean="0"/>
              <a:t> number of words</a:t>
            </a:r>
          </a:p>
          <a:p>
            <a:pPr lvl="1"/>
            <a:r>
              <a:rPr lang="en-US" dirty="0" smtClean="0"/>
              <a:t>Chart entries represent states:</a:t>
            </a:r>
          </a:p>
          <a:p>
            <a:pPr lvl="2"/>
            <a:r>
              <a:rPr lang="en-US" dirty="0" smtClean="0"/>
              <a:t>Completed constituents and their locations</a:t>
            </a:r>
          </a:p>
          <a:p>
            <a:pPr lvl="2"/>
            <a:r>
              <a:rPr lang="en-US" dirty="0" smtClean="0"/>
              <a:t>In-progress constituents</a:t>
            </a:r>
          </a:p>
          <a:p>
            <a:pPr lvl="2"/>
            <a:r>
              <a:rPr lang="en-US" dirty="0" smtClean="0"/>
              <a:t>Predicted constituents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r>
              <a:rPr lang="en-US" dirty="0" smtClean="0"/>
              <a:t>Entries: </a:t>
            </a:r>
            <a:r>
              <a:rPr lang="en-US" dirty="0" smtClean="0"/>
              <a:t>States</a:t>
            </a:r>
            <a:endParaRPr lang="en-US" dirty="0"/>
          </a:p>
        </p:txBody>
      </p:sp>
      <p:sp>
        <p:nvSpPr>
          <p:cNvPr id="1752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Charts are populated with states</a:t>
            </a:r>
          </a:p>
          <a:p>
            <a:r>
              <a:rPr lang="en-US" dirty="0" smtClean="0"/>
              <a:t>Each state contains three items of information:</a:t>
            </a:r>
          </a:p>
          <a:p>
            <a:pPr lvl="1"/>
            <a:r>
              <a:rPr lang="en-US" dirty="0" smtClean="0"/>
              <a:t>A grammar rule</a:t>
            </a:r>
          </a:p>
          <a:p>
            <a:pPr lvl="1"/>
            <a:r>
              <a:rPr lang="en-US" dirty="0" smtClean="0"/>
              <a:t>Information about progress made in completing the sub-tree represented by the rule</a:t>
            </a:r>
          </a:p>
          <a:p>
            <a:pPr lvl="1"/>
            <a:r>
              <a:rPr lang="en-US" dirty="0" smtClean="0"/>
              <a:t>Span of the sub-tree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 Entries: </a:t>
            </a:r>
            <a:r>
              <a:rPr lang="en-US" dirty="0" smtClean="0"/>
              <a:t>State Examples</a:t>
            </a:r>
            <a:endParaRPr lang="en-US" dirty="0"/>
          </a:p>
        </p:txBody>
      </p:sp>
      <p:sp>
        <p:nvSpPr>
          <p:cNvPr id="1754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 </a:t>
            </a:r>
            <a:r>
              <a:rPr lang="en-US" dirty="0" smtClean="0">
                <a:sym typeface="Symbol" pitchFamily="64" charset="2"/>
              </a:rPr>
              <a:t></a:t>
            </a:r>
            <a:r>
              <a:rPr lang="en-US" dirty="0" smtClean="0"/>
              <a:t> • VP [0,0]</a:t>
            </a:r>
          </a:p>
          <a:p>
            <a:pPr lvl="1"/>
            <a:r>
              <a:rPr lang="en-US" dirty="0" smtClean="0"/>
              <a:t>A VP is predicted at the start of the sentence</a:t>
            </a:r>
          </a:p>
          <a:p>
            <a:r>
              <a:rPr lang="en-US" dirty="0" smtClean="0"/>
              <a:t>NP </a:t>
            </a:r>
            <a:r>
              <a:rPr lang="en-US" dirty="0" smtClean="0">
                <a:sym typeface="Symbol" pitchFamily="64" charset="2"/>
              </a:rPr>
              <a:t></a:t>
            </a:r>
            <a:r>
              <a:rPr lang="en-US" dirty="0" smtClean="0"/>
              <a:t> </a:t>
            </a:r>
            <a:r>
              <a:rPr lang="en-US" dirty="0" err="1" smtClean="0"/>
              <a:t>Det</a:t>
            </a:r>
            <a:r>
              <a:rPr lang="en-US" dirty="0" smtClean="0"/>
              <a:t> • Nominal [1,2]</a:t>
            </a:r>
          </a:p>
          <a:p>
            <a:pPr lvl="1"/>
            <a:r>
              <a:rPr lang="en-US" dirty="0" smtClean="0"/>
              <a:t>An NP is in progress; the </a:t>
            </a:r>
            <a:r>
              <a:rPr lang="en-US" dirty="0" err="1" smtClean="0"/>
              <a:t>Det</a:t>
            </a:r>
            <a:r>
              <a:rPr lang="en-US" dirty="0" smtClean="0"/>
              <a:t> goes from 1 to 2</a:t>
            </a:r>
          </a:p>
          <a:p>
            <a:r>
              <a:rPr lang="en-US" dirty="0" smtClean="0"/>
              <a:t>VP </a:t>
            </a:r>
            <a:r>
              <a:rPr lang="en-US" dirty="0" smtClean="0">
                <a:sym typeface="Symbol" pitchFamily="64" charset="2"/>
              </a:rPr>
              <a:t></a:t>
            </a:r>
            <a:r>
              <a:rPr lang="en-US" dirty="0" smtClean="0"/>
              <a:t> V NP • [0,3]</a:t>
            </a:r>
          </a:p>
          <a:p>
            <a:pPr lvl="1"/>
            <a:r>
              <a:rPr lang="en-US" dirty="0" smtClean="0"/>
              <a:t>A VP has been found starting at 0 and ending at 3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Earley</a:t>
            </a:r>
            <a:r>
              <a:rPr lang="en-US" dirty="0" smtClean="0"/>
              <a:t> in a nutshell</a:t>
            </a:r>
            <a:endParaRPr lang="en-US" dirty="0"/>
          </a:p>
        </p:txBody>
      </p:sp>
      <p:sp>
        <p:nvSpPr>
          <p:cNvPr id="176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by predicting S</a:t>
            </a:r>
          </a:p>
          <a:p>
            <a:r>
              <a:rPr lang="en-US" dirty="0" smtClean="0"/>
              <a:t>Step through chart:</a:t>
            </a:r>
            <a:endParaRPr lang="en-US" dirty="0" smtClean="0"/>
          </a:p>
          <a:p>
            <a:pPr lvl="1"/>
            <a:r>
              <a:rPr lang="en-US" dirty="0" smtClean="0"/>
              <a:t>New predicted states are created </a:t>
            </a:r>
            <a:r>
              <a:rPr lang="en-US" dirty="0" smtClean="0"/>
              <a:t>from current states</a:t>
            </a:r>
            <a:endParaRPr lang="en-US" dirty="0" smtClean="0"/>
          </a:p>
          <a:p>
            <a:pPr lvl="1"/>
            <a:r>
              <a:rPr lang="en-US" dirty="0" smtClean="0"/>
              <a:t>New incomplete states are created by advancing existing states as new </a:t>
            </a:r>
            <a:r>
              <a:rPr lang="en-US" dirty="0" smtClean="0"/>
              <a:t>constituents </a:t>
            </a:r>
            <a:r>
              <a:rPr lang="en-US" dirty="0" smtClean="0"/>
              <a:t>are </a:t>
            </a:r>
            <a:r>
              <a:rPr lang="en-US" dirty="0" smtClean="0"/>
              <a:t>discovered</a:t>
            </a:r>
            <a:endParaRPr lang="en-US" dirty="0" smtClean="0"/>
          </a:p>
          <a:p>
            <a:pPr lvl="1"/>
            <a:r>
              <a:rPr lang="en-US" dirty="0" smtClean="0"/>
              <a:t>States are completed when rules </a:t>
            </a:r>
            <a:r>
              <a:rPr lang="en-US" dirty="0" smtClean="0"/>
              <a:t>are satisfied</a:t>
            </a:r>
            <a:endParaRPr lang="en-US" dirty="0" smtClean="0"/>
          </a:p>
          <a:p>
            <a:r>
              <a:rPr lang="en-US" dirty="0" smtClean="0"/>
              <a:t>Termination: </a:t>
            </a:r>
            <a:r>
              <a:rPr lang="en-US" dirty="0" smtClean="0"/>
              <a:t>look for S </a:t>
            </a:r>
            <a:r>
              <a:rPr lang="en-US" dirty="0" smtClean="0">
                <a:sym typeface="Symbol" pitchFamily="64" charset="2"/>
              </a:rPr>
              <a:t></a:t>
            </a:r>
            <a:r>
              <a:rPr lang="en-US" dirty="0" smtClean="0"/>
              <a:t> </a:t>
            </a:r>
            <a:r>
              <a:rPr lang="el-GR" dirty="0" smtClean="0"/>
              <a:t>α</a:t>
            </a:r>
            <a:r>
              <a:rPr lang="en-US" dirty="0" smtClean="0"/>
              <a:t> • </a:t>
            </a:r>
            <a:r>
              <a:rPr lang="en-US" dirty="0" smtClean="0"/>
              <a:t>[ 0, </a:t>
            </a:r>
            <a:r>
              <a:rPr lang="en-US" i="1" dirty="0" smtClean="0"/>
              <a:t>N</a:t>
            </a:r>
            <a:r>
              <a:rPr lang="en-US" dirty="0" smtClean="0"/>
              <a:t> 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Earley</a:t>
            </a:r>
            <a:r>
              <a:rPr lang="en-US" dirty="0" smtClean="0"/>
              <a:t> Algorithm</a:t>
            </a:r>
            <a:endParaRPr lang="en-US" dirty="0"/>
          </a:p>
        </p:txBody>
      </p:sp>
      <p:pic>
        <p:nvPicPr>
          <p:cNvPr id="1764357" name="Picture 5" descr="earley-co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219200"/>
            <a:ext cx="6508572" cy="5019048"/>
          </a:xfrm>
          <a:prstGeom prst="rect">
            <a:avLst/>
          </a:prstGeom>
          <a:noFill/>
          <a:effectLst>
            <a:outerShdw dist="35921" dir="2700000" algn="ctr" rotWithShape="0">
              <a:srgbClr val="808080"/>
            </a:outerShdw>
          </a:effectLst>
        </p:spPr>
      </p:pic>
      <p:sp>
        <p:nvSpPr>
          <p:cNvPr id="6" name="Rectangle 5"/>
          <p:cNvSpPr/>
          <p:nvPr/>
        </p:nvSpPr>
        <p:spPr bwMode="auto">
          <a:xfrm>
            <a:off x="7620000" y="1143000"/>
            <a:ext cx="152400" cy="5257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 flipH="1">
            <a:off x="1143000" y="6217920"/>
            <a:ext cx="6629400" cy="152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Earley</a:t>
            </a:r>
            <a:r>
              <a:rPr lang="en-US" dirty="0" smtClean="0"/>
              <a:t> Algorithm</a:t>
            </a:r>
            <a:endParaRPr lang="en-US" dirty="0"/>
          </a:p>
        </p:txBody>
      </p:sp>
      <p:pic>
        <p:nvPicPr>
          <p:cNvPr id="1765381" name="Picture 5" descr="earley-suppo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752600"/>
            <a:ext cx="7436826" cy="3864127"/>
          </a:xfrm>
          <a:prstGeom prst="rect">
            <a:avLst/>
          </a:prstGeom>
          <a:noFill/>
          <a:effectLst>
            <a:outerShdw dist="35921" dir="2700000" algn="ctr" rotWithShape="0">
              <a:srgbClr val="808080"/>
            </a:outerShdw>
          </a:effectLst>
        </p:spPr>
      </p:pic>
      <p:sp>
        <p:nvSpPr>
          <p:cNvPr id="8" name="Rectangle 7"/>
          <p:cNvSpPr/>
          <p:nvPr/>
        </p:nvSpPr>
        <p:spPr bwMode="auto">
          <a:xfrm>
            <a:off x="8305800" y="1066800"/>
            <a:ext cx="152400" cy="4648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 flipH="1">
            <a:off x="685800" y="5562600"/>
            <a:ext cx="7772400" cy="228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Top-Down Search</a:t>
            </a:r>
          </a:p>
        </p:txBody>
      </p:sp>
      <p:sp>
        <p:nvSpPr>
          <p:cNvPr id="159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Observation: trees must be rooted with an S node</a:t>
            </a:r>
          </a:p>
          <a:p>
            <a:r>
              <a:rPr lang="en-US" dirty="0" smtClean="0"/>
              <a:t>Parsing strategy:</a:t>
            </a:r>
          </a:p>
          <a:p>
            <a:pPr lvl="1"/>
            <a:r>
              <a:rPr lang="en-US" dirty="0" smtClean="0"/>
              <a:t>Start at top with an S node</a:t>
            </a:r>
          </a:p>
          <a:p>
            <a:pPr lvl="1"/>
            <a:r>
              <a:rPr lang="en-US" dirty="0" smtClean="0"/>
              <a:t>Apply rules to build out </a:t>
            </a:r>
            <a:r>
              <a:rPr lang="en-US" dirty="0" smtClean="0"/>
              <a:t>trees</a:t>
            </a:r>
            <a:endParaRPr lang="en-US" dirty="0" smtClean="0"/>
          </a:p>
          <a:p>
            <a:pPr lvl="1"/>
            <a:r>
              <a:rPr lang="en-US" dirty="0" smtClean="0"/>
              <a:t>Work down toward leaves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Earley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176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Input: Book that flight</a:t>
            </a:r>
          </a:p>
          <a:p>
            <a:r>
              <a:rPr lang="en-US" dirty="0" smtClean="0"/>
              <a:t>Desired end state: S </a:t>
            </a:r>
            <a:r>
              <a:rPr lang="en-US" dirty="0" smtClean="0">
                <a:sym typeface="Symbol" pitchFamily="64" charset="2"/>
              </a:rPr>
              <a:t></a:t>
            </a:r>
            <a:r>
              <a:rPr lang="en-US" dirty="0" smtClean="0"/>
              <a:t> </a:t>
            </a:r>
            <a:r>
              <a:rPr lang="el-GR" dirty="0" smtClean="0"/>
              <a:t>α</a:t>
            </a:r>
            <a:r>
              <a:rPr lang="en-US" dirty="0" smtClean="0"/>
              <a:t> • [0,3]</a:t>
            </a:r>
          </a:p>
          <a:p>
            <a:pPr lvl="1"/>
            <a:r>
              <a:rPr lang="en-US" dirty="0" smtClean="0"/>
              <a:t>Meaning: S spanning from 0 to 3, completed rule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Earley</a:t>
            </a:r>
            <a:r>
              <a:rPr lang="en-US" dirty="0" smtClean="0"/>
              <a:t>: Chart[0</a:t>
            </a:r>
            <a:r>
              <a:rPr lang="en-US" dirty="0"/>
              <a:t>]</a:t>
            </a:r>
          </a:p>
        </p:txBody>
      </p:sp>
      <p:pic>
        <p:nvPicPr>
          <p:cNvPr id="1768453" name="Picture 5" descr="chart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312862"/>
            <a:ext cx="8686800" cy="4021138"/>
          </a:xfrm>
          <a:prstGeom prst="rect">
            <a:avLst/>
          </a:prstGeom>
          <a:noFill/>
          <a:effectLst>
            <a:outerShdw dist="35921" dir="2700000" algn="ctr" rotWithShape="0">
              <a:srgbClr val="808080"/>
            </a:outerShdw>
          </a:effectLst>
        </p:spPr>
      </p:pic>
      <p:sp>
        <p:nvSpPr>
          <p:cNvPr id="1768454" name="Text Box 6"/>
          <p:cNvSpPr txBox="1">
            <a:spLocks noChangeArrowheads="1"/>
          </p:cNvSpPr>
          <p:nvPr/>
        </p:nvSpPr>
        <p:spPr bwMode="auto">
          <a:xfrm>
            <a:off x="1584325" y="5692914"/>
            <a:ext cx="58070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chemeClr val="bg1"/>
                </a:solidFill>
                <a:latin typeface="+mn-lt"/>
              </a:rPr>
              <a:t>Note that given a grammar, these entries are the same for all inputs; they can be </a:t>
            </a:r>
            <a:r>
              <a:rPr lang="en-US" sz="2000" b="0" dirty="0" smtClean="0">
                <a:solidFill>
                  <a:schemeClr val="bg1"/>
                </a:solidFill>
                <a:latin typeface="+mn-lt"/>
              </a:rPr>
              <a:t>pre-loaded…</a:t>
            </a:r>
            <a:endParaRPr lang="en-US" sz="2000" b="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8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8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845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Earley</a:t>
            </a:r>
            <a:r>
              <a:rPr lang="en-US" dirty="0" smtClean="0"/>
              <a:t>: Chart[1</a:t>
            </a:r>
            <a:r>
              <a:rPr lang="en-US" dirty="0"/>
              <a:t>]</a:t>
            </a:r>
          </a:p>
        </p:txBody>
      </p:sp>
      <p:pic>
        <p:nvPicPr>
          <p:cNvPr id="1771525" name="Picture 5" descr="chart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28600" y="1752600"/>
            <a:ext cx="8610600" cy="3598863"/>
          </a:xfrm>
          <a:effectLst>
            <a:outerShdw dist="35921" dir="2700000" algn="ctr" rotWithShape="0">
              <a:srgbClr val="80808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Earley</a:t>
            </a:r>
            <a:r>
              <a:rPr lang="en-US" dirty="0" smtClean="0"/>
              <a:t>: Chart[2] and Chart[3</a:t>
            </a:r>
            <a:r>
              <a:rPr lang="en-US" dirty="0"/>
              <a:t>]</a:t>
            </a:r>
          </a:p>
        </p:txBody>
      </p:sp>
      <p:pic>
        <p:nvPicPr>
          <p:cNvPr id="1773573" name="Picture 5" descr="chart2-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28600" y="1219200"/>
            <a:ext cx="8686800" cy="5157788"/>
          </a:xfrm>
          <a:effectLst>
            <a:outerShdw dist="35921" dir="2700000" algn="ctr" rotWithShape="0">
              <a:srgbClr val="80808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Earley</a:t>
            </a:r>
            <a:r>
              <a:rPr lang="en-US" dirty="0" smtClean="0"/>
              <a:t>: Recovering the Parse</a:t>
            </a:r>
            <a:endParaRPr lang="en-US" dirty="0"/>
          </a:p>
        </p:txBody>
      </p:sp>
      <p:pic>
        <p:nvPicPr>
          <p:cNvPr id="4" name="fig 13.15.jpg" descr="fig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166938"/>
            <a:ext cx="86106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04800" y="914400"/>
            <a:ext cx="7086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kern="0" dirty="0" smtClean="0">
                <a:solidFill>
                  <a:srgbClr val="000000"/>
                </a:solidFill>
                <a:latin typeface="Arial"/>
              </a:rPr>
              <a:t>As with CKY, </a:t>
            </a:r>
            <a:r>
              <a:rPr lang="en-US" sz="2400" b="0" kern="0" smtClean="0">
                <a:solidFill>
                  <a:srgbClr val="000000"/>
                </a:solidFill>
                <a:latin typeface="Arial"/>
              </a:rPr>
              <a:t>add </a:t>
            </a:r>
            <a:r>
              <a:rPr lang="en-US" sz="2400" b="0" kern="0" dirty="0" err="1" smtClean="0">
                <a:solidFill>
                  <a:srgbClr val="000000"/>
                </a:solidFill>
                <a:latin typeface="Arial"/>
              </a:rPr>
              <a:t>backpointers</a:t>
            </a:r>
            <a:r>
              <a:rPr lang="en-US" sz="2400" b="0" kern="0" dirty="0" smtClean="0">
                <a:solidFill>
                  <a:srgbClr val="000000"/>
                </a:solidFill>
                <a:latin typeface="Arial"/>
              </a:rPr>
              <a:t>…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Earley: Efficiency</a:t>
            </a:r>
            <a:endParaRPr lang="en-US" dirty="0"/>
          </a:p>
        </p:txBody>
      </p:sp>
      <p:sp>
        <p:nvSpPr>
          <p:cNvPr id="177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For such a simple example, there seems to be a lot of useless stuff…</a:t>
            </a:r>
          </a:p>
          <a:p>
            <a:r>
              <a:rPr lang="en-US" smtClean="0"/>
              <a:t>Why?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 to Ambiguity</a:t>
            </a:r>
            <a:endParaRPr lang="en-US"/>
          </a:p>
        </p:txBody>
      </p:sp>
      <p:sp>
        <p:nvSpPr>
          <p:cNvPr id="177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Did we solve it?</a:t>
            </a:r>
          </a:p>
          <a:p>
            <a:r>
              <a:rPr lang="en-US" dirty="0" smtClean="0"/>
              <a:t>No: both CKY and </a:t>
            </a:r>
            <a:r>
              <a:rPr lang="en-US" dirty="0" err="1" smtClean="0"/>
              <a:t>Earley</a:t>
            </a:r>
            <a:r>
              <a:rPr lang="en-US" dirty="0" smtClean="0"/>
              <a:t> return multiple parse trees…</a:t>
            </a:r>
          </a:p>
          <a:p>
            <a:pPr lvl="1"/>
            <a:r>
              <a:rPr lang="en-US" dirty="0" smtClean="0"/>
              <a:t>Plus: compact encoding with shared sub-trees</a:t>
            </a:r>
          </a:p>
          <a:p>
            <a:pPr lvl="1"/>
            <a:r>
              <a:rPr lang="en-US" dirty="0" smtClean="0"/>
              <a:t>Plus: work deriving shared sub-trees is reused</a:t>
            </a:r>
          </a:p>
          <a:p>
            <a:pPr lvl="1"/>
            <a:r>
              <a:rPr lang="en-US" dirty="0" smtClean="0"/>
              <a:t>Minus: neither algorithm tells us which parse is correct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9715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Ambiguity</a:t>
            </a:r>
            <a:endParaRPr lang="en-US"/>
          </a:p>
        </p:txBody>
      </p:sp>
      <p:sp>
        <p:nvSpPr>
          <p:cNvPr id="178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don’t humans usually encounter ambiguity?</a:t>
            </a:r>
            <a:endParaRPr lang="en-US" dirty="0" smtClean="0"/>
          </a:p>
          <a:p>
            <a:r>
              <a:rPr lang="en-US" dirty="0" smtClean="0"/>
              <a:t>How can we improve our models?</a:t>
            </a:r>
            <a:endParaRPr lang="en-US" dirty="0" err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covered today..</a:t>
            </a:r>
            <a:endParaRPr lang="en-US" dirty="0"/>
          </a:p>
        </p:txBody>
      </p:sp>
      <p:sp>
        <p:nvSpPr>
          <p:cNvPr id="159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Parsing is (surprise) a search </a:t>
            </a:r>
            <a:r>
              <a:rPr lang="en-US" dirty="0" smtClean="0"/>
              <a:t>problem</a:t>
            </a:r>
          </a:p>
          <a:p>
            <a:r>
              <a:rPr lang="en-US" dirty="0" smtClean="0"/>
              <a:t>Two important issues:</a:t>
            </a:r>
          </a:p>
          <a:p>
            <a:pPr lvl="1"/>
            <a:r>
              <a:rPr lang="en-US" dirty="0" smtClean="0"/>
              <a:t>Ambiguity</a:t>
            </a:r>
          </a:p>
          <a:p>
            <a:pPr lvl="1"/>
            <a:r>
              <a:rPr lang="en-US" dirty="0" smtClean="0"/>
              <a:t>Shared sub-problems</a:t>
            </a:r>
            <a:endParaRPr lang="en-US" dirty="0" smtClean="0"/>
          </a:p>
          <a:p>
            <a:r>
              <a:rPr lang="en-US" dirty="0" smtClean="0"/>
              <a:t>Two basic (= bad) algorithms:</a:t>
            </a:r>
          </a:p>
          <a:p>
            <a:pPr lvl="1"/>
            <a:r>
              <a:rPr lang="en-US" dirty="0" smtClean="0"/>
              <a:t>Top-down search</a:t>
            </a:r>
          </a:p>
          <a:p>
            <a:pPr lvl="1"/>
            <a:r>
              <a:rPr lang="en-US" dirty="0" smtClean="0"/>
              <a:t>Bottom-up search</a:t>
            </a:r>
          </a:p>
          <a:p>
            <a:r>
              <a:rPr lang="en-US" dirty="0" smtClean="0"/>
              <a:t>Two “real” algorithms:</a:t>
            </a:r>
          </a:p>
          <a:p>
            <a:pPr lvl="1"/>
            <a:r>
              <a:rPr lang="en-US" dirty="0" smtClean="0"/>
              <a:t>CKY parsing</a:t>
            </a:r>
          </a:p>
          <a:p>
            <a:pPr lvl="1"/>
            <a:r>
              <a:rPr lang="en-US" dirty="0" err="1" smtClean="0"/>
              <a:t>Earley</a:t>
            </a:r>
            <a:r>
              <a:rPr lang="en-US" dirty="0" smtClean="0"/>
              <a:t> </a:t>
            </a:r>
            <a:r>
              <a:rPr lang="en-US" dirty="0" smtClean="0"/>
              <a:t>parsing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Search</a:t>
            </a:r>
            <a:endParaRPr lang="en-US" dirty="0"/>
          </a:p>
        </p:txBody>
      </p:sp>
      <p:pic>
        <p:nvPicPr>
          <p:cNvPr id="7" name="fig 13.3.jpg" descr="fig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828800"/>
            <a:ext cx="8610600" cy="319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 bwMode="auto">
          <a:xfrm>
            <a:off x="76200" y="1524000"/>
            <a:ext cx="8763000" cy="381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6200" y="2057400"/>
            <a:ext cx="8763000" cy="3124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6200" y="1752600"/>
            <a:ext cx="152400" cy="457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686800" y="1828800"/>
            <a:ext cx="152400" cy="457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Search</a:t>
            </a:r>
            <a:endParaRPr lang="en-US" dirty="0"/>
          </a:p>
        </p:txBody>
      </p:sp>
      <p:pic>
        <p:nvPicPr>
          <p:cNvPr id="7" name="fig 13.3.jpg" descr="fig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828800"/>
            <a:ext cx="8610600" cy="319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 bwMode="auto">
          <a:xfrm>
            <a:off x="76200" y="1524000"/>
            <a:ext cx="8763000" cy="381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6200" y="3505200"/>
            <a:ext cx="8763000" cy="1676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6200" y="1752600"/>
            <a:ext cx="152400" cy="1828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610600" y="1828800"/>
            <a:ext cx="228600" cy="1752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Search</a:t>
            </a:r>
            <a:endParaRPr lang="en-US" dirty="0"/>
          </a:p>
        </p:txBody>
      </p:sp>
      <p:pic>
        <p:nvPicPr>
          <p:cNvPr id="7" name="fig 13.3.jpg" descr="fig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828800"/>
            <a:ext cx="8610600" cy="319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 bwMode="auto">
          <a:xfrm>
            <a:off x="76200" y="1524000"/>
            <a:ext cx="8763000" cy="381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6200" y="4953000"/>
            <a:ext cx="8763000" cy="228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6200" y="1752600"/>
            <a:ext cx="152400" cy="3276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610600" y="1828800"/>
            <a:ext cx="228600" cy="3124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Bottom-Up </a:t>
            </a:r>
            <a:r>
              <a:rPr lang="en-US" dirty="0"/>
              <a:t>Search</a:t>
            </a:r>
          </a:p>
        </p:txBody>
      </p:sp>
      <p:sp>
        <p:nvSpPr>
          <p:cNvPr id="159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Observation: trees must cover all input words</a:t>
            </a:r>
          </a:p>
          <a:p>
            <a:r>
              <a:rPr lang="en-US" dirty="0" smtClean="0"/>
              <a:t>Parsing strategy:</a:t>
            </a:r>
          </a:p>
          <a:p>
            <a:pPr lvl="1"/>
            <a:r>
              <a:rPr lang="en-US" dirty="0" smtClean="0"/>
              <a:t>Start at the bottom with </a:t>
            </a:r>
            <a:r>
              <a:rPr lang="en-US" dirty="0" smtClean="0"/>
              <a:t>input </a:t>
            </a:r>
            <a:r>
              <a:rPr lang="en-US" dirty="0" smtClean="0"/>
              <a:t>words</a:t>
            </a:r>
          </a:p>
          <a:p>
            <a:pPr lvl="1"/>
            <a:r>
              <a:rPr lang="en-US" dirty="0" smtClean="0"/>
              <a:t>Build structure based on grammar</a:t>
            </a:r>
          </a:p>
          <a:p>
            <a:pPr lvl="1"/>
            <a:r>
              <a:rPr lang="en-US" dirty="0" smtClean="0"/>
              <a:t>Work up towards the root 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30166</TotalTime>
  <Words>1692</Words>
  <Application>Microsoft Office PowerPoint</Application>
  <PresentationFormat>On-screen Show (4:3)</PresentationFormat>
  <Paragraphs>306</Paragraphs>
  <Slides>58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Default Design</vt:lpstr>
      <vt:lpstr>Slide 1</vt:lpstr>
      <vt:lpstr>Today’s Agenda</vt:lpstr>
      <vt:lpstr>Parsing</vt:lpstr>
      <vt:lpstr>Parsing Algorithms</vt:lpstr>
      <vt:lpstr>Top-Down Search</vt:lpstr>
      <vt:lpstr>Top-Down Search</vt:lpstr>
      <vt:lpstr>Top-Down Search</vt:lpstr>
      <vt:lpstr>Top-Down Search</vt:lpstr>
      <vt:lpstr>Bottom-Up Search</vt:lpstr>
      <vt:lpstr>Bottom-Up Search</vt:lpstr>
      <vt:lpstr>Bottom-Up Search</vt:lpstr>
      <vt:lpstr>Bottom-Up Search</vt:lpstr>
      <vt:lpstr>Bottom-Up Search</vt:lpstr>
      <vt:lpstr>Bottom-Up Search</vt:lpstr>
      <vt:lpstr>Top-Down vs. Bottom-Up</vt:lpstr>
      <vt:lpstr>Parsing as Search</vt:lpstr>
      <vt:lpstr>Backtracking isn’t enough!</vt:lpstr>
      <vt:lpstr>Ambiguity</vt:lpstr>
      <vt:lpstr>Shared Sub-Problems</vt:lpstr>
      <vt:lpstr>Shared Sub-Problems: Example</vt:lpstr>
      <vt:lpstr>Shared Sub-Problems: Example</vt:lpstr>
      <vt:lpstr>Efficient Parsing</vt:lpstr>
      <vt:lpstr>CKY Parsing: CNF</vt:lpstr>
      <vt:lpstr>CKY Parsing with Arbitrary CFGs</vt:lpstr>
      <vt:lpstr>Sample L1 Grammar</vt:lpstr>
      <vt:lpstr>L1 Grammar: CNF Conversion</vt:lpstr>
      <vt:lpstr>CKY Parsing: Intuition</vt:lpstr>
      <vt:lpstr>CKY Parsing: Table</vt:lpstr>
      <vt:lpstr>CKY Parsing: Table-Filling</vt:lpstr>
      <vt:lpstr>CKY Parsing: Table-Filling</vt:lpstr>
      <vt:lpstr>CKY Parsing: Rule Application</vt:lpstr>
      <vt:lpstr>CKY Parsing: Cell Ordering</vt:lpstr>
      <vt:lpstr>CKY Parsing: Canonical Ordering</vt:lpstr>
      <vt:lpstr>CKY Parsing: Ordering Illustrated</vt:lpstr>
      <vt:lpstr>CKY Algorithm</vt:lpstr>
      <vt:lpstr>CKY Parsing: Recognize or Parse</vt:lpstr>
      <vt:lpstr>CKY: Example</vt:lpstr>
      <vt:lpstr>CKY: Example</vt:lpstr>
      <vt:lpstr>CKY: Example</vt:lpstr>
      <vt:lpstr>CKY: Example</vt:lpstr>
      <vt:lpstr>CKY: Example</vt:lpstr>
      <vt:lpstr>CKY: Algorithmic Complexity</vt:lpstr>
      <vt:lpstr>CKY: Analysis</vt:lpstr>
      <vt:lpstr>Earley Parsing</vt:lpstr>
      <vt:lpstr>Chart Entries: States</vt:lpstr>
      <vt:lpstr>Chart Entries: State Examples</vt:lpstr>
      <vt:lpstr>Earley in a nutshell</vt:lpstr>
      <vt:lpstr>Earley Algorithm</vt:lpstr>
      <vt:lpstr>Earley Algorithm</vt:lpstr>
      <vt:lpstr>Earley Example</vt:lpstr>
      <vt:lpstr>Earley: Chart[0]</vt:lpstr>
      <vt:lpstr>Earley: Chart[1]</vt:lpstr>
      <vt:lpstr>Earley: Chart[2] and Chart[3]</vt:lpstr>
      <vt:lpstr>Earley: Recovering the Parse</vt:lpstr>
      <vt:lpstr>Earley: Efficiency</vt:lpstr>
      <vt:lpstr>Back to Ambiguity</vt:lpstr>
      <vt:lpstr>Ambiguity</vt:lpstr>
      <vt:lpstr>What we covered today..</vt:lpstr>
    </vt:vector>
  </TitlesOfParts>
  <Company>University of Maryland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CMSC 723: Computational Linguistics I</dc:title>
  <dc:creator>Jimmy Lin</dc:creator>
  <cp:lastModifiedBy>Jimmy Lin</cp:lastModifiedBy>
  <cp:revision>5625</cp:revision>
  <dcterms:created xsi:type="dcterms:W3CDTF">2009-04-21T05:05:25Z</dcterms:created>
  <dcterms:modified xsi:type="dcterms:W3CDTF">2009-10-14T03:19:46Z</dcterms:modified>
</cp:coreProperties>
</file>