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16" r:id="rId2"/>
    <p:sldId id="634" r:id="rId3"/>
    <p:sldId id="679" r:id="rId4"/>
    <p:sldId id="691" r:id="rId5"/>
    <p:sldId id="694" r:id="rId6"/>
    <p:sldId id="714" r:id="rId7"/>
    <p:sldId id="715" r:id="rId8"/>
    <p:sldId id="692" r:id="rId9"/>
    <p:sldId id="693" r:id="rId10"/>
    <p:sldId id="695" r:id="rId11"/>
    <p:sldId id="716" r:id="rId12"/>
    <p:sldId id="696" r:id="rId13"/>
    <p:sldId id="697" r:id="rId14"/>
    <p:sldId id="678" r:id="rId15"/>
    <p:sldId id="673" r:id="rId16"/>
    <p:sldId id="674" r:id="rId17"/>
    <p:sldId id="680" r:id="rId18"/>
    <p:sldId id="675" r:id="rId19"/>
    <p:sldId id="676" r:id="rId20"/>
    <p:sldId id="677" r:id="rId21"/>
    <p:sldId id="681" r:id="rId22"/>
    <p:sldId id="682" r:id="rId23"/>
    <p:sldId id="683" r:id="rId24"/>
    <p:sldId id="698" r:id="rId25"/>
    <p:sldId id="699" r:id="rId26"/>
    <p:sldId id="684" r:id="rId27"/>
    <p:sldId id="685" r:id="rId28"/>
    <p:sldId id="686" r:id="rId29"/>
    <p:sldId id="700" r:id="rId30"/>
    <p:sldId id="687" r:id="rId31"/>
    <p:sldId id="688" r:id="rId32"/>
    <p:sldId id="689" r:id="rId33"/>
    <p:sldId id="690" r:id="rId34"/>
    <p:sldId id="701" r:id="rId35"/>
    <p:sldId id="702" r:id="rId36"/>
    <p:sldId id="703" r:id="rId37"/>
    <p:sldId id="704" r:id="rId38"/>
    <p:sldId id="706" r:id="rId39"/>
    <p:sldId id="705" r:id="rId40"/>
    <p:sldId id="707" r:id="rId41"/>
    <p:sldId id="708" r:id="rId42"/>
    <p:sldId id="709" r:id="rId43"/>
    <p:sldId id="710" r:id="rId44"/>
    <p:sldId id="711" r:id="rId45"/>
    <p:sldId id="712" r:id="rId46"/>
    <p:sldId id="713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6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298E-47F8-6246-9BAF-72094E46842F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</p:spPr>
        <p:txBody>
          <a:bodyPr lIns="95627" tIns="46975" rIns="95627" bIns="4697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74C24-0BD9-F54A-8F93-01E53675E2D7}" type="slidenum">
              <a:rPr lang="en-US"/>
              <a:pPr/>
              <a:t>33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5BC40-5F0C-6643-B496-C4DB2A73BD07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gif"/><Relationship Id="rId3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5,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HTML and CSS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(And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Computing Tradeoffs,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Networking)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16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2.7 GHz in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8674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3.4 GHz in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124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6011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7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4" name="Picture 3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-92507"/>
            <a:ext cx="14173200" cy="12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big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single to multiple cores:</a:t>
            </a:r>
          </a:p>
          <a:p>
            <a:pPr lvl="1"/>
            <a:r>
              <a:rPr lang="en-US" dirty="0" smtClean="0"/>
              <a:t>Increasing speed of single processor reached point of diminishing returns</a:t>
            </a:r>
          </a:p>
          <a:p>
            <a:pPr lvl="1"/>
            <a:r>
              <a:rPr lang="en-US" dirty="0" smtClean="0"/>
              <a:t>Solution: put more cores on a processor!</a:t>
            </a:r>
          </a:p>
          <a:p>
            <a:r>
              <a:rPr lang="en-US" dirty="0" smtClean="0"/>
              <a:t>Important issues: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2: Caching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Memory_module_DDRAM_20-03-20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200400"/>
            <a:ext cx="4688503" cy="58477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 100 ns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Hard_disk_platters_and_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1393" y="2971800"/>
            <a:ext cx="4594527" cy="8925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 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10 ms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(10,000x </a:t>
            </a:r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slower than RAM!!!)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1828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MCj0133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133" y="3200400"/>
            <a:ext cx="2794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RAM: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small, expensive, fast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6681" y="5867400"/>
            <a:ext cx="3095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Hard drives: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big, cheap, slow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572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600200" y="5877580"/>
            <a:ext cx="5931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Best of both worlds? cheap, fast, and big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962400" y="624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Think about your bookshelf and the library…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characterize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</a:p>
          <a:p>
            <a:r>
              <a:rPr lang="en-US" dirty="0" smtClean="0"/>
              <a:t>How fast?</a:t>
            </a:r>
          </a:p>
          <a:p>
            <a:r>
              <a:rPr lang="en-US" dirty="0" smtClean="0"/>
              <a:t>How reliable?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34" y="5715000"/>
            <a:ext cx="7551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Gill Sans"/>
                <a:cs typeface="Gill Sans"/>
              </a:rPr>
              <a:t>Computing is fundamentally about tradeoffs!</a:t>
            </a:r>
            <a:endParaRPr lang="en-US" sz="32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Idea:</a:t>
            </a:r>
            <a:r>
              <a:rPr lang="en-US" dirty="0"/>
              <a:t> move data </a:t>
            </a:r>
            <a:r>
              <a:rPr lang="en-US" dirty="0" smtClean="0"/>
              <a:t>you’re </a:t>
            </a:r>
            <a:r>
              <a:rPr lang="en-US" dirty="0"/>
              <a:t>going to use from slow memory into fast memory</a:t>
            </a:r>
          </a:p>
          <a:p>
            <a:pPr marL="857250" lvl="1" indent="-457200"/>
            <a:r>
              <a:rPr lang="en-US" dirty="0"/>
              <a:t>Slow memory is cheap so you can buy lots of it</a:t>
            </a:r>
          </a:p>
          <a:p>
            <a:pPr marL="857250" lvl="1" indent="-457200"/>
            <a:r>
              <a:rPr lang="en-US" dirty="0"/>
              <a:t>Caching gives you the illusion of having lots of fast memory</a:t>
            </a:r>
          </a:p>
          <a:p>
            <a:pPr marL="457200" indent="-457200"/>
            <a:r>
              <a:rPr lang="en-US" dirty="0" smtClean="0"/>
              <a:t>Physical analogy?</a:t>
            </a:r>
          </a:p>
          <a:p>
            <a:pPr marL="457200" indent="-457200"/>
            <a:r>
              <a:rPr lang="en-US" dirty="0" smtClean="0"/>
              <a:t>How </a:t>
            </a:r>
            <a:r>
              <a:rPr lang="en-US" dirty="0"/>
              <a:t>do we know what data to cache?</a:t>
            </a:r>
          </a:p>
          <a:p>
            <a:pPr marL="857250" lvl="1" indent="-457200"/>
            <a:r>
              <a:rPr lang="en-US" dirty="0"/>
              <a:t>Spatial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data located near </a:t>
            </a:r>
            <a:r>
              <a:rPr lang="en-US" i="1" dirty="0"/>
              <a:t>x</a:t>
            </a:r>
            <a:r>
              <a:rPr lang="en-US" dirty="0"/>
              <a:t> (Why?)</a:t>
            </a:r>
          </a:p>
          <a:p>
            <a:pPr marL="857250" lvl="1" indent="-457200"/>
            <a:r>
              <a:rPr lang="en-US" dirty="0"/>
              <a:t>Temporal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</a:t>
            </a:r>
            <a:r>
              <a:rPr lang="en-US" i="1" dirty="0"/>
              <a:t>x</a:t>
            </a:r>
            <a:r>
              <a:rPr lang="en-US" dirty="0"/>
              <a:t> again (Why?)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3: Replication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0000"/>
                </a:solidFill>
              </a:rPr>
              <a:t>Characterizing Reliability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85135" name="Group 79"/>
          <p:cNvGraphicFramePr>
            <a:graphicFrameLocks noGrp="1"/>
          </p:cNvGraphicFramePr>
          <p:nvPr/>
        </p:nvGraphicFramePr>
        <p:xfrm>
          <a:off x="990600" y="1935163"/>
          <a:ext cx="7239000" cy="25603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429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“Nines”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Downtime (per year)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One nine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36.5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Two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3.65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Three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8.76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Four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Five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5.256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Six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31.536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ensure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multiple copies:</a:t>
            </a:r>
          </a:p>
          <a:p>
            <a:pPr lvl="1"/>
            <a:r>
              <a:rPr lang="en-US" dirty="0" smtClean="0"/>
              <a:t>On different machines</a:t>
            </a:r>
          </a:p>
          <a:p>
            <a:pPr lvl="1"/>
            <a:r>
              <a:rPr lang="en-US" dirty="0" smtClean="0"/>
              <a:t>On different machines far apart</a:t>
            </a:r>
          </a:p>
          <a:p>
            <a:r>
              <a:rPr lang="en-US" dirty="0" smtClean="0"/>
              <a:t>What are the challenges with this?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Active-Active vs. Active-Passive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20000" cy="4305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Facebook architecture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(circa 2008)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29400"/>
            <a:ext cx="1764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Technology Review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60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ce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" name="Picture 4" descr="4324320625_cd0f67e3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Source:</a:t>
            </a:r>
            <a:r>
              <a:rPr lang="en-US" sz="1000" b="0" dirty="0" smtClean="0"/>
              <a:t> http://www.flickr.com/photos/fusedforces/4324320625/</a:t>
            </a:r>
            <a:endParaRPr lang="en-US" sz="10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495800" y="5372100"/>
            <a:ext cx="4267200" cy="10287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Networking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</a:t>
            </a:r>
            <a:r>
              <a:rPr lang="en-US">
                <a:sym typeface="Symbol" charset="2"/>
              </a:rPr>
              <a:t>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= collection of global networks</a:t>
            </a:r>
          </a:p>
          <a:p>
            <a:r>
              <a:rPr lang="en-US"/>
              <a:t>Web = particular way of accessing information on the Internet</a:t>
            </a:r>
          </a:p>
          <a:p>
            <a:pPr lvl="1"/>
            <a:r>
              <a:rPr lang="en-US"/>
              <a:t>Uses the HTTP protocol</a:t>
            </a:r>
          </a:p>
          <a:p>
            <a:r>
              <a:rPr lang="en-US"/>
              <a:t>Other ways of using the Internet</a:t>
            </a:r>
          </a:p>
          <a:p>
            <a:pPr lvl="1"/>
            <a:r>
              <a:rPr lang="en-US"/>
              <a:t>Usenet</a:t>
            </a:r>
          </a:p>
          <a:p>
            <a:pPr lvl="1"/>
            <a:r>
              <a:rPr lang="en-US"/>
              <a:t>FTP</a:t>
            </a:r>
          </a:p>
          <a:p>
            <a:pPr lvl="1"/>
            <a:r>
              <a:rPr lang="en-US"/>
              <a:t>email (SMTP, POP, IMAP, etc.)</a:t>
            </a:r>
          </a:p>
          <a:p>
            <a:pPr lvl="1"/>
            <a:r>
              <a:rPr lang="en-US"/>
              <a:t>Internet Relay Chat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8" name="Text Box 56"/>
          <p:cNvSpPr txBox="1">
            <a:spLocks noChangeArrowheads="1"/>
          </p:cNvSpPr>
          <p:nvPr/>
        </p:nvSpPr>
        <p:spPr bwMode="auto">
          <a:xfrm>
            <a:off x="3429000" y="4495800"/>
            <a:ext cx="1195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Gateways</a:t>
            </a:r>
          </a:p>
        </p:txBody>
      </p:sp>
      <p:sp>
        <p:nvSpPr>
          <p:cNvPr id="730169" name="Line 57"/>
          <p:cNvSpPr>
            <a:spLocks noChangeShapeType="1"/>
          </p:cNvSpPr>
          <p:nvPr/>
        </p:nvSpPr>
        <p:spPr bwMode="auto">
          <a:xfrm flipH="1" flipV="1">
            <a:off x="3124200" y="2743200"/>
            <a:ext cx="381000" cy="1752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0" name="Line 58"/>
          <p:cNvSpPr>
            <a:spLocks noChangeShapeType="1"/>
          </p:cNvSpPr>
          <p:nvPr/>
        </p:nvSpPr>
        <p:spPr bwMode="auto">
          <a:xfrm flipV="1">
            <a:off x="4572000" y="4495800"/>
            <a:ext cx="1676400" cy="152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1" name="Text Box 59"/>
          <p:cNvSpPr txBox="1">
            <a:spLocks noChangeArrowheads="1"/>
          </p:cNvSpPr>
          <p:nvPr/>
        </p:nvSpPr>
        <p:spPr bwMode="auto">
          <a:xfrm>
            <a:off x="381000" y="5638800"/>
            <a:ext cx="5925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What are firewalls?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Why can’t you do certain things behind firewalls?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730168" grpId="0"/>
      <p:bldP spid="730169" grpId="0" animBg="1"/>
      <p:bldP spid="730170" grpId="0" animBg="1"/>
      <p:bldP spid="7301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5943600"/>
            <a:ext cx="4301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VPN = Virtual Private Network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a secure private network over the public Internet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05400" y="2178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Public Internet</a:t>
            </a:r>
          </a:p>
        </p:txBody>
      </p:sp>
      <p:cxnSp>
        <p:nvCxnSpPr>
          <p:cNvPr id="66" name="AutoShape 62"/>
          <p:cNvCxnSpPr>
            <a:cxnSpLocks noChangeShapeType="1"/>
          </p:cNvCxnSpPr>
          <p:nvPr/>
        </p:nvCxnSpPr>
        <p:spPr bwMode="auto">
          <a:xfrm rot="16200000" flipH="1">
            <a:off x="3848100" y="1943100"/>
            <a:ext cx="1828800" cy="3276600"/>
          </a:xfrm>
          <a:prstGeom prst="curvedConnector3">
            <a:avLst>
              <a:gd name="adj1" fmla="val 116315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3678238" y="4768850"/>
            <a:ext cx="150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“leased line”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" y="990600"/>
            <a:ext cx="664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Problem: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How do you securely connect separate networks?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64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-cable-map-640x4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" y="381000"/>
            <a:ext cx="9122883" cy="6172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5459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www.extremetech.com</a:t>
            </a:r>
            <a:r>
              <a:rPr lang="en-US" sz="1000" b="0" dirty="0">
                <a:solidFill>
                  <a:srgbClr val="000000"/>
                </a:solidFill>
              </a:rPr>
              <a:t>/computing/96827-the-secret-world-of-submarine-cables</a:t>
            </a:r>
          </a:p>
        </p:txBody>
      </p:sp>
    </p:spTree>
    <p:extLst>
      <p:ext uri="{BB962C8B-B14F-4D97-AF65-F5344CB8AC3E}">
        <p14:creationId xmlns:p14="http://schemas.microsoft.com/office/powerpoint/2010/main" val="355231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1: Multi-Core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protocols for the Internet:</a:t>
            </a:r>
          </a:p>
          <a:p>
            <a:pPr lvl="1"/>
            <a:r>
              <a:rPr lang="en-US"/>
              <a:t>TCP/IP (Transmission Control Protocol/Internet Protocol): </a:t>
            </a:r>
            <a:br>
              <a:rPr lang="en-US"/>
            </a:br>
            <a:r>
              <a:rPr lang="en-US"/>
              <a:t>basis for communication</a:t>
            </a:r>
          </a:p>
          <a:p>
            <a:pPr lvl="1"/>
            <a:r>
              <a:rPr lang="en-US"/>
              <a:t>DNS (Domain Name Service): </a:t>
            </a:r>
            <a:br>
              <a:rPr lang="en-US"/>
            </a:br>
            <a:r>
              <a:rPr lang="en-US"/>
              <a:t>basis for naming computers on the network</a:t>
            </a:r>
          </a:p>
          <a:p>
            <a:r>
              <a:rPr lang="en-US"/>
              <a:t>Protocol for the Web:</a:t>
            </a:r>
          </a:p>
          <a:p>
            <a:pPr lvl="1"/>
            <a:r>
              <a:rPr lang="en-US"/>
              <a:t>HTTP (HyperText Transfer Protocol): </a:t>
            </a:r>
            <a:br>
              <a:rPr lang="en-US"/>
            </a:br>
            <a:r>
              <a:rPr lang="en-US"/>
              <a:t>protocol for transferring Web pages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computer on the Internet is identified by a address</a:t>
            </a:r>
          </a:p>
          <a:p>
            <a:r>
              <a:rPr lang="en-US" dirty="0"/>
              <a:t>IP address = 32 bit number, divided into four “octets”</a:t>
            </a:r>
          </a:p>
          <a:p>
            <a:pPr lvl="1"/>
            <a:r>
              <a:rPr lang="en-US" dirty="0"/>
              <a:t>Example: go in your browser and type “http://74.125.131.147/”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57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Are there enough IP addresses to go around?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What is the difference between static and dynamic IP?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(TCP/IP)</a:t>
            </a:r>
          </a:p>
        </p:txBody>
      </p:sp>
      <p:graphicFrame>
        <p:nvGraphicFramePr>
          <p:cNvPr id="723040" name="Group 96"/>
          <p:cNvGraphicFramePr>
            <a:graphicFrameLocks noGrp="1"/>
          </p:cNvGraphicFramePr>
          <p:nvPr>
            <p:ph idx="4294967295"/>
          </p:nvPr>
        </p:nvGraphicFramePr>
        <p:xfrm>
          <a:off x="990600" y="4343400"/>
          <a:ext cx="6400800" cy="16764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52.55.*.*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18.1.*.*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192.28.2.5/63.6.9.12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4.*.*.*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225.2.55.1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1447800" y="1493838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2408238" y="2279650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3" name="AutoShape 7"/>
          <p:cNvCxnSpPr>
            <a:cxnSpLocks noChangeShapeType="1"/>
            <a:stCxn id="27671" idx="5"/>
            <a:endCxn id="27672" idx="1"/>
          </p:cNvCxnSpPr>
          <p:nvPr/>
        </p:nvCxnSpPr>
        <p:spPr bwMode="auto">
          <a:xfrm>
            <a:off x="1530350" y="1573213"/>
            <a:ext cx="890588" cy="71913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4" name="Oval 8"/>
          <p:cNvSpPr>
            <a:spLocks noChangeArrowheads="1"/>
          </p:cNvSpPr>
          <p:nvPr/>
        </p:nvSpPr>
        <p:spPr bwMode="auto">
          <a:xfrm>
            <a:off x="4262438" y="2049463"/>
            <a:ext cx="96837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5" name="AutoShape 9"/>
          <p:cNvCxnSpPr>
            <a:cxnSpLocks noChangeShapeType="1"/>
            <a:stCxn id="27672" idx="6"/>
            <a:endCxn id="27674" idx="2"/>
          </p:cNvCxnSpPr>
          <p:nvPr/>
        </p:nvCxnSpPr>
        <p:spPr bwMode="auto">
          <a:xfrm flipV="1">
            <a:off x="2503488" y="2095500"/>
            <a:ext cx="1758950" cy="23018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6" name="Oval 10"/>
          <p:cNvSpPr>
            <a:spLocks noChangeArrowheads="1"/>
          </p:cNvSpPr>
          <p:nvPr/>
        </p:nvSpPr>
        <p:spPr bwMode="auto">
          <a:xfrm>
            <a:off x="3543300" y="3205163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7" name="AutoShape 11"/>
          <p:cNvCxnSpPr>
            <a:cxnSpLocks noChangeShapeType="1"/>
            <a:stCxn id="27672" idx="5"/>
            <a:endCxn id="27676" idx="1"/>
          </p:cNvCxnSpPr>
          <p:nvPr/>
        </p:nvCxnSpPr>
        <p:spPr bwMode="auto">
          <a:xfrm>
            <a:off x="2489200" y="2359025"/>
            <a:ext cx="1068388" cy="85883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78" name="AutoShape 12"/>
          <p:cNvCxnSpPr>
            <a:cxnSpLocks noChangeShapeType="1"/>
            <a:stCxn id="27676" idx="6"/>
            <a:endCxn id="27679" idx="2"/>
          </p:cNvCxnSpPr>
          <p:nvPr/>
        </p:nvCxnSpPr>
        <p:spPr bwMode="auto">
          <a:xfrm flipV="1">
            <a:off x="3638550" y="2884488"/>
            <a:ext cx="1736725" cy="3667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9" name="Oval 13"/>
          <p:cNvSpPr>
            <a:spLocks noChangeArrowheads="1"/>
          </p:cNvSpPr>
          <p:nvPr/>
        </p:nvSpPr>
        <p:spPr bwMode="auto">
          <a:xfrm>
            <a:off x="5375275" y="2836863"/>
            <a:ext cx="96838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80" name="Oval 14"/>
          <p:cNvSpPr>
            <a:spLocks noChangeArrowheads="1"/>
          </p:cNvSpPr>
          <p:nvPr/>
        </p:nvSpPr>
        <p:spPr bwMode="auto">
          <a:xfrm>
            <a:off x="6840538" y="3349625"/>
            <a:ext cx="9525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81" name="AutoShape 15"/>
          <p:cNvCxnSpPr>
            <a:cxnSpLocks noChangeShapeType="1"/>
            <a:stCxn id="27679" idx="5"/>
            <a:endCxn id="27680" idx="1"/>
          </p:cNvCxnSpPr>
          <p:nvPr/>
        </p:nvCxnSpPr>
        <p:spPr bwMode="auto">
          <a:xfrm>
            <a:off x="5457825" y="2916238"/>
            <a:ext cx="1397000" cy="4476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82" name="AutoShape 16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4344988" y="2128838"/>
            <a:ext cx="1044575" cy="7223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1558925" y="129698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128.0.1.5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1600200" y="2363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4.8.15.2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3014663" y="3321050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192.28.2.5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4373563" y="179863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63.6.9.12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422900" y="2636838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52.55.64.2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853238" y="3125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18.1.1.4</a:t>
            </a:r>
          </a:p>
        </p:txBody>
      </p:sp>
      <p:sp>
        <p:nvSpPr>
          <p:cNvPr id="27689" name="Text Box 97"/>
          <p:cNvSpPr txBox="1">
            <a:spLocks noChangeArrowheads="1"/>
          </p:cNvSpPr>
          <p:nvPr/>
        </p:nvSpPr>
        <p:spPr bwMode="auto">
          <a:xfrm>
            <a:off x="914400" y="3886200"/>
            <a:ext cx="5217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(Much simplified) Routing table for 4.8.15.2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 (DNS)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names </a:t>
            </a:r>
            <a:r>
              <a:rPr lang="en-US" dirty="0"/>
              <a:t>improve usability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remember </a:t>
            </a:r>
            <a:r>
              <a:rPr lang="en-US" dirty="0" smtClean="0"/>
              <a:t>than IP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DNS provides a lookup service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name server knows one level of names</a:t>
            </a:r>
          </a:p>
          <a:p>
            <a:pPr lvl="1"/>
            <a:r>
              <a:rPr lang="en-US" dirty="0"/>
              <a:t>“Top level” name server knows .</a:t>
            </a:r>
            <a:r>
              <a:rPr lang="en-US" dirty="0" err="1"/>
              <a:t>edu</a:t>
            </a:r>
            <a:r>
              <a:rPr lang="en-US" dirty="0"/>
              <a:t>, .com, .mil,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name server knows 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stanford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umd.edu</a:t>
            </a:r>
            <a:r>
              <a:rPr lang="en-US" dirty="0"/>
              <a:t> name server knows </a:t>
            </a:r>
            <a:r>
              <a:rPr lang="en-US" dirty="0" err="1"/>
              <a:t>ischool</a:t>
            </a:r>
            <a:r>
              <a:rPr lang="en-US" dirty="0"/>
              <a:t>, </a:t>
            </a:r>
            <a:r>
              <a:rPr lang="en-US" dirty="0" err="1"/>
              <a:t>wam</a:t>
            </a:r>
            <a:r>
              <a:rPr lang="en-US" dirty="0"/>
              <a:t>, …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various utilities at</a:t>
            </a:r>
          </a:p>
          <a:p>
            <a:pPr lvl="1"/>
            <a:r>
              <a:rPr lang="en-US" dirty="0" smtClean="0"/>
              <a:t>http://network-</a:t>
            </a:r>
            <a:r>
              <a:rPr lang="en-US" dirty="0" err="1" smtClean="0"/>
              <a:t>tools.com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www.yougetsignal.com</a:t>
            </a:r>
            <a:r>
              <a:rPr lang="en-US" dirty="0"/>
              <a:t>/tools/visual-</a:t>
            </a:r>
            <a:r>
              <a:rPr lang="en-US" dirty="0" err="1"/>
              <a:t>tracert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en.dnstools.ch</a:t>
            </a:r>
            <a:r>
              <a:rPr lang="en-US" dirty="0"/>
              <a:t>/visual-</a:t>
            </a:r>
            <a:r>
              <a:rPr lang="en-US" dirty="0" err="1"/>
              <a:t>traceroute.html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request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3568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GET /path/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file.html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HTTP/1.0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From: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someuser@somedomain.com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User-Agent: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HTTPTool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/1.0 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90600" y="3962400"/>
            <a:ext cx="69605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HTTP/1.0 200 OK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Date: Fri, 31 Dec 1999 23:59:59 GMT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Content-Type: text/html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Content-Length: 1354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&lt;html&gt;&lt;body&gt; &lt;h1&gt;Happy New Millennium!&lt;/h1&gt; …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what happens…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moment you click on </a:t>
            </a:r>
            <a:r>
              <a:rPr lang="en-US" altLang="ja-JP" dirty="0" smtClean="0"/>
              <a:t>“</a:t>
            </a:r>
            <a:r>
              <a:rPr lang="en-US" dirty="0" smtClean="0"/>
              <a:t>check messages</a:t>
            </a:r>
            <a:r>
              <a:rPr lang="en-US" altLang="ja-JP" dirty="0" smtClean="0"/>
              <a:t>”</a:t>
            </a:r>
            <a:r>
              <a:rPr lang="en-US" dirty="0" smtClean="0"/>
              <a:t> to the moment you start reading your email</a:t>
            </a:r>
          </a:p>
          <a:p>
            <a:r>
              <a:rPr lang="en-US" dirty="0" smtClean="0"/>
              <a:t>From the moment you click </a:t>
            </a:r>
            <a:r>
              <a:rPr lang="en-US" altLang="ja-JP" dirty="0" smtClean="0"/>
              <a:t>“</a:t>
            </a:r>
            <a:r>
              <a:rPr lang="en-US" dirty="0" smtClean="0"/>
              <a:t>send</a:t>
            </a:r>
            <a:r>
              <a:rPr lang="en-US" altLang="ja-JP" dirty="0" smtClean="0"/>
              <a:t>”</a:t>
            </a:r>
            <a:r>
              <a:rPr lang="en-US" dirty="0" smtClean="0"/>
              <a:t> to the moment the other party receives the email</a:t>
            </a:r>
          </a:p>
          <a:p>
            <a:r>
              <a:rPr lang="en-US" dirty="0" smtClean="0"/>
              <a:t>From the moment you type a URL and hit </a:t>
            </a:r>
            <a:r>
              <a:rPr lang="en-US" altLang="ja-JP" dirty="0" smtClean="0"/>
              <a:t>“</a:t>
            </a:r>
            <a:r>
              <a:rPr lang="en-US" dirty="0" smtClean="0"/>
              <a:t>enter</a:t>
            </a:r>
            <a:r>
              <a:rPr lang="en-US" altLang="ja-JP" dirty="0" smtClean="0"/>
              <a:t>”</a:t>
            </a:r>
            <a:r>
              <a:rPr lang="en-US" dirty="0" smtClean="0"/>
              <a:t> to the moment you see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48200" y="762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4800" dirty="0" smtClean="0">
                <a:solidFill>
                  <a:srgbClr val="000000"/>
                </a:solidFill>
              </a:rPr>
              <a:t>Tables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graphicFrame>
        <p:nvGraphicFramePr>
          <p:cNvPr id="6164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36594"/>
              </p:ext>
            </p:extLst>
          </p:nvPr>
        </p:nvGraphicFramePr>
        <p:xfrm>
          <a:off x="1454150" y="16002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eenie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mennie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miney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 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1073150" y="1195388"/>
            <a:ext cx="90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&lt;table&gt;</a:t>
            </a:r>
          </a:p>
        </p:txBody>
      </p: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1073150" y="5729288"/>
            <a:ext cx="97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&lt;/table&gt;</a:t>
            </a:r>
          </a:p>
        </p:txBody>
      </p:sp>
      <p:sp>
        <p:nvSpPr>
          <p:cNvPr id="616474" name="Text Box 26"/>
          <p:cNvSpPr txBox="1">
            <a:spLocks noChangeArrowheads="1"/>
          </p:cNvSpPr>
          <p:nvPr/>
        </p:nvSpPr>
        <p:spPr bwMode="auto">
          <a:xfrm>
            <a:off x="895101" y="2084832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901451" y="34432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6" name="Text Box 28"/>
          <p:cNvSpPr txBox="1">
            <a:spLocks noChangeArrowheads="1"/>
          </p:cNvSpPr>
          <p:nvPr/>
        </p:nvSpPr>
        <p:spPr bwMode="auto">
          <a:xfrm>
            <a:off x="901451" y="48148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7" name="Text Box 29"/>
          <p:cNvSpPr txBox="1">
            <a:spLocks noChangeArrowheads="1"/>
          </p:cNvSpPr>
          <p:nvPr/>
        </p:nvSpPr>
        <p:spPr bwMode="auto">
          <a:xfrm>
            <a:off x="7467600" y="2084832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7473950" y="34432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7473950" y="48148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137160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28677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338979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3" name="Text Box 35"/>
          <p:cNvSpPr txBox="1">
            <a:spLocks noChangeArrowheads="1"/>
          </p:cNvSpPr>
          <p:nvPr/>
        </p:nvSpPr>
        <p:spPr bwMode="auto">
          <a:xfrm>
            <a:off x="4876800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4" name="Text Box 36"/>
          <p:cNvSpPr txBox="1">
            <a:spLocks noChangeArrowheads="1"/>
          </p:cNvSpPr>
          <p:nvPr/>
        </p:nvSpPr>
        <p:spPr bwMode="auto">
          <a:xfrm>
            <a:off x="542925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69063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137160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28677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8" name="Text Box 40"/>
          <p:cNvSpPr txBox="1">
            <a:spLocks noChangeArrowheads="1"/>
          </p:cNvSpPr>
          <p:nvPr/>
        </p:nvSpPr>
        <p:spPr bwMode="auto">
          <a:xfrm>
            <a:off x="338979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4876800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542925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1" name="Text Box 43"/>
          <p:cNvSpPr txBox="1">
            <a:spLocks noChangeArrowheads="1"/>
          </p:cNvSpPr>
          <p:nvPr/>
        </p:nvSpPr>
        <p:spPr bwMode="auto">
          <a:xfrm>
            <a:off x="69063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2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28677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338979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4876800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542925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7" name="Text Box 49"/>
          <p:cNvSpPr txBox="1">
            <a:spLocks noChangeArrowheads="1"/>
          </p:cNvSpPr>
          <p:nvPr/>
        </p:nvSpPr>
        <p:spPr bwMode="auto">
          <a:xfrm>
            <a:off x="69063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2206739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2" grpId="0"/>
      <p:bldP spid="616473" grpId="0"/>
      <p:bldP spid="616474" grpId="0"/>
      <p:bldP spid="616475" grpId="0"/>
      <p:bldP spid="616476" grpId="0"/>
      <p:bldP spid="616477" grpId="0"/>
      <p:bldP spid="616478" grpId="0"/>
      <p:bldP spid="616479" grpId="0"/>
      <p:bldP spid="616480" grpId="0"/>
      <p:bldP spid="616481" grpId="0"/>
      <p:bldP spid="616482" grpId="0"/>
      <p:bldP spid="616483" grpId="0"/>
      <p:bldP spid="616484" grpId="0"/>
      <p:bldP spid="616485" grpId="0"/>
      <p:bldP spid="616486" grpId="0"/>
      <p:bldP spid="616487" grpId="0"/>
      <p:bldP spid="616488" grpId="0"/>
      <p:bldP spid="616489" grpId="0"/>
      <p:bldP spid="616490" grpId="0"/>
      <p:bldP spid="616491" grpId="0"/>
      <p:bldP spid="616492" grpId="0"/>
      <p:bldP spid="616493" grpId="0"/>
      <p:bldP spid="616494" grpId="0"/>
      <p:bldP spid="616495" grpId="0"/>
      <p:bldP spid="616496" grpId="0"/>
      <p:bldP spid="6164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Dark_Hollow_Fal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6629400"/>
            <a:ext cx="18403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(Waterfall)</a:t>
            </a:r>
            <a:endParaRPr lang="en-US" sz="1000" b="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4800" y="3048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CSS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2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rdonMoore_1_2005_lar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altLang="ja-JP" dirty="0" smtClean="0"/>
              <a:t>’</a:t>
            </a:r>
            <a:r>
              <a:rPr lang="en-US" dirty="0" smtClean="0"/>
              <a:t>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Separating content and structure from appearance</a:t>
            </a:r>
          </a:p>
          <a:p>
            <a:r>
              <a:rPr lang="en-US" dirty="0" smtClean="0"/>
              <a:t>Rules for defining styles </a:t>
            </a:r>
            <a:r>
              <a:rPr lang="en-US" altLang="ja-JP" dirty="0" smtClean="0"/>
              <a:t>“</a:t>
            </a:r>
            <a:r>
              <a:rPr lang="en-US" dirty="0" smtClean="0"/>
              <a:t>cascade</a:t>
            </a:r>
            <a:r>
              <a:rPr lang="en-US" altLang="ja-JP" dirty="0" smtClean="0"/>
              <a:t>”</a:t>
            </a:r>
            <a:r>
              <a:rPr lang="en-US" dirty="0" smtClean="0"/>
              <a:t> from broad to narrow:</a:t>
            </a:r>
          </a:p>
          <a:p>
            <a:pPr lvl="1"/>
            <a:r>
              <a:rPr lang="en-US" dirty="0" smtClean="0"/>
              <a:t>Browser default</a:t>
            </a:r>
          </a:p>
          <a:p>
            <a:pPr lvl="1"/>
            <a:r>
              <a:rPr lang="en-US" dirty="0" smtClean="0"/>
              <a:t>External style sheet</a:t>
            </a:r>
          </a:p>
          <a:p>
            <a:pPr lvl="1"/>
            <a:r>
              <a:rPr lang="en-US" dirty="0" smtClean="0"/>
              <a:t>Internal style sheet</a:t>
            </a:r>
          </a:p>
          <a:p>
            <a:pPr lvl="1"/>
            <a:r>
              <a:rPr lang="en-US" dirty="0" smtClean="0"/>
              <a:t>Inline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CSS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Font to be center-aligned</a:t>
            </a:r>
          </a:p>
          <a:p>
            <a:pPr lvl="1"/>
            <a:r>
              <a:rPr lang="en-US" dirty="0" smtClean="0"/>
              <a:t>Font to be Arial and black</a:t>
            </a:r>
            <a:endParaRPr lang="en-US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855788" y="1524000"/>
            <a:ext cx="2819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selector {property: value} 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160588" y="1905000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29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HTML tag you want to modify…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514600"/>
            <a:ext cx="3193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property you want to change…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241800" y="2863850"/>
            <a:ext cx="3572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value you want the property to take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3760788" y="1905000"/>
            <a:ext cx="914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4751388" y="1905000"/>
            <a:ext cx="23622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675188" y="2286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113588" y="25146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035050" y="3505200"/>
            <a:ext cx="2326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 { text-align: center;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color: black;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font-family: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arial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815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for Using CSS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Inline style:</a:t>
            </a:r>
          </a:p>
          <a:p>
            <a:pPr lvl="1"/>
            <a:r>
              <a:rPr lang="en-US" smtClean="0"/>
              <a:t>Causes only the tag to have the desired properties</a:t>
            </a:r>
          </a:p>
          <a:p>
            <a:pPr lvl="1"/>
            <a:endParaRPr lang="en-US" smtClean="0"/>
          </a:p>
          <a:p>
            <a:r>
              <a:rPr lang="en-US" smtClean="0"/>
              <a:t>Internal stylesheet:</a:t>
            </a:r>
          </a:p>
          <a:p>
            <a:pPr lvl="1"/>
            <a:r>
              <a:rPr lang="en-US" smtClean="0"/>
              <a:t>Causes all tags to have the desired properties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4508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 style="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"&gt;…&lt;/p&gt;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3505200"/>
            <a:ext cx="589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&lt;p&gt;…&lt;/p&gt;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45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Customizing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Define </a:t>
            </a:r>
            <a:r>
              <a:rPr lang="en-US" dirty="0">
                <a:latin typeface="Arial" charset="0"/>
              </a:rPr>
              <a:t>customized styles for standard HTML tags: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2286000"/>
            <a:ext cx="5892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p.style1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p.style2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font-family:serif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color:red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700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formatting metadata in a separate file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705600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&lt;link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rel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stylesheet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href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mystyle.css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/&gt;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76600" y="2197100"/>
            <a:ext cx="3253415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p.style1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font-family:arial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p.style2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font-family:serif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color:red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200400" y="18288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mystyle.css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724400" y="3352800"/>
            <a:ext cx="0" cy="1066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CSS?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 advantages of CSS?</a:t>
            </a:r>
          </a:p>
          <a:p>
            <a:r>
              <a:rPr lang="en-US" smtClean="0"/>
              <a:t>Why have three separate ways of using styles?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0px-Transistor_Count_and_Moore's_Law_-_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8476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4143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23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11 at 9.4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191291" cy="4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entium_4_300GHZ1M800_SL7J8_340GHZ1M800_SL8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2202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4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47677</TotalTime>
  <Words>1383</Words>
  <Application>Microsoft Macintosh PowerPoint</Application>
  <PresentationFormat>On-screen Show (4:3)</PresentationFormat>
  <Paragraphs>298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PowerPoint Presentation</vt:lpstr>
      <vt:lpstr>Ways to characterize computing</vt:lpstr>
      <vt:lpstr>Example 1: Multi-Core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What’s big shift?</vt:lpstr>
      <vt:lpstr>Example 2: Caching</vt:lpstr>
      <vt:lpstr>PowerPoint Presentation</vt:lpstr>
      <vt:lpstr>PowerPoint Presentation</vt:lpstr>
      <vt:lpstr>Pick two</vt:lpstr>
      <vt:lpstr>PowerPoint Presentation</vt:lpstr>
      <vt:lpstr>PowerPoint Presentation</vt:lpstr>
      <vt:lpstr>Caching</vt:lpstr>
      <vt:lpstr>Example 3: Replication</vt:lpstr>
      <vt:lpstr>Characterizing Reliability</vt:lpstr>
      <vt:lpstr>How do you ensure reliability?</vt:lpstr>
      <vt:lpstr>PowerPoint Presentation</vt:lpstr>
      <vt:lpstr>Networking</vt:lpstr>
      <vt:lpstr>Internet  Web</vt:lpstr>
      <vt:lpstr>Intranets</vt:lpstr>
      <vt:lpstr>Intranets</vt:lpstr>
      <vt:lpstr>PowerPoint Presentation</vt:lpstr>
      <vt:lpstr>Foundations</vt:lpstr>
      <vt:lpstr>IP Address</vt:lpstr>
      <vt:lpstr>Packet Routing (TCP/IP)</vt:lpstr>
      <vt:lpstr>Domain Name Service (DNS)</vt:lpstr>
      <vt:lpstr>Demo</vt:lpstr>
      <vt:lpstr>HyperText Transfer Protocol</vt:lpstr>
      <vt:lpstr>Tell me what happens…</vt:lpstr>
      <vt:lpstr>PowerPoint Presentation</vt:lpstr>
      <vt:lpstr>Tables</vt:lpstr>
      <vt:lpstr>PowerPoint Presentation</vt:lpstr>
      <vt:lpstr>What’s a Document?</vt:lpstr>
      <vt:lpstr>CSS: Cascading Style Sheets</vt:lpstr>
      <vt:lpstr>Basics of CSS</vt:lpstr>
      <vt:lpstr>Different Ways for Using CSS</vt:lpstr>
      <vt:lpstr>Customizing Classes</vt:lpstr>
      <vt:lpstr>External Style Sheets</vt:lpstr>
      <vt:lpstr>Why Use CSS?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7866</cp:revision>
  <dcterms:created xsi:type="dcterms:W3CDTF">2012-09-06T21:39:14Z</dcterms:created>
  <dcterms:modified xsi:type="dcterms:W3CDTF">2014-01-27T14:59:49Z</dcterms:modified>
  <cp:category/>
</cp:coreProperties>
</file>