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29985-A1F7-4555-A966-39208FB4C490}" v="61" dt="2023-05-14T00:36:1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8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CC5CD-9DA5-705E-26BC-88EFC80DA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27" y="822685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IN" sz="3200" dirty="0"/>
              <a:t>COLORIZATION OF GREYSCALE IMAGES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B7F8E-6909-C457-2BBD-C8FF717B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" b="1647"/>
          <a:stretch/>
        </p:blipFill>
        <p:spPr bwMode="auto"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6334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AF-BE71-4F38-80C7-C91134B6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817" y="3138465"/>
            <a:ext cx="10728322" cy="1477328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503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screenshot, text, sky&#10;&#10;Description automatically generated">
            <a:extLst>
              <a:ext uri="{FF2B5EF4-FFF2-40B4-BE49-F238E27FC236}">
                <a16:creationId xmlns:a16="http://schemas.microsoft.com/office/drawing/2014/main" id="{3EBCBD57-B42F-AB14-50B6-A4DFD02A5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24635"/>
            <a:ext cx="5426764" cy="189936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642B1-7B98-00C0-225D-03524B5A4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061692"/>
            <a:ext cx="5426764" cy="1899368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watercraft, transport, text, screenshot&#10;&#10;Description automatically generated">
            <a:extLst>
              <a:ext uri="{FF2B5EF4-FFF2-40B4-BE49-F238E27FC236}">
                <a16:creationId xmlns:a16="http://schemas.microsoft.com/office/drawing/2014/main" id="{F1468C76-4EDD-F066-1571-2D867D4CE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2407011"/>
            <a:ext cx="5426764" cy="1899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86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34">
            <a:extLst>
              <a:ext uri="{FF2B5EF4-FFF2-40B4-BE49-F238E27FC236}">
                <a16:creationId xmlns:a16="http://schemas.microsoft.com/office/drawing/2014/main" id="{7E6B6978-5103-448F-B101-093A527D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6">
            <a:extLst>
              <a:ext uri="{FF2B5EF4-FFF2-40B4-BE49-F238E27FC236}">
                <a16:creationId xmlns:a16="http://schemas.microsoft.com/office/drawing/2014/main" id="{12EB5692-CE38-42AB-ABE5-E5A1A74F2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8978-7958-BB48-A060-3B99C9FC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Thank you</a:t>
            </a:r>
          </a:p>
        </p:txBody>
      </p:sp>
      <p:sp useBgFill="1">
        <p:nvSpPr>
          <p:cNvPr id="71" name="Freeform: Shape 38">
            <a:extLst>
              <a:ext uri="{FF2B5EF4-FFF2-40B4-BE49-F238E27FC236}">
                <a16:creationId xmlns:a16="http://schemas.microsoft.com/office/drawing/2014/main" id="{6BE942D0-8C50-4D78-A3D0-4D82F396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2" name="Graphic 29" descr="Smiling Face with No Fill">
            <a:extLst>
              <a:ext uri="{FF2B5EF4-FFF2-40B4-BE49-F238E27FC236}">
                <a16:creationId xmlns:a16="http://schemas.microsoft.com/office/drawing/2014/main" id="{92A00D73-92C0-570A-BE66-E51242B0A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24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8A65-02C2-67D5-9A00-78E9BC9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F308-2A52-2D43-16AD-B32EE8BE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49" y="1655192"/>
            <a:ext cx="10728325" cy="3227375"/>
          </a:xfrm>
        </p:spPr>
        <p:txBody>
          <a:bodyPr/>
          <a:lstStyle/>
          <a:p>
            <a:r>
              <a:rPr lang="en-IN" dirty="0"/>
              <a:t>Generative Adversarial Neural Network (GANs) are way to make a generative model by having two neural networks compete with each other.</a:t>
            </a:r>
          </a:p>
        </p:txBody>
      </p:sp>
      <p:pic>
        <p:nvPicPr>
          <p:cNvPr id="1026" name="Picture 2" descr="Generative Adversarial Networks | Generative Models">
            <a:extLst>
              <a:ext uri="{FF2B5EF4-FFF2-40B4-BE49-F238E27FC236}">
                <a16:creationId xmlns:a16="http://schemas.microsoft.com/office/drawing/2014/main" id="{0F5C5EA5-5EC8-5F37-B87C-4FB9D456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56" y="2752724"/>
            <a:ext cx="8039294" cy="3800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9B647-C0ED-57B8-7BD1-D8E2D972C426}"/>
              </a:ext>
            </a:extLst>
          </p:cNvPr>
          <p:cNvSpPr txBox="1"/>
          <p:nvPr/>
        </p:nvSpPr>
        <p:spPr>
          <a:xfrm>
            <a:off x="2609656" y="6086610"/>
            <a:ext cx="505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generator</a:t>
            </a:r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turn noise into an imitation of the data to try to trick the discriminator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612D1-0756-8436-36A7-82941BCE4010}"/>
              </a:ext>
            </a:extLst>
          </p:cNvPr>
          <p:cNvSpPr txBox="1"/>
          <p:nvPr/>
        </p:nvSpPr>
        <p:spPr>
          <a:xfrm>
            <a:off x="6551622" y="2870910"/>
            <a:ext cx="400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discriminator</a:t>
            </a:r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tries to identify real data from fakes created by generator</a:t>
            </a:r>
          </a:p>
        </p:txBody>
      </p:sp>
    </p:spTree>
    <p:extLst>
      <p:ext uri="{BB962C8B-B14F-4D97-AF65-F5344CB8AC3E}">
        <p14:creationId xmlns:p14="http://schemas.microsoft.com/office/powerpoint/2010/main" val="28697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3052-54B1-EFDA-F7FE-438BDBE6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8EAE-426F-C4F1-3392-DAAFD020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7" y="1534098"/>
            <a:ext cx="10728325" cy="3227375"/>
          </a:xfrm>
        </p:spPr>
        <p:txBody>
          <a:bodyPr/>
          <a:lstStyle/>
          <a:p>
            <a:r>
              <a:rPr lang="en-IN"/>
              <a:t>Recolorizing and restoring old photos is a painstaking process  when done manually through some photo editing software.</a:t>
            </a:r>
          </a:p>
          <a:p>
            <a:r>
              <a:rPr lang="en-IN"/>
              <a:t>One solution to this problem is using GANs for restoring and recolorization of old photos.</a:t>
            </a:r>
          </a:p>
          <a:p>
            <a:r>
              <a:rPr lang="en-IN"/>
              <a:t>Colorizing black and white images with deep learning has become an impressive showcase for the real world  application of  neural networks in out lives.</a:t>
            </a:r>
            <a:endParaRPr lang="en-IN" dirty="0"/>
          </a:p>
        </p:txBody>
      </p:sp>
      <p:pic>
        <p:nvPicPr>
          <p:cNvPr id="4" name="Picture 3" descr="A picture containing water, screenshot, text, sky&#10;&#10;Description automatically generated">
            <a:extLst>
              <a:ext uri="{FF2B5EF4-FFF2-40B4-BE49-F238E27FC236}">
                <a16:creationId xmlns:a16="http://schemas.microsoft.com/office/drawing/2014/main" id="{72C48F1A-D3C1-90F7-C652-FFF4AB8E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81" y="4326792"/>
            <a:ext cx="8659093" cy="2369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oengineering | Free Full-Text | Robust Medical Image Colorization with  Spatial Mask-Guided Generative Adversarial Network">
            <a:extLst>
              <a:ext uri="{FF2B5EF4-FFF2-40B4-BE49-F238E27FC236}">
                <a16:creationId xmlns:a16="http://schemas.microsoft.com/office/drawing/2014/main" id="{A3E29020-1C0C-33CA-A4E6-F83E8DE38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6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64D-45F0-ECAE-9F7E-BB499140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Design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06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06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2998A9-945D-5BED-F423-348D4C4EC8FB}"/>
              </a:ext>
            </a:extLst>
          </p:cNvPr>
          <p:cNvSpPr txBox="1"/>
          <p:nvPr/>
        </p:nvSpPr>
        <p:spPr>
          <a:xfrm>
            <a:off x="1219199" y="3743185"/>
            <a:ext cx="812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GANs include  two major components:</a:t>
            </a:r>
          </a:p>
          <a:p>
            <a:pPr marL="342900" indent="-342900">
              <a:buAutoNum type="arabicPeriod"/>
            </a:pPr>
            <a:r>
              <a:rPr lang="en-IN" dirty="0"/>
              <a:t>Generator</a:t>
            </a:r>
          </a:p>
          <a:p>
            <a:pPr marL="342900" indent="-342900">
              <a:buAutoNum type="arabicPeriod"/>
            </a:pPr>
            <a:r>
              <a:rPr lang="en-IN" dirty="0"/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31343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8D91-C359-956C-078D-2547DEB9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F6AE-9376-73C4-9E7A-B6B26C29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90725"/>
            <a:ext cx="10728325" cy="378777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5600" dirty="0"/>
              <a:t>Dataset: Our dataset will consist of 3000 RGB images from various domains (mountains, forests, </a:t>
            </a:r>
            <a:r>
              <a:rPr lang="en-IN" sz="5600" dirty="0" err="1"/>
              <a:t>cities,etc</a:t>
            </a:r>
            <a:r>
              <a:rPr lang="en-IN" sz="5600" dirty="0"/>
              <a:t>..). We will convert this RGB images to grayscale which will act as labels for our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600" dirty="0"/>
              <a:t>For a single step , we ran the generator once and the discriminator twice.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600" dirty="0"/>
              <a:t>For the  discriminator, maximizing  its loss would  mean classifying generated images accurately as well  producing a good probability (closer to 1.0) for images from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600" dirty="0"/>
              <a:t>The generator , by minimizing its loss , improves itself to such an extent that it can fool the discriminator . Fooling the discriminator means that the discriminator will produce probabilities (closer to 1.0) even for generated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600" dirty="0"/>
              <a:t>We’ll  train the discriminator  in such a manner that it will output probabilities closer to 1.0 for real images (from our dataset) and output probabilities closer to 0.0 for images coming from the generator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600" dirty="0"/>
              <a:t>If the discriminator is “smart” enough, it will output the probabilities closer to 1.0 for real images(coming from our dataset). So , we are training our generator to forge such realistic images which will make the discriminator output probability closer to 1.0 even when the images are forged ( not from the dataset , but from the generator).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9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9B880-2C67-504A-0825-9F762614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95351"/>
            <a:ext cx="3095626" cy="1477328"/>
          </a:xfrm>
        </p:spPr>
        <p:txBody>
          <a:bodyPr>
            <a:normAutofit/>
          </a:bodyPr>
          <a:lstStyle/>
          <a:p>
            <a:r>
              <a:rPr lang="en-IN" dirty="0"/>
              <a:t>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2802-0C0C-7ED1-E703-5FBB02DE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626" y="1271775"/>
            <a:ext cx="6900137" cy="234351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IN" sz="4000" dirty="0"/>
              <a:t>The generator will take in grayscale or B/w image, and output an RGB image. Our generator will have an encoder- decoder structure with layers placed symmetrically .</a:t>
            </a:r>
          </a:p>
          <a:p>
            <a:pPr>
              <a:lnSpc>
                <a:spcPct val="110000"/>
              </a:lnSpc>
            </a:pPr>
            <a:r>
              <a:rPr lang="en-IN" sz="4000" dirty="0"/>
              <a:t>The encoder will take a grayscale images and produce a latent representation (z) of it(also called as bottleneck representation)</a:t>
            </a:r>
          </a:p>
          <a:p>
            <a:pPr>
              <a:lnSpc>
                <a:spcPct val="110000"/>
              </a:lnSpc>
            </a:pPr>
            <a:r>
              <a:rPr lang="en-IN" sz="4000" dirty="0"/>
              <a:t>The decoder’s job is to produce an RGB image by enlarging this latent representation. This approach is used by most autoencoders as well as other encoder-decoder structures.</a:t>
            </a:r>
          </a:p>
          <a:p>
            <a:pPr>
              <a:lnSpc>
                <a:spcPct val="110000"/>
              </a:lnSpc>
            </a:pPr>
            <a:endParaRPr lang="en-IN" sz="1000" dirty="0"/>
          </a:p>
        </p:txBody>
      </p:sp>
      <p:pic>
        <p:nvPicPr>
          <p:cNvPr id="3074" name="Picture 2" descr="Choosing Between GAN Or Encoder Decoder Architecture For ML Applications Is  Like Comparing Apples To Oranges">
            <a:extLst>
              <a:ext uri="{FF2B5EF4-FFF2-40B4-BE49-F238E27FC236}">
                <a16:creationId xmlns:a16="http://schemas.microsoft.com/office/drawing/2014/main" id="{628770B4-01DC-6332-BA74-C549A96C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837" y="3585538"/>
            <a:ext cx="10728325" cy="2977111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9ECD-3730-1C21-DDD8-48681EF6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UNET Architecture </a:t>
            </a:r>
          </a:p>
        </p:txBody>
      </p:sp>
      <p:pic>
        <p:nvPicPr>
          <p:cNvPr id="5" name="Picture 4" descr="Modern stone building interior">
            <a:extLst>
              <a:ext uri="{FF2B5EF4-FFF2-40B4-BE49-F238E27FC236}">
                <a16:creationId xmlns:a16="http://schemas.microsoft.com/office/drawing/2014/main" id="{3C627C1B-AB41-8F73-6ADE-98FA65A7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0" r="25758" b="-1"/>
          <a:stretch/>
        </p:blipFill>
        <p:spPr>
          <a:xfrm>
            <a:off x="-1055077" y="10"/>
            <a:ext cx="357834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4C84-4760-1484-3859-6ABD3020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/>
              <a:t>The architecture contains two paths:</a:t>
            </a:r>
          </a:p>
          <a:p>
            <a:pPr>
              <a:lnSpc>
                <a:spcPct val="110000"/>
              </a:lnSpc>
            </a:pPr>
            <a:r>
              <a:rPr lang="en-IN" sz="1700"/>
              <a:t>First path is the contraction path (also called as the encoder) which is used to capture the context in the image. The encoder is just a traditional stack of convolutional and max pooling layers.</a:t>
            </a:r>
          </a:p>
          <a:p>
            <a:pPr>
              <a:lnSpc>
                <a:spcPct val="110000"/>
              </a:lnSpc>
            </a:pPr>
            <a:r>
              <a:rPr lang="en-IN" sz="1700"/>
              <a:t>The second path is the symmetric expanding path ( also called as decoder) which is used to enable precise localization using transposed convolutions.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/>
          </a:p>
        </p:txBody>
      </p:sp>
      <p:pic>
        <p:nvPicPr>
          <p:cNvPr id="5122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ECC66029-5FB3-706D-0119-139506C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65" y="0"/>
            <a:ext cx="623898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9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59D-5494-3804-7963-CBD459B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C8D3-C0C6-3039-35F7-70DAD2B7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8" y="1534098"/>
            <a:ext cx="10728325" cy="3227375"/>
          </a:xfrm>
        </p:spPr>
        <p:txBody>
          <a:bodyPr/>
          <a:lstStyle/>
          <a:p>
            <a:r>
              <a:rPr lang="en-IN" dirty="0"/>
              <a:t>Our discriminator will be a standard CNN which we use for classification . It will take an image and output a probability of whether the given image is an original or if it is generated (by the generator).</a:t>
            </a:r>
          </a:p>
        </p:txBody>
      </p:sp>
      <p:pic>
        <p:nvPicPr>
          <p:cNvPr id="4102" name="Picture 6" descr="Generative adversarial networks (GAN) based efficient sampling of chemical  composition space for inverse design of inorganic materials | npj  Computational Materials">
            <a:extLst>
              <a:ext uri="{FF2B5EF4-FFF2-40B4-BE49-F238E27FC236}">
                <a16:creationId xmlns:a16="http://schemas.microsoft.com/office/drawing/2014/main" id="{19F1CF68-9134-303C-F6A5-1347330F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75" y="3221563"/>
            <a:ext cx="6524625" cy="307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7E01-C5BE-83BB-4C2E-ADEE2D5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used to train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D25C-B846-5E9C-00C7-FD1E8756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Soft and Noisy labels</a:t>
            </a:r>
          </a:p>
          <a:p>
            <a:r>
              <a:rPr lang="en-IN" dirty="0"/>
              <a:t>Used the Adam Optimiser</a:t>
            </a:r>
          </a:p>
          <a:p>
            <a:r>
              <a:rPr lang="en-IN" dirty="0"/>
              <a:t>Train the discriminator Twice</a:t>
            </a:r>
          </a:p>
          <a:p>
            <a:r>
              <a:rPr lang="en-IN" dirty="0"/>
              <a:t>Avoid sparse gradients: ReLU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0722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7B9AF98F4845B6C94475DC5A64D9" ma:contentTypeVersion="15" ma:contentTypeDescription="Create a new document." ma:contentTypeScope="" ma:versionID="608881448d6d391b75bdd912801fc047">
  <xsd:schema xmlns:xsd="http://www.w3.org/2001/XMLSchema" xmlns:xs="http://www.w3.org/2001/XMLSchema" xmlns:p="http://schemas.microsoft.com/office/2006/metadata/properties" xmlns:ns3="433af422-5cc6-4a39-af29-4d2d92169cdb" xmlns:ns4="00535f98-5b79-47b1-8f4f-c504002e37cf" targetNamespace="http://schemas.microsoft.com/office/2006/metadata/properties" ma:root="true" ma:fieldsID="e078b07bc4c6857f983968802ab2748e" ns3:_="" ns4:_="">
    <xsd:import namespace="433af422-5cc6-4a39-af29-4d2d92169cdb"/>
    <xsd:import namespace="00535f98-5b79-47b1-8f4f-c504002e37c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af422-5cc6-4a39-af29-4d2d9216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35f98-5b79-47b1-8f4f-c504002e3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535f98-5b79-47b1-8f4f-c504002e37cf" xsi:nil="true"/>
  </documentManagement>
</p:properties>
</file>

<file path=customXml/itemProps1.xml><?xml version="1.0" encoding="utf-8"?>
<ds:datastoreItem xmlns:ds="http://schemas.openxmlformats.org/officeDocument/2006/customXml" ds:itemID="{AAADAE33-CC2E-46CA-B572-642ED54DC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3af422-5cc6-4a39-af29-4d2d92169cdb"/>
    <ds:schemaRef ds:uri="00535f98-5b79-47b1-8f4f-c504002e3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6946A0-68C1-44F2-8756-7E444DFAE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0E054-380F-4CAE-8DB4-8757EB39A51C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00535f98-5b79-47b1-8f4f-c504002e37cf"/>
    <ds:schemaRef ds:uri="433af422-5cc6-4a39-af29-4d2d92169c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580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Sagona Book</vt:lpstr>
      <vt:lpstr>The Hand Extrablack</vt:lpstr>
      <vt:lpstr>Wingdings</vt:lpstr>
      <vt:lpstr>BlobVTI</vt:lpstr>
      <vt:lpstr>COLORIZATION OF GREYSCALE IMAGES</vt:lpstr>
      <vt:lpstr>WHAT ARE GANs</vt:lpstr>
      <vt:lpstr>Motivation</vt:lpstr>
      <vt:lpstr>Design</vt:lpstr>
      <vt:lpstr>Methodology</vt:lpstr>
      <vt:lpstr>Generator </vt:lpstr>
      <vt:lpstr>UNET Architecture </vt:lpstr>
      <vt:lpstr>Discriminator</vt:lpstr>
      <vt:lpstr>Techniques used to train GAN</vt:lpstr>
      <vt:lpstr>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MAURYA</dc:creator>
  <cp:lastModifiedBy>ABHINAV MAURYA</cp:lastModifiedBy>
  <cp:revision>2</cp:revision>
  <dcterms:created xsi:type="dcterms:W3CDTF">2023-05-13T18:05:09Z</dcterms:created>
  <dcterms:modified xsi:type="dcterms:W3CDTF">2023-05-14T00:36:30Z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0x01010038047B9AF98F4845B6C94475DC5A64D9</vt:lpwstr>
  </property>
</Properties>
</file>