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c1fca68e4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c1fca68e4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c1fca68e4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c1fca68e4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c27ceb33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c27ceb33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c1fca68e4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c1fca68e4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c27ceb3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c27ceb3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c27ceb33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c27ceb33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c27ceb33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c27ceb33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c27ceb33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c27ceb33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c27ceb33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c27ceb33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5d9bcb42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5d9bcb42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c1fca68e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c1fca68e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5d9bcb42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5d9bcb42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c27ceb33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c27ceb33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5d9bcb42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5d9bcb42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5d9bcb42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5d9bcb42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c1fca68e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c1fca68e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5d9bcb42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5d9bcb42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1fca68e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1fca68e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c1fca68e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c1fca68e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d9bcb4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d9bcb4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c1fca68e4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c1fca68e4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c1fca68e4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c1fca68e4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hyperlink" Target="https://app.powerbi.com/view?r=eyJrIjoiZmQxNzRkNDYtYmI2NC00MTMzLWIwZWItMTRmNzVmYzU3ZDRkIiwidCI6ImE4ZWVjMjgxLWFhYTMtNGRhZS1hYzliLTlhMzk4YjkyMTVlNyIsImMiOjN9" TargetMode="External"/><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app.powerbi.com/view?r=eyJrIjoiOGVkNDFiOGQtZmYyYi00ZTJjLTgyMzQtZjRkMzdiYTFkZjEyIiwidCI6ImE4ZWVjMjgxLWFhYTMtNGRhZS1hYzliLTlhMzk4YjkyMTVlNyIsImMiOjN9" TargetMode="External"/><Relationship Id="rId4" Type="http://schemas.openxmlformats.org/officeDocument/2006/relationships/image" Target="../media/image9.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o_l4Ab5FRwM"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idx="1" type="subTitle"/>
          </p:nvPr>
        </p:nvSpPr>
        <p:spPr>
          <a:xfrm>
            <a:off x="444150" y="3076950"/>
            <a:ext cx="8520600" cy="198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solidFill>
                  <a:srgbClr val="FFFFFF"/>
                </a:solidFill>
              </a:rPr>
              <a:t>Team</a:t>
            </a:r>
            <a:endParaRPr sz="1400">
              <a:solidFill>
                <a:srgbClr val="FFFFFF"/>
              </a:solidFill>
            </a:endParaRPr>
          </a:p>
          <a:p>
            <a:pPr indent="0" lvl="0" marL="0" rtl="0" algn="r">
              <a:spcBef>
                <a:spcPts val="0"/>
              </a:spcBef>
              <a:spcAft>
                <a:spcPts val="0"/>
              </a:spcAft>
              <a:buNone/>
            </a:pPr>
            <a:r>
              <a:rPr b="1" lang="en" sz="1400">
                <a:solidFill>
                  <a:srgbClr val="FFFFFF"/>
                </a:solidFill>
              </a:rPr>
              <a:t>Filter Coffee</a:t>
            </a:r>
            <a:endParaRPr b="1" sz="1400">
              <a:solidFill>
                <a:srgbClr val="FFFFFF"/>
              </a:solidFill>
            </a:endParaRPr>
          </a:p>
          <a:p>
            <a:pPr indent="0" lvl="0" marL="0" rtl="0" algn="r">
              <a:spcBef>
                <a:spcPts val="0"/>
              </a:spcBef>
              <a:spcAft>
                <a:spcPts val="0"/>
              </a:spcAft>
              <a:buNone/>
            </a:pPr>
            <a:r>
              <a:t/>
            </a:r>
            <a:endParaRPr sz="1400">
              <a:solidFill>
                <a:srgbClr val="FFFFFF"/>
              </a:solidFill>
            </a:endParaRPr>
          </a:p>
          <a:p>
            <a:pPr indent="0" lvl="0" marL="0" rtl="0" algn="r">
              <a:spcBef>
                <a:spcPts val="0"/>
              </a:spcBef>
              <a:spcAft>
                <a:spcPts val="0"/>
              </a:spcAft>
              <a:buNone/>
            </a:pPr>
            <a:r>
              <a:rPr lang="en" sz="1400">
                <a:solidFill>
                  <a:srgbClr val="FFFFFF"/>
                </a:solidFill>
              </a:rPr>
              <a:t>Team Members</a:t>
            </a:r>
            <a:br>
              <a:rPr lang="en" sz="1400">
                <a:solidFill>
                  <a:srgbClr val="FFFFFF"/>
                </a:solidFill>
              </a:rPr>
            </a:br>
            <a:r>
              <a:rPr b="1" lang="en" sz="1400">
                <a:solidFill>
                  <a:srgbClr val="FFFFFF"/>
                </a:solidFill>
              </a:rPr>
              <a:t>Abhinav Nagaraj</a:t>
            </a:r>
            <a:endParaRPr b="1" sz="1400">
              <a:solidFill>
                <a:srgbClr val="FFFFFF"/>
              </a:solidFill>
            </a:endParaRPr>
          </a:p>
          <a:p>
            <a:pPr indent="0" lvl="0" marL="0" rtl="0" algn="r">
              <a:spcBef>
                <a:spcPts val="0"/>
              </a:spcBef>
              <a:spcAft>
                <a:spcPts val="0"/>
              </a:spcAft>
              <a:buNone/>
            </a:pPr>
            <a:r>
              <a:rPr b="1" lang="en" sz="1400">
                <a:solidFill>
                  <a:srgbClr val="FFFFFF"/>
                </a:solidFill>
              </a:rPr>
              <a:t>Dileep Ravindranath Holla</a:t>
            </a:r>
            <a:br>
              <a:rPr b="1" lang="en" sz="1400">
                <a:solidFill>
                  <a:srgbClr val="FFFFFF"/>
                </a:solidFill>
              </a:rPr>
            </a:br>
            <a:r>
              <a:rPr b="1" lang="en" sz="1400">
                <a:solidFill>
                  <a:srgbClr val="FFFFFF"/>
                </a:solidFill>
              </a:rPr>
              <a:t>Mahesh Vatalu Renukaprasad</a:t>
            </a:r>
            <a:endParaRPr b="1" sz="1400">
              <a:solidFill>
                <a:srgbClr val="FFFFFF"/>
              </a:solidFill>
            </a:endParaRPr>
          </a:p>
        </p:txBody>
      </p:sp>
      <p:pic>
        <p:nvPicPr>
          <p:cNvPr id="65" name="Google Shape;65;p13"/>
          <p:cNvPicPr preferRelativeResize="0"/>
          <p:nvPr/>
        </p:nvPicPr>
        <p:blipFill>
          <a:blip r:embed="rId3">
            <a:alphaModFix/>
          </a:blip>
          <a:stretch>
            <a:fillRect/>
          </a:stretch>
        </p:blipFill>
        <p:spPr>
          <a:xfrm>
            <a:off x="0" y="80125"/>
            <a:ext cx="5590301" cy="1397575"/>
          </a:xfrm>
          <a:prstGeom prst="rect">
            <a:avLst/>
          </a:prstGeom>
          <a:noFill/>
          <a:ln>
            <a:noFill/>
          </a:ln>
        </p:spPr>
      </p:pic>
      <p:sp>
        <p:nvSpPr>
          <p:cNvPr id="66" name="Google Shape;66;p13"/>
          <p:cNvSpPr txBox="1"/>
          <p:nvPr/>
        </p:nvSpPr>
        <p:spPr>
          <a:xfrm>
            <a:off x="234425" y="1744788"/>
            <a:ext cx="50604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INFO 5100 </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Application Engineering &amp; Development</a:t>
            </a:r>
            <a:endParaRPr>
              <a:latin typeface="Roboto"/>
              <a:ea typeface="Roboto"/>
              <a:cs typeface="Roboto"/>
              <a:sym typeface="Roboto"/>
            </a:endParaRPr>
          </a:p>
        </p:txBody>
      </p:sp>
      <p:pic>
        <p:nvPicPr>
          <p:cNvPr id="67" name="Google Shape;67;p13"/>
          <p:cNvPicPr preferRelativeResize="0"/>
          <p:nvPr/>
        </p:nvPicPr>
        <p:blipFill>
          <a:blip r:embed="rId4">
            <a:alphaModFix/>
          </a:blip>
          <a:stretch>
            <a:fillRect/>
          </a:stretch>
        </p:blipFill>
        <p:spPr>
          <a:xfrm>
            <a:off x="7635998" y="157372"/>
            <a:ext cx="1426127" cy="1397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11725" y="500925"/>
            <a:ext cx="4677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Time Notifications</a:t>
            </a:r>
            <a:endParaRPr/>
          </a:p>
        </p:txBody>
      </p:sp>
      <p:pic>
        <p:nvPicPr>
          <p:cNvPr id="167" name="Google Shape;167;p22"/>
          <p:cNvPicPr preferRelativeResize="0"/>
          <p:nvPr/>
        </p:nvPicPr>
        <p:blipFill rotWithShape="1">
          <a:blip r:embed="rId3">
            <a:alphaModFix/>
          </a:blip>
          <a:srcRect b="27321" l="22336" r="19783" t="22922"/>
          <a:stretch/>
        </p:blipFill>
        <p:spPr>
          <a:xfrm>
            <a:off x="8156975" y="4229775"/>
            <a:ext cx="987026" cy="848526"/>
          </a:xfrm>
          <a:prstGeom prst="rect">
            <a:avLst/>
          </a:prstGeom>
          <a:noFill/>
          <a:ln>
            <a:noFill/>
          </a:ln>
        </p:spPr>
      </p:pic>
      <p:pic>
        <p:nvPicPr>
          <p:cNvPr id="168" name="Google Shape;168;p22"/>
          <p:cNvPicPr preferRelativeResize="0"/>
          <p:nvPr/>
        </p:nvPicPr>
        <p:blipFill>
          <a:blip r:embed="rId4">
            <a:alphaModFix/>
          </a:blip>
          <a:stretch>
            <a:fillRect/>
          </a:stretch>
        </p:blipFill>
        <p:spPr>
          <a:xfrm>
            <a:off x="88513" y="1619925"/>
            <a:ext cx="8966975" cy="225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11725" y="500925"/>
            <a:ext cx="6741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time Reporting</a:t>
            </a:r>
            <a:endParaRPr/>
          </a:p>
        </p:txBody>
      </p:sp>
      <p:pic>
        <p:nvPicPr>
          <p:cNvPr id="174" name="Google Shape;174;p23"/>
          <p:cNvPicPr preferRelativeResize="0"/>
          <p:nvPr/>
        </p:nvPicPr>
        <p:blipFill rotWithShape="1">
          <a:blip r:embed="rId3">
            <a:alphaModFix/>
          </a:blip>
          <a:srcRect b="27321" l="22336" r="19783" t="22922"/>
          <a:stretch/>
        </p:blipFill>
        <p:spPr>
          <a:xfrm>
            <a:off x="8156975" y="4229775"/>
            <a:ext cx="987026" cy="848526"/>
          </a:xfrm>
          <a:prstGeom prst="rect">
            <a:avLst/>
          </a:prstGeom>
          <a:noFill/>
          <a:ln>
            <a:noFill/>
          </a:ln>
        </p:spPr>
      </p:pic>
      <p:pic>
        <p:nvPicPr>
          <p:cNvPr id="175" name="Google Shape;175;p23"/>
          <p:cNvPicPr preferRelativeResize="0"/>
          <p:nvPr/>
        </p:nvPicPr>
        <p:blipFill>
          <a:blip r:embed="rId4">
            <a:alphaModFix/>
          </a:blip>
          <a:stretch>
            <a:fillRect/>
          </a:stretch>
        </p:blipFill>
        <p:spPr>
          <a:xfrm>
            <a:off x="92588" y="1530100"/>
            <a:ext cx="8958818" cy="25596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pic>
        <p:nvPicPr>
          <p:cNvPr id="181" name="Google Shape;181;p24"/>
          <p:cNvPicPr preferRelativeResize="0"/>
          <p:nvPr/>
        </p:nvPicPr>
        <p:blipFill rotWithShape="1">
          <a:blip r:embed="rId3">
            <a:alphaModFix/>
          </a:blip>
          <a:srcRect b="27321" l="22336" r="19783" t="22922"/>
          <a:stretch/>
        </p:blipFill>
        <p:spPr>
          <a:xfrm>
            <a:off x="8156975" y="4229775"/>
            <a:ext cx="987026" cy="848526"/>
          </a:xfrm>
          <a:prstGeom prst="rect">
            <a:avLst/>
          </a:prstGeom>
          <a:noFill/>
          <a:ln>
            <a:noFill/>
          </a:ln>
        </p:spPr>
      </p:pic>
      <p:pic>
        <p:nvPicPr>
          <p:cNvPr id="182" name="Google Shape;182;p24"/>
          <p:cNvPicPr preferRelativeResize="0"/>
          <p:nvPr/>
        </p:nvPicPr>
        <p:blipFill>
          <a:blip r:embed="rId4">
            <a:alphaModFix/>
          </a:blip>
          <a:stretch>
            <a:fillRect/>
          </a:stretch>
        </p:blipFill>
        <p:spPr>
          <a:xfrm>
            <a:off x="1307713" y="1364225"/>
            <a:ext cx="6528566" cy="371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pic>
        <p:nvPicPr>
          <p:cNvPr id="188" name="Google Shape;188;p25"/>
          <p:cNvPicPr preferRelativeResize="0"/>
          <p:nvPr/>
        </p:nvPicPr>
        <p:blipFill rotWithShape="1">
          <a:blip r:embed="rId3">
            <a:alphaModFix/>
          </a:blip>
          <a:srcRect b="27321" l="22336" r="19783" t="22922"/>
          <a:stretch/>
        </p:blipFill>
        <p:spPr>
          <a:xfrm>
            <a:off x="8156975" y="4229775"/>
            <a:ext cx="987026" cy="848526"/>
          </a:xfrm>
          <a:prstGeom prst="rect">
            <a:avLst/>
          </a:prstGeom>
          <a:noFill/>
          <a:ln>
            <a:noFill/>
          </a:ln>
        </p:spPr>
      </p:pic>
      <p:pic>
        <p:nvPicPr>
          <p:cNvPr id="189" name="Google Shape;189;p25"/>
          <p:cNvPicPr preferRelativeResize="0"/>
          <p:nvPr/>
        </p:nvPicPr>
        <p:blipFill>
          <a:blip r:embed="rId4">
            <a:alphaModFix/>
          </a:blip>
          <a:stretch>
            <a:fillRect/>
          </a:stretch>
        </p:blipFill>
        <p:spPr>
          <a:xfrm>
            <a:off x="904575" y="1254900"/>
            <a:ext cx="6817126" cy="3714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pic>
        <p:nvPicPr>
          <p:cNvPr id="195" name="Google Shape;195;p26"/>
          <p:cNvPicPr preferRelativeResize="0"/>
          <p:nvPr/>
        </p:nvPicPr>
        <p:blipFill rotWithShape="1">
          <a:blip r:embed="rId3">
            <a:alphaModFix/>
          </a:blip>
          <a:srcRect b="27321" l="22336" r="19783" t="22922"/>
          <a:stretch/>
        </p:blipFill>
        <p:spPr>
          <a:xfrm>
            <a:off x="8156975" y="4229775"/>
            <a:ext cx="987026" cy="848526"/>
          </a:xfrm>
          <a:prstGeom prst="rect">
            <a:avLst/>
          </a:prstGeom>
          <a:noFill/>
          <a:ln>
            <a:noFill/>
          </a:ln>
        </p:spPr>
      </p:pic>
      <p:pic>
        <p:nvPicPr>
          <p:cNvPr id="196" name="Google Shape;196;p26"/>
          <p:cNvPicPr preferRelativeResize="0"/>
          <p:nvPr/>
        </p:nvPicPr>
        <p:blipFill>
          <a:blip r:embed="rId4">
            <a:alphaModFix/>
          </a:blip>
          <a:stretch>
            <a:fillRect/>
          </a:stretch>
        </p:blipFill>
        <p:spPr>
          <a:xfrm>
            <a:off x="550600" y="1288075"/>
            <a:ext cx="7255408" cy="37140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pic>
        <p:nvPicPr>
          <p:cNvPr id="202" name="Google Shape;202;p27"/>
          <p:cNvPicPr preferRelativeResize="0"/>
          <p:nvPr/>
        </p:nvPicPr>
        <p:blipFill rotWithShape="1">
          <a:blip r:embed="rId3">
            <a:alphaModFix/>
          </a:blip>
          <a:srcRect b="27321" l="22336" r="19783" t="22922"/>
          <a:stretch/>
        </p:blipFill>
        <p:spPr>
          <a:xfrm>
            <a:off x="8156975" y="4229775"/>
            <a:ext cx="987026" cy="848526"/>
          </a:xfrm>
          <a:prstGeom prst="rect">
            <a:avLst/>
          </a:prstGeom>
          <a:noFill/>
          <a:ln>
            <a:noFill/>
          </a:ln>
        </p:spPr>
      </p:pic>
      <p:pic>
        <p:nvPicPr>
          <p:cNvPr id="203" name="Google Shape;203;p27"/>
          <p:cNvPicPr preferRelativeResize="0"/>
          <p:nvPr/>
        </p:nvPicPr>
        <p:blipFill>
          <a:blip r:embed="rId4">
            <a:alphaModFix/>
          </a:blip>
          <a:stretch>
            <a:fillRect/>
          </a:stretch>
        </p:blipFill>
        <p:spPr>
          <a:xfrm>
            <a:off x="871400" y="1364225"/>
            <a:ext cx="6445199" cy="37140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pic>
        <p:nvPicPr>
          <p:cNvPr id="209" name="Google Shape;209;p28"/>
          <p:cNvPicPr preferRelativeResize="0"/>
          <p:nvPr/>
        </p:nvPicPr>
        <p:blipFill rotWithShape="1">
          <a:blip r:embed="rId3">
            <a:alphaModFix/>
          </a:blip>
          <a:srcRect b="27321" l="22336" r="19783" t="22922"/>
          <a:stretch/>
        </p:blipFill>
        <p:spPr>
          <a:xfrm>
            <a:off x="8156975" y="4229775"/>
            <a:ext cx="987026" cy="848526"/>
          </a:xfrm>
          <a:prstGeom prst="rect">
            <a:avLst/>
          </a:prstGeom>
          <a:noFill/>
          <a:ln>
            <a:noFill/>
          </a:ln>
        </p:spPr>
      </p:pic>
      <p:pic>
        <p:nvPicPr>
          <p:cNvPr id="210" name="Google Shape;210;p28"/>
          <p:cNvPicPr preferRelativeResize="0"/>
          <p:nvPr/>
        </p:nvPicPr>
        <p:blipFill>
          <a:blip r:embed="rId4">
            <a:alphaModFix/>
          </a:blip>
          <a:stretch>
            <a:fillRect/>
          </a:stretch>
        </p:blipFill>
        <p:spPr>
          <a:xfrm>
            <a:off x="749700" y="1199600"/>
            <a:ext cx="6728636" cy="3714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pic>
        <p:nvPicPr>
          <p:cNvPr id="216" name="Google Shape;216;p29"/>
          <p:cNvPicPr preferRelativeResize="0"/>
          <p:nvPr/>
        </p:nvPicPr>
        <p:blipFill rotWithShape="1">
          <a:blip r:embed="rId3">
            <a:alphaModFix/>
          </a:blip>
          <a:srcRect b="27321" l="22336" r="19783" t="22922"/>
          <a:stretch/>
        </p:blipFill>
        <p:spPr>
          <a:xfrm>
            <a:off x="8156975" y="4229775"/>
            <a:ext cx="987026" cy="848526"/>
          </a:xfrm>
          <a:prstGeom prst="rect">
            <a:avLst/>
          </a:prstGeom>
          <a:noFill/>
          <a:ln>
            <a:noFill/>
          </a:ln>
        </p:spPr>
      </p:pic>
      <p:pic>
        <p:nvPicPr>
          <p:cNvPr id="217" name="Google Shape;217;p29"/>
          <p:cNvPicPr preferRelativeResize="0"/>
          <p:nvPr/>
        </p:nvPicPr>
        <p:blipFill>
          <a:blip r:embed="rId4">
            <a:alphaModFix/>
          </a:blip>
          <a:stretch>
            <a:fillRect/>
          </a:stretch>
        </p:blipFill>
        <p:spPr>
          <a:xfrm>
            <a:off x="550600" y="1310225"/>
            <a:ext cx="7852173" cy="36322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pic>
        <p:nvPicPr>
          <p:cNvPr id="223" name="Google Shape;223;p30"/>
          <p:cNvPicPr preferRelativeResize="0"/>
          <p:nvPr/>
        </p:nvPicPr>
        <p:blipFill rotWithShape="1">
          <a:blip r:embed="rId3">
            <a:alphaModFix/>
          </a:blip>
          <a:srcRect b="27321" l="22336" r="19783" t="22922"/>
          <a:stretch/>
        </p:blipFill>
        <p:spPr>
          <a:xfrm>
            <a:off x="8156975" y="4229775"/>
            <a:ext cx="987026" cy="848526"/>
          </a:xfrm>
          <a:prstGeom prst="rect">
            <a:avLst/>
          </a:prstGeom>
          <a:noFill/>
          <a:ln>
            <a:noFill/>
          </a:ln>
        </p:spPr>
      </p:pic>
      <p:pic>
        <p:nvPicPr>
          <p:cNvPr id="224" name="Google Shape;224;p30"/>
          <p:cNvPicPr preferRelativeResize="0"/>
          <p:nvPr/>
        </p:nvPicPr>
        <p:blipFill>
          <a:blip r:embed="rId4">
            <a:alphaModFix/>
          </a:blip>
          <a:stretch>
            <a:fillRect/>
          </a:stretch>
        </p:blipFill>
        <p:spPr>
          <a:xfrm>
            <a:off x="538363" y="1310225"/>
            <a:ext cx="7618618" cy="3714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11725" y="500925"/>
            <a:ext cx="3394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a:t>
            </a:r>
            <a:endParaRPr/>
          </a:p>
        </p:txBody>
      </p:sp>
      <p:pic>
        <p:nvPicPr>
          <p:cNvPr id="230" name="Google Shape;230;p31"/>
          <p:cNvPicPr preferRelativeResize="0"/>
          <p:nvPr/>
        </p:nvPicPr>
        <p:blipFill>
          <a:blip r:embed="rId3">
            <a:alphaModFix/>
          </a:blip>
          <a:stretch>
            <a:fillRect/>
          </a:stretch>
        </p:blipFill>
        <p:spPr>
          <a:xfrm>
            <a:off x="1012925" y="1296575"/>
            <a:ext cx="7248685" cy="3714073"/>
          </a:xfrm>
          <a:prstGeom prst="rect">
            <a:avLst/>
          </a:prstGeom>
          <a:noFill/>
          <a:ln>
            <a:noFill/>
          </a:ln>
        </p:spPr>
      </p:pic>
      <p:sp>
        <p:nvSpPr>
          <p:cNvPr id="231" name="Google Shape;231;p31"/>
          <p:cNvSpPr txBox="1"/>
          <p:nvPr/>
        </p:nvSpPr>
        <p:spPr>
          <a:xfrm>
            <a:off x="3139125" y="500925"/>
            <a:ext cx="52512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https://app.powerbi.com/view?r=eyJrIjoiZmQxNzRkNDYtYmI2NC00MTMzLWIwZWItMTRmNzVmYzU3ZDRkIiwidCI6ImE4ZWVjMjgxLWFhYTMtNGRhZS1hYzliLTlhMzk4YjkyMTVlNyIsImMiOjN9</a:t>
            </a:r>
            <a:endParaRPr>
              <a:latin typeface="Roboto"/>
              <a:ea typeface="Roboto"/>
              <a:cs typeface="Roboto"/>
              <a:sym typeface="Roboto"/>
            </a:endParaRPr>
          </a:p>
        </p:txBody>
      </p:sp>
      <p:pic>
        <p:nvPicPr>
          <p:cNvPr id="232" name="Google Shape;232;p31"/>
          <p:cNvPicPr preferRelativeResize="0"/>
          <p:nvPr/>
        </p:nvPicPr>
        <p:blipFill rotWithShape="1">
          <a:blip r:embed="rId5">
            <a:alphaModFix/>
          </a:blip>
          <a:srcRect b="27321" l="22336" r="19783" t="22922"/>
          <a:stretch/>
        </p:blipFill>
        <p:spPr>
          <a:xfrm>
            <a:off x="8156975" y="4229775"/>
            <a:ext cx="987026" cy="848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278600" y="683450"/>
            <a:ext cx="63672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250,000</a:t>
            </a:r>
            <a:endParaRPr/>
          </a:p>
        </p:txBody>
      </p:sp>
      <p:sp>
        <p:nvSpPr>
          <p:cNvPr id="73" name="Google Shape;73;p14"/>
          <p:cNvSpPr txBox="1"/>
          <p:nvPr>
            <p:ph idx="1" type="body"/>
          </p:nvPr>
        </p:nvSpPr>
        <p:spPr>
          <a:xfrm>
            <a:off x="278600" y="1748775"/>
            <a:ext cx="5334900" cy="4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Veterans Leave the Military Every year</a:t>
            </a:r>
            <a:endParaRPr b="1"/>
          </a:p>
        </p:txBody>
      </p:sp>
      <p:sp>
        <p:nvSpPr>
          <p:cNvPr id="74" name="Google Shape;74;p14"/>
          <p:cNvSpPr txBox="1"/>
          <p:nvPr>
            <p:ph type="title"/>
          </p:nvPr>
        </p:nvSpPr>
        <p:spPr>
          <a:xfrm>
            <a:off x="225700" y="2815175"/>
            <a:ext cx="63672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60-80%</a:t>
            </a:r>
            <a:endParaRPr/>
          </a:p>
        </p:txBody>
      </p:sp>
      <p:sp>
        <p:nvSpPr>
          <p:cNvPr id="75" name="Google Shape;75;p14"/>
          <p:cNvSpPr txBox="1"/>
          <p:nvPr>
            <p:ph idx="1" type="body"/>
          </p:nvPr>
        </p:nvSpPr>
        <p:spPr>
          <a:xfrm>
            <a:off x="278600" y="3876425"/>
            <a:ext cx="6093300" cy="47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Left the military without access to adequate higher education,  vocational training, access to adequate mental healthcare or </a:t>
            </a:r>
            <a:r>
              <a:rPr b="1" lang="en"/>
              <a:t>employment</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311725" y="500925"/>
            <a:ext cx="3394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a:t>
            </a:r>
            <a:endParaRPr/>
          </a:p>
        </p:txBody>
      </p:sp>
      <p:sp>
        <p:nvSpPr>
          <p:cNvPr id="238" name="Google Shape;238;p32"/>
          <p:cNvSpPr txBox="1"/>
          <p:nvPr/>
        </p:nvSpPr>
        <p:spPr>
          <a:xfrm>
            <a:off x="3139125" y="500925"/>
            <a:ext cx="52512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https://app.powerbi.com/view?r=eyJrIjoiOGVkNDFiOGQtZmYyYi00ZTJjLTgyMzQtZjRkMzdiYTFkZjEyIiwidCI6ImE4ZWVjMjgxLWFhYTMtNGRhZS1hYzliLTlhMzk4YjkyMTVlNyIsImMiOjN9</a:t>
            </a:r>
            <a:endParaRPr sz="1100"/>
          </a:p>
          <a:p>
            <a:pPr indent="0" lvl="0" marL="0" rtl="0" algn="l">
              <a:spcBef>
                <a:spcPts val="0"/>
              </a:spcBef>
              <a:spcAft>
                <a:spcPts val="0"/>
              </a:spcAft>
              <a:buNone/>
            </a:pPr>
            <a:r>
              <a:t/>
            </a:r>
            <a:endParaRPr sz="1100"/>
          </a:p>
        </p:txBody>
      </p:sp>
      <p:pic>
        <p:nvPicPr>
          <p:cNvPr id="239" name="Google Shape;239;p32"/>
          <p:cNvPicPr preferRelativeResize="0"/>
          <p:nvPr/>
        </p:nvPicPr>
        <p:blipFill>
          <a:blip r:embed="rId4">
            <a:alphaModFix/>
          </a:blip>
          <a:stretch>
            <a:fillRect/>
          </a:stretch>
        </p:blipFill>
        <p:spPr>
          <a:xfrm>
            <a:off x="1179150" y="1296600"/>
            <a:ext cx="6445015" cy="3714076"/>
          </a:xfrm>
          <a:prstGeom prst="rect">
            <a:avLst/>
          </a:prstGeom>
          <a:noFill/>
          <a:ln>
            <a:noFill/>
          </a:ln>
        </p:spPr>
      </p:pic>
      <p:pic>
        <p:nvPicPr>
          <p:cNvPr id="240" name="Google Shape;240;p32"/>
          <p:cNvPicPr preferRelativeResize="0"/>
          <p:nvPr/>
        </p:nvPicPr>
        <p:blipFill rotWithShape="1">
          <a:blip r:embed="rId5">
            <a:alphaModFix/>
          </a:blip>
          <a:srcRect b="27321" l="22336" r="19783" t="22922"/>
          <a:stretch/>
        </p:blipFill>
        <p:spPr>
          <a:xfrm>
            <a:off x="8156975" y="4229775"/>
            <a:ext cx="987026" cy="8485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311725" y="500925"/>
            <a:ext cx="84048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Time Notifications</a:t>
            </a:r>
            <a:endParaRPr/>
          </a:p>
        </p:txBody>
      </p:sp>
      <p:pic>
        <p:nvPicPr>
          <p:cNvPr id="246" name="Google Shape;246;p33"/>
          <p:cNvPicPr preferRelativeResize="0"/>
          <p:nvPr/>
        </p:nvPicPr>
        <p:blipFill rotWithShape="1">
          <a:blip r:embed="rId3">
            <a:alphaModFix/>
          </a:blip>
          <a:srcRect b="15031" l="0" r="0" t="0"/>
          <a:stretch/>
        </p:blipFill>
        <p:spPr>
          <a:xfrm>
            <a:off x="5171725" y="608375"/>
            <a:ext cx="2893199" cy="4370250"/>
          </a:xfrm>
          <a:prstGeom prst="rect">
            <a:avLst/>
          </a:prstGeom>
          <a:noFill/>
          <a:ln>
            <a:noFill/>
          </a:ln>
        </p:spPr>
      </p:pic>
      <p:pic>
        <p:nvPicPr>
          <p:cNvPr id="247" name="Google Shape;247;p33"/>
          <p:cNvPicPr preferRelativeResize="0"/>
          <p:nvPr/>
        </p:nvPicPr>
        <p:blipFill>
          <a:blip r:embed="rId4">
            <a:alphaModFix/>
          </a:blip>
          <a:stretch>
            <a:fillRect/>
          </a:stretch>
        </p:blipFill>
        <p:spPr>
          <a:xfrm>
            <a:off x="311725" y="3423375"/>
            <a:ext cx="1463376" cy="14633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311725" y="500925"/>
            <a:ext cx="84048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 Notifications</a:t>
            </a:r>
            <a:endParaRPr/>
          </a:p>
        </p:txBody>
      </p:sp>
      <p:pic>
        <p:nvPicPr>
          <p:cNvPr id="253" name="Google Shape;253;p34"/>
          <p:cNvPicPr preferRelativeResize="0"/>
          <p:nvPr/>
        </p:nvPicPr>
        <p:blipFill>
          <a:blip r:embed="rId3">
            <a:alphaModFix/>
          </a:blip>
          <a:stretch>
            <a:fillRect/>
          </a:stretch>
        </p:blipFill>
        <p:spPr>
          <a:xfrm>
            <a:off x="1039951" y="1420825"/>
            <a:ext cx="7064100" cy="3315712"/>
          </a:xfrm>
          <a:prstGeom prst="rect">
            <a:avLst/>
          </a:prstGeom>
          <a:noFill/>
          <a:ln>
            <a:noFill/>
          </a:ln>
        </p:spPr>
      </p:pic>
      <p:pic>
        <p:nvPicPr>
          <p:cNvPr id="254" name="Google Shape;254;p34"/>
          <p:cNvPicPr preferRelativeResize="0"/>
          <p:nvPr/>
        </p:nvPicPr>
        <p:blipFill rotWithShape="1">
          <a:blip r:embed="rId4">
            <a:alphaModFix/>
          </a:blip>
          <a:srcRect b="27321" l="22336" r="19783" t="22922"/>
          <a:stretch/>
        </p:blipFill>
        <p:spPr>
          <a:xfrm>
            <a:off x="8156975" y="4229775"/>
            <a:ext cx="987026" cy="8485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260" name="Google Shape;260;p35"/>
          <p:cNvPicPr preferRelativeResize="0"/>
          <p:nvPr/>
        </p:nvPicPr>
        <p:blipFill>
          <a:blip r:embed="rId3">
            <a:alphaModFix/>
          </a:blip>
          <a:stretch>
            <a:fillRect/>
          </a:stretch>
        </p:blipFill>
        <p:spPr>
          <a:xfrm>
            <a:off x="4926950" y="2088675"/>
            <a:ext cx="2466084" cy="2416725"/>
          </a:xfrm>
          <a:prstGeom prst="rect">
            <a:avLst/>
          </a:prstGeom>
          <a:noFill/>
          <a:ln>
            <a:noFill/>
          </a:ln>
        </p:spPr>
      </p:pic>
      <p:pic>
        <p:nvPicPr>
          <p:cNvPr id="261" name="Google Shape;261;p35"/>
          <p:cNvPicPr preferRelativeResize="0"/>
          <p:nvPr/>
        </p:nvPicPr>
        <p:blipFill>
          <a:blip r:embed="rId4">
            <a:alphaModFix/>
          </a:blip>
          <a:stretch>
            <a:fillRect/>
          </a:stretch>
        </p:blipFill>
        <p:spPr>
          <a:xfrm>
            <a:off x="1348250" y="2088675"/>
            <a:ext cx="2416724" cy="2416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it mean to leave the Armed Forces?</a:t>
            </a:r>
            <a:endParaRPr/>
          </a:p>
        </p:txBody>
      </p:sp>
      <p:sp>
        <p:nvSpPr>
          <p:cNvPr id="81" name="Google Shape;81;p15"/>
          <p:cNvSpPr txBox="1"/>
          <p:nvPr>
            <p:ph idx="1" type="body"/>
          </p:nvPr>
        </p:nvSpPr>
        <p:spPr>
          <a:xfrm>
            <a:off x="4523000" y="257575"/>
            <a:ext cx="4166400" cy="4098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R</a:t>
            </a:r>
            <a:r>
              <a:rPr lang="en" sz="1400"/>
              <a:t>elocating, living independently for the first time</a:t>
            </a:r>
            <a:endParaRPr sz="1400"/>
          </a:p>
          <a:p>
            <a:pPr indent="-317500" lvl="0" marL="457200" rtl="0" algn="just">
              <a:spcBef>
                <a:spcPts val="0"/>
              </a:spcBef>
              <a:spcAft>
                <a:spcPts val="0"/>
              </a:spcAft>
              <a:buSzPts val="1400"/>
              <a:buChar char="●"/>
            </a:pPr>
            <a:r>
              <a:rPr lang="en" sz="1400"/>
              <a:t>No access to adequate mental healthcare</a:t>
            </a:r>
            <a:endParaRPr sz="1400"/>
          </a:p>
          <a:p>
            <a:pPr indent="-317500" lvl="0" marL="457200" rtl="0" algn="just">
              <a:spcBef>
                <a:spcPts val="0"/>
              </a:spcBef>
              <a:spcAft>
                <a:spcPts val="0"/>
              </a:spcAft>
              <a:buSzPts val="1400"/>
              <a:buChar char="●"/>
            </a:pPr>
            <a:r>
              <a:rPr lang="en" sz="1400"/>
              <a:t>No access to adequate Higher Education</a:t>
            </a:r>
            <a:endParaRPr sz="1400"/>
          </a:p>
          <a:p>
            <a:pPr indent="-317500" lvl="0" marL="457200" rtl="0" algn="just">
              <a:spcBef>
                <a:spcPts val="0"/>
              </a:spcBef>
              <a:spcAft>
                <a:spcPts val="0"/>
              </a:spcAft>
              <a:buSzPts val="1400"/>
              <a:buChar char="●"/>
            </a:pPr>
            <a:r>
              <a:rPr lang="en" sz="1400"/>
              <a:t>These  major  life  changes  are  challenging  for  military  veterans,  just  as  they  are challenging for anyone. </a:t>
            </a:r>
            <a:endParaRPr sz="1400"/>
          </a:p>
          <a:p>
            <a:pPr indent="-317500" lvl="0" marL="457200" rtl="0" algn="just">
              <a:spcBef>
                <a:spcPts val="0"/>
              </a:spcBef>
              <a:spcAft>
                <a:spcPts val="0"/>
              </a:spcAft>
              <a:buSzPts val="1400"/>
              <a:buChar char="●"/>
            </a:pPr>
            <a:r>
              <a:rPr lang="en" sz="1400"/>
              <a:t>The challenges associated with these changes are not easily studied or  represented, in  part  because  they  are  not  captured  by medical  diagnoses,  and in  part because it is  difficult  to  draw meaningful lines  between  physiological, psychological,  and social problems. </a:t>
            </a:r>
            <a:endParaRPr sz="1400"/>
          </a:p>
          <a:p>
            <a:pPr indent="-317500" lvl="0" marL="457200" rtl="0" algn="just">
              <a:spcBef>
                <a:spcPts val="0"/>
              </a:spcBef>
              <a:spcAft>
                <a:spcPts val="0"/>
              </a:spcAft>
              <a:buSzPts val="1400"/>
              <a:buChar char="●"/>
            </a:pPr>
            <a:r>
              <a:rPr lang="en" sz="1400"/>
              <a:t>Moreover, this stuff of everyday life tends to be overshadowed by veterans’ other,  more  extreme,  experiences  in  combat. </a:t>
            </a:r>
            <a:endParaRPr sz="1400"/>
          </a:p>
          <a:p>
            <a:pPr indent="0" lvl="0" marL="0" rtl="0" algn="just">
              <a:spcBef>
                <a:spcPts val="1600"/>
              </a:spcBef>
              <a:spcAft>
                <a:spcPts val="1600"/>
              </a:spcAft>
              <a:buNone/>
            </a:pPr>
            <a:r>
              <a:t/>
            </a:r>
            <a:endParaRPr sz="1400"/>
          </a:p>
        </p:txBody>
      </p:sp>
      <p:pic>
        <p:nvPicPr>
          <p:cNvPr id="82" name="Google Shape;82;p15"/>
          <p:cNvPicPr preferRelativeResize="0"/>
          <p:nvPr/>
        </p:nvPicPr>
        <p:blipFill rotWithShape="1">
          <a:blip r:embed="rId3">
            <a:alphaModFix/>
          </a:blip>
          <a:srcRect b="27321" l="22336" r="19783" t="22922"/>
          <a:stretch/>
        </p:blipFill>
        <p:spPr>
          <a:xfrm>
            <a:off x="8156975" y="4229775"/>
            <a:ext cx="987026" cy="848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descr="Get Five Finger Death Punch’s latest album “Got Your Six”!!!&#10;iTunes = http://smarturl.it/FFDP6_DLX &#10;Google = http://smarturl.it/FFDP6_GoogleDLX &#10;Amazon = http://smarturl.it/FFDP6_AmzDLX &#10;&#10;Purchase &quot;Wrong Side Of Heaven&quot; now!&#10;iTunes: http://smarturl.it/FFDP4D_iTunes&#10;Amazon: http://smarturl.it/FFDP4D_Amazon&#10;Google Play: http://smarturl.it/FFDP4D_Google&#10;http://smarturl.it/FFDP_3rdOption&#10;&#10;DIRECTOR&#10;NICK PETERSON&#10;&#10;PRODUCER&#10;ALEC ESKANDER&#10;&#10;COMPOSER&#10;ZOLTAN BATHORY&#10;IVAN MOODY&#10;JASON HOOK&#10;JEREMY SPENCER&#10;KEVIN CHURKO&#10;&#10;To reach Wounded Warrior Project anywhere in the world, please call 888.997.2586.&#10;&#10;Music video by Five Finger Death Punch performing Wrong Side Of Heaven. (C) 2014 Prospect Park" id="87" name="Google Shape;87;p16" title="Five Finger Death Punch - Wrong Side Of Heaven">
            <a:hlinkClick r:id="rId3"/>
          </p:cNvPr>
          <p:cNvPicPr preferRelativeResize="0"/>
          <p:nvPr/>
        </p:nvPicPr>
        <p:blipFill>
          <a:blip r:embed="rId4">
            <a:alphaModFix/>
          </a:blip>
          <a:stretch>
            <a:fillRect/>
          </a:stretch>
        </p:blipFill>
        <p:spPr>
          <a:xfrm>
            <a:off x="1071600" y="109626"/>
            <a:ext cx="6565675" cy="492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212325" y="268650"/>
            <a:ext cx="3706500" cy="14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can we do to help this situation? </a:t>
            </a:r>
            <a:endParaRPr/>
          </a:p>
        </p:txBody>
      </p:sp>
      <p:sp>
        <p:nvSpPr>
          <p:cNvPr id="93" name="Google Shape;93;p17"/>
          <p:cNvSpPr txBox="1"/>
          <p:nvPr>
            <p:ph idx="1" type="body"/>
          </p:nvPr>
        </p:nvSpPr>
        <p:spPr>
          <a:xfrm>
            <a:off x="4572000" y="428625"/>
            <a:ext cx="4166400" cy="3295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Develop, design and deploy a multi-party organization that can connect the veteran to one or more organizations</a:t>
            </a:r>
            <a:endParaRPr sz="1600"/>
          </a:p>
          <a:p>
            <a:pPr indent="-330200" lvl="0" marL="457200" rtl="0" algn="l">
              <a:spcBef>
                <a:spcPts val="0"/>
              </a:spcBef>
              <a:spcAft>
                <a:spcPts val="0"/>
              </a:spcAft>
              <a:buSzPts val="1600"/>
              <a:buChar char="●"/>
            </a:pPr>
            <a:r>
              <a:rPr lang="en" sz="1600"/>
              <a:t>Incorporate Medical, Education, Employment &amp; Housing Enterprises. </a:t>
            </a:r>
            <a:endParaRPr sz="1600"/>
          </a:p>
          <a:p>
            <a:pPr indent="-330200" lvl="0" marL="457200" rtl="0" algn="l">
              <a:spcBef>
                <a:spcPts val="0"/>
              </a:spcBef>
              <a:spcAft>
                <a:spcPts val="0"/>
              </a:spcAft>
              <a:buSzPts val="1600"/>
              <a:buChar char="●"/>
            </a:pPr>
            <a:r>
              <a:rPr lang="en" sz="1600"/>
              <a:t>Multiple organizations under the said enterprises under which the veteran can apply for training, seek medical help etc</a:t>
            </a:r>
            <a:endParaRPr sz="1600"/>
          </a:p>
          <a:p>
            <a:pPr indent="-330200" lvl="0" marL="457200" rtl="0" algn="l">
              <a:spcBef>
                <a:spcPts val="0"/>
              </a:spcBef>
              <a:spcAft>
                <a:spcPts val="0"/>
              </a:spcAft>
              <a:buSzPts val="1600"/>
              <a:buChar char="●"/>
            </a:pPr>
            <a:r>
              <a:rPr lang="en" sz="1600"/>
              <a:t>Organizational users can review applications/requests and approve/reject the same - or if required route them to other </a:t>
            </a:r>
            <a:r>
              <a:rPr lang="en" sz="1600"/>
              <a:t>organizations</a:t>
            </a:r>
            <a:r>
              <a:rPr lang="en" sz="1600"/>
              <a:t> under a different enterprise</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94" name="Google Shape;94;p17"/>
          <p:cNvSpPr/>
          <p:nvPr/>
        </p:nvSpPr>
        <p:spPr>
          <a:xfrm>
            <a:off x="1046543" y="2236144"/>
            <a:ext cx="2749500" cy="2749500"/>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7"/>
          <p:cNvGrpSpPr/>
          <p:nvPr/>
        </p:nvGrpSpPr>
        <p:grpSpPr>
          <a:xfrm>
            <a:off x="1570990" y="1923849"/>
            <a:ext cx="1700960" cy="1700960"/>
            <a:chOff x="3611776" y="414352"/>
            <a:chExt cx="2166000" cy="2166000"/>
          </a:xfrm>
        </p:grpSpPr>
        <p:sp>
          <p:nvSpPr>
            <p:cNvPr id="96" name="Google Shape;96;p17"/>
            <p:cNvSpPr/>
            <p:nvPr/>
          </p:nvSpPr>
          <p:spPr>
            <a:xfrm>
              <a:off x="3611776" y="414352"/>
              <a:ext cx="2166000" cy="21660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Healthcare</a:t>
              </a:r>
              <a:endParaRPr sz="1200">
                <a:solidFill>
                  <a:srgbClr val="FFFFFF"/>
                </a:solidFill>
                <a:latin typeface="Roboto"/>
                <a:ea typeface="Roboto"/>
                <a:cs typeface="Roboto"/>
                <a:sym typeface="Roboto"/>
              </a:endParaRPr>
            </a:p>
            <a:p>
              <a:pPr indent="0" lvl="0" marL="0" rtl="0" algn="ctr">
                <a:spcBef>
                  <a:spcPts val="0"/>
                </a:spcBef>
                <a:spcAft>
                  <a:spcPts val="0"/>
                </a:spcAft>
                <a:buNone/>
              </a:pPr>
              <a:r>
                <a:rPr lang="en" sz="1200">
                  <a:solidFill>
                    <a:srgbClr val="FFFFFF"/>
                  </a:solidFill>
                  <a:latin typeface="Roboto"/>
                  <a:ea typeface="Roboto"/>
                  <a:cs typeface="Roboto"/>
                  <a:sym typeface="Roboto"/>
                </a:rPr>
                <a:t>Organizations</a:t>
              </a:r>
              <a:endParaRPr sz="1200">
                <a:solidFill>
                  <a:srgbClr val="FFFFFF"/>
                </a:solidFill>
                <a:latin typeface="Roboto"/>
                <a:ea typeface="Roboto"/>
                <a:cs typeface="Roboto"/>
                <a:sym typeface="Roboto"/>
              </a:endParaRPr>
            </a:p>
          </p:txBody>
        </p:sp>
      </p:grpSp>
      <p:grpSp>
        <p:nvGrpSpPr>
          <p:cNvPr id="98" name="Google Shape;98;p17"/>
          <p:cNvGrpSpPr/>
          <p:nvPr/>
        </p:nvGrpSpPr>
        <p:grpSpPr>
          <a:xfrm>
            <a:off x="2317404" y="3194867"/>
            <a:ext cx="1700960" cy="1700960"/>
            <a:chOff x="4562258" y="2032864"/>
            <a:chExt cx="2166000" cy="2166000"/>
          </a:xfrm>
        </p:grpSpPr>
        <p:sp>
          <p:nvSpPr>
            <p:cNvPr id="99" name="Google Shape;99;p17"/>
            <p:cNvSpPr/>
            <p:nvPr/>
          </p:nvSpPr>
          <p:spPr>
            <a:xfrm>
              <a:off x="4562258" y="2032864"/>
              <a:ext cx="2166000" cy="2166000"/>
            </a:xfrm>
            <a:prstGeom prst="ellipse">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Housing Organizations</a:t>
              </a:r>
              <a:endParaRPr sz="1200">
                <a:solidFill>
                  <a:srgbClr val="FFFFFF"/>
                </a:solidFill>
                <a:latin typeface="Roboto"/>
                <a:ea typeface="Roboto"/>
                <a:cs typeface="Roboto"/>
                <a:sym typeface="Roboto"/>
              </a:endParaRPr>
            </a:p>
          </p:txBody>
        </p:sp>
      </p:grpSp>
      <p:grpSp>
        <p:nvGrpSpPr>
          <p:cNvPr id="101" name="Google Shape;101;p17"/>
          <p:cNvGrpSpPr/>
          <p:nvPr/>
        </p:nvGrpSpPr>
        <p:grpSpPr>
          <a:xfrm>
            <a:off x="857231" y="3194867"/>
            <a:ext cx="1700960" cy="1700960"/>
            <a:chOff x="2702876" y="2032864"/>
            <a:chExt cx="2166000" cy="2166000"/>
          </a:xfrm>
        </p:grpSpPr>
        <p:sp>
          <p:nvSpPr>
            <p:cNvPr id="102" name="Google Shape;102;p17"/>
            <p:cNvSpPr/>
            <p:nvPr/>
          </p:nvSpPr>
          <p:spPr>
            <a:xfrm>
              <a:off x="2702876" y="2032864"/>
              <a:ext cx="2166000" cy="2166000"/>
            </a:xfrm>
            <a:prstGeom prst="ellips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Educational</a:t>
              </a:r>
              <a:endParaRPr sz="1200">
                <a:solidFill>
                  <a:srgbClr val="FFFFFF"/>
                </a:solidFill>
                <a:latin typeface="Roboto"/>
                <a:ea typeface="Roboto"/>
                <a:cs typeface="Roboto"/>
                <a:sym typeface="Roboto"/>
              </a:endParaRPr>
            </a:p>
            <a:p>
              <a:pPr indent="0" lvl="0" marL="0" rtl="0" algn="ctr">
                <a:spcBef>
                  <a:spcPts val="0"/>
                </a:spcBef>
                <a:spcAft>
                  <a:spcPts val="0"/>
                </a:spcAft>
                <a:buNone/>
              </a:pPr>
              <a:r>
                <a:rPr lang="en" sz="1200">
                  <a:solidFill>
                    <a:srgbClr val="FFFFFF"/>
                  </a:solidFill>
                  <a:latin typeface="Roboto"/>
                  <a:ea typeface="Roboto"/>
                  <a:cs typeface="Roboto"/>
                  <a:sym typeface="Roboto"/>
                </a:rPr>
                <a:t>Institutions</a:t>
              </a:r>
              <a:endParaRPr sz="1200">
                <a:solidFill>
                  <a:srgbClr val="FFFFFF"/>
                </a:solidFill>
                <a:latin typeface="Roboto"/>
                <a:ea typeface="Roboto"/>
                <a:cs typeface="Roboto"/>
                <a:sym typeface="Roboto"/>
              </a:endParaRPr>
            </a:p>
          </p:txBody>
        </p:sp>
      </p:grpSp>
      <p:sp>
        <p:nvSpPr>
          <p:cNvPr id="104" name="Google Shape;104;p17"/>
          <p:cNvSpPr/>
          <p:nvPr/>
        </p:nvSpPr>
        <p:spPr>
          <a:xfrm>
            <a:off x="1942211" y="3126747"/>
            <a:ext cx="962700" cy="962700"/>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nvSpPr>
        <p:spPr>
          <a:xfrm>
            <a:off x="1836184" y="3332029"/>
            <a:ext cx="1174800" cy="55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Veteran</a:t>
            </a:r>
            <a:endParaRPr b="1">
              <a:latin typeface="Roboto"/>
              <a:ea typeface="Roboto"/>
              <a:cs typeface="Roboto"/>
              <a:sym typeface="Roboto"/>
            </a:endParaRPr>
          </a:p>
        </p:txBody>
      </p:sp>
      <p:pic>
        <p:nvPicPr>
          <p:cNvPr id="106" name="Google Shape;106;p17"/>
          <p:cNvPicPr preferRelativeResize="0"/>
          <p:nvPr/>
        </p:nvPicPr>
        <p:blipFill rotWithShape="1">
          <a:blip r:embed="rId3">
            <a:alphaModFix/>
          </a:blip>
          <a:srcRect b="27321" l="22336" r="19783" t="22922"/>
          <a:stretch/>
        </p:blipFill>
        <p:spPr>
          <a:xfrm>
            <a:off x="8156975" y="4229775"/>
            <a:ext cx="987026" cy="848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190325" y="280175"/>
            <a:ext cx="41877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Ecosystem Architecture</a:t>
            </a:r>
            <a:endParaRPr sz="1800"/>
          </a:p>
        </p:txBody>
      </p:sp>
      <p:cxnSp>
        <p:nvCxnSpPr>
          <p:cNvPr id="112" name="Google Shape;112;p18"/>
          <p:cNvCxnSpPr>
            <a:stCxn id="113" idx="2"/>
            <a:endCxn id="114" idx="1"/>
          </p:cNvCxnSpPr>
          <p:nvPr/>
        </p:nvCxnSpPr>
        <p:spPr>
          <a:xfrm>
            <a:off x="1094950" y="2518100"/>
            <a:ext cx="1845600" cy="923700"/>
          </a:xfrm>
          <a:prstGeom prst="bentConnector3">
            <a:avLst>
              <a:gd fmla="val 50001" name="adj1"/>
            </a:avLst>
          </a:prstGeom>
          <a:noFill/>
          <a:ln cap="flat" cmpd="sng" w="9525">
            <a:solidFill>
              <a:srgbClr val="C2C2C2"/>
            </a:solidFill>
            <a:prstDash val="solid"/>
            <a:round/>
            <a:headEnd len="sm" w="sm" type="none"/>
            <a:tailEnd len="sm" w="sm" type="none"/>
          </a:ln>
        </p:spPr>
      </p:cxnSp>
      <p:cxnSp>
        <p:nvCxnSpPr>
          <p:cNvPr id="115" name="Google Shape;115;p18"/>
          <p:cNvCxnSpPr/>
          <p:nvPr/>
        </p:nvCxnSpPr>
        <p:spPr>
          <a:xfrm flipH="1" rot="10800000">
            <a:off x="1062300" y="1764199"/>
            <a:ext cx="1845600" cy="7542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13" name="Google Shape;113;p18"/>
          <p:cNvSpPr/>
          <p:nvPr/>
        </p:nvSpPr>
        <p:spPr>
          <a:xfrm rot="-5400000">
            <a:off x="-788300" y="2255450"/>
            <a:ext cx="3241200" cy="525300"/>
          </a:xfrm>
          <a:prstGeom prst="roundRect">
            <a:avLst>
              <a:gd fmla="val 16667" name="adj"/>
            </a:avLst>
          </a:prstGeom>
          <a:solidFill>
            <a:srgbClr val="840D35"/>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EcoSystem</a:t>
            </a:r>
            <a:endParaRPr sz="1100">
              <a:solidFill>
                <a:srgbClr val="FFFFFF"/>
              </a:solidFill>
              <a:latin typeface="Roboto"/>
              <a:ea typeface="Roboto"/>
              <a:cs typeface="Roboto"/>
              <a:sym typeface="Roboto"/>
            </a:endParaRPr>
          </a:p>
        </p:txBody>
      </p:sp>
      <p:sp>
        <p:nvSpPr>
          <p:cNvPr id="116" name="Google Shape;116;p18"/>
          <p:cNvSpPr/>
          <p:nvPr/>
        </p:nvSpPr>
        <p:spPr>
          <a:xfrm>
            <a:off x="2940575" y="1501399"/>
            <a:ext cx="2020500" cy="5253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Medical Enterprise</a:t>
            </a:r>
            <a:endParaRPr sz="1100">
              <a:solidFill>
                <a:srgbClr val="FFFFFF"/>
              </a:solidFill>
              <a:latin typeface="Roboto"/>
              <a:ea typeface="Roboto"/>
              <a:cs typeface="Roboto"/>
              <a:sym typeface="Roboto"/>
            </a:endParaRPr>
          </a:p>
        </p:txBody>
      </p:sp>
      <p:sp>
        <p:nvSpPr>
          <p:cNvPr id="114" name="Google Shape;114;p18"/>
          <p:cNvSpPr/>
          <p:nvPr/>
        </p:nvSpPr>
        <p:spPr>
          <a:xfrm>
            <a:off x="2940575" y="3179099"/>
            <a:ext cx="2020500" cy="5253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Housing Enterprise</a:t>
            </a:r>
            <a:endParaRPr sz="1100">
              <a:solidFill>
                <a:srgbClr val="FFFFFF"/>
              </a:solidFill>
              <a:latin typeface="Roboto"/>
              <a:ea typeface="Roboto"/>
              <a:cs typeface="Roboto"/>
              <a:sym typeface="Roboto"/>
            </a:endParaRPr>
          </a:p>
        </p:txBody>
      </p:sp>
      <p:sp>
        <p:nvSpPr>
          <p:cNvPr id="117" name="Google Shape;117;p18"/>
          <p:cNvSpPr/>
          <p:nvPr/>
        </p:nvSpPr>
        <p:spPr>
          <a:xfrm>
            <a:off x="5572550" y="13523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Physical Health</a:t>
            </a:r>
            <a:endParaRPr sz="1100">
              <a:solidFill>
                <a:srgbClr val="FFFFFF"/>
              </a:solidFill>
              <a:latin typeface="Roboto"/>
              <a:ea typeface="Roboto"/>
              <a:cs typeface="Roboto"/>
              <a:sym typeface="Roboto"/>
            </a:endParaRPr>
          </a:p>
        </p:txBody>
      </p:sp>
      <p:sp>
        <p:nvSpPr>
          <p:cNvPr id="118" name="Google Shape;118;p18"/>
          <p:cNvSpPr/>
          <p:nvPr/>
        </p:nvSpPr>
        <p:spPr>
          <a:xfrm>
            <a:off x="5572550" y="104153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Mental Health</a:t>
            </a:r>
            <a:endParaRPr sz="1100">
              <a:solidFill>
                <a:srgbClr val="FFFFFF"/>
              </a:solidFill>
              <a:latin typeface="Roboto"/>
              <a:ea typeface="Roboto"/>
              <a:cs typeface="Roboto"/>
              <a:sym typeface="Roboto"/>
            </a:endParaRPr>
          </a:p>
        </p:txBody>
      </p:sp>
      <p:sp>
        <p:nvSpPr>
          <p:cNvPr id="119" name="Google Shape;119;p18"/>
          <p:cNvSpPr/>
          <p:nvPr/>
        </p:nvSpPr>
        <p:spPr>
          <a:xfrm>
            <a:off x="6104075" y="357663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Temporary Shelters</a:t>
            </a:r>
            <a:endParaRPr sz="1100">
              <a:solidFill>
                <a:srgbClr val="FFFFFF"/>
              </a:solidFill>
              <a:latin typeface="Roboto"/>
              <a:ea typeface="Roboto"/>
              <a:cs typeface="Roboto"/>
              <a:sym typeface="Roboto"/>
            </a:endParaRPr>
          </a:p>
        </p:txBody>
      </p:sp>
      <p:sp>
        <p:nvSpPr>
          <p:cNvPr id="120" name="Google Shape;120;p18"/>
          <p:cNvSpPr/>
          <p:nvPr/>
        </p:nvSpPr>
        <p:spPr>
          <a:xfrm>
            <a:off x="6104075" y="448293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Permanent Housing</a:t>
            </a:r>
            <a:endParaRPr sz="1100">
              <a:solidFill>
                <a:srgbClr val="FFFFFF"/>
              </a:solidFill>
              <a:latin typeface="Roboto"/>
              <a:ea typeface="Roboto"/>
              <a:cs typeface="Roboto"/>
              <a:sym typeface="Roboto"/>
            </a:endParaRPr>
          </a:p>
        </p:txBody>
      </p:sp>
      <p:cxnSp>
        <p:nvCxnSpPr>
          <p:cNvPr id="121" name="Google Shape;121;p18"/>
          <p:cNvCxnSpPr>
            <a:stCxn id="116" idx="3"/>
            <a:endCxn id="117" idx="1"/>
          </p:cNvCxnSpPr>
          <p:nvPr/>
        </p:nvCxnSpPr>
        <p:spPr>
          <a:xfrm flipH="1" rot="10800000">
            <a:off x="4961075" y="397849"/>
            <a:ext cx="611400" cy="1366200"/>
          </a:xfrm>
          <a:prstGeom prst="bentConnector3">
            <a:avLst>
              <a:gd fmla="val 50006" name="adj1"/>
            </a:avLst>
          </a:prstGeom>
          <a:noFill/>
          <a:ln cap="flat" cmpd="sng" w="9525">
            <a:solidFill>
              <a:srgbClr val="C2C2C2"/>
            </a:solidFill>
            <a:prstDash val="solid"/>
            <a:round/>
            <a:headEnd len="sm" w="sm" type="none"/>
            <a:tailEnd len="sm" w="sm" type="none"/>
          </a:ln>
        </p:spPr>
      </p:cxnSp>
      <p:cxnSp>
        <p:nvCxnSpPr>
          <p:cNvPr id="122" name="Google Shape;122;p18"/>
          <p:cNvCxnSpPr>
            <a:stCxn id="116" idx="3"/>
            <a:endCxn id="118" idx="1"/>
          </p:cNvCxnSpPr>
          <p:nvPr/>
        </p:nvCxnSpPr>
        <p:spPr>
          <a:xfrm flipH="1" rot="10800000">
            <a:off x="4961075" y="1304149"/>
            <a:ext cx="611400" cy="459900"/>
          </a:xfrm>
          <a:prstGeom prst="bentConnector3">
            <a:avLst>
              <a:gd fmla="val 50006" name="adj1"/>
            </a:avLst>
          </a:prstGeom>
          <a:noFill/>
          <a:ln cap="flat" cmpd="sng" w="9525">
            <a:solidFill>
              <a:srgbClr val="C2C2C2"/>
            </a:solidFill>
            <a:prstDash val="solid"/>
            <a:round/>
            <a:headEnd len="sm" w="sm" type="none"/>
            <a:tailEnd len="sm" w="sm" type="none"/>
          </a:ln>
        </p:spPr>
      </p:cxnSp>
      <p:cxnSp>
        <p:nvCxnSpPr>
          <p:cNvPr id="123" name="Google Shape;123;p18"/>
          <p:cNvCxnSpPr>
            <a:stCxn id="119" idx="1"/>
            <a:endCxn id="114" idx="3"/>
          </p:cNvCxnSpPr>
          <p:nvPr/>
        </p:nvCxnSpPr>
        <p:spPr>
          <a:xfrm rot="10800000">
            <a:off x="4961075" y="3441788"/>
            <a:ext cx="1143000" cy="3975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24" name="Google Shape;124;p18"/>
          <p:cNvCxnSpPr>
            <a:stCxn id="120" idx="1"/>
            <a:endCxn id="114" idx="3"/>
          </p:cNvCxnSpPr>
          <p:nvPr/>
        </p:nvCxnSpPr>
        <p:spPr>
          <a:xfrm rot="10800000">
            <a:off x="4961075" y="3441788"/>
            <a:ext cx="1143000" cy="13038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25" name="Google Shape;125;p18"/>
          <p:cNvSpPr/>
          <p:nvPr/>
        </p:nvSpPr>
        <p:spPr>
          <a:xfrm>
            <a:off x="2940575" y="2255461"/>
            <a:ext cx="2020500" cy="5253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Education Enterprise</a:t>
            </a:r>
            <a:endParaRPr sz="1100">
              <a:solidFill>
                <a:srgbClr val="FFFFFF"/>
              </a:solidFill>
              <a:latin typeface="Roboto"/>
              <a:ea typeface="Roboto"/>
              <a:cs typeface="Roboto"/>
              <a:sym typeface="Roboto"/>
            </a:endParaRPr>
          </a:p>
        </p:txBody>
      </p:sp>
      <p:cxnSp>
        <p:nvCxnSpPr>
          <p:cNvPr id="126" name="Google Shape;126;p18"/>
          <p:cNvCxnSpPr>
            <a:stCxn id="113" idx="2"/>
            <a:endCxn id="125" idx="1"/>
          </p:cNvCxnSpPr>
          <p:nvPr/>
        </p:nvCxnSpPr>
        <p:spPr>
          <a:xfrm>
            <a:off x="1094950" y="2518100"/>
            <a:ext cx="1845600" cy="600"/>
          </a:xfrm>
          <a:prstGeom prst="bentConnector3">
            <a:avLst>
              <a:gd fmla="val 50001" name="adj1"/>
            </a:avLst>
          </a:prstGeom>
          <a:noFill/>
          <a:ln cap="flat" cmpd="sng" w="9525">
            <a:solidFill>
              <a:srgbClr val="C2C2C2"/>
            </a:solidFill>
            <a:prstDash val="solid"/>
            <a:round/>
            <a:headEnd len="sm" w="sm" type="none"/>
            <a:tailEnd len="sm" w="sm" type="none"/>
          </a:ln>
        </p:spPr>
      </p:cxnSp>
      <p:sp>
        <p:nvSpPr>
          <p:cNvPr id="127" name="Google Shape;127;p18"/>
          <p:cNvSpPr/>
          <p:nvPr/>
        </p:nvSpPr>
        <p:spPr>
          <a:xfrm>
            <a:off x="6806700" y="177488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Vocational Training</a:t>
            </a:r>
            <a:endParaRPr sz="1100">
              <a:solidFill>
                <a:srgbClr val="FFFFFF"/>
              </a:solidFill>
              <a:latin typeface="Roboto"/>
              <a:ea typeface="Roboto"/>
              <a:cs typeface="Roboto"/>
              <a:sym typeface="Roboto"/>
            </a:endParaRPr>
          </a:p>
        </p:txBody>
      </p:sp>
      <p:sp>
        <p:nvSpPr>
          <p:cNvPr id="128" name="Google Shape;128;p18"/>
          <p:cNvSpPr/>
          <p:nvPr/>
        </p:nvSpPr>
        <p:spPr>
          <a:xfrm>
            <a:off x="6806700" y="2681188"/>
            <a:ext cx="2020500" cy="5253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Graduate School</a:t>
            </a:r>
            <a:endParaRPr sz="1100">
              <a:solidFill>
                <a:srgbClr val="FFFFFF"/>
              </a:solidFill>
              <a:latin typeface="Roboto"/>
              <a:ea typeface="Roboto"/>
              <a:cs typeface="Roboto"/>
              <a:sym typeface="Roboto"/>
            </a:endParaRPr>
          </a:p>
        </p:txBody>
      </p:sp>
      <p:cxnSp>
        <p:nvCxnSpPr>
          <p:cNvPr id="129" name="Google Shape;129;p18"/>
          <p:cNvCxnSpPr>
            <a:stCxn id="125" idx="3"/>
            <a:endCxn id="127" idx="1"/>
          </p:cNvCxnSpPr>
          <p:nvPr/>
        </p:nvCxnSpPr>
        <p:spPr>
          <a:xfrm flipH="1" rot="10800000">
            <a:off x="4961075" y="2037511"/>
            <a:ext cx="1845600" cy="480600"/>
          </a:xfrm>
          <a:prstGeom prst="bentConnector3">
            <a:avLst>
              <a:gd fmla="val 50001" name="adj1"/>
            </a:avLst>
          </a:prstGeom>
          <a:noFill/>
          <a:ln cap="flat" cmpd="sng" w="9525">
            <a:solidFill>
              <a:srgbClr val="C2C2C2"/>
            </a:solidFill>
            <a:prstDash val="solid"/>
            <a:round/>
            <a:headEnd len="sm" w="sm" type="none"/>
            <a:tailEnd len="sm" w="sm" type="none"/>
          </a:ln>
        </p:spPr>
      </p:cxnSp>
      <p:cxnSp>
        <p:nvCxnSpPr>
          <p:cNvPr id="130" name="Google Shape;130;p18"/>
          <p:cNvCxnSpPr>
            <a:stCxn id="125" idx="3"/>
            <a:endCxn id="128" idx="1"/>
          </p:cNvCxnSpPr>
          <p:nvPr/>
        </p:nvCxnSpPr>
        <p:spPr>
          <a:xfrm>
            <a:off x="4961075" y="2518111"/>
            <a:ext cx="1845600" cy="425700"/>
          </a:xfrm>
          <a:prstGeom prst="bentConnector3">
            <a:avLst>
              <a:gd fmla="val 50001" name="adj1"/>
            </a:avLst>
          </a:prstGeom>
          <a:noFill/>
          <a:ln cap="flat" cmpd="sng" w="9525">
            <a:solidFill>
              <a:srgbClr val="C2C2C2"/>
            </a:solidFill>
            <a:prstDash val="solid"/>
            <a:round/>
            <a:headEnd len="sm" w="sm" type="none"/>
            <a:tailEnd len="sm" w="sm" type="none"/>
          </a:ln>
        </p:spPr>
      </p:cxnSp>
      <p:sp>
        <p:nvSpPr>
          <p:cNvPr id="131" name="Google Shape;131;p18"/>
          <p:cNvSpPr/>
          <p:nvPr/>
        </p:nvSpPr>
        <p:spPr>
          <a:xfrm>
            <a:off x="2940575" y="4102749"/>
            <a:ext cx="2020500" cy="5253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Job </a:t>
            </a:r>
            <a:r>
              <a:rPr lang="en" sz="1100">
                <a:solidFill>
                  <a:srgbClr val="FFFFFF"/>
                </a:solidFill>
                <a:latin typeface="Roboto"/>
                <a:ea typeface="Roboto"/>
                <a:cs typeface="Roboto"/>
                <a:sym typeface="Roboto"/>
              </a:rPr>
              <a:t> Enterprise</a:t>
            </a:r>
            <a:endParaRPr sz="1100">
              <a:solidFill>
                <a:srgbClr val="FFFFFF"/>
              </a:solidFill>
              <a:latin typeface="Roboto"/>
              <a:ea typeface="Roboto"/>
              <a:cs typeface="Roboto"/>
              <a:sym typeface="Roboto"/>
            </a:endParaRPr>
          </a:p>
        </p:txBody>
      </p:sp>
      <p:cxnSp>
        <p:nvCxnSpPr>
          <p:cNvPr id="132" name="Google Shape;132;p18"/>
          <p:cNvCxnSpPr>
            <a:endCxn id="131" idx="1"/>
          </p:cNvCxnSpPr>
          <p:nvPr/>
        </p:nvCxnSpPr>
        <p:spPr>
          <a:xfrm>
            <a:off x="1029575" y="2517999"/>
            <a:ext cx="1911000" cy="1847400"/>
          </a:xfrm>
          <a:prstGeom prst="bentConnector3">
            <a:avLst>
              <a:gd fmla="val 50000" name="adj1"/>
            </a:avLst>
          </a:prstGeom>
          <a:noFill/>
          <a:ln cap="flat" cmpd="sng" w="9525">
            <a:solidFill>
              <a:srgbClr val="C2C2C2"/>
            </a:solidFill>
            <a:prstDash val="solid"/>
            <a:round/>
            <a:headEnd len="sm" w="sm" type="none"/>
            <a:tailEnd len="sm" w="sm" type="none"/>
          </a:ln>
        </p:spPr>
      </p:cxnSp>
      <p:pic>
        <p:nvPicPr>
          <p:cNvPr id="133" name="Google Shape;133;p18"/>
          <p:cNvPicPr preferRelativeResize="0"/>
          <p:nvPr/>
        </p:nvPicPr>
        <p:blipFill rotWithShape="1">
          <a:blip r:embed="rId3">
            <a:alphaModFix/>
          </a:blip>
          <a:srcRect b="27321" l="22336" r="19783" t="22922"/>
          <a:stretch/>
        </p:blipFill>
        <p:spPr>
          <a:xfrm>
            <a:off x="8156975" y="4229775"/>
            <a:ext cx="987026" cy="848526"/>
          </a:xfrm>
          <a:prstGeom prst="rect">
            <a:avLst/>
          </a:prstGeom>
          <a:noFill/>
          <a:ln>
            <a:noFill/>
          </a:ln>
        </p:spPr>
      </p:pic>
      <p:sp>
        <p:nvSpPr>
          <p:cNvPr id="134" name="Google Shape;134;p18"/>
          <p:cNvSpPr/>
          <p:nvPr/>
        </p:nvSpPr>
        <p:spPr>
          <a:xfrm>
            <a:off x="2910650" y="747349"/>
            <a:ext cx="2020500" cy="5253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Rehab</a:t>
            </a:r>
            <a:r>
              <a:rPr lang="en" sz="1100">
                <a:solidFill>
                  <a:srgbClr val="FFFFFF"/>
                </a:solidFill>
                <a:latin typeface="Roboto"/>
                <a:ea typeface="Roboto"/>
                <a:cs typeface="Roboto"/>
                <a:sym typeface="Roboto"/>
              </a:rPr>
              <a:t> Enterprise</a:t>
            </a:r>
            <a:endParaRPr sz="1100">
              <a:solidFill>
                <a:srgbClr val="FFFFFF"/>
              </a:solidFill>
              <a:latin typeface="Roboto"/>
              <a:ea typeface="Roboto"/>
              <a:cs typeface="Roboto"/>
              <a:sym typeface="Roboto"/>
            </a:endParaRPr>
          </a:p>
        </p:txBody>
      </p:sp>
      <p:cxnSp>
        <p:nvCxnSpPr>
          <p:cNvPr id="135" name="Google Shape;135;p18"/>
          <p:cNvCxnSpPr/>
          <p:nvPr/>
        </p:nvCxnSpPr>
        <p:spPr>
          <a:xfrm flipH="1" rot="10800000">
            <a:off x="1154813" y="985549"/>
            <a:ext cx="1725900" cy="15570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311700" y="3460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Model</a:t>
            </a:r>
            <a:endParaRPr/>
          </a:p>
        </p:txBody>
      </p:sp>
      <p:pic>
        <p:nvPicPr>
          <p:cNvPr id="141" name="Google Shape;141;p19"/>
          <p:cNvPicPr preferRelativeResize="0"/>
          <p:nvPr/>
        </p:nvPicPr>
        <p:blipFill>
          <a:blip r:embed="rId3">
            <a:alphaModFix/>
          </a:blip>
          <a:stretch>
            <a:fillRect/>
          </a:stretch>
        </p:blipFill>
        <p:spPr>
          <a:xfrm>
            <a:off x="110600" y="86825"/>
            <a:ext cx="8832301" cy="49698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47" name="Google Shape;147;p2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b="1" lang="en" sz="1800"/>
              <a:t>Ease of Access</a:t>
            </a:r>
            <a:br>
              <a:rPr b="1" lang="en" sz="1800"/>
            </a:br>
            <a:r>
              <a:rPr b="1" lang="en"/>
              <a:t>User can raise multiple requests, under multiple categories - Medical, Education or Housing. The user can perform all this straight from the User Dashboard</a:t>
            </a:r>
            <a:endParaRPr b="1"/>
          </a:p>
          <a:p>
            <a:pPr indent="0" lvl="0" marL="457200" rtl="0" algn="just">
              <a:spcBef>
                <a:spcPts val="1600"/>
              </a:spcBef>
              <a:spcAft>
                <a:spcPts val="0"/>
              </a:spcAft>
              <a:buNone/>
            </a:pPr>
            <a:r>
              <a:rPr b="1" lang="en" sz="1800"/>
              <a:t>Real Time Notifications</a:t>
            </a:r>
            <a:br>
              <a:rPr b="1" lang="en" sz="1800"/>
            </a:br>
            <a:r>
              <a:rPr b="1" lang="en"/>
              <a:t>User is notified of all requests raised, updates to requests raised - in real time via Notifications delivered through Telegram &amp; Email. Telegram’s API and SMTP Protocol has been leveraged to push notifications in real time.</a:t>
            </a:r>
            <a:endParaRPr b="1"/>
          </a:p>
          <a:p>
            <a:pPr indent="0" lvl="0" marL="457200" rtl="0" algn="just">
              <a:spcBef>
                <a:spcPts val="1600"/>
              </a:spcBef>
              <a:spcAft>
                <a:spcPts val="0"/>
              </a:spcAft>
              <a:buNone/>
            </a:pPr>
            <a:r>
              <a:t/>
            </a:r>
            <a:endParaRPr/>
          </a:p>
          <a:p>
            <a:pPr indent="0" lvl="0" marL="0" rtl="0" algn="just">
              <a:spcBef>
                <a:spcPts val="1600"/>
              </a:spcBef>
              <a:spcAft>
                <a:spcPts val="1600"/>
              </a:spcAft>
              <a:buNone/>
            </a:pPr>
            <a:r>
              <a:t/>
            </a:r>
            <a:endParaRPr/>
          </a:p>
        </p:txBody>
      </p:sp>
      <p:sp>
        <p:nvSpPr>
          <p:cNvPr id="148" name="Google Shape;148;p20"/>
          <p:cNvSpPr txBox="1"/>
          <p:nvPr>
            <p:ph idx="1" type="body"/>
          </p:nvPr>
        </p:nvSpPr>
        <p:spPr>
          <a:xfrm>
            <a:off x="4724575" y="1505700"/>
            <a:ext cx="3999900" cy="1967400"/>
          </a:xfrm>
          <a:prstGeom prst="rect">
            <a:avLst/>
          </a:prstGeom>
        </p:spPr>
        <p:txBody>
          <a:bodyPr anchorCtr="0" anchor="t" bIns="91425" lIns="91425" spcFirstLastPara="1" rIns="91425" wrap="square" tIns="91425">
            <a:noAutofit/>
          </a:bodyPr>
          <a:lstStyle/>
          <a:p>
            <a:pPr indent="0" lvl="0" marL="457200" rtl="0" algn="just">
              <a:spcBef>
                <a:spcPts val="0"/>
              </a:spcBef>
              <a:spcAft>
                <a:spcPts val="1600"/>
              </a:spcAft>
              <a:buNone/>
            </a:pPr>
            <a:r>
              <a:rPr b="1" lang="en" sz="1800"/>
              <a:t>Real </a:t>
            </a:r>
            <a:r>
              <a:rPr b="1" lang="en" sz="1800"/>
              <a:t>Time</a:t>
            </a:r>
            <a:r>
              <a:rPr b="1" lang="en" sz="1800"/>
              <a:t> Reporting</a:t>
            </a:r>
            <a:br>
              <a:rPr b="1" lang="en"/>
            </a:br>
            <a:r>
              <a:rPr b="1" lang="en"/>
              <a:t>PowerBI has been leveraged to enable real time reporting. The Sysadmin can view the total number of requests raised, requests pending resolutions etc from a Web Browser or Smartphone</a:t>
            </a:r>
            <a:endParaRPr b="1"/>
          </a:p>
        </p:txBody>
      </p:sp>
      <p:sp>
        <p:nvSpPr>
          <p:cNvPr id="149" name="Google Shape;149;p20"/>
          <p:cNvSpPr txBox="1"/>
          <p:nvPr/>
        </p:nvSpPr>
        <p:spPr>
          <a:xfrm>
            <a:off x="311725" y="1450525"/>
            <a:ext cx="529800" cy="7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0000"/>
                </a:solidFill>
                <a:latin typeface="Roboto"/>
                <a:ea typeface="Roboto"/>
                <a:cs typeface="Roboto"/>
                <a:sym typeface="Roboto"/>
              </a:rPr>
              <a:t>1</a:t>
            </a:r>
            <a:endParaRPr sz="3600">
              <a:solidFill>
                <a:srgbClr val="FF0000"/>
              </a:solidFill>
              <a:latin typeface="Roboto"/>
              <a:ea typeface="Roboto"/>
              <a:cs typeface="Roboto"/>
              <a:sym typeface="Roboto"/>
            </a:endParaRPr>
          </a:p>
        </p:txBody>
      </p:sp>
      <p:sp>
        <p:nvSpPr>
          <p:cNvPr id="150" name="Google Shape;150;p20"/>
          <p:cNvSpPr txBox="1"/>
          <p:nvPr/>
        </p:nvSpPr>
        <p:spPr>
          <a:xfrm>
            <a:off x="311725" y="3015725"/>
            <a:ext cx="529800" cy="7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0000"/>
                </a:solidFill>
                <a:latin typeface="Roboto"/>
                <a:ea typeface="Roboto"/>
                <a:cs typeface="Roboto"/>
                <a:sym typeface="Roboto"/>
              </a:rPr>
              <a:t>2</a:t>
            </a:r>
            <a:endParaRPr sz="3600">
              <a:solidFill>
                <a:srgbClr val="FF0000"/>
              </a:solidFill>
              <a:latin typeface="Roboto"/>
              <a:ea typeface="Roboto"/>
              <a:cs typeface="Roboto"/>
              <a:sym typeface="Roboto"/>
            </a:endParaRPr>
          </a:p>
        </p:txBody>
      </p:sp>
      <p:sp>
        <p:nvSpPr>
          <p:cNvPr id="151" name="Google Shape;151;p20"/>
          <p:cNvSpPr txBox="1"/>
          <p:nvPr/>
        </p:nvSpPr>
        <p:spPr>
          <a:xfrm>
            <a:off x="4724575" y="1491025"/>
            <a:ext cx="6183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0000"/>
                </a:solidFill>
                <a:latin typeface="Roboto"/>
                <a:ea typeface="Roboto"/>
                <a:cs typeface="Roboto"/>
                <a:sym typeface="Roboto"/>
              </a:rPr>
              <a:t>3</a:t>
            </a:r>
            <a:endParaRPr/>
          </a:p>
        </p:txBody>
      </p:sp>
      <p:pic>
        <p:nvPicPr>
          <p:cNvPr id="152" name="Google Shape;152;p20"/>
          <p:cNvPicPr preferRelativeResize="0"/>
          <p:nvPr/>
        </p:nvPicPr>
        <p:blipFill rotWithShape="1">
          <a:blip r:embed="rId3">
            <a:alphaModFix/>
          </a:blip>
          <a:srcRect b="27321" l="22336" r="19783" t="22922"/>
          <a:stretch/>
        </p:blipFill>
        <p:spPr>
          <a:xfrm>
            <a:off x="8156975" y="4229775"/>
            <a:ext cx="987026" cy="848526"/>
          </a:xfrm>
          <a:prstGeom prst="rect">
            <a:avLst/>
          </a:prstGeom>
          <a:noFill/>
          <a:ln>
            <a:noFill/>
          </a:ln>
        </p:spPr>
      </p:pic>
      <p:sp>
        <p:nvSpPr>
          <p:cNvPr id="153" name="Google Shape;153;p20"/>
          <p:cNvSpPr txBox="1"/>
          <p:nvPr>
            <p:ph idx="1" type="body"/>
          </p:nvPr>
        </p:nvSpPr>
        <p:spPr>
          <a:xfrm>
            <a:off x="4832425" y="3176100"/>
            <a:ext cx="3999900" cy="1967400"/>
          </a:xfrm>
          <a:prstGeom prst="rect">
            <a:avLst/>
          </a:prstGeom>
        </p:spPr>
        <p:txBody>
          <a:bodyPr anchorCtr="0" anchor="t" bIns="91425" lIns="91425" spcFirstLastPara="1" rIns="91425" wrap="square" tIns="91425">
            <a:noAutofit/>
          </a:bodyPr>
          <a:lstStyle/>
          <a:p>
            <a:pPr indent="0" lvl="0" marL="457200" rtl="0" algn="just">
              <a:spcBef>
                <a:spcPts val="0"/>
              </a:spcBef>
              <a:spcAft>
                <a:spcPts val="1600"/>
              </a:spcAft>
              <a:buNone/>
            </a:pPr>
            <a:r>
              <a:rPr b="1" lang="en" sz="1800"/>
              <a:t>User Tracking</a:t>
            </a:r>
            <a:br>
              <a:rPr b="1" lang="en"/>
            </a:br>
            <a:r>
              <a:rPr b="1" lang="en"/>
              <a:t>All Admins can view and track the veteran location using a single click. This has been done by using Google Map’s API</a:t>
            </a:r>
            <a:endParaRPr b="1"/>
          </a:p>
        </p:txBody>
      </p:sp>
      <p:sp>
        <p:nvSpPr>
          <p:cNvPr id="154" name="Google Shape;154;p20"/>
          <p:cNvSpPr txBox="1"/>
          <p:nvPr/>
        </p:nvSpPr>
        <p:spPr>
          <a:xfrm>
            <a:off x="4724575" y="3176100"/>
            <a:ext cx="6183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0000"/>
                </a:solidFill>
                <a:latin typeface="Roboto"/>
                <a:ea typeface="Roboto"/>
                <a:cs typeface="Roboto"/>
                <a:sym typeface="Roboto"/>
              </a:rPr>
              <a:t>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11725" y="500925"/>
            <a:ext cx="4677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Request Workflow</a:t>
            </a:r>
            <a:endParaRPr/>
          </a:p>
        </p:txBody>
      </p:sp>
      <p:pic>
        <p:nvPicPr>
          <p:cNvPr id="160" name="Google Shape;160;p21"/>
          <p:cNvPicPr preferRelativeResize="0"/>
          <p:nvPr/>
        </p:nvPicPr>
        <p:blipFill>
          <a:blip r:embed="rId3">
            <a:alphaModFix/>
          </a:blip>
          <a:stretch>
            <a:fillRect/>
          </a:stretch>
        </p:blipFill>
        <p:spPr>
          <a:xfrm>
            <a:off x="5366975" y="0"/>
            <a:ext cx="3777022" cy="5143499"/>
          </a:xfrm>
          <a:prstGeom prst="rect">
            <a:avLst/>
          </a:prstGeom>
          <a:noFill/>
          <a:ln>
            <a:noFill/>
          </a:ln>
        </p:spPr>
      </p:pic>
      <p:sp>
        <p:nvSpPr>
          <p:cNvPr id="161" name="Google Shape;161;p21"/>
          <p:cNvSpPr txBox="1"/>
          <p:nvPr>
            <p:ph idx="1" type="body"/>
          </p:nvPr>
        </p:nvSpPr>
        <p:spPr>
          <a:xfrm>
            <a:off x="229675" y="1538625"/>
            <a:ext cx="4166400" cy="1344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t>Veteran initiating a medical request/concern and effective resolution by the doctor.</a:t>
            </a:r>
            <a:endParaRPr sz="1800"/>
          </a:p>
          <a:p>
            <a:pPr indent="-342900" lvl="0" marL="457200" rtl="0" algn="just">
              <a:spcBef>
                <a:spcPts val="0"/>
              </a:spcBef>
              <a:spcAft>
                <a:spcPts val="0"/>
              </a:spcAft>
              <a:buSzPts val="1800"/>
              <a:buChar char="●"/>
            </a:pPr>
            <a:r>
              <a:rPr lang="en" sz="1800"/>
              <a:t>The same workflow is applicable to all requests raised between the user &amp; organizations - for example, requesting for Temporary Accomodation or Applying for Higher Education / Vocational Training </a:t>
            </a:r>
            <a:endParaRPr sz="1800"/>
          </a:p>
          <a:p>
            <a:pPr indent="0" lvl="0" marL="0" rtl="0" algn="just">
              <a:spcBef>
                <a:spcPts val="1600"/>
              </a:spcBef>
              <a:spcAft>
                <a:spcPts val="16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