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7FE9E3-119C-4A42-863D-8850E8EF0F11}" type="datetimeFigureOut">
              <a:rPr lang="en-IN" smtClean="0"/>
              <a:t>19-09-2023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793091D-4393-45C6-8393-36A99D404C0F}" type="slidenum">
              <a:rPr lang="en-IN" smtClean="0"/>
              <a:t>‹#›</a:t>
            </a:fld>
            <a:endParaRPr lang="en-IN"/>
          </a:p>
        </p:txBody>
      </p:sp>
    </p:spTree>
    <p:extLst>
      <p:ext uri="{BB962C8B-B14F-4D97-AF65-F5344CB8AC3E}">
        <p14:creationId xmlns:p14="http://schemas.microsoft.com/office/powerpoint/2010/main" val="179936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93091D-4393-45C6-8393-36A99D404C0F}" type="slidenum">
              <a:rPr lang="en-IN" smtClean="0"/>
              <a:t>2</a:t>
            </a:fld>
            <a:endParaRPr lang="en-IN"/>
          </a:p>
        </p:txBody>
      </p:sp>
    </p:spTree>
    <p:extLst>
      <p:ext uri="{BB962C8B-B14F-4D97-AF65-F5344CB8AC3E}">
        <p14:creationId xmlns:p14="http://schemas.microsoft.com/office/powerpoint/2010/main" val="282465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735021"/>
            <a:ext cx="11455400" cy="1123314"/>
          </a:xfrm>
          <a:prstGeom prst="rect">
            <a:avLst/>
          </a:prstGeom>
        </p:spPr>
        <p:txBody>
          <a:bodyPr wrap="square" lIns="0" tIns="0" rIns="0" bIns="0">
            <a:spAutoFit/>
          </a:bodyPr>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a:xfrm>
            <a:off x="460044" y="1760981"/>
            <a:ext cx="11271910" cy="2505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53440" y="2505456"/>
            <a:ext cx="1442085" cy="1472565"/>
          </a:xfrm>
          <a:custGeom>
            <a:avLst/>
            <a:gdLst/>
            <a:ahLst/>
            <a:cxnLst/>
            <a:rect l="l" t="t" r="r" b="b"/>
            <a:pathLst>
              <a:path w="1442085" h="1472564">
                <a:moveTo>
                  <a:pt x="1441704" y="0"/>
                </a:moveTo>
                <a:lnTo>
                  <a:pt x="0" y="0"/>
                </a:lnTo>
                <a:lnTo>
                  <a:pt x="0" y="1472184"/>
                </a:lnTo>
                <a:lnTo>
                  <a:pt x="1441704" y="1472184"/>
                </a:lnTo>
                <a:lnTo>
                  <a:pt x="1441704" y="0"/>
                </a:lnTo>
                <a:close/>
              </a:path>
            </a:pathLst>
          </a:custGeom>
          <a:solidFill>
            <a:srgbClr val="A000FF"/>
          </a:solidFill>
        </p:spPr>
        <p:txBody>
          <a:bodyPr wrap="square" lIns="0" tIns="0" rIns="0" bIns="0" rtlCol="0"/>
          <a:lstStyle/>
          <a:p>
            <a:endParaRPr/>
          </a:p>
        </p:txBody>
      </p:sp>
      <p:sp>
        <p:nvSpPr>
          <p:cNvPr id="6" name="object 6"/>
          <p:cNvSpPr txBox="1">
            <a:spLocks noGrp="1"/>
          </p:cNvSpPr>
          <p:nvPr>
            <p:ph type="title"/>
          </p:nvPr>
        </p:nvSpPr>
        <p:spPr>
          <a:xfrm>
            <a:off x="449376" y="436321"/>
            <a:ext cx="2760980" cy="574675"/>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000000"/>
                </a:solidFill>
              </a:rPr>
              <a:t>Team</a:t>
            </a:r>
            <a:r>
              <a:rPr sz="3600" spc="-50" dirty="0">
                <a:solidFill>
                  <a:srgbClr val="000000"/>
                </a:solidFill>
              </a:rPr>
              <a:t> </a:t>
            </a:r>
            <a:r>
              <a:rPr sz="3600" spc="-5" dirty="0">
                <a:solidFill>
                  <a:srgbClr val="000000"/>
                </a:solidFill>
              </a:rPr>
              <a:t>details</a:t>
            </a:r>
            <a:endParaRPr sz="3600"/>
          </a:p>
        </p:txBody>
      </p:sp>
      <p:sp>
        <p:nvSpPr>
          <p:cNvPr id="7" name="object 7"/>
          <p:cNvSpPr/>
          <p:nvPr/>
        </p:nvSpPr>
        <p:spPr>
          <a:xfrm>
            <a:off x="11601831" y="6589966"/>
            <a:ext cx="47625" cy="73660"/>
          </a:xfrm>
          <a:custGeom>
            <a:avLst/>
            <a:gdLst/>
            <a:ahLst/>
            <a:cxnLst/>
            <a:rect l="l" t="t" r="r" b="b"/>
            <a:pathLst>
              <a:path w="47625" h="73659">
                <a:moveTo>
                  <a:pt x="26543" y="0"/>
                </a:moveTo>
                <a:lnTo>
                  <a:pt x="16891" y="0"/>
                </a:lnTo>
                <a:lnTo>
                  <a:pt x="12065" y="1638"/>
                </a:lnTo>
                <a:lnTo>
                  <a:pt x="4445" y="8153"/>
                </a:lnTo>
                <a:lnTo>
                  <a:pt x="2032" y="12738"/>
                </a:lnTo>
                <a:lnTo>
                  <a:pt x="889" y="18669"/>
                </a:lnTo>
                <a:lnTo>
                  <a:pt x="9778" y="20243"/>
                </a:lnTo>
                <a:lnTo>
                  <a:pt x="10414" y="15913"/>
                </a:lnTo>
                <a:lnTo>
                  <a:pt x="11938" y="12674"/>
                </a:lnTo>
                <a:lnTo>
                  <a:pt x="16510" y="8356"/>
                </a:lnTo>
                <a:lnTo>
                  <a:pt x="19303" y="7277"/>
                </a:lnTo>
                <a:lnTo>
                  <a:pt x="26289" y="7277"/>
                </a:lnTo>
                <a:lnTo>
                  <a:pt x="29083" y="8331"/>
                </a:lnTo>
                <a:lnTo>
                  <a:pt x="33400" y="12598"/>
                </a:lnTo>
                <a:lnTo>
                  <a:pt x="34544" y="15278"/>
                </a:lnTo>
                <a:lnTo>
                  <a:pt x="34544" y="22606"/>
                </a:lnTo>
                <a:lnTo>
                  <a:pt x="33020" y="25641"/>
                </a:lnTo>
                <a:lnTo>
                  <a:pt x="27050" y="29565"/>
                </a:lnTo>
                <a:lnTo>
                  <a:pt x="23622" y="30556"/>
                </a:lnTo>
                <a:lnTo>
                  <a:pt x="18415" y="30454"/>
                </a:lnTo>
                <a:lnTo>
                  <a:pt x="17525" y="38214"/>
                </a:lnTo>
                <a:lnTo>
                  <a:pt x="19939" y="37553"/>
                </a:lnTo>
                <a:lnTo>
                  <a:pt x="22098" y="37236"/>
                </a:lnTo>
                <a:lnTo>
                  <a:pt x="27813" y="37236"/>
                </a:lnTo>
                <a:lnTo>
                  <a:pt x="31115" y="38544"/>
                </a:lnTo>
                <a:lnTo>
                  <a:pt x="36449" y="43815"/>
                </a:lnTo>
                <a:lnTo>
                  <a:pt x="37846" y="47167"/>
                </a:lnTo>
                <a:lnTo>
                  <a:pt x="37846" y="55486"/>
                </a:lnTo>
                <a:lnTo>
                  <a:pt x="36322" y="59055"/>
                </a:lnTo>
                <a:lnTo>
                  <a:pt x="30607" y="64820"/>
                </a:lnTo>
                <a:lnTo>
                  <a:pt x="27177" y="66255"/>
                </a:lnTo>
                <a:lnTo>
                  <a:pt x="19430" y="66255"/>
                </a:lnTo>
                <a:lnTo>
                  <a:pt x="16510" y="65151"/>
                </a:lnTo>
                <a:lnTo>
                  <a:pt x="11557" y="60731"/>
                </a:lnTo>
                <a:lnTo>
                  <a:pt x="9905" y="57124"/>
                </a:lnTo>
                <a:lnTo>
                  <a:pt x="8890" y="52108"/>
                </a:lnTo>
                <a:lnTo>
                  <a:pt x="0" y="53289"/>
                </a:lnTo>
                <a:lnTo>
                  <a:pt x="635" y="59283"/>
                </a:lnTo>
                <a:lnTo>
                  <a:pt x="3048" y="64160"/>
                </a:lnTo>
                <a:lnTo>
                  <a:pt x="11302" y="71691"/>
                </a:lnTo>
                <a:lnTo>
                  <a:pt x="16637" y="73571"/>
                </a:lnTo>
                <a:lnTo>
                  <a:pt x="29972" y="73571"/>
                </a:lnTo>
                <a:lnTo>
                  <a:pt x="35687" y="71386"/>
                </a:lnTo>
                <a:lnTo>
                  <a:pt x="44830" y="62649"/>
                </a:lnTo>
                <a:lnTo>
                  <a:pt x="47244" y="57315"/>
                </a:lnTo>
                <a:lnTo>
                  <a:pt x="47244" y="46380"/>
                </a:lnTo>
                <a:lnTo>
                  <a:pt x="45974" y="42506"/>
                </a:lnTo>
                <a:lnTo>
                  <a:pt x="41275" y="36322"/>
                </a:lnTo>
                <a:lnTo>
                  <a:pt x="37973" y="34290"/>
                </a:lnTo>
                <a:lnTo>
                  <a:pt x="33782" y="33299"/>
                </a:lnTo>
                <a:lnTo>
                  <a:pt x="36957" y="31800"/>
                </a:lnTo>
                <a:lnTo>
                  <a:pt x="39497" y="29768"/>
                </a:lnTo>
                <a:lnTo>
                  <a:pt x="42799" y="24663"/>
                </a:lnTo>
                <a:lnTo>
                  <a:pt x="43688" y="21831"/>
                </a:lnTo>
                <a:lnTo>
                  <a:pt x="43688" y="15443"/>
                </a:lnTo>
                <a:lnTo>
                  <a:pt x="42799" y="12344"/>
                </a:lnTo>
                <a:lnTo>
                  <a:pt x="39243" y="6515"/>
                </a:lnTo>
                <a:lnTo>
                  <a:pt x="36702" y="4216"/>
                </a:lnTo>
                <a:lnTo>
                  <a:pt x="30099" y="850"/>
                </a:lnTo>
                <a:lnTo>
                  <a:pt x="26543" y="0"/>
                </a:lnTo>
                <a:close/>
              </a:path>
            </a:pathLst>
          </a:custGeom>
          <a:solidFill>
            <a:srgbClr val="000000">
              <a:alpha val="39999"/>
            </a:srgbClr>
          </a:solid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3929134833"/>
              </p:ext>
            </p:extLst>
          </p:nvPr>
        </p:nvGraphicFramePr>
        <p:xfrm>
          <a:off x="347078" y="1124274"/>
          <a:ext cx="11552517" cy="4871707"/>
        </p:xfrm>
        <a:graphic>
          <a:graphicData uri="http://schemas.openxmlformats.org/drawingml/2006/table">
            <a:tbl>
              <a:tblPr firstRow="1" bandRow="1">
                <a:tableStyleId>{2D5ABB26-0587-4C30-8999-92F81FD0307C}</a:tableStyleId>
              </a:tblPr>
              <a:tblGrid>
                <a:gridCol w="4357691">
                  <a:extLst>
                    <a:ext uri="{9D8B030D-6E8A-4147-A177-3AD203B41FA5}">
                      <a16:colId xmlns:a16="http://schemas.microsoft.com/office/drawing/2014/main" val="20000"/>
                    </a:ext>
                  </a:extLst>
                </a:gridCol>
                <a:gridCol w="3296231">
                  <a:extLst>
                    <a:ext uri="{9D8B030D-6E8A-4147-A177-3AD203B41FA5}">
                      <a16:colId xmlns:a16="http://schemas.microsoft.com/office/drawing/2014/main" val="20001"/>
                    </a:ext>
                  </a:extLst>
                </a:gridCol>
                <a:gridCol w="3898595">
                  <a:extLst>
                    <a:ext uri="{9D8B030D-6E8A-4147-A177-3AD203B41FA5}">
                      <a16:colId xmlns:a16="http://schemas.microsoft.com/office/drawing/2014/main" val="20002"/>
                    </a:ext>
                  </a:extLst>
                </a:gridCol>
              </a:tblGrid>
              <a:tr h="378460">
                <a:tc>
                  <a:txBody>
                    <a:bodyPr/>
                    <a:lstStyle/>
                    <a:p>
                      <a:pPr marL="91440">
                        <a:lnSpc>
                          <a:spcPct val="100000"/>
                        </a:lnSpc>
                        <a:spcBef>
                          <a:spcPts val="334"/>
                        </a:spcBef>
                      </a:pPr>
                      <a:r>
                        <a:rPr sz="1400" b="1" spc="-15" dirty="0">
                          <a:solidFill>
                            <a:srgbClr val="A000FF"/>
                          </a:solidFill>
                          <a:latin typeface="Arial"/>
                          <a:cs typeface="Arial"/>
                        </a:rPr>
                        <a:t>TEAM</a:t>
                      </a:r>
                      <a:r>
                        <a:rPr sz="1400" b="1" spc="-10" dirty="0">
                          <a:solidFill>
                            <a:srgbClr val="A000FF"/>
                          </a:solidFill>
                          <a:latin typeface="Arial"/>
                          <a:cs typeface="Arial"/>
                        </a:rPr>
                        <a:t> NAME:</a:t>
                      </a:r>
                      <a:r>
                        <a:rPr lang="en-US" sz="1400" b="1" spc="-10" dirty="0">
                          <a:solidFill>
                            <a:srgbClr val="A000FF"/>
                          </a:solidFill>
                          <a:latin typeface="Arial"/>
                          <a:cs typeface="Arial"/>
                        </a:rPr>
                        <a:t> Code Linguist</a:t>
                      </a:r>
                      <a:endParaRPr sz="1400" dirty="0">
                        <a:latin typeface="Arial"/>
                        <a:cs typeface="Arial"/>
                      </a:endParaRPr>
                    </a:p>
                  </a:txBody>
                  <a:tcPr marL="0" marR="0" marT="42544" marB="0">
                    <a:lnL w="6350">
                      <a:solidFill>
                        <a:srgbClr val="E6BEFF"/>
                      </a:solidFill>
                      <a:prstDash val="solid"/>
                    </a:lnL>
                    <a:lnR w="6350">
                      <a:solidFill>
                        <a:srgbClr val="EBCCFF"/>
                      </a:solidFill>
                      <a:prstDash val="solid"/>
                    </a:lnR>
                    <a:lnT w="6350">
                      <a:solidFill>
                        <a:srgbClr val="E6BEFF"/>
                      </a:solidFill>
                      <a:prstDash val="solid"/>
                    </a:lnT>
                    <a:lnB w="6350">
                      <a:solidFill>
                        <a:srgbClr val="EBCCFF"/>
                      </a:solidFill>
                      <a:prstDash val="solid"/>
                    </a:lnB>
                    <a:solidFill>
                      <a:srgbClr val="EAEAEA"/>
                    </a:solidFill>
                  </a:tcPr>
                </a:tc>
                <a:tc gridSpan="2">
                  <a:txBody>
                    <a:bodyPr/>
                    <a:lstStyle/>
                    <a:p>
                      <a:pPr>
                        <a:lnSpc>
                          <a:spcPct val="100000"/>
                        </a:lnSpc>
                      </a:pPr>
                      <a:endParaRPr sz="1600">
                        <a:latin typeface="Times New Roman"/>
                        <a:cs typeface="Times New Roman"/>
                      </a:endParaRPr>
                    </a:p>
                  </a:txBody>
                  <a:tcPr marL="0" marR="0" marT="0" marB="0">
                    <a:lnL w="6350">
                      <a:solidFill>
                        <a:srgbClr val="EBCCFF"/>
                      </a:solidFill>
                      <a:prstDash val="solid"/>
                    </a:lnL>
                    <a:lnR w="6350">
                      <a:solidFill>
                        <a:srgbClr val="E6BEFF"/>
                      </a:solidFill>
                      <a:prstDash val="solid"/>
                    </a:lnR>
                    <a:lnT w="6350">
                      <a:solidFill>
                        <a:srgbClr val="E6BEFF"/>
                      </a:solidFill>
                      <a:prstDash val="solid"/>
                    </a:lnT>
                    <a:lnB w="6350">
                      <a:solidFill>
                        <a:srgbClr val="D4D4D4"/>
                      </a:solidFill>
                      <a:prstDash val="solid"/>
                    </a:lnB>
                    <a:solidFill>
                      <a:srgbClr val="EAEAEA"/>
                    </a:solidFill>
                  </a:tcPr>
                </a:tc>
                <a:tc hMerge="1">
                  <a:txBody>
                    <a:bodyPr/>
                    <a:lstStyle/>
                    <a:p>
                      <a:endParaRPr/>
                    </a:p>
                  </a:txBody>
                  <a:tcPr marL="0" marR="0" marT="0" marB="0"/>
                </a:tc>
                <a:extLst>
                  <a:ext uri="{0D108BD9-81ED-4DB2-BD59-A6C34878D82A}">
                    <a16:rowId xmlns:a16="http://schemas.microsoft.com/office/drawing/2014/main" val="10000"/>
                  </a:ext>
                </a:extLst>
              </a:tr>
              <a:tr h="4493247">
                <a:tc gridSpan="2">
                  <a:txBody>
                    <a:bodyPr/>
                    <a:lstStyle/>
                    <a:p>
                      <a:pPr>
                        <a:lnSpc>
                          <a:spcPct val="100000"/>
                        </a:lnSpc>
                      </a:pPr>
                      <a:endParaRPr sz="3700" dirty="0">
                        <a:latin typeface="Times New Roman"/>
                        <a:cs typeface="Times New Roman"/>
                      </a:endParaRPr>
                    </a:p>
                    <a:p>
                      <a:pPr marL="2176145" marR="982980">
                        <a:lnSpc>
                          <a:spcPts val="3170"/>
                        </a:lnSpc>
                      </a:pPr>
                      <a:r>
                        <a:rPr lang="en-US" sz="3300" b="1" spc="10" dirty="0">
                          <a:solidFill>
                            <a:srgbClr val="A000FF"/>
                          </a:solidFill>
                          <a:latin typeface="Arial"/>
                          <a:cs typeface="Arial"/>
                        </a:rPr>
                        <a:t>Abhinav Prasad</a:t>
                      </a:r>
                      <a:endParaRPr sz="3300" dirty="0">
                        <a:latin typeface="Arial"/>
                        <a:cs typeface="Arial"/>
                      </a:endParaRPr>
                    </a:p>
                    <a:p>
                      <a:pPr marL="2252980" marR="2809875">
                        <a:lnSpc>
                          <a:spcPct val="100000"/>
                        </a:lnSpc>
                        <a:spcBef>
                          <a:spcPts val="2275"/>
                        </a:spcBef>
                      </a:pPr>
                      <a:endParaRPr lang="en-US" sz="1200" dirty="0">
                        <a:latin typeface="Arial MT"/>
                        <a:cs typeface="Arial MT"/>
                      </a:endParaRPr>
                    </a:p>
                    <a:p>
                      <a:pPr marL="2252980" marR="2809875">
                        <a:lnSpc>
                          <a:spcPct val="100000"/>
                        </a:lnSpc>
                        <a:spcBef>
                          <a:spcPts val="2275"/>
                        </a:spcBef>
                      </a:pPr>
                      <a:r>
                        <a:rPr sz="1200" dirty="0">
                          <a:latin typeface="Arial MT"/>
                          <a:cs typeface="Arial MT"/>
                        </a:rPr>
                        <a:t>Co</a:t>
                      </a:r>
                      <a:r>
                        <a:rPr sz="1200" spc="20" dirty="0">
                          <a:latin typeface="Arial MT"/>
                          <a:cs typeface="Arial MT"/>
                        </a:rPr>
                        <a:t>ll</a:t>
                      </a:r>
                      <a:r>
                        <a:rPr sz="1200" dirty="0">
                          <a:latin typeface="Arial MT"/>
                          <a:cs typeface="Arial MT"/>
                        </a:rPr>
                        <a:t>eg</a:t>
                      </a:r>
                      <a:r>
                        <a:rPr sz="1200" spc="-20" dirty="0">
                          <a:latin typeface="Arial MT"/>
                          <a:cs typeface="Arial MT"/>
                        </a:rPr>
                        <a:t>e</a:t>
                      </a:r>
                      <a:r>
                        <a:rPr sz="1200" dirty="0">
                          <a:latin typeface="Arial MT"/>
                          <a:cs typeface="Arial MT"/>
                        </a:rPr>
                        <a:t>: </a:t>
                      </a:r>
                      <a:r>
                        <a:rPr lang="en-US" sz="1200" dirty="0">
                          <a:latin typeface="Arial MT"/>
                          <a:cs typeface="Arial MT"/>
                        </a:rPr>
                        <a:t>Manipal University Jaipur</a:t>
                      </a:r>
                      <a:r>
                        <a:rPr lang="en-IN" sz="1200" spc="0" dirty="0">
                          <a:latin typeface="Arial MT"/>
                          <a:cs typeface="Arial MT"/>
                        </a:rPr>
                        <a:t> </a:t>
                      </a:r>
                      <a:r>
                        <a:rPr sz="1200" spc="-10" dirty="0">
                          <a:latin typeface="Arial MT"/>
                          <a:cs typeface="Arial MT"/>
                        </a:rPr>
                        <a:t>Stream:</a:t>
                      </a:r>
                      <a:r>
                        <a:rPr lang="en-US" sz="1200" spc="-10" dirty="0">
                          <a:latin typeface="Arial MT"/>
                          <a:cs typeface="Arial MT"/>
                        </a:rPr>
                        <a:t> </a:t>
                      </a:r>
                      <a:r>
                        <a:rPr lang="en-US" sz="1200" spc="-10" dirty="0" err="1">
                          <a:latin typeface="Arial MT"/>
                          <a:cs typeface="Arial MT"/>
                        </a:rPr>
                        <a:t>B.Tech</a:t>
                      </a:r>
                      <a:r>
                        <a:rPr lang="en-US" sz="1200" spc="-10" dirty="0">
                          <a:latin typeface="Arial MT"/>
                          <a:cs typeface="Arial MT"/>
                        </a:rPr>
                        <a:t> Information Technology</a:t>
                      </a:r>
                      <a:endParaRPr sz="1200" dirty="0">
                        <a:latin typeface="Arial MT"/>
                        <a:cs typeface="Arial MT"/>
                      </a:endParaRPr>
                    </a:p>
                    <a:p>
                      <a:pPr marL="2252980">
                        <a:lnSpc>
                          <a:spcPct val="100000"/>
                        </a:lnSpc>
                      </a:pPr>
                      <a:r>
                        <a:rPr sz="1200" spc="-35" dirty="0">
                          <a:latin typeface="Arial MT"/>
                          <a:cs typeface="Arial MT"/>
                        </a:rPr>
                        <a:t>Year</a:t>
                      </a:r>
                      <a:r>
                        <a:rPr sz="1200" spc="-40" dirty="0">
                          <a:latin typeface="Arial MT"/>
                          <a:cs typeface="Arial MT"/>
                        </a:rPr>
                        <a:t> </a:t>
                      </a:r>
                      <a:r>
                        <a:rPr sz="1200" dirty="0">
                          <a:latin typeface="Arial MT"/>
                          <a:cs typeface="Arial MT"/>
                        </a:rPr>
                        <a:t>of</a:t>
                      </a:r>
                      <a:r>
                        <a:rPr sz="1200" spc="-60" dirty="0">
                          <a:latin typeface="Arial MT"/>
                          <a:cs typeface="Arial MT"/>
                        </a:rPr>
                        <a:t> </a:t>
                      </a:r>
                      <a:r>
                        <a:rPr sz="1200" dirty="0">
                          <a:latin typeface="Arial MT"/>
                          <a:cs typeface="Arial MT"/>
                        </a:rPr>
                        <a:t>graduation:</a:t>
                      </a:r>
                      <a:r>
                        <a:rPr lang="en-US" sz="1200" dirty="0">
                          <a:latin typeface="Arial MT"/>
                          <a:cs typeface="Arial MT"/>
                        </a:rPr>
                        <a:t> 2024</a:t>
                      </a: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txBody>
                  <a:tcPr marL="0" marR="0" marT="0" marB="0">
                    <a:lnR w="6350">
                      <a:solidFill>
                        <a:srgbClr val="A112FF"/>
                      </a:solidFill>
                      <a:prstDash val="solid"/>
                    </a:lnR>
                    <a:lnT w="6350" cap="flat" cmpd="sng" algn="ctr">
                      <a:solidFill>
                        <a:srgbClr val="EBCCFF"/>
                      </a:solidFill>
                      <a:prstDash val="solid"/>
                      <a:round/>
                      <a:headEnd type="none" w="med" len="med"/>
                      <a:tailEnd type="none" w="med" len="med"/>
                    </a:lnT>
                  </a:tcPr>
                </a:tc>
                <a:tc hMerge="1">
                  <a:txBody>
                    <a:bodyPr/>
                    <a:lstStyle/>
                    <a:p>
                      <a:endParaRPr/>
                    </a:p>
                  </a:txBody>
                  <a:tcPr marL="0" marR="0" marT="0" marB="0"/>
                </a:tc>
                <a:tc>
                  <a:txBody>
                    <a:bodyPr/>
                    <a:lstStyle/>
                    <a:p>
                      <a:pPr>
                        <a:lnSpc>
                          <a:spcPct val="100000"/>
                        </a:lnSpc>
                        <a:spcBef>
                          <a:spcPts val="25"/>
                        </a:spcBef>
                      </a:pPr>
                      <a:endParaRPr lang="en-IN" sz="5450" dirty="0">
                        <a:latin typeface="Times New Roman"/>
                        <a:cs typeface="Times New Roman"/>
                      </a:endParaRPr>
                    </a:p>
                  </a:txBody>
                  <a:tcPr marL="0" marR="0" marT="3175" marB="0">
                    <a:lnL w="6350">
                      <a:solidFill>
                        <a:srgbClr val="A112FF"/>
                      </a:solidFill>
                      <a:prstDash val="solid"/>
                    </a:lnL>
                    <a:lnT w="6350">
                      <a:solidFill>
                        <a:srgbClr val="D4D4D4"/>
                      </a:solidFill>
                      <a:prstDash val="solid"/>
                    </a:lnT>
                  </a:tcPr>
                </a:tc>
                <a:extLst>
                  <a:ext uri="{0D108BD9-81ED-4DB2-BD59-A6C34878D82A}">
                    <a16:rowId xmlns:a16="http://schemas.microsoft.com/office/drawing/2014/main" val="10001"/>
                  </a:ext>
                </a:extLst>
              </a:tr>
            </a:tbl>
          </a:graphicData>
        </a:graphic>
      </p:graphicFrame>
      <p:sp>
        <p:nvSpPr>
          <p:cNvPr id="9" name="object 9"/>
          <p:cNvSpPr txBox="1"/>
          <p:nvPr/>
        </p:nvSpPr>
        <p:spPr>
          <a:xfrm>
            <a:off x="347078" y="6426187"/>
            <a:ext cx="1548765" cy="149860"/>
          </a:xfrm>
          <a:prstGeom prst="rect">
            <a:avLst/>
          </a:prstGeom>
          <a:solidFill>
            <a:srgbClr val="FFFF00"/>
          </a:solidFill>
        </p:spPr>
        <p:txBody>
          <a:bodyPr vert="horz" wrap="square" lIns="0" tIns="0" rIns="0" bIns="0" rtlCol="0">
            <a:spAutoFit/>
          </a:bodyPr>
          <a:lstStyle/>
          <a:p>
            <a:pPr>
              <a:lnSpc>
                <a:spcPts val="1170"/>
              </a:lnSpc>
            </a:pPr>
            <a:r>
              <a:rPr sz="1050" b="1" i="1" spc="-5" dirty="0">
                <a:latin typeface="Arial"/>
                <a:cs typeface="Arial"/>
              </a:rPr>
              <a:t>All</a:t>
            </a:r>
            <a:r>
              <a:rPr sz="1050" b="1" i="1" spc="-25" dirty="0">
                <a:latin typeface="Arial"/>
                <a:cs typeface="Arial"/>
              </a:rPr>
              <a:t> </a:t>
            </a:r>
            <a:r>
              <a:rPr sz="1050" b="1" i="1" spc="-5" dirty="0">
                <a:latin typeface="Arial"/>
                <a:cs typeface="Arial"/>
              </a:rPr>
              <a:t>fields</a:t>
            </a:r>
            <a:r>
              <a:rPr sz="1050" b="1" i="1" spc="-30" dirty="0">
                <a:latin typeface="Arial"/>
                <a:cs typeface="Arial"/>
              </a:rPr>
              <a:t> </a:t>
            </a:r>
            <a:r>
              <a:rPr sz="1050" b="1" i="1" spc="-5" dirty="0">
                <a:latin typeface="Arial"/>
                <a:cs typeface="Arial"/>
              </a:rPr>
              <a:t>are</a:t>
            </a:r>
            <a:r>
              <a:rPr sz="1050" b="1" i="1" spc="-10" dirty="0">
                <a:latin typeface="Arial"/>
                <a:cs typeface="Arial"/>
              </a:rPr>
              <a:t> </a:t>
            </a:r>
            <a:r>
              <a:rPr sz="1050" b="1" i="1" dirty="0">
                <a:latin typeface="Arial"/>
                <a:cs typeface="Arial"/>
              </a:rPr>
              <a:t>mandatory</a:t>
            </a:r>
            <a:endParaRPr sz="1050">
              <a:latin typeface="Arial"/>
              <a:cs typeface="Arial"/>
            </a:endParaRPr>
          </a:p>
        </p:txBody>
      </p:sp>
      <p:sp>
        <p:nvSpPr>
          <p:cNvPr id="11" name="object 11"/>
          <p:cNvSpPr/>
          <p:nvPr/>
        </p:nvSpPr>
        <p:spPr>
          <a:xfrm>
            <a:off x="2624327" y="3011423"/>
            <a:ext cx="1718310" cy="0"/>
          </a:xfrm>
          <a:custGeom>
            <a:avLst/>
            <a:gdLst/>
            <a:ahLst/>
            <a:cxnLst/>
            <a:rect l="l" t="t" r="r" b="b"/>
            <a:pathLst>
              <a:path w="1718310">
                <a:moveTo>
                  <a:pt x="0" y="0"/>
                </a:moveTo>
                <a:lnTo>
                  <a:pt x="1718056" y="0"/>
                </a:lnTo>
              </a:path>
            </a:pathLst>
          </a:custGeom>
          <a:ln w="6096">
            <a:solidFill>
              <a:srgbClr val="A112FF"/>
            </a:solidFill>
          </a:ln>
        </p:spPr>
        <p:txBody>
          <a:bodyPr wrap="square" lIns="0" tIns="0" rIns="0" bIns="0" rtlCol="0"/>
          <a:lstStyle/>
          <a:p>
            <a:endParaRPr/>
          </a:p>
        </p:txBody>
      </p:sp>
      <p:sp>
        <p:nvSpPr>
          <p:cNvPr id="12" name="object 12"/>
          <p:cNvSpPr/>
          <p:nvPr/>
        </p:nvSpPr>
        <p:spPr>
          <a:xfrm>
            <a:off x="2624327" y="4267200"/>
            <a:ext cx="1718310" cy="0"/>
          </a:xfrm>
          <a:custGeom>
            <a:avLst/>
            <a:gdLst/>
            <a:ahLst/>
            <a:cxnLst/>
            <a:rect l="l" t="t" r="r" b="b"/>
            <a:pathLst>
              <a:path w="1718310">
                <a:moveTo>
                  <a:pt x="0" y="0"/>
                </a:moveTo>
                <a:lnTo>
                  <a:pt x="1718056" y="0"/>
                </a:lnTo>
              </a:path>
            </a:pathLst>
          </a:custGeom>
          <a:ln w="6096">
            <a:solidFill>
              <a:srgbClr val="A112FF"/>
            </a:solidFill>
          </a:ln>
        </p:spPr>
        <p:txBody>
          <a:bodyPr wrap="square" lIns="0" tIns="0" rIns="0" bIns="0" rtlCol="0"/>
          <a:lstStyle/>
          <a:p>
            <a:endParaRPr/>
          </a:p>
        </p:txBody>
      </p:sp>
      <p:pic>
        <p:nvPicPr>
          <p:cNvPr id="18" name="Picture 17" descr="A person wearing glasses and a green shirt&#10;&#10;Description automatically generated">
            <a:extLst>
              <a:ext uri="{FF2B5EF4-FFF2-40B4-BE49-F238E27FC236}">
                <a16:creationId xmlns:a16="http://schemas.microsoft.com/office/drawing/2014/main" id="{D5424DA5-A2D4-AB6E-BAF8-B41D17A57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046" y="2286000"/>
            <a:ext cx="1435608" cy="1581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A000FF"/>
          </a:solidFill>
        </p:spPr>
        <p:txBody>
          <a:bodyPr wrap="square" lIns="0" tIns="0" rIns="0" bIns="0" rtlCol="0"/>
          <a:lstStyle/>
          <a:p>
            <a:endParaRPr/>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lang="en-US" sz="2400" dirty="0"/>
              <a:t>Problem Statement</a:t>
            </a:r>
            <a:endParaRPr sz="2400" dirty="0"/>
          </a:p>
        </p:txBody>
      </p:sp>
      <p:sp>
        <p:nvSpPr>
          <p:cNvPr id="4" name="TextBox 3">
            <a:extLst>
              <a:ext uri="{FF2B5EF4-FFF2-40B4-BE49-F238E27FC236}">
                <a16:creationId xmlns:a16="http://schemas.microsoft.com/office/drawing/2014/main" id="{7D78FBDB-E554-45EE-70B4-75A5FEC0A2CE}"/>
              </a:ext>
            </a:extLst>
          </p:cNvPr>
          <p:cNvSpPr txBox="1"/>
          <p:nvPr/>
        </p:nvSpPr>
        <p:spPr>
          <a:xfrm>
            <a:off x="838200" y="1752600"/>
            <a:ext cx="105156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 was critical to accurately formulate the problem statement in order to gain a better understanding of the situation. The problem statement for </a:t>
            </a:r>
            <a:r>
              <a:rPr lang="en-US">
                <a:latin typeface="Arial" panose="020B0604020202020204" pitchFamily="34" charset="0"/>
                <a:cs typeface="Arial" panose="020B0604020202020204" pitchFamily="34" charset="0"/>
              </a:rPr>
              <a:t>this project </a:t>
            </a:r>
            <a:r>
              <a:rPr lang="en-US" dirty="0">
                <a:latin typeface="Arial" panose="020B0604020202020204" pitchFamily="34" charset="0"/>
                <a:cs typeface="Arial" panose="020B0604020202020204" pitchFamily="34" charset="0"/>
              </a:rPr>
              <a:t>is as follows.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“Providing potential learners with a more effective means of selecting MOOCs for online learning could result in better educational performance with a deeper, more holistic learning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err="1"/>
              <a:t>solutio</a:t>
            </a:r>
            <a:r>
              <a:rPr lang="en-IN" sz="2400" spc="-5" dirty="0"/>
              <a:t>n</a:t>
            </a:r>
            <a:r>
              <a:rPr lang="en-US" sz="2400" spc="-50" dirty="0"/>
              <a:t> </a:t>
            </a:r>
            <a:r>
              <a:rPr lang="en-US" sz="2400" dirty="0"/>
              <a:t>/</a:t>
            </a:r>
            <a:r>
              <a:rPr lang="en-US" sz="2400" spc="-20" dirty="0"/>
              <a:t> your</a:t>
            </a:r>
            <a:r>
              <a:rPr lang="en-US" sz="2400" spc="75" dirty="0"/>
              <a:t> </a:t>
            </a:r>
            <a:r>
              <a:rPr lang="en-US" sz="2400" dirty="0"/>
              <a:t>big</a:t>
            </a:r>
            <a:r>
              <a:rPr lang="en-US" sz="2400" spc="-25" dirty="0"/>
              <a:t> </a:t>
            </a:r>
            <a:r>
              <a:rPr lang="en-US" sz="2400" dirty="0"/>
              <a:t>Idea</a:t>
            </a:r>
            <a:endParaRPr sz="2400" dirty="0"/>
          </a:p>
        </p:txBody>
      </p:sp>
      <p:sp>
        <p:nvSpPr>
          <p:cNvPr id="3" name="object 3"/>
          <p:cNvSpPr txBox="1"/>
          <p:nvPr/>
        </p:nvSpPr>
        <p:spPr>
          <a:xfrm>
            <a:off x="248411" y="6210300"/>
            <a:ext cx="9278620" cy="256480"/>
          </a:xfrm>
          <a:prstGeom prst="rect">
            <a:avLst/>
          </a:prstGeom>
          <a:ln w="9144">
            <a:solidFill>
              <a:srgbClr val="D9D9D9"/>
            </a:solidFill>
          </a:ln>
        </p:spPr>
        <p:txBody>
          <a:bodyPr vert="horz" wrap="square" lIns="0" tIns="40640" rIns="0" bIns="0" rtlCol="0">
            <a:spAutoFit/>
          </a:bodyPr>
          <a:lstStyle/>
          <a:p>
            <a:pPr marL="90805">
              <a:lnSpc>
                <a:spcPct val="100000"/>
              </a:lnSpc>
              <a:spcBef>
                <a:spcPts val="320"/>
              </a:spcBef>
            </a:pPr>
            <a:r>
              <a:rPr sz="1400" spc="-10" dirty="0">
                <a:latin typeface="Trebuchet MS"/>
                <a:cs typeface="Trebuchet MS"/>
              </a:rPr>
              <a:t>Describe</a:t>
            </a:r>
            <a:r>
              <a:rPr sz="1400" dirty="0">
                <a:latin typeface="Trebuchet MS"/>
                <a:cs typeface="Trebuchet MS"/>
              </a:rPr>
              <a:t> </a:t>
            </a:r>
            <a:r>
              <a:rPr sz="1400" spc="15" dirty="0">
                <a:latin typeface="Trebuchet MS"/>
                <a:cs typeface="Trebuchet MS"/>
              </a:rPr>
              <a:t>TECHNOLOGY</a:t>
            </a:r>
            <a:r>
              <a:rPr sz="1400" spc="70" dirty="0">
                <a:latin typeface="Trebuchet MS"/>
                <a:cs typeface="Trebuchet MS"/>
              </a:rPr>
              <a:t> </a:t>
            </a:r>
            <a:r>
              <a:rPr sz="1400" spc="45" dirty="0">
                <a:latin typeface="Trebuchet MS"/>
                <a:cs typeface="Trebuchet MS"/>
              </a:rPr>
              <a:t>USED</a:t>
            </a:r>
            <a:r>
              <a:rPr sz="1400" spc="-5" dirty="0">
                <a:latin typeface="Trebuchet MS"/>
                <a:cs typeface="Trebuchet MS"/>
              </a:rPr>
              <a:t> </a:t>
            </a:r>
            <a:r>
              <a:rPr sz="1400" spc="-215" dirty="0">
                <a:latin typeface="Trebuchet MS"/>
                <a:cs typeface="Trebuchet MS"/>
              </a:rPr>
              <a:t>:</a:t>
            </a:r>
            <a:r>
              <a:rPr sz="1400" spc="185" dirty="0">
                <a:latin typeface="Trebuchet MS"/>
                <a:cs typeface="Trebuchet MS"/>
              </a:rPr>
              <a:t> </a:t>
            </a:r>
            <a:r>
              <a:rPr lang="en-US" sz="1400" spc="-25" dirty="0">
                <a:latin typeface="Trebuchet MS"/>
                <a:cs typeface="Trebuchet MS"/>
              </a:rPr>
              <a:t>MERN Stack, Git</a:t>
            </a:r>
            <a:endParaRPr sz="1400" dirty="0">
              <a:latin typeface="Trebuchet MS"/>
              <a:cs typeface="Trebuchet MS"/>
            </a:endParaRPr>
          </a:p>
        </p:txBody>
      </p:sp>
      <p:sp>
        <p:nvSpPr>
          <p:cNvPr id="4" name="TextBox 3">
            <a:extLst>
              <a:ext uri="{FF2B5EF4-FFF2-40B4-BE49-F238E27FC236}">
                <a16:creationId xmlns:a16="http://schemas.microsoft.com/office/drawing/2014/main" id="{15F3FCAA-0F53-5BBF-9C46-760675CEA374}"/>
              </a:ext>
            </a:extLst>
          </p:cNvPr>
          <p:cNvSpPr txBox="1"/>
          <p:nvPr/>
        </p:nvSpPr>
        <p:spPr>
          <a:xfrm>
            <a:off x="609601" y="1600200"/>
            <a:ext cx="10744199" cy="4524315"/>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Our vision at Coursalysis is to simplify online learning. With a rapidly expanding landscape of online courses across multiple platforms like Coursera, Udemy, and edX, students are faced with information overload and inefficiencies. Our big idea is a centralized platform that aggregates courses from these platforms, providing a user-friendly interface for students to effortlessly discover, compare, and filter courses based on their preferences.</a:t>
            </a:r>
          </a:p>
          <a:p>
            <a:pPr algn="l"/>
            <a:r>
              <a:rPr lang="en-US" b="0" i="0" dirty="0">
                <a:effectLst/>
                <a:latin typeface="Arial" panose="020B0604020202020204" pitchFamily="34" charset="0"/>
                <a:cs typeface="Arial" panose="020B0604020202020204" pitchFamily="34" charset="0"/>
              </a:rPr>
              <a:t>Through seamless API integration with leading MOOC providers, we curate rich course data, including descriptions, ratings, and reviews. This allows students to make informed decisions about their learning journey without the need to navigate multiple websites or create numerous accounts.</a:t>
            </a:r>
          </a:p>
          <a:p>
            <a:pPr algn="l"/>
            <a:r>
              <a:rPr lang="en-US" b="0" i="0" dirty="0">
                <a:effectLst/>
                <a:latin typeface="Arial" panose="020B0604020202020204" pitchFamily="34" charset="0"/>
                <a:cs typeface="Arial" panose="020B0604020202020204" pitchFamily="34" charset="0"/>
              </a:rPr>
              <a:t>Coursalysis isn't just about convenience; it's about democratizing education. We're committed to making quality courses accessible to everyone, regardless of their background or location. Our platform will offer personalized recommendations, community engagement features, and a strong focus on user privacy and security.</a:t>
            </a:r>
          </a:p>
          <a:p>
            <a:pPr algn="l"/>
            <a:r>
              <a:rPr lang="en-US" b="0" i="0" dirty="0">
                <a:effectLst/>
                <a:latin typeface="Arial" panose="020B0604020202020204" pitchFamily="34" charset="0"/>
                <a:cs typeface="Arial" panose="020B0604020202020204" pitchFamily="34" charset="0"/>
              </a:rPr>
              <a:t>In summary, Coursalysis is poised to revolutionize online learning by becoming the go-to destination for education seekers worldwide. We invite you to join us in our mission to simplify the online learning experience and empower learners to take control of their education.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rgbClr val="A000FF"/>
          </a:solidFill>
        </p:spPr>
        <p:txBody>
          <a:bodyPr wrap="square" lIns="0" tIns="0" rIns="0" bIns="0" rtlCol="0"/>
          <a:lstStyle/>
          <a:p>
            <a:endParaRPr/>
          </a:p>
        </p:txBody>
      </p:sp>
      <p:sp>
        <p:nvSpPr>
          <p:cNvPr id="3" name="object 3"/>
          <p:cNvSpPr txBox="1">
            <a:spLocks noGrp="1"/>
          </p:cNvSpPr>
          <p:nvPr>
            <p:ph type="title"/>
          </p:nvPr>
        </p:nvSpPr>
        <p:spPr>
          <a:xfrm>
            <a:off x="419811" y="328930"/>
            <a:ext cx="10206355" cy="664210"/>
          </a:xfrm>
          <a:prstGeom prst="rect">
            <a:avLst/>
          </a:prstGeom>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a:p>
            <a:pPr marL="12700">
              <a:lnSpc>
                <a:spcPts val="2510"/>
              </a:lnSpc>
            </a:pPr>
            <a:endParaRPr sz="2200" dirty="0"/>
          </a:p>
        </p:txBody>
      </p:sp>
      <p:sp>
        <p:nvSpPr>
          <p:cNvPr id="4" name="TextBox 3">
            <a:extLst>
              <a:ext uri="{FF2B5EF4-FFF2-40B4-BE49-F238E27FC236}">
                <a16:creationId xmlns:a16="http://schemas.microsoft.com/office/drawing/2014/main" id="{AEC16D76-70FA-7003-D227-D3C5A7F294F8}"/>
              </a:ext>
            </a:extLst>
          </p:cNvPr>
          <p:cNvSpPr txBox="1"/>
          <p:nvPr/>
        </p:nvSpPr>
        <p:spPr>
          <a:xfrm>
            <a:off x="533400" y="1600200"/>
            <a:ext cx="10896600" cy="4247317"/>
          </a:xfrm>
          <a:prstGeom prst="rect">
            <a:avLst/>
          </a:prstGeom>
          <a:noFill/>
        </p:spPr>
        <p:txBody>
          <a:bodyPr wrap="square" rtlCol="0">
            <a:spAutoFit/>
          </a:bodyPr>
          <a:lstStyle/>
          <a:p>
            <a:pPr algn="l"/>
            <a:br>
              <a:rPr lang="en-US" b="0" i="0" dirty="0">
                <a:solidFill>
                  <a:srgbClr val="D1D5DB"/>
                </a:solidFill>
                <a:effectLst/>
                <a:latin typeface="Söhne"/>
              </a:rPr>
            </a:br>
            <a:r>
              <a:rPr lang="en-US" b="0" i="0" dirty="0">
                <a:effectLst/>
                <a:latin typeface="Arial" panose="020B0604020202020204" pitchFamily="34" charset="0"/>
                <a:cs typeface="Arial" panose="020B0604020202020204" pitchFamily="34" charset="0"/>
              </a:rPr>
              <a:t>Coursalysis accelerates change through technology by revolutionizing online education accessibility. Our platform employs cutting-edge technology to aggregate courses from various MOOC platforms, simplifying course discovery. Efficient search algorithms and filters enable users to quickly find the most suitable courses.</a:t>
            </a:r>
          </a:p>
          <a:p>
            <a:pPr algn="l"/>
            <a:r>
              <a:rPr lang="en-US" b="0" i="0" dirty="0">
                <a:effectLst/>
                <a:latin typeface="Arial" panose="020B0604020202020204" pitchFamily="34" charset="0"/>
                <a:cs typeface="Arial" panose="020B0604020202020204" pitchFamily="34" charset="0"/>
              </a:rPr>
              <a:t>Our personalized recommendation engine, driven by data analysis, tailors course suggestions to individual preferences, enhancing the learning experience. Technology also fosters user engagement through community features, including discussion boards and chat capabilities.</a:t>
            </a:r>
          </a:p>
          <a:p>
            <a:pPr algn="l"/>
            <a:r>
              <a:rPr lang="en-US" b="0" i="0" dirty="0">
                <a:effectLst/>
                <a:latin typeface="Arial" panose="020B0604020202020204" pitchFamily="34" charset="0"/>
                <a:cs typeface="Arial" panose="020B0604020202020204" pitchFamily="34" charset="0"/>
              </a:rPr>
              <a:t>We leverage data-driven insights to inform both learners and course providers about trends and preferences. Our platform's mobile-responsive design ensures worldwide accessibility.</a:t>
            </a:r>
          </a:p>
          <a:p>
            <a:pPr algn="l"/>
            <a:r>
              <a:rPr lang="en-US" b="0" i="0" dirty="0">
                <a:effectLst/>
                <a:latin typeface="Arial" panose="020B0604020202020204" pitchFamily="34" charset="0"/>
                <a:cs typeface="Arial" panose="020B0604020202020204" pitchFamily="34" charset="0"/>
              </a:rPr>
              <a:t>Furthermore, robust technology safeguards user data and privacy, creating a secure learning environment.</a:t>
            </a:r>
          </a:p>
          <a:p>
            <a:pPr algn="l"/>
            <a:r>
              <a:rPr lang="en-US" b="0" i="0" dirty="0">
                <a:effectLst/>
                <a:latin typeface="Arial" panose="020B0604020202020204" pitchFamily="34" charset="0"/>
                <a:cs typeface="Arial" panose="020B0604020202020204" pitchFamily="34" charset="0"/>
              </a:rPr>
              <a:t>In essence, Coursalysis harnesses technology's power to streamline learning, personalize education, foster community, and democratize quality education for all. Our innovation demonstrates how technology can drive positive change in education, making it more efficient, user-centric, and accessible.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09086"/>
          </a:xfrm>
          <a:prstGeom prst="rect">
            <a:avLst/>
          </a:prstGeom>
          <a:solidFill>
            <a:srgbClr val="A000FF"/>
          </a:solidFill>
        </p:spPr>
        <p:txBody>
          <a:bodyPr vert="horz" wrap="square" lIns="0" tIns="74930" rIns="0" bIns="0" rtlCol="0">
            <a:spAutoFit/>
          </a:bodyPr>
          <a:lstStyle/>
          <a:p>
            <a:pPr marL="90805" marR="1323975">
              <a:lnSpc>
                <a:spcPts val="2590"/>
              </a:lnSpc>
              <a:spcBef>
                <a:spcPts val="590"/>
              </a:spcBef>
            </a:pPr>
            <a:r>
              <a:rPr sz="2400" spc="-5" dirty="0"/>
              <a:t>How</a:t>
            </a:r>
            <a:r>
              <a:rPr sz="2400" spc="10" dirty="0"/>
              <a:t> </a:t>
            </a:r>
            <a:r>
              <a:rPr sz="2400" spc="-5" dirty="0"/>
              <a:t>is</a:t>
            </a:r>
            <a:r>
              <a:rPr sz="2400" spc="-30" dirty="0"/>
              <a:t> </a:t>
            </a:r>
            <a:r>
              <a:rPr sz="2400" spc="-20" dirty="0"/>
              <a:t>your</a:t>
            </a:r>
            <a:r>
              <a:rPr sz="2400" spc="75" dirty="0"/>
              <a:t> </a:t>
            </a:r>
            <a:r>
              <a:rPr sz="2400" dirty="0"/>
              <a:t>solution</a:t>
            </a:r>
            <a:r>
              <a:rPr sz="2400" spc="-45" dirty="0"/>
              <a:t> </a:t>
            </a:r>
            <a:r>
              <a:rPr sz="2400" spc="-5" dirty="0"/>
              <a:t>different/unique</a:t>
            </a:r>
            <a:r>
              <a:rPr sz="2400" spc="-10" dirty="0"/>
              <a:t> </a:t>
            </a:r>
            <a:r>
              <a:rPr sz="2400" spc="-5" dirty="0"/>
              <a:t>from</a:t>
            </a:r>
            <a:r>
              <a:rPr sz="2400" spc="5" dirty="0"/>
              <a:t> </a:t>
            </a:r>
            <a:r>
              <a:rPr sz="2400" spc="-5" dirty="0"/>
              <a:t>other</a:t>
            </a:r>
            <a:r>
              <a:rPr sz="2400" spc="-10" dirty="0"/>
              <a:t> </a:t>
            </a:r>
            <a:r>
              <a:rPr sz="2400" dirty="0"/>
              <a:t>solutions</a:t>
            </a:r>
            <a:r>
              <a:rPr sz="2400" spc="-15" dirty="0"/>
              <a:t> </a:t>
            </a:r>
            <a:r>
              <a:rPr sz="2400" dirty="0"/>
              <a:t>in</a:t>
            </a:r>
            <a:r>
              <a:rPr sz="2400" spc="-15" dirty="0"/>
              <a:t> </a:t>
            </a:r>
            <a:r>
              <a:rPr sz="2400" dirty="0"/>
              <a:t>market</a:t>
            </a:r>
          </a:p>
        </p:txBody>
      </p:sp>
      <p:sp>
        <p:nvSpPr>
          <p:cNvPr id="4" name="object 4"/>
          <p:cNvSpPr txBox="1"/>
          <p:nvPr/>
        </p:nvSpPr>
        <p:spPr>
          <a:xfrm>
            <a:off x="341375" y="5991252"/>
            <a:ext cx="11283950" cy="772647"/>
          </a:xfrm>
          <a:prstGeom prst="rect">
            <a:avLst/>
          </a:prstGeom>
          <a:solidFill>
            <a:srgbClr val="A000FF"/>
          </a:solidFill>
        </p:spPr>
        <p:txBody>
          <a:bodyPr vert="horz" wrap="square" lIns="0" tIns="79375" rIns="0" bIns="0" rtlCol="0">
            <a:spAutoFit/>
          </a:bodyPr>
          <a:lstStyle/>
          <a:p>
            <a:pPr marL="90805">
              <a:lnSpc>
                <a:spcPts val="2735"/>
              </a:lnSpc>
              <a:spcBef>
                <a:spcPts val="625"/>
              </a:spcBef>
            </a:pPr>
            <a:r>
              <a:rPr sz="2400" b="1" spc="-5" dirty="0">
                <a:solidFill>
                  <a:srgbClr val="FFFFFF"/>
                </a:solidFill>
                <a:latin typeface="Arial"/>
                <a:cs typeface="Arial"/>
              </a:rPr>
              <a:t>Do</a:t>
            </a:r>
            <a:r>
              <a:rPr sz="2400" b="1" spc="-1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spc="-10" dirty="0">
                <a:solidFill>
                  <a:srgbClr val="FFFFFF"/>
                </a:solidFill>
                <a:latin typeface="Arial"/>
                <a:cs typeface="Arial"/>
              </a:rPr>
              <a:t>have</a:t>
            </a:r>
            <a:r>
              <a:rPr sz="2400" b="1" spc="30" dirty="0">
                <a:solidFill>
                  <a:srgbClr val="FFFFFF"/>
                </a:solidFill>
                <a:latin typeface="Arial"/>
                <a:cs typeface="Arial"/>
              </a:rPr>
              <a:t> </a:t>
            </a:r>
            <a:r>
              <a:rPr sz="2400" b="1" spc="-5" dirty="0">
                <a:solidFill>
                  <a:srgbClr val="FFFFFF"/>
                </a:solidFill>
                <a:latin typeface="Arial"/>
                <a:cs typeface="Arial"/>
              </a:rPr>
              <a:t>a</a:t>
            </a:r>
            <a:r>
              <a:rPr sz="2400" b="1" spc="-20" dirty="0">
                <a:solidFill>
                  <a:srgbClr val="FFFFFF"/>
                </a:solidFill>
                <a:latin typeface="Arial"/>
                <a:cs typeface="Arial"/>
              </a:rPr>
              <a:t> </a:t>
            </a:r>
            <a:r>
              <a:rPr sz="2400" b="1" spc="5" dirty="0">
                <a:solidFill>
                  <a:srgbClr val="FFFFFF"/>
                </a:solidFill>
                <a:latin typeface="Arial"/>
                <a:cs typeface="Arial"/>
              </a:rPr>
              <a:t>working</a:t>
            </a:r>
            <a:r>
              <a:rPr sz="2400" b="1" spc="-70" dirty="0">
                <a:solidFill>
                  <a:srgbClr val="FFFFFF"/>
                </a:solidFill>
                <a:latin typeface="Arial"/>
                <a:cs typeface="Arial"/>
              </a:rPr>
              <a:t> </a:t>
            </a:r>
            <a:r>
              <a:rPr sz="2400" b="1" spc="-5" dirty="0">
                <a:solidFill>
                  <a:srgbClr val="FFFFFF"/>
                </a:solidFill>
                <a:latin typeface="Arial"/>
                <a:cs typeface="Arial"/>
              </a:rPr>
              <a:t>model/prototype:</a:t>
            </a:r>
            <a:r>
              <a:rPr sz="2400" b="1" spc="-10" dirty="0">
                <a:solidFill>
                  <a:srgbClr val="FFFFFF"/>
                </a:solidFill>
                <a:latin typeface="Arial"/>
                <a:cs typeface="Arial"/>
              </a:rPr>
              <a:t> </a:t>
            </a:r>
            <a:r>
              <a:rPr lang="en-US" sz="2400" b="1" spc="-30" dirty="0">
                <a:solidFill>
                  <a:srgbClr val="FFFFFF"/>
                </a:solidFill>
                <a:latin typeface="Arial"/>
                <a:cs typeface="Arial"/>
              </a:rPr>
              <a:t>Yes</a:t>
            </a:r>
            <a:endParaRPr sz="2400" dirty="0">
              <a:latin typeface="Arial"/>
              <a:cs typeface="Arial"/>
            </a:endParaRPr>
          </a:p>
          <a:p>
            <a:pPr marL="90805">
              <a:lnSpc>
                <a:spcPts val="2735"/>
              </a:lnSpc>
            </a:pPr>
            <a:r>
              <a:rPr sz="2400" b="1" dirty="0">
                <a:solidFill>
                  <a:srgbClr val="FFFFFF"/>
                </a:solidFill>
                <a:latin typeface="Arial"/>
                <a:cs typeface="Arial"/>
              </a:rPr>
              <a:t>If </a:t>
            </a:r>
            <a:r>
              <a:rPr sz="2400" b="1" spc="-5" dirty="0">
                <a:solidFill>
                  <a:srgbClr val="FFFFFF"/>
                </a:solidFill>
                <a:latin typeface="Arial"/>
                <a:cs typeface="Arial"/>
              </a:rPr>
              <a:t>not,</a:t>
            </a:r>
            <a:r>
              <a:rPr sz="2400" b="1" spc="-20" dirty="0">
                <a:solidFill>
                  <a:srgbClr val="FFFFFF"/>
                </a:solidFill>
                <a:latin typeface="Arial"/>
                <a:cs typeface="Arial"/>
              </a:rPr>
              <a:t> </a:t>
            </a:r>
            <a:r>
              <a:rPr sz="2400" b="1" spc="10" dirty="0">
                <a:solidFill>
                  <a:srgbClr val="FFFFFF"/>
                </a:solidFill>
                <a:latin typeface="Arial"/>
                <a:cs typeface="Arial"/>
              </a:rPr>
              <a:t>will</a:t>
            </a:r>
            <a:r>
              <a:rPr sz="2400" b="1" spc="-8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dirty="0">
                <a:solidFill>
                  <a:srgbClr val="FFFFFF"/>
                </a:solidFill>
                <a:latin typeface="Arial"/>
                <a:cs typeface="Arial"/>
              </a:rPr>
              <a:t>be</a:t>
            </a:r>
            <a:r>
              <a:rPr sz="2400" b="1" spc="-10" dirty="0">
                <a:solidFill>
                  <a:srgbClr val="FFFFFF"/>
                </a:solidFill>
                <a:latin typeface="Arial"/>
                <a:cs typeface="Arial"/>
              </a:rPr>
              <a:t> </a:t>
            </a:r>
            <a:r>
              <a:rPr sz="2400" b="1" dirty="0">
                <a:solidFill>
                  <a:srgbClr val="FFFFFF"/>
                </a:solidFill>
                <a:latin typeface="Arial"/>
                <a:cs typeface="Arial"/>
              </a:rPr>
              <a:t>able</a:t>
            </a:r>
            <a:r>
              <a:rPr sz="2400" b="1" spc="-15" dirty="0">
                <a:solidFill>
                  <a:srgbClr val="FFFFFF"/>
                </a:solidFill>
                <a:latin typeface="Arial"/>
                <a:cs typeface="Arial"/>
              </a:rPr>
              <a:t> </a:t>
            </a:r>
            <a:r>
              <a:rPr sz="2400" b="1" spc="-5" dirty="0">
                <a:solidFill>
                  <a:srgbClr val="FFFFFF"/>
                </a:solidFill>
                <a:latin typeface="Arial"/>
                <a:cs typeface="Arial"/>
              </a:rPr>
              <a:t>to</a:t>
            </a:r>
            <a:r>
              <a:rPr sz="2400" b="1" dirty="0">
                <a:solidFill>
                  <a:srgbClr val="FFFFFF"/>
                </a:solidFill>
                <a:latin typeface="Arial"/>
                <a:cs typeface="Arial"/>
              </a:rPr>
              <a:t> show</a:t>
            </a:r>
            <a:r>
              <a:rPr sz="2400" b="1" spc="-15" dirty="0">
                <a:solidFill>
                  <a:srgbClr val="FFFFFF"/>
                </a:solidFill>
                <a:latin typeface="Arial"/>
                <a:cs typeface="Arial"/>
              </a:rPr>
              <a:t> </a:t>
            </a:r>
            <a:r>
              <a:rPr sz="2400" b="1" spc="5" dirty="0">
                <a:solidFill>
                  <a:srgbClr val="FFFFFF"/>
                </a:solidFill>
                <a:latin typeface="Arial"/>
                <a:cs typeface="Arial"/>
              </a:rPr>
              <a:t>working</a:t>
            </a:r>
            <a:r>
              <a:rPr sz="2400" b="1" spc="-100" dirty="0">
                <a:solidFill>
                  <a:srgbClr val="FFFFFF"/>
                </a:solidFill>
                <a:latin typeface="Arial"/>
                <a:cs typeface="Arial"/>
              </a:rPr>
              <a:t> </a:t>
            </a:r>
            <a:r>
              <a:rPr sz="2400" b="1" spc="-10" dirty="0">
                <a:solidFill>
                  <a:srgbClr val="FFFFFF"/>
                </a:solidFill>
                <a:latin typeface="Arial"/>
                <a:cs typeface="Arial"/>
              </a:rPr>
              <a:t>prototype</a:t>
            </a:r>
            <a:r>
              <a:rPr sz="2400" b="1" spc="85" dirty="0">
                <a:solidFill>
                  <a:srgbClr val="FFFFFF"/>
                </a:solidFill>
                <a:latin typeface="Arial"/>
                <a:cs typeface="Arial"/>
              </a:rPr>
              <a:t> </a:t>
            </a:r>
            <a:r>
              <a:rPr sz="2400" b="1" spc="-5" dirty="0">
                <a:solidFill>
                  <a:srgbClr val="FFFFFF"/>
                </a:solidFill>
                <a:latin typeface="Arial"/>
                <a:cs typeface="Arial"/>
              </a:rPr>
              <a:t>during</a:t>
            </a:r>
            <a:r>
              <a:rPr sz="2400" b="1" spc="-25" dirty="0">
                <a:solidFill>
                  <a:srgbClr val="FFFFFF"/>
                </a:solidFill>
                <a:latin typeface="Arial"/>
                <a:cs typeface="Arial"/>
              </a:rPr>
              <a:t> </a:t>
            </a:r>
            <a:r>
              <a:rPr sz="2400" b="1" dirty="0">
                <a:solidFill>
                  <a:srgbClr val="FFFFFF"/>
                </a:solidFill>
                <a:latin typeface="Arial"/>
                <a:cs typeface="Arial"/>
              </a:rPr>
              <a:t>finale.</a:t>
            </a:r>
            <a:r>
              <a:rPr sz="2400" b="1" spc="-90" dirty="0">
                <a:solidFill>
                  <a:srgbClr val="FFFFFF"/>
                </a:solidFill>
                <a:latin typeface="Arial"/>
                <a:cs typeface="Arial"/>
              </a:rPr>
              <a:t> </a:t>
            </a:r>
            <a:r>
              <a:rPr sz="2400" b="1" spc="-30" dirty="0">
                <a:solidFill>
                  <a:srgbClr val="FFFFFF"/>
                </a:solidFill>
                <a:latin typeface="Arial"/>
                <a:cs typeface="Arial"/>
              </a:rPr>
              <a:t>Yes</a:t>
            </a:r>
            <a:endParaRPr sz="2400" dirty="0">
              <a:latin typeface="Arial"/>
              <a:cs typeface="Arial"/>
            </a:endParaRPr>
          </a:p>
        </p:txBody>
      </p:sp>
      <p:sp>
        <p:nvSpPr>
          <p:cNvPr id="5" name="TextBox 4">
            <a:extLst>
              <a:ext uri="{FF2B5EF4-FFF2-40B4-BE49-F238E27FC236}">
                <a16:creationId xmlns:a16="http://schemas.microsoft.com/office/drawing/2014/main" id="{2E652A5A-D329-9702-B879-EEDF89B75E52}"/>
              </a:ext>
            </a:extLst>
          </p:cNvPr>
          <p:cNvSpPr txBox="1"/>
          <p:nvPr/>
        </p:nvSpPr>
        <p:spPr>
          <a:xfrm>
            <a:off x="458850" y="1189938"/>
            <a:ext cx="11049000" cy="4801314"/>
          </a:xfrm>
          <a:prstGeom prst="rect">
            <a:avLst/>
          </a:prstGeom>
          <a:noFill/>
        </p:spPr>
        <p:txBody>
          <a:bodyPr wrap="square" rtlCol="0">
            <a:spAutoFit/>
          </a:bodyPr>
          <a:lstStyle/>
          <a:p>
            <a:r>
              <a:rPr lang="en-US" dirty="0"/>
              <a:t>Coursalysis sets itself apart in the market with its unique combination of comprehensive aggregation, personalization, community engagement, and data-driven insights. While some platforms focus on specific niches or individual providers, Coursalysis aggregates courses from a wide array of MOOC platforms, offering users a diverse selection of courses in one place.</a:t>
            </a:r>
          </a:p>
          <a:p>
            <a:endParaRPr lang="en-US" dirty="0"/>
          </a:p>
          <a:p>
            <a:r>
              <a:rPr lang="en-US" dirty="0"/>
              <a:t>What truly distinguishes us is our commitment to personalization. Unlike competitors that provide basic search and filtering options, Coursalysis employs advanced algorithms to offer highly tailored course recommendations based on individual preferences and interactions.</a:t>
            </a:r>
          </a:p>
          <a:p>
            <a:endParaRPr lang="en-US" dirty="0"/>
          </a:p>
          <a:p>
            <a:r>
              <a:rPr lang="en-US" dirty="0"/>
              <a:t>We foster a sense of community among learners, providing discussion boards, chat features, and user-generated content for engagement and support.</a:t>
            </a:r>
          </a:p>
          <a:p>
            <a:endParaRPr lang="en-US" dirty="0"/>
          </a:p>
          <a:p>
            <a:r>
              <a:rPr lang="en-US" dirty="0"/>
              <a:t>Additionally, Coursalysis empowers course providers with data-driven insights, helping them understand market trends and adapt their offerings accordingly.</a:t>
            </a:r>
          </a:p>
          <a:p>
            <a:endParaRPr lang="en-US" dirty="0"/>
          </a:p>
          <a:p>
            <a:r>
              <a:rPr lang="en-US" dirty="0"/>
              <a:t>In essence, Coursalysis offers a comprehensive, personalized, and community-driven approach to online learning, making it a unique and valuable resource for both learners and course providers.       Patent Filed: ONGOING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lang="en-US" sz="2400" spc="-25" dirty="0"/>
              <a:t>Testimonial</a:t>
            </a:r>
            <a:endParaRPr sz="2400" dirty="0"/>
          </a:p>
        </p:txBody>
      </p:sp>
      <p:sp>
        <p:nvSpPr>
          <p:cNvPr id="5" name="TextBox 4">
            <a:extLst>
              <a:ext uri="{FF2B5EF4-FFF2-40B4-BE49-F238E27FC236}">
                <a16:creationId xmlns:a16="http://schemas.microsoft.com/office/drawing/2014/main" id="{EAEFC1E7-ECB6-FE9D-5F8C-97B7A9F6436E}"/>
              </a:ext>
            </a:extLst>
          </p:cNvPr>
          <p:cNvSpPr txBox="1"/>
          <p:nvPr/>
        </p:nvSpPr>
        <p:spPr>
          <a:xfrm>
            <a:off x="609600" y="1600200"/>
            <a:ext cx="10744200" cy="3970318"/>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“I've always been passionate about expanding my knowledge through online courses, but it used to be a real hassle navigating various platforms, creating multiple accounts, and sifting through countless courses. That was until I discovered Coursalysis!</a:t>
            </a:r>
          </a:p>
          <a:p>
            <a:pPr algn="l"/>
            <a:r>
              <a:rPr lang="en-US" b="0" i="0" dirty="0">
                <a:effectLst/>
                <a:latin typeface="Arial" panose="020B0604020202020204" pitchFamily="34" charset="0"/>
                <a:cs typeface="Arial" panose="020B0604020202020204" pitchFamily="34" charset="0"/>
              </a:rPr>
              <a:t>Coursalysis has been a game-changer for me. It's like having a personal course advisor at my fingertips. The personalized recommendations are spot-on, helping me find the perfect courses that align with my interests and goals.</a:t>
            </a:r>
          </a:p>
          <a:p>
            <a:pPr algn="l"/>
            <a:r>
              <a:rPr lang="en-US" b="0" i="0" dirty="0">
                <a:effectLst/>
                <a:latin typeface="Arial" panose="020B0604020202020204" pitchFamily="34" charset="0"/>
                <a:cs typeface="Arial" panose="020B0604020202020204" pitchFamily="34" charset="0"/>
              </a:rPr>
              <a:t>The platform's user-friendly interface makes it incredibly easy to compare courses, and the community features allow me to connect with fellow learners, share experiences, and get valuable insights.</a:t>
            </a:r>
          </a:p>
          <a:p>
            <a:pPr algn="l"/>
            <a:r>
              <a:rPr lang="en-US" b="0" i="0" dirty="0">
                <a:effectLst/>
                <a:latin typeface="Arial" panose="020B0604020202020204" pitchFamily="34" charset="0"/>
                <a:cs typeface="Arial" panose="020B0604020202020204" pitchFamily="34" charset="0"/>
              </a:rPr>
              <a:t>Thanks to Coursalysis, I've been able to take my learning to the next level while saving time and effort. It's a must-have tool for anyone on a lifelong learning journey. Kudos to the Coursalysis team for making online education so much more accessible and enjoyable!”</a:t>
            </a:r>
            <a:br>
              <a:rPr lang="en-US" b="0" i="0" dirty="0">
                <a:effectLst/>
                <a:latin typeface="Arial" panose="020B0604020202020204" pitchFamily="34" charset="0"/>
                <a:cs typeface="Arial" panose="020B0604020202020204" pitchFamily="34" charset="0"/>
              </a:rPr>
            </a:b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 Shailaja </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UI/UX MSc @ Brighton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4623815" y="0"/>
              <a:ext cx="7187184" cy="6857997"/>
            </a:xfrm>
            <a:prstGeom prst="rect">
              <a:avLst/>
            </a:prstGeom>
          </p:spPr>
        </p:pic>
      </p:grpSp>
      <p:sp>
        <p:nvSpPr>
          <p:cNvPr id="5" name="object 5"/>
          <p:cNvSpPr txBox="1">
            <a:spLocks noGrp="1"/>
          </p:cNvSpPr>
          <p:nvPr>
            <p:ph type="title"/>
          </p:nvPr>
        </p:nvSpPr>
        <p:spPr>
          <a:xfrm>
            <a:off x="368300" y="2735021"/>
            <a:ext cx="4904740" cy="1123315"/>
          </a:xfrm>
          <a:prstGeom prst="rect">
            <a:avLst/>
          </a:prstGeom>
        </p:spPr>
        <p:txBody>
          <a:bodyPr vert="horz" wrap="square" lIns="0" tIns="12700" rIns="0" bIns="0" rtlCol="0">
            <a:spAutoFit/>
          </a:bodyPr>
          <a:lstStyle/>
          <a:p>
            <a:pPr marL="12700">
              <a:lnSpc>
                <a:spcPct val="100000"/>
              </a:lnSpc>
              <a:spcBef>
                <a:spcPts val="100"/>
              </a:spcBef>
            </a:pPr>
            <a:r>
              <a:rPr dirty="0"/>
              <a:t>Thank</a:t>
            </a:r>
            <a:r>
              <a:rPr spc="-90"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889</Words>
  <Application>Microsoft Office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MT</vt:lpstr>
      <vt:lpstr>Calibri</vt:lpstr>
      <vt:lpstr>Söhne</vt:lpstr>
      <vt:lpstr>Times New Roman</vt:lpstr>
      <vt:lpstr>Trebuchet MS</vt:lpstr>
      <vt:lpstr>Office Theme</vt:lpstr>
      <vt:lpstr>PowerPoint Presentation</vt:lpstr>
      <vt:lpstr>Team details</vt:lpstr>
      <vt:lpstr>Problem Statement</vt:lpstr>
      <vt:lpstr>Proposed solution / your big Idea</vt:lpstr>
      <vt:lpstr>How does your innovation accelerate change with the power of Technology? </vt:lpstr>
      <vt:lpstr>How is your solution different/unique from other solutions in market</vt:lpstr>
      <vt:lpstr>Testimonial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Abhinav Prasad</cp:lastModifiedBy>
  <cp:revision>3</cp:revision>
  <dcterms:created xsi:type="dcterms:W3CDTF">2023-09-05T06:39:25Z</dcterms:created>
  <dcterms:modified xsi:type="dcterms:W3CDTF">2023-09-19T10:36:41Z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2023-09-05T00:00:00Z</vt:filetime>
  </property>
</Properties>
</file>