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Playfair Display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Oswald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layfairDisplay-regular.fntdata"/><Relationship Id="rId25" Type="http://schemas.openxmlformats.org/officeDocument/2006/relationships/slide" Target="slides/slide19.xml"/><Relationship Id="rId28" Type="http://schemas.openxmlformats.org/officeDocument/2006/relationships/font" Target="fonts/PlayfairDisplay-italic.fntdata"/><Relationship Id="rId27" Type="http://schemas.openxmlformats.org/officeDocument/2006/relationships/font" Target="fonts/PlayfairDisplay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layfairDispl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5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7.xml"/><Relationship Id="rId35" Type="http://schemas.openxmlformats.org/officeDocument/2006/relationships/font" Target="fonts/Lato-bold.fntdata"/><Relationship Id="rId12" Type="http://schemas.openxmlformats.org/officeDocument/2006/relationships/slide" Target="slides/slide6.xml"/><Relationship Id="rId34" Type="http://schemas.openxmlformats.org/officeDocument/2006/relationships/font" Target="fonts/Lato-regular.fntdata"/><Relationship Id="rId15" Type="http://schemas.openxmlformats.org/officeDocument/2006/relationships/slide" Target="slides/slide9.xml"/><Relationship Id="rId37" Type="http://schemas.openxmlformats.org/officeDocument/2006/relationships/font" Target="fonts/Lato-boldItalic.fntdata"/><Relationship Id="rId14" Type="http://schemas.openxmlformats.org/officeDocument/2006/relationships/slide" Target="slides/slide8.xml"/><Relationship Id="rId36" Type="http://schemas.openxmlformats.org/officeDocument/2006/relationships/font" Target="fonts/Lato-italic.fntdata"/><Relationship Id="rId17" Type="http://schemas.openxmlformats.org/officeDocument/2006/relationships/slide" Target="slides/slide11.xml"/><Relationship Id="rId39" Type="http://schemas.openxmlformats.org/officeDocument/2006/relationships/font" Target="fonts/Oswald-bold.fntdata"/><Relationship Id="rId16" Type="http://schemas.openxmlformats.org/officeDocument/2006/relationships/slide" Target="slides/slide10.xml"/><Relationship Id="rId38" Type="http://schemas.openxmlformats.org/officeDocument/2006/relationships/font" Target="fonts/Oswald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ee52ab7fd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ee52ab7fd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79a4faf6f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79a4faf6f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79a4faf6f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79a4faf6f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ee52ab7fd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ee52ab7fd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79a4faf6f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79a4faf6f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ee52ab7fd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ee52ab7fd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ee52ab7fd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ee52ab7fd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79a4faf6f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79a4faf6f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ee52ab7fd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ee52ab7fd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ee52ab7fd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ee52ab7fd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eddf247c3a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eddf247c3a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ee52ab7fd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ee52ab7fd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ee52ab7fd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ee52ab7fd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e52ab7fd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e52ab7fd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ee52ab7f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ee52ab7f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ee52ab7fd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ee52ab7fd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ee52ab7fd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ee52ab7fd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ee52ab7fd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ee52ab7fd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3" name="Google Shape;143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17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2" name="Google Shape;152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8" name="Google Shape;15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9" name="Google Shape;159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62" name="Google Shape;162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21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7" name="Google Shape;167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8" name="Google Shape;16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172" name="Google Shape;172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ctrTitle"/>
          </p:nvPr>
        </p:nvSpPr>
        <p:spPr>
          <a:xfrm>
            <a:off x="3805650" y="922150"/>
            <a:ext cx="6027300" cy="23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Inside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Sales-</a:t>
            </a:r>
            <a:r>
              <a:rPr lang="en-GB"/>
              <a:t>Corporate Marketing</a:t>
            </a:r>
            <a:endParaRPr/>
          </a:p>
        </p:txBody>
      </p:sp>
      <p:sp>
        <p:nvSpPr>
          <p:cNvPr id="184" name="Google Shape;184;p25"/>
          <p:cNvSpPr txBox="1"/>
          <p:nvPr>
            <p:ph idx="1" type="subTitle"/>
          </p:nvPr>
        </p:nvSpPr>
        <p:spPr>
          <a:xfrm>
            <a:off x="5264050" y="2947125"/>
            <a:ext cx="2411100" cy="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Date: 25th July 2024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825" y="152400"/>
            <a:ext cx="40183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Lead Source vs. Leads 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GB" sz="1600"/>
              <a:t>Top Lead Sources: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3286FF"/>
                </a:solidFill>
              </a:rPr>
              <a:t>PPC</a:t>
            </a:r>
            <a:r>
              <a:rPr lang="en-GB" sz="1600"/>
              <a:t> is the highest contributor with </a:t>
            </a:r>
            <a:r>
              <a:rPr lang="en-GB" sz="1600">
                <a:solidFill>
                  <a:srgbClr val="FFFF00"/>
                </a:solidFill>
              </a:rPr>
              <a:t>1705 leads</a:t>
            </a:r>
            <a:r>
              <a:rPr lang="en-GB" sz="1600"/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3286FF"/>
                </a:solidFill>
              </a:rPr>
              <a:t>Lusha Leads</a:t>
            </a:r>
            <a:r>
              <a:rPr lang="en-GB" sz="1600"/>
              <a:t> follows with </a:t>
            </a:r>
            <a:r>
              <a:rPr lang="en-GB" sz="1600">
                <a:solidFill>
                  <a:srgbClr val="FFFF00"/>
                </a:solidFill>
              </a:rPr>
              <a:t>1251 leads</a:t>
            </a:r>
            <a:r>
              <a:rPr lang="en-GB" sz="1600"/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3286FF"/>
                </a:solidFill>
              </a:rPr>
              <a:t>Raw Leads</a:t>
            </a:r>
            <a:r>
              <a:rPr lang="en-GB" sz="1600"/>
              <a:t> also contributes significantly with </a:t>
            </a:r>
            <a:r>
              <a:rPr lang="en-GB" sz="1600">
                <a:solidFill>
                  <a:srgbClr val="FFFF00"/>
                </a:solidFill>
              </a:rPr>
              <a:t>1,084 leads</a:t>
            </a:r>
            <a:r>
              <a:rPr lang="en-GB" sz="1600"/>
              <a:t>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GB" sz="1600"/>
              <a:t>Other Notable Lead Sources: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3286FF"/>
                </a:solidFill>
              </a:rPr>
              <a:t>SEO</a:t>
            </a:r>
            <a:r>
              <a:rPr lang="en-GB" sz="1600"/>
              <a:t>  with </a:t>
            </a:r>
            <a:r>
              <a:rPr lang="en-GB" sz="1600">
                <a:solidFill>
                  <a:srgbClr val="FFFF00"/>
                </a:solidFill>
              </a:rPr>
              <a:t>555 leads</a:t>
            </a:r>
            <a:r>
              <a:rPr lang="en-GB" sz="1600"/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3286FF"/>
                </a:solidFill>
              </a:rPr>
              <a:t>Lead Platform</a:t>
            </a:r>
            <a:r>
              <a:rPr lang="en-GB" sz="1600"/>
              <a:t> with</a:t>
            </a:r>
            <a:r>
              <a:rPr lang="en-GB" sz="1600">
                <a:solidFill>
                  <a:srgbClr val="FFFF00"/>
                </a:solidFill>
              </a:rPr>
              <a:t> 307 leads</a:t>
            </a:r>
            <a:r>
              <a:rPr lang="en-GB" sz="1600"/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3286FF"/>
                </a:solidFill>
              </a:rPr>
              <a:t>Paid Campaign</a:t>
            </a:r>
            <a:r>
              <a:rPr lang="en-GB" sz="1600"/>
              <a:t> with </a:t>
            </a:r>
            <a:r>
              <a:rPr lang="en-GB" sz="1600">
                <a:solidFill>
                  <a:srgbClr val="FFFF00"/>
                </a:solidFill>
              </a:rPr>
              <a:t>253 leads</a:t>
            </a:r>
            <a:r>
              <a:rPr lang="en-GB" sz="1600"/>
              <a:t>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1337700" y="295050"/>
            <a:ext cx="7038900" cy="46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3. Insights for Improvement: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rgbClr val="FFFF00"/>
                </a:solidFill>
              </a:rPr>
              <a:t>Focus on optimizing</a:t>
            </a:r>
            <a:r>
              <a:rPr lang="en-GB" sz="1600"/>
              <a:t> the top lead sources, such as </a:t>
            </a:r>
            <a:r>
              <a:rPr lang="en-GB" sz="1600">
                <a:solidFill>
                  <a:srgbClr val="00FFFF"/>
                </a:solidFill>
              </a:rPr>
              <a:t>PPC</a:t>
            </a:r>
            <a:r>
              <a:rPr lang="en-GB" sz="1600"/>
              <a:t> and </a:t>
            </a:r>
            <a:r>
              <a:rPr lang="en-GB" sz="1600">
                <a:solidFill>
                  <a:srgbClr val="00FFFF"/>
                </a:solidFill>
              </a:rPr>
              <a:t>Lusha Leads</a:t>
            </a:r>
            <a:r>
              <a:rPr lang="en-GB" sz="1600"/>
              <a:t>, since they are already performing well.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rgbClr val="FFFF00"/>
                </a:solidFill>
              </a:rPr>
              <a:t>Investigate</a:t>
            </a:r>
            <a:r>
              <a:rPr lang="en-GB" sz="1600"/>
              <a:t> the </a:t>
            </a:r>
            <a:r>
              <a:rPr lang="en-GB" sz="1600">
                <a:solidFill>
                  <a:srgbClr val="FFFF00"/>
                </a:solidFill>
              </a:rPr>
              <a:t>potenti</a:t>
            </a:r>
            <a:r>
              <a:rPr lang="en-GB" sz="1600">
                <a:solidFill>
                  <a:srgbClr val="FFFF00"/>
                </a:solidFill>
              </a:rPr>
              <a:t>al</a:t>
            </a:r>
            <a:r>
              <a:rPr lang="en-GB" sz="1600">
                <a:solidFill>
                  <a:srgbClr val="00FFFF"/>
                </a:solidFill>
              </a:rPr>
              <a:t> </a:t>
            </a:r>
            <a:r>
              <a:rPr lang="en-GB" sz="1600"/>
              <a:t>of moderate contributors like </a:t>
            </a:r>
            <a:r>
              <a:rPr lang="en-GB" sz="1600">
                <a:solidFill>
                  <a:srgbClr val="00FFFF"/>
                </a:solidFill>
              </a:rPr>
              <a:t>SEO</a:t>
            </a:r>
            <a:r>
              <a:rPr lang="en-GB" sz="1600"/>
              <a:t> and </a:t>
            </a:r>
            <a:r>
              <a:rPr lang="en-GB" sz="1600">
                <a:solidFill>
                  <a:srgbClr val="00FFFF"/>
                </a:solidFill>
              </a:rPr>
              <a:t>Paid</a:t>
            </a:r>
            <a:r>
              <a:rPr lang="en-GB" sz="1600"/>
              <a:t> </a:t>
            </a:r>
            <a:r>
              <a:rPr lang="en-GB" sz="1600">
                <a:solidFill>
                  <a:srgbClr val="00FFFF"/>
                </a:solidFill>
              </a:rPr>
              <a:t>Campaigns</a:t>
            </a:r>
            <a:r>
              <a:rPr lang="en-GB" sz="1600"/>
              <a:t> to see if their </a:t>
            </a:r>
            <a:r>
              <a:rPr lang="en-GB" sz="1600">
                <a:solidFill>
                  <a:srgbClr val="FFFF00"/>
                </a:solidFill>
              </a:rPr>
              <a:t>performance</a:t>
            </a:r>
            <a:r>
              <a:rPr lang="en-GB" sz="1600"/>
              <a:t> can be further </a:t>
            </a:r>
            <a:r>
              <a:rPr lang="en-GB" sz="1600">
                <a:solidFill>
                  <a:srgbClr val="FFFF00"/>
                </a:solidFill>
              </a:rPr>
              <a:t>enhanced</a:t>
            </a:r>
            <a:r>
              <a:rPr lang="en-GB" sz="1600"/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-GB" sz="1600"/>
              <a:t>Reevaluate or potentially discontinue low-performing sources to allocate resources more efficiently.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4. Diversification and Strategy: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-GB" sz="1600"/>
              <a:t>While it's</a:t>
            </a:r>
            <a:r>
              <a:rPr lang="en-GB" sz="1600">
                <a:solidFill>
                  <a:srgbClr val="FFFF00"/>
                </a:solidFill>
              </a:rPr>
              <a:t> beneficial</a:t>
            </a:r>
            <a:r>
              <a:rPr lang="en-GB" sz="1600"/>
              <a:t> to have a </a:t>
            </a:r>
            <a:r>
              <a:rPr lang="en-GB" sz="1600">
                <a:solidFill>
                  <a:srgbClr val="FFFF00"/>
                </a:solidFill>
              </a:rPr>
              <a:t>diversified range</a:t>
            </a:r>
            <a:r>
              <a:rPr lang="en-GB" sz="1600"/>
              <a:t> of </a:t>
            </a:r>
            <a:r>
              <a:rPr lang="en-GB" sz="1600">
                <a:solidFill>
                  <a:srgbClr val="FFFF00"/>
                </a:solidFill>
              </a:rPr>
              <a:t>lead sources</a:t>
            </a:r>
            <a:r>
              <a:rPr lang="en-GB" sz="1600"/>
              <a:t>, the data </a:t>
            </a:r>
            <a:r>
              <a:rPr lang="en-GB" sz="1600">
                <a:solidFill>
                  <a:srgbClr val="FFFF00"/>
                </a:solidFill>
              </a:rPr>
              <a:t>indicates</a:t>
            </a:r>
            <a:r>
              <a:rPr lang="en-GB" sz="1600"/>
              <a:t> a </a:t>
            </a:r>
            <a:r>
              <a:rPr lang="en-GB" sz="1600">
                <a:solidFill>
                  <a:srgbClr val="FFFF00"/>
                </a:solidFill>
              </a:rPr>
              <a:t>heavy reliance</a:t>
            </a:r>
            <a:r>
              <a:rPr lang="en-GB" sz="1600"/>
              <a:t> on a</a:t>
            </a:r>
            <a:r>
              <a:rPr lang="en-GB" sz="1600">
                <a:solidFill>
                  <a:srgbClr val="FFFF00"/>
                </a:solidFill>
              </a:rPr>
              <a:t> few top sources</a:t>
            </a:r>
            <a:r>
              <a:rPr lang="en-GB" sz="1600"/>
              <a:t>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-GB" sz="1600"/>
              <a:t>Exploring </a:t>
            </a:r>
            <a:r>
              <a:rPr lang="en-GB" sz="1600">
                <a:solidFill>
                  <a:srgbClr val="FFFF00"/>
                </a:solidFill>
              </a:rPr>
              <a:t>new strategies</a:t>
            </a:r>
            <a:r>
              <a:rPr lang="en-GB" sz="1600"/>
              <a:t> for </a:t>
            </a:r>
            <a:r>
              <a:rPr lang="en-GB" sz="1600">
                <a:solidFill>
                  <a:srgbClr val="FFFF00"/>
                </a:solidFill>
              </a:rPr>
              <a:t>lower</a:t>
            </a:r>
            <a:r>
              <a:rPr lang="en-GB" sz="1600"/>
              <a:t> and </a:t>
            </a:r>
            <a:r>
              <a:rPr lang="en-GB" sz="1600">
                <a:solidFill>
                  <a:srgbClr val="FFFF00"/>
                </a:solidFill>
              </a:rPr>
              <a:t>moderate performing sources</a:t>
            </a:r>
            <a:r>
              <a:rPr lang="en-GB" sz="1600"/>
              <a:t> could help in </a:t>
            </a:r>
            <a:r>
              <a:rPr lang="en-GB" sz="1600">
                <a:solidFill>
                  <a:srgbClr val="FFFF00"/>
                </a:solidFill>
              </a:rPr>
              <a:t>reducing dependency </a:t>
            </a:r>
            <a:r>
              <a:rPr lang="en-GB" sz="1600"/>
              <a:t>on </a:t>
            </a:r>
            <a:r>
              <a:rPr lang="en-GB" sz="1600">
                <a:solidFill>
                  <a:srgbClr val="FFFF00"/>
                </a:solidFill>
              </a:rPr>
              <a:t>top sources</a:t>
            </a:r>
            <a:r>
              <a:rPr lang="en-GB" sz="1600"/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29" y="409575"/>
            <a:ext cx="5972175" cy="43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4075" y="152400"/>
            <a:ext cx="261230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1297500" y="817450"/>
            <a:ext cx="7038900" cy="3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1" lang="en-GB" sz="1200">
                <a:latin typeface="Arial"/>
                <a:ea typeface="Arial"/>
                <a:cs typeface="Arial"/>
                <a:sym typeface="Arial"/>
              </a:rPr>
              <a:t>Seasonal Trends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There are clear </a:t>
            </a:r>
            <a:r>
              <a:rPr lang="en-GB" sz="12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spikes</a:t>
            </a:r>
            <a:r>
              <a:rPr lang="en-GB" sz="12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in lead counts during certain months, notably in </a:t>
            </a:r>
            <a:r>
              <a:rPr lang="en-GB" sz="12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April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,  </a:t>
            </a:r>
            <a:r>
              <a:rPr lang="en-GB" sz="12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May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GB" sz="12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June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across the years.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GB" sz="12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highest spikes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are seen in </a:t>
            </a:r>
            <a:r>
              <a:rPr lang="en-GB" sz="12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May 2024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GB" sz="12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585 leads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en-GB" sz="12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April 2024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GB" sz="12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574 leads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en-GB" sz="12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February 2023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GB" sz="12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385 leads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) and </a:t>
            </a:r>
            <a:r>
              <a:rPr lang="en-GB" sz="12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March 2023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GB" sz="12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548 leads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).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1" lang="en-GB" sz="1200">
                <a:latin typeface="Arial"/>
                <a:ea typeface="Arial"/>
                <a:cs typeface="Arial"/>
                <a:sym typeface="Arial"/>
              </a:rPr>
              <a:t>Annual Patterns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Each yea</a:t>
            </a:r>
            <a:r>
              <a:rPr lang="en-GB" sz="12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shows a </a:t>
            </a:r>
            <a:r>
              <a:rPr lang="en-GB" sz="12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peak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in leads during the </a:t>
            </a:r>
            <a:r>
              <a:rPr lang="en-GB" sz="12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first half,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particularly around </a:t>
            </a:r>
            <a:r>
              <a:rPr lang="en-GB" sz="12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Q1 (April to June).</a:t>
            </a:r>
            <a:endParaRPr sz="12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GB" sz="12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lead counts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tend to </a:t>
            </a:r>
            <a:r>
              <a:rPr lang="en-GB" sz="12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drop significantly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in the </a:t>
            </a:r>
            <a:r>
              <a:rPr lang="en-GB" sz="12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second half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-GB" sz="12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each year,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with noticeable </a:t>
            </a:r>
            <a:r>
              <a:rPr lang="en-GB" sz="12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decreases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around </a:t>
            </a:r>
            <a:r>
              <a:rPr lang="en-GB" sz="12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January, February, March and July</a:t>
            </a:r>
            <a:r>
              <a:rPr lang="en-GB" sz="12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onwards for current performing year.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1" lang="en-GB" sz="1200">
                <a:latin typeface="Arial"/>
                <a:ea typeface="Arial"/>
                <a:cs typeface="Arial"/>
                <a:sym typeface="Arial"/>
              </a:rPr>
              <a:t>Yearly Comparisons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2022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shows the </a:t>
            </a:r>
            <a:r>
              <a:rPr lang="en-GB" sz="12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highest variability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lang="en-GB" sz="12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multiple peaks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GB" sz="12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March, April, June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).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2023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exhibits a </a:t>
            </a:r>
            <a:r>
              <a:rPr lang="en-GB" sz="12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smoother curve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compared to </a:t>
            </a:r>
            <a:r>
              <a:rPr lang="en-GB" sz="12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2022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, but still maintains </a:t>
            </a:r>
            <a:r>
              <a:rPr lang="en-GB" sz="12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high peaks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GB" sz="12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April, June and July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55" name="Google Shape;255;p38"/>
          <p:cNvSpPr txBox="1"/>
          <p:nvPr>
            <p:ph type="title"/>
          </p:nvPr>
        </p:nvSpPr>
        <p:spPr>
          <a:xfrm>
            <a:off x="1297500" y="206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Leads vs. Month-Year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975" y="409575"/>
            <a:ext cx="6496050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" y="1632788"/>
            <a:ext cx="9067800" cy="18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>
            <p:ph type="title"/>
          </p:nvPr>
        </p:nvSpPr>
        <p:spPr>
          <a:xfrm>
            <a:off x="1297500" y="152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Region vs. Leads</a:t>
            </a:r>
            <a:endParaRPr/>
          </a:p>
        </p:txBody>
      </p:sp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AutoNum type="arabicPeriod"/>
            </a:pPr>
            <a:r>
              <a:rPr lang="en-GB" sz="1950"/>
              <a:t>T</a:t>
            </a:r>
            <a:r>
              <a:rPr lang="en-GB" sz="1950"/>
              <a:t>he Number of</a:t>
            </a:r>
            <a:r>
              <a:rPr lang="en-GB" sz="1950">
                <a:solidFill>
                  <a:srgbClr val="00FF00"/>
                </a:solidFill>
              </a:rPr>
              <a:t> Leads</a:t>
            </a:r>
            <a:r>
              <a:rPr lang="en-GB" sz="1950"/>
              <a:t> in each </a:t>
            </a:r>
            <a:r>
              <a:rPr lang="en-GB" sz="1950">
                <a:solidFill>
                  <a:srgbClr val="00FF00"/>
                </a:solidFill>
              </a:rPr>
              <a:t>Regions</a:t>
            </a:r>
            <a:r>
              <a:rPr lang="en-GB" sz="1950"/>
              <a:t>:</a:t>
            </a:r>
            <a:endParaRPr sz="195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50"/>
          </a:p>
          <a:p>
            <a:pPr indent="-352425" lvl="0" marL="457200" rtl="0" algn="l">
              <a:spcBef>
                <a:spcPts val="1200"/>
              </a:spcBef>
              <a:spcAft>
                <a:spcPts val="0"/>
              </a:spcAft>
              <a:buSzPts val="1950"/>
              <a:buChar char="●"/>
            </a:pPr>
            <a:r>
              <a:rPr lang="en-GB" sz="1950"/>
              <a:t>The </a:t>
            </a:r>
            <a:r>
              <a:rPr lang="en-GB" sz="1950">
                <a:solidFill>
                  <a:srgbClr val="00FF00"/>
                </a:solidFill>
              </a:rPr>
              <a:t>region</a:t>
            </a:r>
            <a:r>
              <a:rPr lang="en-GB" sz="1950"/>
              <a:t> with the </a:t>
            </a:r>
            <a:r>
              <a:rPr lang="en-GB" sz="1950">
                <a:solidFill>
                  <a:srgbClr val="FFFF00"/>
                </a:solidFill>
              </a:rPr>
              <a:t>most leads</a:t>
            </a:r>
            <a:r>
              <a:rPr lang="en-GB" sz="1950"/>
              <a:t> is </a:t>
            </a:r>
            <a:r>
              <a:rPr lang="en-GB" sz="1950">
                <a:solidFill>
                  <a:srgbClr val="00FF00"/>
                </a:solidFill>
              </a:rPr>
              <a:t>West</a:t>
            </a:r>
            <a:r>
              <a:rPr lang="en-GB" sz="1950"/>
              <a:t>, </a:t>
            </a:r>
            <a:r>
              <a:rPr lang="en-GB" sz="1950">
                <a:solidFill>
                  <a:srgbClr val="00FF00"/>
                </a:solidFill>
              </a:rPr>
              <a:t>South</a:t>
            </a:r>
            <a:r>
              <a:rPr lang="en-GB" sz="1950"/>
              <a:t>, </a:t>
            </a:r>
            <a:r>
              <a:rPr lang="en-GB" sz="1950">
                <a:solidFill>
                  <a:srgbClr val="00FF00"/>
                </a:solidFill>
              </a:rPr>
              <a:t>North</a:t>
            </a:r>
            <a:r>
              <a:rPr lang="en-GB" sz="1950"/>
              <a:t> and </a:t>
            </a:r>
            <a:r>
              <a:rPr lang="en-GB" sz="1950">
                <a:solidFill>
                  <a:srgbClr val="00FF00"/>
                </a:solidFill>
              </a:rPr>
              <a:t>Environment</a:t>
            </a:r>
            <a:r>
              <a:rPr lang="en-GB" sz="1950"/>
              <a:t> with </a:t>
            </a:r>
            <a:r>
              <a:rPr lang="en-GB" sz="1950">
                <a:solidFill>
                  <a:srgbClr val="FFFF00"/>
                </a:solidFill>
              </a:rPr>
              <a:t>1,672 leads</a:t>
            </a:r>
            <a:r>
              <a:rPr lang="en-GB" sz="1950"/>
              <a:t>, </a:t>
            </a:r>
            <a:r>
              <a:rPr lang="en-GB" sz="1950">
                <a:solidFill>
                  <a:srgbClr val="FFFF00"/>
                </a:solidFill>
              </a:rPr>
              <a:t>1544 </a:t>
            </a:r>
            <a:r>
              <a:rPr lang="en-GB" sz="1950">
                <a:solidFill>
                  <a:srgbClr val="FFFF00"/>
                </a:solidFill>
              </a:rPr>
              <a:t>leads</a:t>
            </a:r>
            <a:r>
              <a:rPr lang="en-GB" sz="1950"/>
              <a:t>, </a:t>
            </a:r>
            <a:r>
              <a:rPr lang="en-GB" sz="1950">
                <a:solidFill>
                  <a:srgbClr val="FFFF00"/>
                </a:solidFill>
              </a:rPr>
              <a:t>1109</a:t>
            </a:r>
            <a:r>
              <a:rPr lang="en-GB" sz="1950"/>
              <a:t> </a:t>
            </a:r>
            <a:r>
              <a:rPr lang="en-GB" sz="1950">
                <a:solidFill>
                  <a:srgbClr val="FFFF00"/>
                </a:solidFill>
              </a:rPr>
              <a:t>leads</a:t>
            </a:r>
            <a:r>
              <a:rPr lang="en-GB" sz="1950"/>
              <a:t> and </a:t>
            </a:r>
            <a:r>
              <a:rPr lang="en-GB" sz="1950">
                <a:solidFill>
                  <a:srgbClr val="FFFF00"/>
                </a:solidFill>
              </a:rPr>
              <a:t>944 leads</a:t>
            </a:r>
            <a:r>
              <a:rPr lang="en-GB" sz="1950"/>
              <a:t>, </a:t>
            </a:r>
            <a:r>
              <a:rPr lang="en-GB" sz="1950">
                <a:solidFill>
                  <a:srgbClr val="FF9900"/>
                </a:solidFill>
              </a:rPr>
              <a:t>respectively</a:t>
            </a:r>
            <a:r>
              <a:rPr lang="en-GB" sz="1950"/>
              <a:t>.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-GB" sz="1950"/>
              <a:t>The </a:t>
            </a:r>
            <a:r>
              <a:rPr lang="en-GB" sz="1950">
                <a:solidFill>
                  <a:srgbClr val="00FF00"/>
                </a:solidFill>
              </a:rPr>
              <a:t>region</a:t>
            </a:r>
            <a:r>
              <a:rPr lang="en-GB" sz="1950"/>
              <a:t> with the </a:t>
            </a:r>
            <a:r>
              <a:rPr lang="en-GB" sz="1950">
                <a:solidFill>
                  <a:srgbClr val="00FF00"/>
                </a:solidFill>
              </a:rPr>
              <a:t>least</a:t>
            </a:r>
            <a:r>
              <a:rPr lang="en-GB" sz="1950"/>
              <a:t> </a:t>
            </a:r>
            <a:r>
              <a:rPr lang="en-GB" sz="1950">
                <a:solidFill>
                  <a:srgbClr val="00FF00"/>
                </a:solidFill>
              </a:rPr>
              <a:t>leads</a:t>
            </a:r>
            <a:r>
              <a:rPr lang="en-GB" sz="1950"/>
              <a:t> is </a:t>
            </a:r>
            <a:r>
              <a:rPr lang="en-GB" sz="1950">
                <a:solidFill>
                  <a:srgbClr val="3286FF"/>
                </a:solidFill>
              </a:rPr>
              <a:t>PCVT</a:t>
            </a:r>
            <a:r>
              <a:rPr lang="en-GB" sz="1950"/>
              <a:t> with </a:t>
            </a:r>
            <a:r>
              <a:rPr lang="en-GB" sz="1950">
                <a:solidFill>
                  <a:srgbClr val="FFFF00"/>
                </a:solidFill>
              </a:rPr>
              <a:t>19 leads</a:t>
            </a:r>
            <a:r>
              <a:rPr lang="en-GB" sz="1950"/>
              <a:t>.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-GB" sz="1950"/>
              <a:t>The </a:t>
            </a:r>
            <a:r>
              <a:rPr lang="en-GB" sz="1950">
                <a:solidFill>
                  <a:srgbClr val="FFFF00"/>
                </a:solidFill>
              </a:rPr>
              <a:t>total number</a:t>
            </a:r>
            <a:r>
              <a:rPr lang="en-GB" sz="1950"/>
              <a:t> of </a:t>
            </a:r>
            <a:r>
              <a:rPr lang="en-GB" sz="1950">
                <a:solidFill>
                  <a:srgbClr val="00FF00"/>
                </a:solidFill>
              </a:rPr>
              <a:t>leads</a:t>
            </a:r>
            <a:r>
              <a:rPr lang="en-GB" sz="1950"/>
              <a:t> is </a:t>
            </a:r>
            <a:r>
              <a:rPr lang="en-GB" sz="1950">
                <a:solidFill>
                  <a:srgbClr val="FFFF00"/>
                </a:solidFill>
              </a:rPr>
              <a:t>5424 </a:t>
            </a:r>
            <a:r>
              <a:rPr lang="en-GB" sz="1950">
                <a:solidFill>
                  <a:srgbClr val="FFFF00"/>
                </a:solidFill>
              </a:rPr>
              <a:t>leads</a:t>
            </a:r>
            <a:r>
              <a:rPr lang="en-GB" sz="1950"/>
              <a:t>.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-GB" sz="1950">
                <a:solidFill>
                  <a:srgbClr val="FFFF00"/>
                </a:solidFill>
              </a:rPr>
              <a:t>Top 3</a:t>
            </a:r>
            <a:r>
              <a:rPr lang="en-GB" sz="1950"/>
              <a:t> </a:t>
            </a:r>
            <a:r>
              <a:rPr lang="en-GB" sz="1950">
                <a:solidFill>
                  <a:srgbClr val="00FF00"/>
                </a:solidFill>
              </a:rPr>
              <a:t>Regions</a:t>
            </a:r>
            <a:r>
              <a:rPr lang="en-GB" sz="1950"/>
              <a:t> for </a:t>
            </a:r>
            <a:r>
              <a:rPr lang="en-GB" sz="1950">
                <a:solidFill>
                  <a:srgbClr val="00FF00"/>
                </a:solidFill>
              </a:rPr>
              <a:t>leads</a:t>
            </a:r>
            <a:r>
              <a:rPr lang="en-GB" sz="1950"/>
              <a:t> comprises </a:t>
            </a:r>
            <a:r>
              <a:rPr lang="en-GB" sz="1950">
                <a:solidFill>
                  <a:srgbClr val="FFFF00"/>
                </a:solidFill>
              </a:rPr>
              <a:t>79%</a:t>
            </a:r>
            <a:r>
              <a:rPr lang="en-GB" sz="1950"/>
              <a:t> of </a:t>
            </a:r>
            <a:r>
              <a:rPr lang="en-GB" sz="1950">
                <a:solidFill>
                  <a:srgbClr val="00FF00"/>
                </a:solidFill>
              </a:rPr>
              <a:t>Total Leads</a:t>
            </a:r>
            <a:r>
              <a:rPr lang="en-GB" sz="1950"/>
              <a:t>.</a:t>
            </a:r>
            <a:endParaRPr sz="1950"/>
          </a:p>
          <a:p>
            <a:pPr indent="0" lvl="0" marL="457200" rtl="0" algn="l">
              <a:spcBef>
                <a:spcPts val="21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95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75" y="409575"/>
            <a:ext cx="5210175" cy="43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8300" y="1371600"/>
            <a:ext cx="29718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0" y="0"/>
            <a:ext cx="9117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3"/>
          <p:cNvSpPr/>
          <p:nvPr/>
        </p:nvSpPr>
        <p:spPr>
          <a:xfrm>
            <a:off x="1875050" y="93775"/>
            <a:ext cx="5393903" cy="47282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2"/>
                </a:solidFill>
                <a:latin typeface="Zilla Slab Highlight"/>
              </a:rPr>
              <a:t>By </a:t>
            </a:r>
            <a:br>
              <a:rPr b="1" i="0">
                <a:ln>
                  <a:noFill/>
                </a:ln>
                <a:solidFill>
                  <a:schemeClr val="dk2"/>
                </a:solidFill>
                <a:latin typeface="Zilla Slab Highlight"/>
              </a:rPr>
            </a:br>
            <a:r>
              <a:rPr b="1" i="0">
                <a:ln>
                  <a:noFill/>
                </a:ln>
                <a:solidFill>
                  <a:schemeClr val="dk2"/>
                </a:solidFill>
                <a:latin typeface="Zilla Slab Highlight"/>
              </a:rPr>
              <a:t>Abhinav Patil</a:t>
            </a:r>
            <a:br>
              <a:rPr b="1" i="0">
                <a:ln>
                  <a:noFill/>
                </a:ln>
                <a:solidFill>
                  <a:schemeClr val="dk2"/>
                </a:solidFill>
                <a:latin typeface="Zilla Slab Highlight"/>
              </a:rPr>
            </a:br>
            <a:r>
              <a:rPr b="1" i="0">
                <a:ln>
                  <a:noFill/>
                </a:ln>
                <a:solidFill>
                  <a:schemeClr val="dk2"/>
                </a:solidFill>
                <a:latin typeface="Zilla Slab Highlight"/>
              </a:rPr>
              <a:t>Sales Coordinator (Data Analyst)</a:t>
            </a:r>
          </a:p>
        </p:txBody>
      </p:sp>
      <p:sp>
        <p:nvSpPr>
          <p:cNvPr id="284" name="Google Shape;284;p43"/>
          <p:cNvSpPr/>
          <p:nvPr/>
        </p:nvSpPr>
        <p:spPr>
          <a:xfrm>
            <a:off x="25" y="3107525"/>
            <a:ext cx="1875300" cy="2036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5" name="Google Shape;285;p43"/>
          <p:cNvSpPr/>
          <p:nvPr/>
        </p:nvSpPr>
        <p:spPr>
          <a:xfrm>
            <a:off x="0" y="3107525"/>
            <a:ext cx="9144000" cy="38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6" name="Google Shape;286;p43"/>
          <p:cNvSpPr/>
          <p:nvPr/>
        </p:nvSpPr>
        <p:spPr>
          <a:xfrm>
            <a:off x="112225" y="4760100"/>
            <a:ext cx="9031800" cy="38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7" name="Google Shape;287;p43"/>
          <p:cNvSpPr/>
          <p:nvPr/>
        </p:nvSpPr>
        <p:spPr>
          <a:xfrm>
            <a:off x="7268950" y="3107525"/>
            <a:ext cx="1875300" cy="1796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8" name="Google Shape;288;p43"/>
          <p:cNvSpPr/>
          <p:nvPr/>
        </p:nvSpPr>
        <p:spPr>
          <a:xfrm>
            <a:off x="56125" y="1545425"/>
            <a:ext cx="9031800" cy="38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9" name="Google Shape;289;p43"/>
          <p:cNvSpPr/>
          <p:nvPr/>
        </p:nvSpPr>
        <p:spPr>
          <a:xfrm>
            <a:off x="5692675" y="1673400"/>
            <a:ext cx="3451800" cy="1796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90" name="Google Shape;290;p43"/>
          <p:cNvSpPr/>
          <p:nvPr/>
        </p:nvSpPr>
        <p:spPr>
          <a:xfrm>
            <a:off x="0" y="1559550"/>
            <a:ext cx="3451800" cy="1796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91" name="Google Shape;291;p43"/>
          <p:cNvSpPr/>
          <p:nvPr/>
        </p:nvSpPr>
        <p:spPr>
          <a:xfrm>
            <a:off x="0" y="0"/>
            <a:ext cx="4366500" cy="1796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92" name="Google Shape;292;p43"/>
          <p:cNvSpPr/>
          <p:nvPr/>
        </p:nvSpPr>
        <p:spPr>
          <a:xfrm>
            <a:off x="4848825" y="0"/>
            <a:ext cx="4295700" cy="167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93" name="Google Shape;293;p43"/>
          <p:cNvSpPr/>
          <p:nvPr/>
        </p:nvSpPr>
        <p:spPr>
          <a:xfrm>
            <a:off x="112225" y="0"/>
            <a:ext cx="9031800" cy="38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Salesperson vs. Leads 2022</a:t>
            </a:r>
            <a:endParaRPr b="1"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1230525" y="1116150"/>
            <a:ext cx="7038900" cy="3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1625"/>
              <a:t>1. Top Performers:</a:t>
            </a:r>
            <a:endParaRPr sz="1625"/>
          </a:p>
          <a:p>
            <a:pPr indent="-33178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25"/>
              <a:buChar char="●"/>
            </a:pPr>
            <a:r>
              <a:rPr lang="en-GB" sz="1625">
                <a:solidFill>
                  <a:srgbClr val="3286FF"/>
                </a:solidFill>
              </a:rPr>
              <a:t>Sushant Manerikar</a:t>
            </a:r>
            <a:r>
              <a:rPr lang="en-GB" sz="1625"/>
              <a:t> leads by a significant margin with </a:t>
            </a:r>
            <a:r>
              <a:rPr lang="en-GB" sz="1625">
                <a:solidFill>
                  <a:srgbClr val="FFFF00"/>
                </a:solidFill>
              </a:rPr>
              <a:t>163 leads</a:t>
            </a:r>
            <a:r>
              <a:rPr lang="en-GB" sz="1625"/>
              <a:t>.</a:t>
            </a:r>
            <a:endParaRPr sz="1625"/>
          </a:p>
          <a:p>
            <a:pPr indent="-3317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5"/>
              <a:buChar char="●"/>
            </a:pPr>
            <a:r>
              <a:rPr lang="en-GB" sz="1625">
                <a:solidFill>
                  <a:srgbClr val="3286FF"/>
                </a:solidFill>
              </a:rPr>
              <a:t>Dareen Monteiro</a:t>
            </a:r>
            <a:r>
              <a:rPr lang="en-GB" sz="1625"/>
              <a:t> follows with </a:t>
            </a:r>
            <a:r>
              <a:rPr lang="en-GB" sz="1625">
                <a:solidFill>
                  <a:srgbClr val="FFFF00"/>
                </a:solidFill>
              </a:rPr>
              <a:t>146 leads</a:t>
            </a:r>
            <a:r>
              <a:rPr lang="en-GB" sz="1625"/>
              <a:t>.</a:t>
            </a:r>
            <a:endParaRPr sz="1625"/>
          </a:p>
          <a:p>
            <a:pPr indent="-3317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5"/>
              <a:buChar char="●"/>
            </a:pPr>
            <a:r>
              <a:rPr lang="en-GB" sz="1625">
                <a:solidFill>
                  <a:srgbClr val="3286FF"/>
                </a:solidFill>
              </a:rPr>
              <a:t>Mansoor Syed Ahmed</a:t>
            </a:r>
            <a:r>
              <a:rPr lang="en-GB" sz="1625"/>
              <a:t> is third with </a:t>
            </a:r>
            <a:r>
              <a:rPr lang="en-GB" sz="1625">
                <a:solidFill>
                  <a:srgbClr val="FFFF00"/>
                </a:solidFill>
              </a:rPr>
              <a:t>102 leads</a:t>
            </a:r>
            <a:r>
              <a:rPr lang="en-GB" sz="1625"/>
              <a:t>.</a:t>
            </a:r>
            <a:endParaRPr sz="1625"/>
          </a:p>
          <a:p>
            <a:pPr indent="-3317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5"/>
              <a:buChar char="●"/>
            </a:pPr>
            <a:r>
              <a:t/>
            </a:r>
            <a:endParaRPr sz="16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625"/>
              <a:t>2. </a:t>
            </a:r>
            <a:r>
              <a:rPr b="1" lang="en-GB" sz="1600">
                <a:latin typeface="Arial"/>
                <a:ea typeface="Arial"/>
                <a:cs typeface="Arial"/>
                <a:sym typeface="Arial"/>
              </a:rPr>
              <a:t>Distribution of Leads</a:t>
            </a:r>
            <a:r>
              <a:rPr lang="en-GB" sz="1600"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The top three performers (</a:t>
            </a:r>
            <a:r>
              <a:rPr lang="en-GB" sz="1600">
                <a:solidFill>
                  <a:srgbClr val="3286FF"/>
                </a:solidFill>
                <a:latin typeface="Arial"/>
                <a:ea typeface="Arial"/>
                <a:cs typeface="Arial"/>
                <a:sym typeface="Arial"/>
              </a:rPr>
              <a:t>Sushant Manerikar, Dareen Monteiro, and Mansoor Syed Ahmed</a:t>
            </a:r>
            <a:r>
              <a:rPr lang="en-GB" sz="1600">
                <a:latin typeface="Arial"/>
                <a:ea typeface="Arial"/>
                <a:cs typeface="Arial"/>
                <a:sym typeface="Arial"/>
              </a:rPr>
              <a:t>) collectively account for </a:t>
            </a:r>
            <a:r>
              <a:rPr lang="en-GB"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411 leads</a:t>
            </a:r>
            <a:r>
              <a:rPr lang="en-GB" sz="1600">
                <a:latin typeface="Arial"/>
                <a:ea typeface="Arial"/>
                <a:cs typeface="Arial"/>
                <a:sym typeface="Arial"/>
              </a:rPr>
              <a:t>, which is nearly </a:t>
            </a:r>
            <a:r>
              <a:rPr lang="en-GB" sz="16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47%</a:t>
            </a:r>
            <a:r>
              <a:rPr lang="en-GB" sz="1600">
                <a:latin typeface="Arial"/>
                <a:ea typeface="Arial"/>
                <a:cs typeface="Arial"/>
                <a:sym typeface="Arial"/>
              </a:rPr>
              <a:t> of the total </a:t>
            </a:r>
            <a:r>
              <a:rPr lang="en-GB"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880 leads</a:t>
            </a:r>
            <a:r>
              <a:rPr lang="en-GB" sz="1600"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The rest of the salespeople share the remaining </a:t>
            </a:r>
            <a:r>
              <a:rPr lang="en-GB"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469 leads</a:t>
            </a:r>
            <a:r>
              <a:rPr lang="en-GB" sz="1600">
                <a:latin typeface="Arial"/>
                <a:ea typeface="Arial"/>
                <a:cs typeface="Arial"/>
                <a:sym typeface="Arial"/>
              </a:rPr>
              <a:t>, indicating a significant concentration of leads among the top performers.</a:t>
            </a:r>
            <a:endParaRPr sz="212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50" y="1518625"/>
            <a:ext cx="8763899" cy="26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975" y="152400"/>
            <a:ext cx="526405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Salesperson vs. Leads 2023</a:t>
            </a:r>
            <a:endParaRPr b="1"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1230525" y="1116150"/>
            <a:ext cx="7038900" cy="3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1625"/>
              <a:t>1. Top Performers:</a:t>
            </a:r>
            <a:endParaRPr sz="1625"/>
          </a:p>
          <a:p>
            <a:pPr indent="-33178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25"/>
              <a:buChar char="●"/>
            </a:pPr>
            <a:r>
              <a:rPr lang="en-GB" sz="1625">
                <a:solidFill>
                  <a:srgbClr val="3286FF"/>
                </a:solidFill>
              </a:rPr>
              <a:t>Aparna </a:t>
            </a:r>
            <a:r>
              <a:rPr lang="en-GB" sz="1625"/>
              <a:t> leads by a significant margin with </a:t>
            </a:r>
            <a:r>
              <a:rPr lang="en-GB" sz="1625">
                <a:solidFill>
                  <a:srgbClr val="FFFF00"/>
                </a:solidFill>
              </a:rPr>
              <a:t>269 leads</a:t>
            </a:r>
            <a:r>
              <a:rPr lang="en-GB" sz="1625"/>
              <a:t>.</a:t>
            </a:r>
            <a:endParaRPr sz="1625"/>
          </a:p>
          <a:p>
            <a:pPr indent="-3317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5"/>
              <a:buChar char="●"/>
            </a:pPr>
            <a:r>
              <a:rPr lang="en-GB" sz="1625">
                <a:solidFill>
                  <a:srgbClr val="3286FF"/>
                </a:solidFill>
              </a:rPr>
              <a:t>Swati </a:t>
            </a:r>
            <a:r>
              <a:rPr lang="en-GB" sz="1625"/>
              <a:t> follows with</a:t>
            </a:r>
            <a:r>
              <a:rPr lang="en-GB" sz="1625">
                <a:solidFill>
                  <a:srgbClr val="FFFF00"/>
                </a:solidFill>
              </a:rPr>
              <a:t> 252 leads</a:t>
            </a:r>
            <a:r>
              <a:rPr lang="en-GB" sz="1625"/>
              <a:t>.</a:t>
            </a:r>
            <a:endParaRPr sz="1625"/>
          </a:p>
          <a:p>
            <a:pPr indent="-3317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5"/>
              <a:buChar char="●"/>
            </a:pPr>
            <a:r>
              <a:rPr lang="en-GB" sz="1625">
                <a:solidFill>
                  <a:srgbClr val="3286FF"/>
                </a:solidFill>
              </a:rPr>
              <a:t>Lakshmi</a:t>
            </a:r>
            <a:r>
              <a:rPr lang="en-GB" sz="1625"/>
              <a:t> is third with</a:t>
            </a:r>
            <a:r>
              <a:rPr lang="en-GB" sz="1625">
                <a:solidFill>
                  <a:srgbClr val="FFFF00"/>
                </a:solidFill>
              </a:rPr>
              <a:t> 169 leads</a:t>
            </a:r>
            <a:r>
              <a:rPr lang="en-GB" sz="1625"/>
              <a:t>.</a:t>
            </a:r>
            <a:endParaRPr sz="162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625"/>
              <a:t>2. </a:t>
            </a:r>
            <a:r>
              <a:rPr b="1" lang="en-GB" sz="1600">
                <a:latin typeface="Arial"/>
                <a:ea typeface="Arial"/>
                <a:cs typeface="Arial"/>
                <a:sym typeface="Arial"/>
              </a:rPr>
              <a:t>Distribution of Leads</a:t>
            </a:r>
            <a:r>
              <a:rPr lang="en-GB" sz="1600"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The top three performers (</a:t>
            </a:r>
            <a:r>
              <a:rPr lang="en-GB" sz="1600">
                <a:solidFill>
                  <a:srgbClr val="3286FF"/>
                </a:solidFill>
                <a:latin typeface="Arial"/>
                <a:ea typeface="Arial"/>
                <a:cs typeface="Arial"/>
                <a:sym typeface="Arial"/>
              </a:rPr>
              <a:t>Aparna, Swati, Lakshmi</a:t>
            </a:r>
            <a:r>
              <a:rPr lang="en-GB" sz="1600">
                <a:latin typeface="Arial"/>
                <a:ea typeface="Arial"/>
                <a:cs typeface="Arial"/>
                <a:sym typeface="Arial"/>
              </a:rPr>
              <a:t>) collectively account for  </a:t>
            </a:r>
            <a:r>
              <a:rPr lang="en-GB"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690 leads</a:t>
            </a:r>
            <a:r>
              <a:rPr lang="en-GB" sz="1600">
                <a:latin typeface="Arial"/>
                <a:ea typeface="Arial"/>
                <a:cs typeface="Arial"/>
                <a:sym typeface="Arial"/>
              </a:rPr>
              <a:t>, which is nearly </a:t>
            </a:r>
            <a:r>
              <a:rPr lang="en-GB" sz="16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29%</a:t>
            </a:r>
            <a:r>
              <a:rPr lang="en-GB" sz="1600">
                <a:latin typeface="Arial"/>
                <a:ea typeface="Arial"/>
                <a:cs typeface="Arial"/>
                <a:sym typeface="Arial"/>
              </a:rPr>
              <a:t> of the total </a:t>
            </a:r>
            <a:r>
              <a:rPr lang="en-GB"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2411 leads</a:t>
            </a:r>
            <a:r>
              <a:rPr lang="en-GB" sz="1600"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The rest of the salespeople share the remaining </a:t>
            </a:r>
            <a:r>
              <a:rPr lang="en-GB"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1721 leads</a:t>
            </a:r>
            <a:r>
              <a:rPr lang="en-GB" sz="1600">
                <a:latin typeface="Arial"/>
                <a:ea typeface="Arial"/>
                <a:cs typeface="Arial"/>
                <a:sym typeface="Arial"/>
              </a:rPr>
              <a:t>, indicating contribution is evenly distributed still this year more Salespersons than previous year.</a:t>
            </a:r>
            <a:endParaRPr sz="212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969" y="741750"/>
            <a:ext cx="6850068" cy="344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850" y="152400"/>
            <a:ext cx="389780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Salesperson vs. Leads 2024</a:t>
            </a:r>
            <a:endParaRPr b="1"/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1230525" y="1116150"/>
            <a:ext cx="7038900" cy="3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1625"/>
              <a:t>1. Top Performers:</a:t>
            </a:r>
            <a:endParaRPr sz="1625"/>
          </a:p>
          <a:p>
            <a:pPr indent="-33178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25"/>
              <a:buChar char="●"/>
            </a:pPr>
            <a:r>
              <a:rPr lang="en-GB" sz="1625">
                <a:solidFill>
                  <a:srgbClr val="3286FF"/>
                </a:solidFill>
              </a:rPr>
              <a:t>Saurav Tiwari</a:t>
            </a:r>
            <a:r>
              <a:rPr lang="en-GB" sz="1625"/>
              <a:t> leads by a significant margin with </a:t>
            </a:r>
            <a:r>
              <a:rPr lang="en-GB" sz="1625">
                <a:solidFill>
                  <a:srgbClr val="FFFF00"/>
                </a:solidFill>
              </a:rPr>
              <a:t>198 leads</a:t>
            </a:r>
            <a:r>
              <a:rPr lang="en-GB" sz="1625"/>
              <a:t>.</a:t>
            </a:r>
            <a:endParaRPr sz="1625"/>
          </a:p>
          <a:p>
            <a:pPr indent="-3317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5"/>
              <a:buChar char="●"/>
            </a:pPr>
            <a:r>
              <a:rPr lang="en-GB" sz="1625">
                <a:solidFill>
                  <a:srgbClr val="3286FF"/>
                </a:solidFill>
              </a:rPr>
              <a:t>Dharnesh </a:t>
            </a:r>
            <a:r>
              <a:rPr lang="en-GB" sz="1625"/>
              <a:t> follows with </a:t>
            </a:r>
            <a:r>
              <a:rPr lang="en-GB" sz="1625">
                <a:solidFill>
                  <a:srgbClr val="FFFF00"/>
                </a:solidFill>
              </a:rPr>
              <a:t>178 leads</a:t>
            </a:r>
            <a:r>
              <a:rPr lang="en-GB" sz="1625"/>
              <a:t>.</a:t>
            </a:r>
            <a:endParaRPr sz="1625"/>
          </a:p>
          <a:p>
            <a:pPr indent="-3317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5"/>
              <a:buChar char="●"/>
            </a:pPr>
            <a:r>
              <a:rPr lang="en-GB" sz="1625">
                <a:solidFill>
                  <a:srgbClr val="3286FF"/>
                </a:solidFill>
              </a:rPr>
              <a:t>Alok Gautam</a:t>
            </a:r>
            <a:r>
              <a:rPr lang="en-GB" sz="1625"/>
              <a:t> i</a:t>
            </a:r>
            <a:r>
              <a:rPr lang="en-GB" sz="1625"/>
              <a:t>s third with </a:t>
            </a:r>
            <a:r>
              <a:rPr lang="en-GB" sz="1625">
                <a:solidFill>
                  <a:srgbClr val="FFFF00"/>
                </a:solidFill>
              </a:rPr>
              <a:t>176 leads</a:t>
            </a:r>
            <a:r>
              <a:rPr lang="en-GB" sz="1625"/>
              <a:t>.</a:t>
            </a:r>
            <a:endParaRPr sz="1625"/>
          </a:p>
          <a:p>
            <a:pPr indent="-3317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5"/>
              <a:buChar char="●"/>
            </a:pPr>
            <a:r>
              <a:t/>
            </a:r>
            <a:endParaRPr sz="16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625"/>
              <a:t>2. </a:t>
            </a:r>
            <a:r>
              <a:rPr b="1" lang="en-GB" sz="1600">
                <a:latin typeface="Arial"/>
                <a:ea typeface="Arial"/>
                <a:cs typeface="Arial"/>
                <a:sym typeface="Arial"/>
              </a:rPr>
              <a:t>Distribution of Leads</a:t>
            </a:r>
            <a:r>
              <a:rPr lang="en-GB" sz="1600"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The top three performers (</a:t>
            </a:r>
            <a:r>
              <a:rPr lang="en-GB" sz="1600">
                <a:solidFill>
                  <a:srgbClr val="3286FF"/>
                </a:solidFill>
                <a:latin typeface="Arial"/>
                <a:ea typeface="Arial"/>
                <a:cs typeface="Arial"/>
                <a:sym typeface="Arial"/>
              </a:rPr>
              <a:t>Saurav Tiwari, Dharmesh </a:t>
            </a:r>
            <a:r>
              <a:rPr lang="en-GB" sz="1600"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GB" sz="1600">
                <a:solidFill>
                  <a:srgbClr val="3286FF"/>
                </a:solidFill>
                <a:latin typeface="Arial"/>
                <a:ea typeface="Arial"/>
                <a:cs typeface="Arial"/>
                <a:sym typeface="Arial"/>
              </a:rPr>
              <a:t> Alok Gautam</a:t>
            </a:r>
            <a:r>
              <a:rPr lang="en-GB" sz="1600">
                <a:latin typeface="Arial"/>
                <a:ea typeface="Arial"/>
                <a:cs typeface="Arial"/>
                <a:sym typeface="Arial"/>
              </a:rPr>
              <a:t>) collectively account for </a:t>
            </a:r>
            <a:r>
              <a:rPr lang="en-GB"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552 leads</a:t>
            </a:r>
            <a:r>
              <a:rPr lang="en-GB" sz="1600">
                <a:latin typeface="Arial"/>
                <a:ea typeface="Arial"/>
                <a:cs typeface="Arial"/>
                <a:sym typeface="Arial"/>
              </a:rPr>
              <a:t>, which is nearly </a:t>
            </a:r>
            <a:r>
              <a:rPr lang="en-GB" sz="16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26%</a:t>
            </a:r>
            <a:r>
              <a:rPr lang="en-GB" sz="1600">
                <a:latin typeface="Arial"/>
                <a:ea typeface="Arial"/>
                <a:cs typeface="Arial"/>
                <a:sym typeface="Arial"/>
              </a:rPr>
              <a:t> of the total </a:t>
            </a:r>
            <a:r>
              <a:rPr lang="en-GB"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2132 leads.</a:t>
            </a:r>
            <a:endParaRPr sz="16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The rest of the salespeople share the remaining </a:t>
            </a:r>
            <a:r>
              <a:rPr lang="en-GB"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1580 leads</a:t>
            </a:r>
            <a:r>
              <a:rPr lang="en-GB" sz="1600">
                <a:latin typeface="Arial"/>
                <a:ea typeface="Arial"/>
                <a:cs typeface="Arial"/>
                <a:sym typeface="Arial"/>
              </a:rPr>
              <a:t>, indicating a significant concentration of leads among the top performers.</a:t>
            </a:r>
            <a:endParaRPr sz="212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212" y="433675"/>
            <a:ext cx="7929576" cy="392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