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0" r:id="rId6"/>
    <p:sldId id="268" r:id="rId7"/>
    <p:sldId id="269" r:id="rId8"/>
    <p:sldId id="270" r:id="rId9"/>
    <p:sldId id="271" r:id="rId10"/>
    <p:sldId id="261" r:id="rId11"/>
    <p:sldId id="262" r:id="rId12"/>
    <p:sldId id="272" r:id="rId13"/>
    <p:sldId id="263" r:id="rId14"/>
    <p:sldId id="273" r:id="rId15"/>
    <p:sldId id="264" r:id="rId16"/>
    <p:sldId id="274" r:id="rId17"/>
    <p:sldId id="275" r:id="rId18"/>
    <p:sldId id="276" r:id="rId19"/>
    <p:sldId id="265" r:id="rId20"/>
    <p:sldId id="277" r:id="rId21"/>
    <p:sldId id="266" r:id="rId22"/>
    <p:sldId id="278" r:id="rId23"/>
    <p:sldId id="279" r:id="rId24"/>
    <p:sldId id="281" r:id="rId25"/>
    <p:sldId id="280"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10F0D-1441-4760-8EC4-0BEE38E1AD1F}" v="502" dt="2022-06-14T20:01:15.039"/>
    <p1510:client id="{386A6D13-AAD1-F911-64DC-CE4DA56513BF}" v="925" dt="2022-06-17T13:11:50.463"/>
    <p1510:client id="{609E29AB-819F-4247-BDCA-051E6355EBE3}" v="25" dt="2022-06-16T15:51:10.873"/>
    <p1510:client id="{9DEE51C9-812A-5ECB-1B2E-A588D4EEFBAC}" v="289" dt="2022-06-16T15:15:41.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pmjs.com/package/axios" TargetMode="External"/><Relationship Id="rId2" Type="http://schemas.openxmlformats.org/officeDocument/2006/relationships/hyperlink" Target="https://axios-http.com/docs/intr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keuseof.com/must-follow-react-practices/" TargetMode="External"/><Relationship Id="rId2" Type="http://schemas.openxmlformats.org/officeDocument/2006/relationships/hyperlink" Target="https://snyk.io/blog/10-react-security-best-practi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esting-library.com/docs/react-testing-library/intr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estjs.io/docs/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ReactJs</a:t>
            </a:r>
          </a:p>
        </p:txBody>
      </p:sp>
      <p:pic>
        <p:nvPicPr>
          <p:cNvPr id="3" name="Picture 3" descr="Icon&#10;&#10;Description automatically generated">
            <a:extLst>
              <a:ext uri="{FF2B5EF4-FFF2-40B4-BE49-F238E27FC236}">
                <a16:creationId xmlns:a16="http://schemas.microsoft.com/office/drawing/2014/main" id="{C66D9DC0-96B8-1549-CFCE-AEF6E8B963EB}"/>
              </a:ext>
            </a:extLst>
          </p:cNvPr>
          <p:cNvPicPr>
            <a:picLocks noChangeAspect="1"/>
          </p:cNvPicPr>
          <p:nvPr/>
        </p:nvPicPr>
        <p:blipFill>
          <a:blip r:embed="rId2"/>
          <a:stretch>
            <a:fillRect/>
          </a:stretch>
        </p:blipFill>
        <p:spPr>
          <a:xfrm>
            <a:off x="4977953" y="2450556"/>
            <a:ext cx="1457326" cy="1297349"/>
          </a:xfrm>
          <a:prstGeom prst="rect">
            <a:avLst/>
          </a:prstGeom>
        </p:spPr>
      </p:pic>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C50F-CD89-5741-5762-500208E0DE07}"/>
              </a:ext>
            </a:extLst>
          </p:cNvPr>
          <p:cNvSpPr>
            <a:spLocks noGrp="1"/>
          </p:cNvSpPr>
          <p:nvPr>
            <p:ph type="title"/>
          </p:nvPr>
        </p:nvSpPr>
        <p:spPr/>
        <p:txBody>
          <a:bodyPr/>
          <a:lstStyle/>
          <a:p>
            <a:r>
              <a:rPr lang="en-US"/>
              <a:t>Unwanted Semicolon</a:t>
            </a:r>
          </a:p>
        </p:txBody>
      </p:sp>
      <p:pic>
        <p:nvPicPr>
          <p:cNvPr id="4" name="Picture 4">
            <a:extLst>
              <a:ext uri="{FF2B5EF4-FFF2-40B4-BE49-F238E27FC236}">
                <a16:creationId xmlns:a16="http://schemas.microsoft.com/office/drawing/2014/main" id="{73FE7369-E513-0CDA-4821-4D4819FB4646}"/>
              </a:ext>
            </a:extLst>
          </p:cNvPr>
          <p:cNvPicPr>
            <a:picLocks noChangeAspect="1"/>
          </p:cNvPicPr>
          <p:nvPr/>
        </p:nvPicPr>
        <p:blipFill>
          <a:blip r:embed="rId2"/>
          <a:stretch>
            <a:fillRect/>
          </a:stretch>
        </p:blipFill>
        <p:spPr>
          <a:xfrm>
            <a:off x="3128962" y="4667515"/>
            <a:ext cx="5945981" cy="1299898"/>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1F517514-F33E-97FD-40CC-27F5C099B6B8}"/>
              </a:ext>
            </a:extLst>
          </p:cNvPr>
          <p:cNvPicPr>
            <a:picLocks noChangeAspect="1"/>
          </p:cNvPicPr>
          <p:nvPr/>
        </p:nvPicPr>
        <p:blipFill>
          <a:blip r:embed="rId3"/>
          <a:stretch>
            <a:fillRect/>
          </a:stretch>
        </p:blipFill>
        <p:spPr>
          <a:xfrm>
            <a:off x="3128962" y="2394944"/>
            <a:ext cx="5945981" cy="1394745"/>
          </a:xfrm>
          <a:prstGeom prst="rect">
            <a:avLst/>
          </a:prstGeom>
        </p:spPr>
      </p:pic>
      <p:sp>
        <p:nvSpPr>
          <p:cNvPr id="7" name="Circle: Hollow 6">
            <a:extLst>
              <a:ext uri="{FF2B5EF4-FFF2-40B4-BE49-F238E27FC236}">
                <a16:creationId xmlns:a16="http://schemas.microsoft.com/office/drawing/2014/main" id="{565CD7CA-840B-7A9A-D39F-3553353077D9}"/>
              </a:ext>
            </a:extLst>
          </p:cNvPr>
          <p:cNvSpPr/>
          <p:nvPr/>
        </p:nvSpPr>
        <p:spPr>
          <a:xfrm>
            <a:off x="1884362" y="2634455"/>
            <a:ext cx="916781" cy="916781"/>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quot;Not Allowed&quot; Symbol 8">
            <a:extLst>
              <a:ext uri="{FF2B5EF4-FFF2-40B4-BE49-F238E27FC236}">
                <a16:creationId xmlns:a16="http://schemas.microsoft.com/office/drawing/2014/main" id="{B6BFA3D9-33DF-39B9-B201-ABE89B56613A}"/>
              </a:ext>
            </a:extLst>
          </p:cNvPr>
          <p:cNvSpPr/>
          <p:nvPr/>
        </p:nvSpPr>
        <p:spPr>
          <a:xfrm>
            <a:off x="1884362" y="4670424"/>
            <a:ext cx="916781" cy="91678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193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D425-34D7-C336-159E-05EC1B4F8FE5}"/>
              </a:ext>
            </a:extLst>
          </p:cNvPr>
          <p:cNvSpPr>
            <a:spLocks noGrp="1"/>
          </p:cNvSpPr>
          <p:nvPr>
            <p:ph type="title"/>
          </p:nvPr>
        </p:nvSpPr>
        <p:spPr/>
        <p:txBody>
          <a:bodyPr/>
          <a:lstStyle/>
          <a:p>
            <a:r>
              <a:rPr lang="en-US"/>
              <a:t>XSS?</a:t>
            </a:r>
          </a:p>
        </p:txBody>
      </p:sp>
      <p:pic>
        <p:nvPicPr>
          <p:cNvPr id="4" name="Picture 4" descr="Text&#10;&#10;Description automatically generated">
            <a:extLst>
              <a:ext uri="{FF2B5EF4-FFF2-40B4-BE49-F238E27FC236}">
                <a16:creationId xmlns:a16="http://schemas.microsoft.com/office/drawing/2014/main" id="{E020FEFC-D83E-B0A2-9F09-75843E6E8DDF}"/>
              </a:ext>
            </a:extLst>
          </p:cNvPr>
          <p:cNvPicPr>
            <a:picLocks noChangeAspect="1"/>
          </p:cNvPicPr>
          <p:nvPr/>
        </p:nvPicPr>
        <p:blipFill rotWithShape="1">
          <a:blip r:embed="rId2"/>
          <a:srcRect t="16190" r="482" b="1905"/>
          <a:stretch/>
        </p:blipFill>
        <p:spPr>
          <a:xfrm>
            <a:off x="3629025" y="2642479"/>
            <a:ext cx="4910178" cy="1025092"/>
          </a:xfrm>
          <a:prstGeom prst="rect">
            <a:avLst/>
          </a:prstGeom>
        </p:spPr>
      </p:pic>
      <p:pic>
        <p:nvPicPr>
          <p:cNvPr id="5" name="Picture 5">
            <a:extLst>
              <a:ext uri="{FF2B5EF4-FFF2-40B4-BE49-F238E27FC236}">
                <a16:creationId xmlns:a16="http://schemas.microsoft.com/office/drawing/2014/main" id="{243E4176-4F59-D3C1-AA98-FBA6FE98B8AE}"/>
              </a:ext>
            </a:extLst>
          </p:cNvPr>
          <p:cNvPicPr>
            <a:picLocks noChangeAspect="1"/>
          </p:cNvPicPr>
          <p:nvPr/>
        </p:nvPicPr>
        <p:blipFill rotWithShape="1">
          <a:blip r:embed="rId3"/>
          <a:srcRect l="2179" r="242" b="1163"/>
          <a:stretch/>
        </p:blipFill>
        <p:spPr>
          <a:xfrm>
            <a:off x="3629025" y="4738212"/>
            <a:ext cx="4910316" cy="1025017"/>
          </a:xfrm>
          <a:prstGeom prst="rect">
            <a:avLst/>
          </a:prstGeom>
        </p:spPr>
      </p:pic>
      <p:sp>
        <p:nvSpPr>
          <p:cNvPr id="6" name="Circle: Hollow 5">
            <a:extLst>
              <a:ext uri="{FF2B5EF4-FFF2-40B4-BE49-F238E27FC236}">
                <a16:creationId xmlns:a16="http://schemas.microsoft.com/office/drawing/2014/main" id="{44CD6225-47AB-DA15-21DC-9FB8E1A171B4}"/>
              </a:ext>
            </a:extLst>
          </p:cNvPr>
          <p:cNvSpPr/>
          <p:nvPr/>
        </p:nvSpPr>
        <p:spPr>
          <a:xfrm>
            <a:off x="2233612" y="2697955"/>
            <a:ext cx="916781" cy="916781"/>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t Allowed&quot; Symbol 6">
            <a:extLst>
              <a:ext uri="{FF2B5EF4-FFF2-40B4-BE49-F238E27FC236}">
                <a16:creationId xmlns:a16="http://schemas.microsoft.com/office/drawing/2014/main" id="{DA49C529-B0FA-CB26-118A-C9442B0949CC}"/>
              </a:ext>
            </a:extLst>
          </p:cNvPr>
          <p:cNvSpPr/>
          <p:nvPr/>
        </p:nvSpPr>
        <p:spPr>
          <a:xfrm>
            <a:off x="2233612" y="4733924"/>
            <a:ext cx="916781" cy="91678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962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9BA5-C49E-8A9A-C7D9-AC3F48924C94}"/>
              </a:ext>
            </a:extLst>
          </p:cNvPr>
          <p:cNvSpPr>
            <a:spLocks noGrp="1"/>
          </p:cNvSpPr>
          <p:nvPr>
            <p:ph type="title"/>
          </p:nvPr>
        </p:nvSpPr>
        <p:spPr/>
        <p:txBody>
          <a:bodyPr/>
          <a:lstStyle/>
          <a:p>
            <a:r>
              <a:rPr lang="en-US" dirty="0"/>
              <a:t>hooks</a:t>
            </a:r>
          </a:p>
        </p:txBody>
      </p:sp>
      <p:sp>
        <p:nvSpPr>
          <p:cNvPr id="3" name="Content Placeholder 2">
            <a:extLst>
              <a:ext uri="{FF2B5EF4-FFF2-40B4-BE49-F238E27FC236}">
                <a16:creationId xmlns:a16="http://schemas.microsoft.com/office/drawing/2014/main" id="{8E179DED-C12E-2875-727A-6BFF505292B4}"/>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This allows functional components to manage state. </a:t>
            </a:r>
            <a:endParaRPr lang="en-US"/>
          </a:p>
          <a:p>
            <a:endParaRPr lang="en-US"/>
          </a:p>
          <a:p>
            <a:r>
              <a:rPr lang="en-US" dirty="0">
                <a:ea typeface="+mn-lt"/>
                <a:cs typeface="+mn-lt"/>
              </a:rPr>
              <a:t>1.Some common hooks: (</a:t>
            </a:r>
            <a:r>
              <a:rPr lang="en-US" dirty="0" err="1">
                <a:ea typeface="+mn-lt"/>
                <a:cs typeface="+mn-lt"/>
              </a:rPr>
              <a:t>useState</a:t>
            </a:r>
            <a:r>
              <a:rPr lang="en-US" dirty="0">
                <a:ea typeface="+mn-lt"/>
                <a:cs typeface="+mn-lt"/>
              </a:rPr>
              <a:t>, </a:t>
            </a:r>
            <a:r>
              <a:rPr lang="en-US" dirty="0" err="1">
                <a:ea typeface="+mn-lt"/>
                <a:cs typeface="+mn-lt"/>
              </a:rPr>
              <a:t>useEffect</a:t>
            </a:r>
            <a:r>
              <a:rPr lang="en-US" dirty="0">
                <a:ea typeface="+mn-lt"/>
                <a:cs typeface="+mn-lt"/>
              </a:rPr>
              <a:t>) - </a:t>
            </a:r>
            <a:r>
              <a:rPr lang="en-US" dirty="0" err="1">
                <a:ea typeface="+mn-lt"/>
                <a:cs typeface="+mn-lt"/>
              </a:rPr>
              <a:t>useState</a:t>
            </a:r>
            <a:r>
              <a:rPr lang="en-US" dirty="0">
                <a:ea typeface="+mn-lt"/>
                <a:cs typeface="+mn-lt"/>
              </a:rPr>
              <a:t> allows you to incorporate state into a Reaction functional component. </a:t>
            </a:r>
          </a:p>
          <a:p>
            <a:r>
              <a:rPr lang="en-US" dirty="0" err="1">
                <a:ea typeface="+mn-lt"/>
                <a:cs typeface="+mn-lt"/>
              </a:rPr>
              <a:t>useState</a:t>
            </a:r>
            <a:r>
              <a:rPr lang="en-US" dirty="0">
                <a:ea typeface="+mn-lt"/>
                <a:cs typeface="+mn-lt"/>
              </a:rPr>
              <a:t> default value is null, can also combine multiple fields into one state (this way is more preferred especially when working with form data). </a:t>
            </a:r>
            <a:endParaRPr lang="en-US" dirty="0"/>
          </a:p>
          <a:p>
            <a:r>
              <a:rPr lang="en-US" dirty="0">
                <a:ea typeface="+mn-lt"/>
                <a:cs typeface="+mn-lt"/>
              </a:rPr>
              <a:t>This hook will return two values, the current state and a function to update the state. </a:t>
            </a:r>
            <a:endParaRPr lang="en-US" dirty="0"/>
          </a:p>
          <a:p>
            <a:r>
              <a:rPr lang="en-US" dirty="0">
                <a:ea typeface="+mn-lt"/>
                <a:cs typeface="+mn-lt"/>
              </a:rPr>
              <a:t>When using </a:t>
            </a:r>
            <a:r>
              <a:rPr lang="en-US" dirty="0" err="1">
                <a:ea typeface="+mn-lt"/>
                <a:cs typeface="+mn-lt"/>
              </a:rPr>
              <a:t>useState</a:t>
            </a:r>
            <a:r>
              <a:rPr lang="en-US" dirty="0">
                <a:ea typeface="+mn-lt"/>
                <a:cs typeface="+mn-lt"/>
              </a:rPr>
              <a:t>, you can use array </a:t>
            </a:r>
            <a:r>
              <a:rPr lang="en-US" dirty="0" err="1">
                <a:ea typeface="+mn-lt"/>
                <a:cs typeface="+mn-lt"/>
              </a:rPr>
              <a:t>destructuring</a:t>
            </a:r>
            <a:r>
              <a:rPr lang="en-US" dirty="0">
                <a:ea typeface="+mn-lt"/>
                <a:cs typeface="+mn-lt"/>
              </a:rPr>
              <a:t> because </a:t>
            </a:r>
            <a:r>
              <a:rPr lang="en-US" dirty="0" err="1">
                <a:ea typeface="+mn-lt"/>
                <a:cs typeface="+mn-lt"/>
              </a:rPr>
              <a:t>useState</a:t>
            </a:r>
            <a:r>
              <a:rPr lang="en-US" dirty="0">
                <a:ea typeface="+mn-lt"/>
                <a:cs typeface="+mn-lt"/>
              </a:rPr>
              <a:t> returns an array containing two values. Alternatively, you can index the return as well (see slide for example).</a:t>
            </a:r>
            <a:endParaRPr lang="en-US" dirty="0"/>
          </a:p>
          <a:p>
            <a:r>
              <a:rPr lang="en-US" dirty="0">
                <a:ea typeface="+mn-lt"/>
                <a:cs typeface="+mn-lt"/>
              </a:rPr>
              <a:t>Naming convention: [variable, </a:t>
            </a:r>
            <a:r>
              <a:rPr lang="en-US" dirty="0" err="1">
                <a:ea typeface="+mn-lt"/>
                <a:cs typeface="+mn-lt"/>
              </a:rPr>
              <a:t>setVariable</a:t>
            </a:r>
            <a:r>
              <a:rPr lang="en-US" dirty="0">
                <a:ea typeface="+mn-lt"/>
                <a:cs typeface="+mn-lt"/>
              </a:rPr>
              <a:t>]</a:t>
            </a:r>
            <a:endParaRPr lang="en-US" dirty="0"/>
          </a:p>
          <a:p>
            <a:r>
              <a:rPr lang="en-US" dirty="0">
                <a:ea typeface="+mn-lt"/>
                <a:cs typeface="+mn-lt"/>
              </a:rPr>
              <a:t>When the function is called to set our state(s) it will re-render the component and display the new state value. </a:t>
            </a:r>
            <a:endParaRPr lang="en-US" dirty="0"/>
          </a:p>
          <a:p>
            <a:r>
              <a:rPr lang="en-US" dirty="0">
                <a:ea typeface="+mn-lt"/>
                <a:cs typeface="+mn-lt"/>
              </a:rPr>
              <a:t>2.useEffect - will not be used here in our login component, but by default it fires after a component renders each time, you can set it so that it only activates after the first render using an [], the [] mean that the </a:t>
            </a:r>
            <a:r>
              <a:rPr lang="en-US" dirty="0" err="1">
                <a:ea typeface="+mn-lt"/>
                <a:cs typeface="+mn-lt"/>
              </a:rPr>
              <a:t>useEffect</a:t>
            </a:r>
            <a:r>
              <a:rPr lang="en-US" dirty="0">
                <a:ea typeface="+mn-lt"/>
                <a:cs typeface="+mn-lt"/>
              </a:rPr>
              <a:t> hook is not depending on any values from prop or state to activate. You can likewise configure it to activate for when a state changes or URL updates. For instance, if we use react-router's </a:t>
            </a:r>
            <a:r>
              <a:rPr lang="en-US" dirty="0" err="1">
                <a:ea typeface="+mn-lt"/>
                <a:cs typeface="+mn-lt"/>
              </a:rPr>
              <a:t>useLocation</a:t>
            </a:r>
            <a:r>
              <a:rPr lang="en-US" dirty="0">
                <a:ea typeface="+mn-lt"/>
                <a:cs typeface="+mn-lt"/>
              </a:rPr>
              <a:t>(), we can set </a:t>
            </a:r>
            <a:r>
              <a:rPr lang="en-US" dirty="0" err="1">
                <a:ea typeface="+mn-lt"/>
                <a:cs typeface="+mn-lt"/>
              </a:rPr>
              <a:t>useEffect's</a:t>
            </a:r>
            <a:r>
              <a:rPr lang="en-US" dirty="0">
                <a:ea typeface="+mn-lt"/>
                <a:cs typeface="+mn-lt"/>
              </a:rPr>
              <a:t> [location]. This will trigger </a:t>
            </a:r>
            <a:r>
              <a:rPr lang="en-US" dirty="0" err="1">
                <a:ea typeface="+mn-lt"/>
                <a:cs typeface="+mn-lt"/>
              </a:rPr>
              <a:t>useEffect</a:t>
            </a:r>
            <a:r>
              <a:rPr lang="en-US" dirty="0">
                <a:ea typeface="+mn-lt"/>
                <a:cs typeface="+mn-lt"/>
              </a:rPr>
              <a:t> whenever the </a:t>
            </a:r>
            <a:r>
              <a:rPr lang="en-US" dirty="0" err="1">
                <a:ea typeface="+mn-lt"/>
                <a:cs typeface="+mn-lt"/>
              </a:rPr>
              <a:t>url</a:t>
            </a:r>
            <a:r>
              <a:rPr lang="en-US" dirty="0">
                <a:ea typeface="+mn-lt"/>
                <a:cs typeface="+mn-lt"/>
              </a:rPr>
              <a:t> location changes for that component. </a:t>
            </a:r>
            <a:endParaRPr lang="en-US" dirty="0"/>
          </a:p>
          <a:p>
            <a:r>
              <a:rPr lang="en-US" dirty="0">
                <a:ea typeface="+mn-lt"/>
                <a:cs typeface="+mn-lt"/>
              </a:rPr>
              <a:t>A component can also have multiple </a:t>
            </a:r>
            <a:r>
              <a:rPr lang="en-US" dirty="0" err="1">
                <a:ea typeface="+mn-lt"/>
                <a:cs typeface="+mn-lt"/>
              </a:rPr>
              <a:t>useEffects</a:t>
            </a:r>
            <a:r>
              <a:rPr lang="en-US" dirty="0">
                <a:ea typeface="+mn-lt"/>
                <a:cs typeface="+mn-lt"/>
              </a:rPr>
              <a:t> where each one is configured to fire to a specific state or prop.</a:t>
            </a:r>
            <a:endParaRPr lang="en-US" dirty="0"/>
          </a:p>
        </p:txBody>
      </p:sp>
    </p:spTree>
    <p:extLst>
      <p:ext uri="{BB962C8B-B14F-4D97-AF65-F5344CB8AC3E}">
        <p14:creationId xmlns:p14="http://schemas.microsoft.com/office/powerpoint/2010/main" val="97177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EEE2-147F-DE35-1E0C-13AED84096E4}"/>
              </a:ext>
            </a:extLst>
          </p:cNvPr>
          <p:cNvSpPr>
            <a:spLocks noGrp="1"/>
          </p:cNvSpPr>
          <p:nvPr>
            <p:ph type="title"/>
          </p:nvPr>
        </p:nvSpPr>
        <p:spPr/>
        <p:txBody>
          <a:bodyPr/>
          <a:lstStyle/>
          <a:p>
            <a:r>
              <a:rPr lang="en-US" dirty="0"/>
              <a:t>UseState()</a:t>
            </a:r>
          </a:p>
        </p:txBody>
      </p:sp>
      <p:pic>
        <p:nvPicPr>
          <p:cNvPr id="4" name="Picture 4">
            <a:extLst>
              <a:ext uri="{FF2B5EF4-FFF2-40B4-BE49-F238E27FC236}">
                <a16:creationId xmlns:a16="http://schemas.microsoft.com/office/drawing/2014/main" id="{8DD2BF45-CA90-B10D-C086-A6AAC9ABF206}"/>
              </a:ext>
            </a:extLst>
          </p:cNvPr>
          <p:cNvPicPr>
            <a:picLocks noChangeAspect="1"/>
          </p:cNvPicPr>
          <p:nvPr/>
        </p:nvPicPr>
        <p:blipFill>
          <a:blip r:embed="rId2"/>
          <a:stretch>
            <a:fillRect/>
          </a:stretch>
        </p:blipFill>
        <p:spPr>
          <a:xfrm>
            <a:off x="2112963" y="2369152"/>
            <a:ext cx="7590366" cy="1061363"/>
          </a:xfrm>
          <a:prstGeom prst="rect">
            <a:avLst/>
          </a:prstGeom>
        </p:spPr>
      </p:pic>
      <p:pic>
        <p:nvPicPr>
          <p:cNvPr id="5" name="Picture 5" descr="Text&#10;&#10;Description automatically generated">
            <a:extLst>
              <a:ext uri="{FF2B5EF4-FFF2-40B4-BE49-F238E27FC236}">
                <a16:creationId xmlns:a16="http://schemas.microsoft.com/office/drawing/2014/main" id="{0FE97557-2532-32F2-110E-0704B30B9106}"/>
              </a:ext>
            </a:extLst>
          </p:cNvPr>
          <p:cNvPicPr>
            <a:picLocks noChangeAspect="1"/>
          </p:cNvPicPr>
          <p:nvPr/>
        </p:nvPicPr>
        <p:blipFill>
          <a:blip r:embed="rId3"/>
          <a:stretch>
            <a:fillRect/>
          </a:stretch>
        </p:blipFill>
        <p:spPr>
          <a:xfrm>
            <a:off x="2112963" y="4356025"/>
            <a:ext cx="7589042" cy="1393710"/>
          </a:xfrm>
          <a:prstGeom prst="rect">
            <a:avLst/>
          </a:prstGeom>
        </p:spPr>
      </p:pic>
    </p:spTree>
    <p:extLst>
      <p:ext uri="{BB962C8B-B14F-4D97-AF65-F5344CB8AC3E}">
        <p14:creationId xmlns:p14="http://schemas.microsoft.com/office/powerpoint/2010/main" val="373797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70C8-2B26-AC11-EEC7-8380ABCEADDF}"/>
              </a:ext>
            </a:extLst>
          </p:cNvPr>
          <p:cNvSpPr>
            <a:spLocks noGrp="1"/>
          </p:cNvSpPr>
          <p:nvPr>
            <p:ph type="title"/>
          </p:nvPr>
        </p:nvSpPr>
        <p:spPr/>
        <p:txBody>
          <a:bodyPr/>
          <a:lstStyle/>
          <a:p>
            <a:r>
              <a:rPr lang="en-US" dirty="0"/>
              <a:t>Controlled elements</a:t>
            </a:r>
          </a:p>
        </p:txBody>
      </p:sp>
      <p:sp>
        <p:nvSpPr>
          <p:cNvPr id="3" name="Content Placeholder 2">
            <a:extLst>
              <a:ext uri="{FF2B5EF4-FFF2-40B4-BE49-F238E27FC236}">
                <a16:creationId xmlns:a16="http://schemas.microsoft.com/office/drawing/2014/main" id="{66F8387E-FEA7-F548-6ACD-77BFE8CA4FC3}"/>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It is important to keep in mind that there are some HTML elements that have their own state. These are the 'input, </a:t>
            </a:r>
            <a:r>
              <a:rPr lang="en-US" dirty="0" err="1">
                <a:ea typeface="+mn-lt"/>
                <a:cs typeface="+mn-lt"/>
              </a:rPr>
              <a:t>textarea</a:t>
            </a:r>
            <a:r>
              <a:rPr lang="en-US" dirty="0">
                <a:ea typeface="+mn-lt"/>
                <a:cs typeface="+mn-lt"/>
              </a:rPr>
              <a:t>, and select' html elements. React </a:t>
            </a:r>
            <a:r>
              <a:rPr lang="en-US" dirty="0" err="1">
                <a:ea typeface="+mn-lt"/>
                <a:cs typeface="+mn-lt"/>
              </a:rPr>
              <a:t>suppports</a:t>
            </a:r>
            <a:r>
              <a:rPr lang="en-US" dirty="0">
                <a:ea typeface="+mn-lt"/>
                <a:cs typeface="+mn-lt"/>
              </a:rPr>
              <a:t> both controlled and uncontrolled components. </a:t>
            </a:r>
            <a:endParaRPr lang="en-US" dirty="0"/>
          </a:p>
          <a:p>
            <a:r>
              <a:rPr lang="en-US" dirty="0">
                <a:ea typeface="+mn-lt"/>
                <a:cs typeface="+mn-lt"/>
              </a:rPr>
              <a:t>Controlled means that the React component is managing the state of these html elements. </a:t>
            </a:r>
            <a:endParaRPr lang="en-US"/>
          </a:p>
          <a:p>
            <a:r>
              <a:rPr lang="en-US" dirty="0">
                <a:ea typeface="+mn-lt"/>
                <a:cs typeface="+mn-lt"/>
              </a:rPr>
              <a:t>In an uncontrolled component, the values are actually stored in the DOM and not in the component. To access those you'd have to use something called refs (there is a hook for that too - </a:t>
            </a:r>
            <a:r>
              <a:rPr lang="en-US" dirty="0" err="1">
                <a:ea typeface="+mn-lt"/>
                <a:cs typeface="+mn-lt"/>
              </a:rPr>
              <a:t>useRefs</a:t>
            </a:r>
            <a:r>
              <a:rPr lang="en-US" dirty="0">
                <a:ea typeface="+mn-lt"/>
                <a:cs typeface="+mn-lt"/>
              </a:rPr>
              <a:t>()). </a:t>
            </a:r>
            <a:endParaRPr lang="en-US" dirty="0"/>
          </a:p>
          <a:p>
            <a:r>
              <a:rPr lang="en-US" dirty="0">
                <a:ea typeface="+mn-lt"/>
                <a:cs typeface="+mn-lt"/>
              </a:rPr>
              <a:t>But it is recommended to use controlled components so that you React component is the 'single' source of truth for your form data. </a:t>
            </a:r>
            <a:endParaRPr lang="en-US" dirty="0"/>
          </a:p>
          <a:p>
            <a:r>
              <a:rPr lang="en-US" dirty="0">
                <a:ea typeface="+mn-lt"/>
                <a:cs typeface="+mn-lt"/>
              </a:rPr>
              <a:t>This is achieved by setting the value attributed to the state variable and </a:t>
            </a:r>
            <a:r>
              <a:rPr lang="en-US" dirty="0" err="1">
                <a:ea typeface="+mn-lt"/>
                <a:cs typeface="+mn-lt"/>
              </a:rPr>
              <a:t>onChange</a:t>
            </a:r>
            <a:r>
              <a:rPr lang="en-US" dirty="0">
                <a:ea typeface="+mn-lt"/>
                <a:cs typeface="+mn-lt"/>
              </a:rPr>
              <a:t> updates that state variable. </a:t>
            </a:r>
            <a:endParaRPr lang="en-US" dirty="0"/>
          </a:p>
          <a:p>
            <a:r>
              <a:rPr lang="en-US" dirty="0">
                <a:ea typeface="+mn-lt"/>
                <a:cs typeface="+mn-lt"/>
              </a:rPr>
              <a:t>To modularize the code, you can utilize the name attribute for input elements. As long as the name attribute matches the state's variable names, you can dynamically update all inputs with a single </a:t>
            </a:r>
            <a:r>
              <a:rPr lang="en-US" dirty="0" err="1">
                <a:ea typeface="+mn-lt"/>
                <a:cs typeface="+mn-lt"/>
              </a:rPr>
              <a:t>handleOnChange</a:t>
            </a:r>
            <a:r>
              <a:rPr lang="en-US" dirty="0">
                <a:ea typeface="+mn-lt"/>
                <a:cs typeface="+mn-lt"/>
              </a:rPr>
              <a:t>() method.</a:t>
            </a:r>
            <a:endParaRPr lang="en-US" dirty="0"/>
          </a:p>
          <a:p>
            <a:r>
              <a:rPr lang="en-US" dirty="0">
                <a:ea typeface="+mn-lt"/>
                <a:cs typeface="+mn-lt"/>
              </a:rPr>
              <a:t>This is possible because the event.target.name will pull the input's name value. </a:t>
            </a:r>
            <a:endParaRPr lang="en-US"/>
          </a:p>
          <a:p>
            <a:r>
              <a:rPr lang="en-US" dirty="0">
                <a:ea typeface="+mn-lt"/>
                <a:cs typeface="+mn-lt"/>
              </a:rPr>
              <a:t>If you combined all of your state variables in one state object, you can merge the current state object with the updated user input value. </a:t>
            </a:r>
            <a:endParaRPr lang="en-US" dirty="0"/>
          </a:p>
          <a:p>
            <a:r>
              <a:rPr lang="en-US" dirty="0">
                <a:ea typeface="+mn-lt"/>
                <a:cs typeface="+mn-lt"/>
              </a:rPr>
              <a:t>Also, important to note is this </a:t>
            </a:r>
            <a:r>
              <a:rPr lang="en-US" dirty="0" err="1">
                <a:ea typeface="+mn-lt"/>
                <a:cs typeface="+mn-lt"/>
              </a:rPr>
              <a:t>event.preventDefault</a:t>
            </a:r>
            <a:r>
              <a:rPr lang="en-US" dirty="0">
                <a:ea typeface="+mn-lt"/>
                <a:cs typeface="+mn-lt"/>
              </a:rPr>
              <a:t>(), by default the form element will try to, during </a:t>
            </a:r>
            <a:r>
              <a:rPr lang="en-US" dirty="0" err="1">
                <a:ea typeface="+mn-lt"/>
                <a:cs typeface="+mn-lt"/>
              </a:rPr>
              <a:t>onSubmit</a:t>
            </a:r>
            <a:r>
              <a:rPr lang="en-US" dirty="0">
                <a:ea typeface="+mn-lt"/>
                <a:cs typeface="+mn-lt"/>
              </a:rPr>
              <a:t>, send a request immediately. This will result in our </a:t>
            </a:r>
            <a:r>
              <a:rPr lang="en-US" dirty="0" err="1">
                <a:ea typeface="+mn-lt"/>
                <a:cs typeface="+mn-lt"/>
              </a:rPr>
              <a:t>loginService</a:t>
            </a:r>
            <a:r>
              <a:rPr lang="en-US" dirty="0">
                <a:ea typeface="+mn-lt"/>
                <a:cs typeface="+mn-lt"/>
              </a:rPr>
              <a:t> not being called. </a:t>
            </a:r>
            <a:r>
              <a:rPr lang="en-US" dirty="0" err="1">
                <a:ea typeface="+mn-lt"/>
                <a:cs typeface="+mn-lt"/>
              </a:rPr>
              <a:t>event.preventDefault</a:t>
            </a:r>
            <a:r>
              <a:rPr lang="en-US" dirty="0">
                <a:ea typeface="+mn-lt"/>
                <a:cs typeface="+mn-lt"/>
              </a:rPr>
              <a:t>() stops this default form action from occurring. </a:t>
            </a:r>
            <a:endParaRPr lang="en-US" dirty="0"/>
          </a:p>
        </p:txBody>
      </p:sp>
    </p:spTree>
    <p:extLst>
      <p:ext uri="{BB962C8B-B14F-4D97-AF65-F5344CB8AC3E}">
        <p14:creationId xmlns:p14="http://schemas.microsoft.com/office/powerpoint/2010/main" val="73668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A112-888E-B90B-C24E-5F78A59C3200}"/>
              </a:ext>
            </a:extLst>
          </p:cNvPr>
          <p:cNvSpPr>
            <a:spLocks noGrp="1"/>
          </p:cNvSpPr>
          <p:nvPr>
            <p:ph type="title"/>
          </p:nvPr>
        </p:nvSpPr>
        <p:spPr/>
        <p:txBody>
          <a:bodyPr/>
          <a:lstStyle/>
          <a:p>
            <a:r>
              <a:rPr lang="en-US"/>
              <a:t>React-hook-form</a:t>
            </a:r>
          </a:p>
        </p:txBody>
      </p:sp>
      <p:pic>
        <p:nvPicPr>
          <p:cNvPr id="5" name="Picture 5">
            <a:extLst>
              <a:ext uri="{FF2B5EF4-FFF2-40B4-BE49-F238E27FC236}">
                <a16:creationId xmlns:a16="http://schemas.microsoft.com/office/drawing/2014/main" id="{E40C79CD-C1E5-2080-F9F1-5108E0BD169B}"/>
              </a:ext>
            </a:extLst>
          </p:cNvPr>
          <p:cNvPicPr>
            <a:picLocks noChangeAspect="1"/>
          </p:cNvPicPr>
          <p:nvPr/>
        </p:nvPicPr>
        <p:blipFill>
          <a:blip r:embed="rId2"/>
          <a:stretch>
            <a:fillRect/>
          </a:stretch>
        </p:blipFill>
        <p:spPr>
          <a:xfrm>
            <a:off x="1581150" y="1878806"/>
            <a:ext cx="9037638" cy="4795045"/>
          </a:xfrm>
          <a:prstGeom prst="rect">
            <a:avLst/>
          </a:prstGeom>
        </p:spPr>
      </p:pic>
    </p:spTree>
    <p:extLst>
      <p:ext uri="{BB962C8B-B14F-4D97-AF65-F5344CB8AC3E}">
        <p14:creationId xmlns:p14="http://schemas.microsoft.com/office/powerpoint/2010/main" val="19693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824B-5127-EF13-3B37-08459569B26E}"/>
              </a:ext>
            </a:extLst>
          </p:cNvPr>
          <p:cNvSpPr>
            <a:spLocks noGrp="1"/>
          </p:cNvSpPr>
          <p:nvPr>
            <p:ph type="title"/>
          </p:nvPr>
        </p:nvSpPr>
        <p:spPr/>
        <p:txBody>
          <a:bodyPr/>
          <a:lstStyle/>
          <a:p>
            <a:r>
              <a:rPr lang="en-US" dirty="0"/>
              <a:t>React-hook-form</a:t>
            </a:r>
          </a:p>
        </p:txBody>
      </p:sp>
      <p:sp>
        <p:nvSpPr>
          <p:cNvPr id="3" name="Content Placeholder 2">
            <a:extLst>
              <a:ext uri="{FF2B5EF4-FFF2-40B4-BE49-F238E27FC236}">
                <a16:creationId xmlns:a16="http://schemas.microsoft.com/office/drawing/2014/main" id="{BC5F6F07-1358-B4F1-23DC-8CB9B1AA90C1}"/>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The Loginv1 form can be broken out into smaller components (isolate the input elements into their own components).</a:t>
            </a:r>
            <a:endParaRPr lang="en-US" dirty="0"/>
          </a:p>
          <a:p>
            <a:r>
              <a:rPr lang="en-US" dirty="0">
                <a:ea typeface="+mn-lt"/>
                <a:cs typeface="+mn-lt"/>
              </a:rPr>
              <a:t>But will instead incorporate a popular package for form management in React. </a:t>
            </a:r>
            <a:endParaRPr lang="en-US" dirty="0"/>
          </a:p>
          <a:p>
            <a:r>
              <a:rPr lang="en-US" dirty="0">
                <a:ea typeface="+mn-lt"/>
                <a:cs typeface="+mn-lt"/>
              </a:rPr>
              <a:t>Once that is setup, then we can break that out into individual components. </a:t>
            </a:r>
            <a:endParaRPr lang="en-US" dirty="0"/>
          </a:p>
          <a:p>
            <a:r>
              <a:rPr lang="en-US" dirty="0">
                <a:ea typeface="+mn-lt"/>
                <a:cs typeface="+mn-lt"/>
              </a:rPr>
              <a:t>There are a number of libraries that can help you with modularizing your form and reuse logic for validation. The package we will be looking at is called react-hook-form. It is light weight and performant and documentation makes this very easy to use. </a:t>
            </a:r>
            <a:endParaRPr lang="en-US" dirty="0"/>
          </a:p>
          <a:p>
            <a:r>
              <a:rPr lang="en-US" dirty="0">
                <a:ea typeface="+mn-lt"/>
                <a:cs typeface="+mn-lt"/>
              </a:rPr>
              <a:t>In the login form we just have two input fields, but for a larger form, this package will prove to be very valuable. </a:t>
            </a:r>
            <a:endParaRPr lang="en-US" dirty="0"/>
          </a:p>
          <a:p>
            <a:r>
              <a:rPr lang="en-US" dirty="0">
                <a:ea typeface="+mn-lt"/>
                <a:cs typeface="+mn-lt"/>
              </a:rPr>
              <a:t>to install you will need: '</a:t>
            </a:r>
            <a:r>
              <a:rPr lang="en-US" dirty="0" err="1">
                <a:ea typeface="+mn-lt"/>
                <a:cs typeface="+mn-lt"/>
              </a:rPr>
              <a:t>npm</a:t>
            </a:r>
            <a:r>
              <a:rPr lang="en-US" dirty="0">
                <a:ea typeface="+mn-lt"/>
                <a:cs typeface="+mn-lt"/>
              </a:rPr>
              <a:t> </a:t>
            </a:r>
            <a:r>
              <a:rPr lang="en-US" dirty="0" err="1">
                <a:ea typeface="+mn-lt"/>
                <a:cs typeface="+mn-lt"/>
              </a:rPr>
              <a:t>i</a:t>
            </a:r>
            <a:r>
              <a:rPr lang="en-US" dirty="0">
                <a:ea typeface="+mn-lt"/>
                <a:cs typeface="+mn-lt"/>
              </a:rPr>
              <a:t> react-hook-form'</a:t>
            </a:r>
            <a:endParaRPr lang="en-US" dirty="0"/>
          </a:p>
          <a:p>
            <a:r>
              <a:rPr lang="en-US" dirty="0">
                <a:ea typeface="+mn-lt"/>
                <a:cs typeface="+mn-lt"/>
              </a:rPr>
              <a:t>This library provides a custom hook called </a:t>
            </a:r>
            <a:r>
              <a:rPr lang="en-US" dirty="0" err="1">
                <a:ea typeface="+mn-lt"/>
                <a:cs typeface="+mn-lt"/>
              </a:rPr>
              <a:t>useForm</a:t>
            </a:r>
            <a:r>
              <a:rPr lang="en-US" dirty="0">
                <a:ea typeface="+mn-lt"/>
                <a:cs typeface="+mn-lt"/>
              </a:rPr>
              <a:t> - it provides you with methods to help manage your form. It has optional arguments. Some important ones are 'mode' this is where the validation kicks in, by default it is '</a:t>
            </a:r>
            <a:r>
              <a:rPr lang="en-US" dirty="0" err="1">
                <a:ea typeface="+mn-lt"/>
                <a:cs typeface="+mn-lt"/>
              </a:rPr>
              <a:t>onSubmit</a:t>
            </a:r>
            <a:r>
              <a:rPr lang="en-US" dirty="0">
                <a:ea typeface="+mn-lt"/>
                <a:cs typeface="+mn-lt"/>
              </a:rPr>
              <a:t>'. Another one is </a:t>
            </a:r>
            <a:r>
              <a:rPr lang="en-US" dirty="0" err="1">
                <a:ea typeface="+mn-lt"/>
                <a:cs typeface="+mn-lt"/>
              </a:rPr>
              <a:t>reValidateMode</a:t>
            </a:r>
            <a:r>
              <a:rPr lang="en-US" dirty="0">
                <a:ea typeface="+mn-lt"/>
                <a:cs typeface="+mn-lt"/>
              </a:rPr>
              <a:t>, this will set up when revalidation happens after </a:t>
            </a:r>
            <a:r>
              <a:rPr lang="en-US" dirty="0" err="1">
                <a:ea typeface="+mn-lt"/>
                <a:cs typeface="+mn-lt"/>
              </a:rPr>
              <a:t>onSubmit</a:t>
            </a:r>
            <a:r>
              <a:rPr lang="en-US" dirty="0">
                <a:ea typeface="+mn-lt"/>
                <a:cs typeface="+mn-lt"/>
              </a:rPr>
              <a:t> occurs, for consistency, I find setting it to '</a:t>
            </a:r>
            <a:r>
              <a:rPr lang="en-US" dirty="0" err="1">
                <a:ea typeface="+mn-lt"/>
                <a:cs typeface="+mn-lt"/>
              </a:rPr>
              <a:t>onSubmit</a:t>
            </a:r>
            <a:r>
              <a:rPr lang="en-US" dirty="0">
                <a:ea typeface="+mn-lt"/>
                <a:cs typeface="+mn-lt"/>
              </a:rPr>
              <a:t>' helps. Its default value is '</a:t>
            </a:r>
            <a:r>
              <a:rPr lang="en-US" dirty="0" err="1">
                <a:ea typeface="+mn-lt"/>
                <a:cs typeface="+mn-lt"/>
              </a:rPr>
              <a:t>onChange</a:t>
            </a:r>
            <a:r>
              <a:rPr lang="en-US" dirty="0">
                <a:ea typeface="+mn-lt"/>
                <a:cs typeface="+mn-lt"/>
              </a:rPr>
              <a:t>'.</a:t>
            </a:r>
            <a:endParaRPr lang="en-US" dirty="0"/>
          </a:p>
        </p:txBody>
      </p:sp>
    </p:spTree>
    <p:extLst>
      <p:ext uri="{BB962C8B-B14F-4D97-AF65-F5344CB8AC3E}">
        <p14:creationId xmlns:p14="http://schemas.microsoft.com/office/powerpoint/2010/main" val="223092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D5C0-6D60-DFE7-332E-E36402803F33}"/>
              </a:ext>
            </a:extLst>
          </p:cNvPr>
          <p:cNvSpPr>
            <a:spLocks noGrp="1"/>
          </p:cNvSpPr>
          <p:nvPr>
            <p:ph type="title"/>
          </p:nvPr>
        </p:nvSpPr>
        <p:spPr/>
        <p:txBody>
          <a:bodyPr/>
          <a:lstStyle/>
          <a:p>
            <a:r>
              <a:rPr lang="en-US" dirty="0"/>
              <a:t>React-hook-form</a:t>
            </a:r>
          </a:p>
        </p:txBody>
      </p:sp>
      <p:sp>
        <p:nvSpPr>
          <p:cNvPr id="3" name="Content Placeholder 2">
            <a:extLst>
              <a:ext uri="{FF2B5EF4-FFF2-40B4-BE49-F238E27FC236}">
                <a16:creationId xmlns:a16="http://schemas.microsoft.com/office/drawing/2014/main" id="{92510077-0C8F-B6CA-67A5-04F2DD0B7ED1}"/>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register -&gt; lets you register an input and apply validation. Some example options are, 'required', </a:t>
            </a:r>
            <a:r>
              <a:rPr lang="en-US" dirty="0" err="1">
                <a:ea typeface="+mn-lt"/>
                <a:cs typeface="+mn-lt"/>
              </a:rPr>
              <a:t>maxLength</a:t>
            </a:r>
            <a:r>
              <a:rPr lang="en-US" dirty="0">
                <a:ea typeface="+mn-lt"/>
                <a:cs typeface="+mn-lt"/>
              </a:rPr>
              <a:t>, </a:t>
            </a:r>
            <a:r>
              <a:rPr lang="en-US" dirty="0" err="1">
                <a:ea typeface="+mn-lt"/>
                <a:cs typeface="+mn-lt"/>
              </a:rPr>
              <a:t>minLength</a:t>
            </a:r>
            <a:r>
              <a:rPr lang="en-US" dirty="0">
                <a:ea typeface="+mn-lt"/>
                <a:cs typeface="+mn-lt"/>
              </a:rPr>
              <a:t>, max, min, pattern, validate (this allows you to create a custom validation for an input data, it accepts a callback function) ...</a:t>
            </a:r>
            <a:endParaRPr lang="en-US" dirty="0"/>
          </a:p>
          <a:p>
            <a:r>
              <a:rPr lang="en-US" dirty="0" err="1">
                <a:ea typeface="+mn-lt"/>
                <a:cs typeface="+mn-lt"/>
              </a:rPr>
              <a:t>formState</a:t>
            </a:r>
            <a:r>
              <a:rPr lang="en-US" dirty="0">
                <a:ea typeface="+mn-lt"/>
                <a:cs typeface="+mn-lt"/>
              </a:rPr>
              <a:t> -&gt; contains information about your entire form and helps you keep track of the user's interaction with the form. Contains an errors object which is able to access the error messages from a failed validation. </a:t>
            </a:r>
            <a:endParaRPr lang="en-US">
              <a:ea typeface="+mn-lt"/>
              <a:cs typeface="+mn-lt"/>
            </a:endParaRPr>
          </a:p>
          <a:p>
            <a:r>
              <a:rPr lang="en-US" dirty="0">
                <a:ea typeface="+mn-lt"/>
                <a:cs typeface="+mn-lt"/>
              </a:rPr>
              <a:t>watch -&gt; will watch specified inputs and return their values, this is helpful for when you want to render an input value </a:t>
            </a:r>
            <a:endParaRPr lang="en-US" dirty="0"/>
          </a:p>
          <a:p>
            <a:r>
              <a:rPr lang="en-US" dirty="0" err="1">
                <a:ea typeface="+mn-lt"/>
                <a:cs typeface="+mn-lt"/>
              </a:rPr>
              <a:t>handleSubmit</a:t>
            </a:r>
            <a:r>
              <a:rPr lang="en-US" dirty="0">
                <a:ea typeface="+mn-lt"/>
                <a:cs typeface="+mn-lt"/>
              </a:rPr>
              <a:t> -&gt; is a function that will accept the form data after the form successfully validates</a:t>
            </a:r>
            <a:endParaRPr lang="en-US" dirty="0"/>
          </a:p>
          <a:p>
            <a:r>
              <a:rPr lang="en-US" dirty="0">
                <a:ea typeface="+mn-lt"/>
                <a:cs typeface="+mn-lt"/>
              </a:rPr>
              <a:t>reset -&gt; this will reset the entire form </a:t>
            </a:r>
            <a:endParaRPr lang="en-US" dirty="0"/>
          </a:p>
          <a:p>
            <a:r>
              <a:rPr lang="en-US" dirty="0">
                <a:ea typeface="+mn-lt"/>
                <a:cs typeface="+mn-lt"/>
              </a:rPr>
              <a:t>see Loginv2 for basic implementation</a:t>
            </a:r>
            <a:endParaRPr lang="en-US" dirty="0"/>
          </a:p>
          <a:p>
            <a:endParaRPr lang="en-US"/>
          </a:p>
          <a:p>
            <a:r>
              <a:rPr lang="en-US" dirty="0">
                <a:ea typeface="+mn-lt"/>
                <a:cs typeface="+mn-lt"/>
              </a:rPr>
              <a:t>In the case of a more complex form, you'd want to create </a:t>
            </a:r>
            <a:r>
              <a:rPr lang="en-US" dirty="0" err="1">
                <a:ea typeface="+mn-lt"/>
                <a:cs typeface="+mn-lt"/>
              </a:rPr>
              <a:t>sepearte</a:t>
            </a:r>
            <a:r>
              <a:rPr lang="en-US" dirty="0">
                <a:ea typeface="+mn-lt"/>
                <a:cs typeface="+mn-lt"/>
              </a:rPr>
              <a:t> components and nest them within the form. React hook form provides some helpful features for that via </a:t>
            </a:r>
            <a:r>
              <a:rPr lang="en-US" dirty="0" err="1">
                <a:ea typeface="+mn-lt"/>
                <a:cs typeface="+mn-lt"/>
              </a:rPr>
              <a:t>FormProvider</a:t>
            </a:r>
            <a:r>
              <a:rPr lang="en-US" dirty="0">
                <a:ea typeface="+mn-lt"/>
                <a:cs typeface="+mn-lt"/>
              </a:rPr>
              <a:t> and </a:t>
            </a:r>
            <a:r>
              <a:rPr lang="en-US" dirty="0" err="1">
                <a:ea typeface="+mn-lt"/>
                <a:cs typeface="+mn-lt"/>
              </a:rPr>
              <a:t>useFormContext</a:t>
            </a:r>
            <a:r>
              <a:rPr lang="en-US" dirty="0">
                <a:ea typeface="+mn-lt"/>
                <a:cs typeface="+mn-lt"/>
              </a:rPr>
              <a:t> hook.</a:t>
            </a:r>
            <a:endParaRPr lang="en-US" dirty="0"/>
          </a:p>
          <a:p>
            <a:r>
              <a:rPr lang="en-US" dirty="0" err="1">
                <a:ea typeface="+mn-lt"/>
                <a:cs typeface="+mn-lt"/>
              </a:rPr>
              <a:t>FormProvider</a:t>
            </a:r>
            <a:r>
              <a:rPr lang="en-US" dirty="0">
                <a:ea typeface="+mn-lt"/>
                <a:cs typeface="+mn-lt"/>
              </a:rPr>
              <a:t> -&gt; required for </a:t>
            </a:r>
            <a:r>
              <a:rPr lang="en-US" dirty="0" err="1">
                <a:ea typeface="+mn-lt"/>
                <a:cs typeface="+mn-lt"/>
              </a:rPr>
              <a:t>useFormContext</a:t>
            </a:r>
            <a:r>
              <a:rPr lang="en-US" dirty="0">
                <a:ea typeface="+mn-lt"/>
                <a:cs typeface="+mn-lt"/>
              </a:rPr>
              <a:t> hook, it passes all the methods from </a:t>
            </a:r>
            <a:r>
              <a:rPr lang="en-US" dirty="0" err="1">
                <a:ea typeface="+mn-lt"/>
                <a:cs typeface="+mn-lt"/>
              </a:rPr>
              <a:t>useForm</a:t>
            </a:r>
            <a:r>
              <a:rPr lang="en-US" dirty="0">
                <a:ea typeface="+mn-lt"/>
                <a:cs typeface="+mn-lt"/>
              </a:rPr>
              <a:t> to child form components. You do need to pass all form methods. </a:t>
            </a:r>
            <a:endParaRPr lang="en-US" dirty="0"/>
          </a:p>
          <a:p>
            <a:r>
              <a:rPr lang="en-US" dirty="0" err="1">
                <a:ea typeface="+mn-lt"/>
                <a:cs typeface="+mn-lt"/>
              </a:rPr>
              <a:t>useFormContext</a:t>
            </a:r>
            <a:r>
              <a:rPr lang="en-US" dirty="0">
                <a:ea typeface="+mn-lt"/>
                <a:cs typeface="+mn-lt"/>
              </a:rPr>
              <a:t> -&gt; allows you to access the form context and works with </a:t>
            </a:r>
            <a:r>
              <a:rPr lang="en-US" dirty="0" err="1">
                <a:ea typeface="+mn-lt"/>
                <a:cs typeface="+mn-lt"/>
              </a:rPr>
              <a:t>FormProvider</a:t>
            </a:r>
            <a:r>
              <a:rPr lang="en-US" dirty="0">
                <a:ea typeface="+mn-lt"/>
                <a:cs typeface="+mn-lt"/>
              </a:rPr>
              <a:t> to do so. This hook is used within the child form components.</a:t>
            </a:r>
            <a:endParaRPr lang="en-US" dirty="0"/>
          </a:p>
          <a:p>
            <a:r>
              <a:rPr lang="en-US" dirty="0">
                <a:ea typeface="+mn-lt"/>
                <a:cs typeface="+mn-lt"/>
              </a:rPr>
              <a:t>see Login component for nested example</a:t>
            </a:r>
            <a:endParaRPr lang="en-US" dirty="0"/>
          </a:p>
        </p:txBody>
      </p:sp>
    </p:spTree>
    <p:extLst>
      <p:ext uri="{BB962C8B-B14F-4D97-AF65-F5344CB8AC3E}">
        <p14:creationId xmlns:p14="http://schemas.microsoft.com/office/powerpoint/2010/main" val="23021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1DB6-563C-D867-B303-225485D57335}"/>
              </a:ext>
            </a:extLst>
          </p:cNvPr>
          <p:cNvSpPr>
            <a:spLocks noGrp="1"/>
          </p:cNvSpPr>
          <p:nvPr>
            <p:ph type="title"/>
          </p:nvPr>
        </p:nvSpPr>
        <p:spPr/>
        <p:txBody>
          <a:bodyPr/>
          <a:lstStyle/>
          <a:p>
            <a:r>
              <a:rPr lang="en-US" dirty="0"/>
              <a:t>React-router</a:t>
            </a:r>
          </a:p>
        </p:txBody>
      </p:sp>
      <p:sp>
        <p:nvSpPr>
          <p:cNvPr id="3" name="Content Placeholder 2">
            <a:extLst>
              <a:ext uri="{FF2B5EF4-FFF2-40B4-BE49-F238E27FC236}">
                <a16:creationId xmlns:a16="http://schemas.microsoft.com/office/drawing/2014/main" id="{EF1E65A1-8A31-DCE0-2302-5D5F8AE21832}"/>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after we successfully login we want to route to the homepage</a:t>
            </a:r>
            <a:endParaRPr lang="en-US" dirty="0"/>
          </a:p>
          <a:p>
            <a:r>
              <a:rPr lang="en-US" dirty="0">
                <a:ea typeface="+mn-lt"/>
                <a:cs typeface="+mn-lt"/>
              </a:rPr>
              <a:t>to add routing, will </a:t>
            </a:r>
            <a:r>
              <a:rPr lang="en-US" dirty="0" err="1">
                <a:ea typeface="+mn-lt"/>
                <a:cs typeface="+mn-lt"/>
              </a:rPr>
              <a:t>will</a:t>
            </a:r>
            <a:r>
              <a:rPr lang="en-US" dirty="0">
                <a:ea typeface="+mn-lt"/>
                <a:cs typeface="+mn-lt"/>
              </a:rPr>
              <a:t> need react router</a:t>
            </a:r>
            <a:endParaRPr lang="en-US" dirty="0"/>
          </a:p>
          <a:p>
            <a:r>
              <a:rPr lang="en-US" dirty="0">
                <a:ea typeface="+mn-lt"/>
                <a:cs typeface="+mn-lt"/>
              </a:rPr>
              <a:t>use the command '</a:t>
            </a:r>
            <a:r>
              <a:rPr lang="en-US" dirty="0" err="1">
                <a:ea typeface="+mn-lt"/>
                <a:cs typeface="+mn-lt"/>
              </a:rPr>
              <a:t>npm</a:t>
            </a:r>
            <a:r>
              <a:rPr lang="en-US" dirty="0">
                <a:ea typeface="+mn-lt"/>
                <a:cs typeface="+mn-lt"/>
              </a:rPr>
              <a:t> install react-router-dom@6' will install version 6 of </a:t>
            </a:r>
            <a:r>
              <a:rPr lang="en-US" dirty="0" err="1">
                <a:ea typeface="+mn-lt"/>
                <a:cs typeface="+mn-lt"/>
              </a:rPr>
              <a:t>reacter</a:t>
            </a:r>
            <a:r>
              <a:rPr lang="en-US" dirty="0">
                <a:ea typeface="+mn-lt"/>
                <a:cs typeface="+mn-lt"/>
              </a:rPr>
              <a:t> router. </a:t>
            </a:r>
          </a:p>
          <a:p>
            <a:r>
              <a:rPr lang="en-US" dirty="0">
                <a:ea typeface="+mn-lt"/>
                <a:cs typeface="+mn-lt"/>
              </a:rPr>
              <a:t>Be aware of the v5 vs v6, there are a number of tutorials that still come up with v5 React router, so if you are searching online for more information, make sure to search with v6. A good example is in v5, Switch is used instead of Route, syntax difference in rendering components for a given route etc. </a:t>
            </a:r>
            <a:endParaRPr lang="en-US" dirty="0"/>
          </a:p>
          <a:p>
            <a:r>
              <a:rPr lang="en-US" dirty="0">
                <a:ea typeface="+mn-lt"/>
                <a:cs typeface="+mn-lt"/>
              </a:rPr>
              <a:t>This library is integral for navigating your application </a:t>
            </a:r>
            <a:endParaRPr lang="en-US" dirty="0"/>
          </a:p>
          <a:p>
            <a:r>
              <a:rPr lang="en-US" dirty="0" err="1">
                <a:ea typeface="+mn-lt"/>
                <a:cs typeface="+mn-lt"/>
              </a:rPr>
              <a:t>BrowserRouter</a:t>
            </a:r>
            <a:r>
              <a:rPr lang="en-US" dirty="0">
                <a:ea typeface="+mn-lt"/>
                <a:cs typeface="+mn-lt"/>
              </a:rPr>
              <a:t> / </a:t>
            </a:r>
            <a:r>
              <a:rPr lang="en-US" dirty="0" err="1">
                <a:ea typeface="+mn-lt"/>
                <a:cs typeface="+mn-lt"/>
              </a:rPr>
              <a:t>HashRouter</a:t>
            </a:r>
            <a:r>
              <a:rPr lang="en-US" dirty="0">
                <a:ea typeface="+mn-lt"/>
                <a:cs typeface="+mn-lt"/>
              </a:rPr>
              <a:t> -&gt; you will need to wrap your top-level component with a Router so that it is available to all of your components. In the demo, please see App.js for basic example.</a:t>
            </a:r>
            <a:endParaRPr lang="en-US" dirty="0"/>
          </a:p>
          <a:p>
            <a:r>
              <a:rPr lang="en-US" dirty="0">
                <a:ea typeface="+mn-lt"/>
                <a:cs typeface="+mn-lt"/>
              </a:rPr>
              <a:t>v6 paths are default matched to exact path (in v5 you had to specify this)</a:t>
            </a:r>
            <a:endParaRPr lang="en-US" dirty="0"/>
          </a:p>
          <a:p>
            <a:r>
              <a:rPr lang="en-US" dirty="0">
                <a:ea typeface="+mn-lt"/>
                <a:cs typeface="+mn-lt"/>
              </a:rPr>
              <a:t>Nesting (see slide / </a:t>
            </a:r>
            <a:r>
              <a:rPr lang="en-US" dirty="0" err="1">
                <a:ea typeface="+mn-lt"/>
                <a:cs typeface="+mn-lt"/>
              </a:rPr>
              <a:t>Partopia</a:t>
            </a:r>
            <a:r>
              <a:rPr lang="en-US" dirty="0">
                <a:ea typeface="+mn-lt"/>
                <a:cs typeface="+mn-lt"/>
              </a:rPr>
              <a:t> repository for example, make sure to use Outlet for where you want nested paths/components to render)</a:t>
            </a:r>
            <a:endParaRPr lang="en-US" dirty="0"/>
          </a:p>
          <a:p>
            <a:r>
              <a:rPr lang="en-US" dirty="0">
                <a:ea typeface="+mn-lt"/>
                <a:cs typeface="+mn-lt"/>
              </a:rPr>
              <a:t>useful hooks: </a:t>
            </a:r>
            <a:r>
              <a:rPr lang="en-US" dirty="0" err="1">
                <a:ea typeface="+mn-lt"/>
                <a:cs typeface="+mn-lt"/>
              </a:rPr>
              <a:t>useNavigate</a:t>
            </a:r>
            <a:r>
              <a:rPr lang="en-US" dirty="0">
                <a:ea typeface="+mn-lt"/>
                <a:cs typeface="+mn-lt"/>
              </a:rPr>
              <a:t>(useful for when we want to navigate to another page), </a:t>
            </a:r>
            <a:r>
              <a:rPr lang="en-US" dirty="0" err="1">
                <a:ea typeface="+mn-lt"/>
                <a:cs typeface="+mn-lt"/>
              </a:rPr>
              <a:t>useParams</a:t>
            </a:r>
            <a:r>
              <a:rPr lang="en-US" dirty="0">
                <a:ea typeface="+mn-lt"/>
                <a:cs typeface="+mn-lt"/>
              </a:rPr>
              <a:t>(useful for getting the current URL's path params), </a:t>
            </a:r>
            <a:r>
              <a:rPr lang="en-US" dirty="0" err="1">
                <a:ea typeface="+mn-lt"/>
                <a:cs typeface="+mn-lt"/>
              </a:rPr>
              <a:t>useLocation</a:t>
            </a:r>
            <a:r>
              <a:rPr lang="en-US" dirty="0">
                <a:ea typeface="+mn-lt"/>
                <a:cs typeface="+mn-lt"/>
              </a:rPr>
              <a:t> (returns a location object, can be useful in </a:t>
            </a:r>
            <a:r>
              <a:rPr lang="en-US" dirty="0" err="1">
                <a:ea typeface="+mn-lt"/>
                <a:cs typeface="+mn-lt"/>
              </a:rPr>
              <a:t>useEffect</a:t>
            </a:r>
            <a:r>
              <a:rPr lang="en-US" dirty="0">
                <a:ea typeface="+mn-lt"/>
                <a:cs typeface="+mn-lt"/>
              </a:rPr>
              <a:t> when the </a:t>
            </a:r>
            <a:r>
              <a:rPr lang="en-US" dirty="0" err="1">
                <a:ea typeface="+mn-lt"/>
                <a:cs typeface="+mn-lt"/>
              </a:rPr>
              <a:t>URLis</a:t>
            </a:r>
            <a:r>
              <a:rPr lang="en-US" dirty="0">
                <a:ea typeface="+mn-lt"/>
                <a:cs typeface="+mn-lt"/>
              </a:rPr>
              <a:t> changing)</a:t>
            </a:r>
            <a:endParaRPr lang="en-US"/>
          </a:p>
          <a:p>
            <a:r>
              <a:rPr lang="en-US" dirty="0">
                <a:ea typeface="+mn-lt"/>
                <a:cs typeface="+mn-lt"/>
              </a:rPr>
              <a:t>Link is a useful component offered by react router, it also allows you to navigate to a defined Route. Beware of using this in form, it will navigate immediately w/o handling submit. </a:t>
            </a:r>
            <a:endParaRPr lang="en-US" dirty="0"/>
          </a:p>
          <a:p>
            <a:r>
              <a:rPr lang="en-US" dirty="0">
                <a:ea typeface="+mn-lt"/>
                <a:cs typeface="+mn-lt"/>
              </a:rPr>
              <a:t>https://reactrouter.com/</a:t>
            </a:r>
            <a:endParaRPr lang="en-US" dirty="0"/>
          </a:p>
        </p:txBody>
      </p:sp>
    </p:spTree>
    <p:extLst>
      <p:ext uri="{BB962C8B-B14F-4D97-AF65-F5344CB8AC3E}">
        <p14:creationId xmlns:p14="http://schemas.microsoft.com/office/powerpoint/2010/main" val="62711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C918-DADF-5BB2-216D-6EE1BF570953}"/>
              </a:ext>
            </a:extLst>
          </p:cNvPr>
          <p:cNvSpPr>
            <a:spLocks noGrp="1"/>
          </p:cNvSpPr>
          <p:nvPr>
            <p:ph type="title"/>
          </p:nvPr>
        </p:nvSpPr>
        <p:spPr/>
        <p:txBody>
          <a:bodyPr/>
          <a:lstStyle/>
          <a:p>
            <a:r>
              <a:rPr lang="en-US"/>
              <a:t>Nested Routes</a:t>
            </a:r>
          </a:p>
        </p:txBody>
      </p:sp>
      <p:pic>
        <p:nvPicPr>
          <p:cNvPr id="4" name="Picture 4" descr="Text&#10;&#10;Description automatically generated">
            <a:extLst>
              <a:ext uri="{FF2B5EF4-FFF2-40B4-BE49-F238E27FC236}">
                <a16:creationId xmlns:a16="http://schemas.microsoft.com/office/drawing/2014/main" id="{79830C3B-C7A4-1474-DAE3-18BAA14A1863}"/>
              </a:ext>
            </a:extLst>
          </p:cNvPr>
          <p:cNvPicPr>
            <a:picLocks noChangeAspect="1"/>
          </p:cNvPicPr>
          <p:nvPr/>
        </p:nvPicPr>
        <p:blipFill rotWithShape="1">
          <a:blip r:embed="rId2"/>
          <a:srcRect b="4762"/>
          <a:stretch/>
        </p:blipFill>
        <p:spPr>
          <a:xfrm>
            <a:off x="1189567" y="2310811"/>
            <a:ext cx="9103783" cy="1666232"/>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A08ED8FB-9DFD-CDD8-A386-6C1E5FEF3FCF}"/>
              </a:ext>
            </a:extLst>
          </p:cNvPr>
          <p:cNvPicPr>
            <a:picLocks noChangeAspect="1"/>
          </p:cNvPicPr>
          <p:nvPr/>
        </p:nvPicPr>
        <p:blipFill>
          <a:blip r:embed="rId3"/>
          <a:stretch>
            <a:fillRect/>
          </a:stretch>
        </p:blipFill>
        <p:spPr>
          <a:xfrm>
            <a:off x="1676400" y="4223974"/>
            <a:ext cx="7839074" cy="2577238"/>
          </a:xfrm>
          <a:prstGeom prst="rect">
            <a:avLst/>
          </a:prstGeom>
        </p:spPr>
      </p:pic>
    </p:spTree>
    <p:extLst>
      <p:ext uri="{BB962C8B-B14F-4D97-AF65-F5344CB8AC3E}">
        <p14:creationId xmlns:p14="http://schemas.microsoft.com/office/powerpoint/2010/main" val="2158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37E9-6195-F1AB-9B87-347CE395240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F449880-1902-8F43-BB52-0EBBCECA86DC}"/>
              </a:ext>
            </a:extLst>
          </p:cNvPr>
          <p:cNvSpPr>
            <a:spLocks noGrp="1"/>
          </p:cNvSpPr>
          <p:nvPr>
            <p:ph idx="1"/>
          </p:nvPr>
        </p:nvSpPr>
        <p:spPr/>
        <p:txBody>
          <a:bodyPr vert="horz" lIns="91440" tIns="45720" rIns="91440" bIns="45720" rtlCol="0" anchor="t">
            <a:normAutofit/>
          </a:bodyPr>
          <a:lstStyle/>
          <a:p>
            <a:r>
              <a:rPr lang="en-US"/>
              <a:t>Background</a:t>
            </a:r>
          </a:p>
          <a:p>
            <a:r>
              <a:rPr lang="en-US"/>
              <a:t>Demo</a:t>
            </a:r>
          </a:p>
        </p:txBody>
      </p:sp>
    </p:spTree>
    <p:extLst>
      <p:ext uri="{BB962C8B-B14F-4D97-AF65-F5344CB8AC3E}">
        <p14:creationId xmlns:p14="http://schemas.microsoft.com/office/powerpoint/2010/main" val="53276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154E-1FE1-7703-8DCB-6D91027676C0}"/>
              </a:ext>
            </a:extLst>
          </p:cNvPr>
          <p:cNvSpPr>
            <a:spLocks noGrp="1"/>
          </p:cNvSpPr>
          <p:nvPr>
            <p:ph type="title"/>
          </p:nvPr>
        </p:nvSpPr>
        <p:spPr/>
        <p:txBody>
          <a:bodyPr/>
          <a:lstStyle/>
          <a:p>
            <a:r>
              <a:rPr lang="en-US" dirty="0" err="1"/>
              <a:t>axios</a:t>
            </a:r>
          </a:p>
        </p:txBody>
      </p:sp>
      <p:sp>
        <p:nvSpPr>
          <p:cNvPr id="3" name="Content Placeholder 2">
            <a:extLst>
              <a:ext uri="{FF2B5EF4-FFF2-40B4-BE49-F238E27FC236}">
                <a16:creationId xmlns:a16="http://schemas.microsoft.com/office/drawing/2014/main" id="{80305673-09C3-2E70-B5D5-25C6FB41F094}"/>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Axios -&gt; '</a:t>
            </a:r>
            <a:r>
              <a:rPr lang="en-US" dirty="0" err="1">
                <a:ea typeface="+mn-lt"/>
                <a:cs typeface="+mn-lt"/>
              </a:rPr>
              <a:t>npm</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axios</a:t>
            </a:r>
            <a:r>
              <a:rPr lang="en-US" dirty="0">
                <a:ea typeface="+mn-lt"/>
                <a:cs typeface="+mn-lt"/>
              </a:rPr>
              <a:t>'</a:t>
            </a:r>
            <a:endParaRPr lang="en-US" dirty="0"/>
          </a:p>
          <a:p>
            <a:r>
              <a:rPr lang="en-US" dirty="0">
                <a:ea typeface="+mn-lt"/>
                <a:cs typeface="+mn-lt"/>
              </a:rPr>
              <a:t>Will be the </a:t>
            </a:r>
            <a:r>
              <a:rPr lang="en-US" dirty="0" err="1">
                <a:ea typeface="+mn-lt"/>
                <a:cs typeface="+mn-lt"/>
              </a:rPr>
              <a:t>HttpClient</a:t>
            </a:r>
            <a:r>
              <a:rPr lang="en-US" dirty="0">
                <a:ea typeface="+mn-lt"/>
                <a:cs typeface="+mn-lt"/>
              </a:rPr>
              <a:t> </a:t>
            </a:r>
            <a:endParaRPr lang="en-US"/>
          </a:p>
          <a:p>
            <a:r>
              <a:rPr lang="en-US" dirty="0" err="1">
                <a:ea typeface="+mn-lt"/>
                <a:cs typeface="+mn-lt"/>
              </a:rPr>
              <a:t>axios.post</a:t>
            </a:r>
            <a:r>
              <a:rPr lang="en-US" dirty="0">
                <a:ea typeface="+mn-lt"/>
                <a:cs typeface="+mn-lt"/>
              </a:rPr>
              <a:t>(</a:t>
            </a:r>
            <a:r>
              <a:rPr lang="en-US" dirty="0" err="1">
                <a:ea typeface="+mn-lt"/>
                <a:cs typeface="+mn-lt"/>
              </a:rPr>
              <a:t>url</a:t>
            </a:r>
            <a:r>
              <a:rPr lang="en-US" dirty="0">
                <a:ea typeface="+mn-lt"/>
                <a:cs typeface="+mn-lt"/>
              </a:rPr>
              <a:t>, data, headers).then(res =&gt; ...).catch(errors)</a:t>
            </a:r>
            <a:endParaRPr lang="en-US" dirty="0"/>
          </a:p>
          <a:p>
            <a:r>
              <a:rPr lang="en-US" dirty="0" err="1">
                <a:ea typeface="+mn-lt"/>
                <a:cs typeface="+mn-lt"/>
              </a:rPr>
              <a:t>axios.get</a:t>
            </a:r>
            <a:r>
              <a:rPr lang="en-US" dirty="0">
                <a:ea typeface="+mn-lt"/>
                <a:cs typeface="+mn-lt"/>
              </a:rPr>
              <a:t>(</a:t>
            </a:r>
            <a:r>
              <a:rPr lang="en-US" dirty="0" err="1">
                <a:ea typeface="+mn-lt"/>
                <a:cs typeface="+mn-lt"/>
              </a:rPr>
              <a:t>url</a:t>
            </a:r>
            <a:r>
              <a:rPr lang="en-US" dirty="0">
                <a:ea typeface="+mn-lt"/>
                <a:cs typeface="+mn-lt"/>
              </a:rPr>
              <a:t>, headers) ...</a:t>
            </a:r>
            <a:endParaRPr lang="en-US" dirty="0"/>
          </a:p>
          <a:p>
            <a:r>
              <a:rPr lang="en-US" dirty="0">
                <a:ea typeface="+mn-lt"/>
                <a:cs typeface="+mn-lt"/>
              </a:rPr>
              <a:t>(make sure you enable your server to share header information! This will be useful when grabbing token from the header. By default, header information will show up in the browser inspect network but it will not be available for your application to use)</a:t>
            </a:r>
            <a:endParaRPr lang="en-US" dirty="0"/>
          </a:p>
          <a:p>
            <a:r>
              <a:rPr lang="en-US" dirty="0">
                <a:ea typeface="+mn-lt"/>
                <a:cs typeface="+mn-lt"/>
              </a:rPr>
              <a:t>res object fields examples are </a:t>
            </a:r>
            <a:r>
              <a:rPr lang="en-US" dirty="0" err="1">
                <a:ea typeface="+mn-lt"/>
                <a:cs typeface="+mn-lt"/>
              </a:rPr>
              <a:t>res.status</a:t>
            </a:r>
            <a:r>
              <a:rPr lang="en-US" dirty="0">
                <a:ea typeface="+mn-lt"/>
                <a:cs typeface="+mn-lt"/>
              </a:rPr>
              <a:t>, </a:t>
            </a:r>
            <a:r>
              <a:rPr lang="en-US" dirty="0" err="1">
                <a:ea typeface="+mn-lt"/>
                <a:cs typeface="+mn-lt"/>
              </a:rPr>
              <a:t>res.headers</a:t>
            </a:r>
            <a:r>
              <a:rPr lang="en-US" dirty="0">
                <a:ea typeface="+mn-lt"/>
                <a:cs typeface="+mn-lt"/>
              </a:rPr>
              <a:t>, </a:t>
            </a:r>
            <a:r>
              <a:rPr lang="en-US" dirty="0" err="1">
                <a:ea typeface="+mn-lt"/>
                <a:cs typeface="+mn-lt"/>
              </a:rPr>
              <a:t>res.data</a:t>
            </a:r>
            <a:r>
              <a:rPr lang="en-US" dirty="0">
                <a:ea typeface="+mn-lt"/>
                <a:cs typeface="+mn-lt"/>
              </a:rPr>
              <a:t> ...</a:t>
            </a:r>
            <a:endParaRPr lang="en-US" dirty="0"/>
          </a:p>
          <a:p>
            <a:r>
              <a:rPr lang="en-US" dirty="0">
                <a:ea typeface="+mn-lt"/>
                <a:cs typeface="+mn-lt"/>
              </a:rPr>
              <a:t>It is recommended to place </a:t>
            </a:r>
            <a:r>
              <a:rPr lang="en-US" dirty="0" err="1">
                <a:ea typeface="+mn-lt"/>
                <a:cs typeface="+mn-lt"/>
              </a:rPr>
              <a:t>axios</a:t>
            </a:r>
            <a:r>
              <a:rPr lang="en-US" dirty="0">
                <a:ea typeface="+mn-lt"/>
                <a:cs typeface="+mn-lt"/>
              </a:rPr>
              <a:t> calls into a service layer, promotes modular code, and unit testing.</a:t>
            </a:r>
            <a:endParaRPr lang="en-US" dirty="0"/>
          </a:p>
          <a:p>
            <a:r>
              <a:rPr lang="en-US" dirty="0">
                <a:ea typeface="+mn-lt"/>
                <a:cs typeface="+mn-lt"/>
                <a:hlinkClick r:id="rId2"/>
              </a:rPr>
              <a:t>https://axios-http.com/docs/intro</a:t>
            </a:r>
            <a:endParaRPr lang="en-US">
              <a:ea typeface="+mn-lt"/>
              <a:cs typeface="+mn-lt"/>
            </a:endParaRPr>
          </a:p>
          <a:p>
            <a:r>
              <a:rPr lang="en-US" dirty="0">
                <a:ea typeface="+mn-lt"/>
                <a:cs typeface="+mn-lt"/>
                <a:hlinkClick r:id="rId3"/>
              </a:rPr>
              <a:t>axios - npm (npmjs.com)</a:t>
            </a:r>
            <a:endParaRPr lang="en-US" dirty="0"/>
          </a:p>
        </p:txBody>
      </p:sp>
    </p:spTree>
    <p:extLst>
      <p:ext uri="{BB962C8B-B14F-4D97-AF65-F5344CB8AC3E}">
        <p14:creationId xmlns:p14="http://schemas.microsoft.com/office/powerpoint/2010/main" val="313877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D454-C432-90D7-046F-7CA6F7654D25}"/>
              </a:ext>
            </a:extLst>
          </p:cNvPr>
          <p:cNvSpPr>
            <a:spLocks noGrp="1"/>
          </p:cNvSpPr>
          <p:nvPr>
            <p:ph type="title"/>
          </p:nvPr>
        </p:nvSpPr>
        <p:spPr/>
        <p:txBody>
          <a:bodyPr/>
          <a:lstStyle/>
          <a:p>
            <a:r>
              <a:rPr lang="en-US"/>
              <a:t>Service Layer</a:t>
            </a:r>
          </a:p>
        </p:txBody>
      </p:sp>
      <p:pic>
        <p:nvPicPr>
          <p:cNvPr id="4" name="Picture 4" descr="Text&#10;&#10;Description automatically generated">
            <a:extLst>
              <a:ext uri="{FF2B5EF4-FFF2-40B4-BE49-F238E27FC236}">
                <a16:creationId xmlns:a16="http://schemas.microsoft.com/office/drawing/2014/main" id="{A069A0F4-F3BC-618E-1AC3-DAC78DA154CE}"/>
              </a:ext>
            </a:extLst>
          </p:cNvPr>
          <p:cNvPicPr>
            <a:picLocks noChangeAspect="1"/>
          </p:cNvPicPr>
          <p:nvPr/>
        </p:nvPicPr>
        <p:blipFill>
          <a:blip r:embed="rId2"/>
          <a:stretch>
            <a:fillRect/>
          </a:stretch>
        </p:blipFill>
        <p:spPr>
          <a:xfrm>
            <a:off x="1116806" y="2516865"/>
            <a:ext cx="9970292" cy="3193488"/>
          </a:xfrm>
          <a:prstGeom prst="rect">
            <a:avLst/>
          </a:prstGeom>
        </p:spPr>
      </p:pic>
    </p:spTree>
    <p:extLst>
      <p:ext uri="{BB962C8B-B14F-4D97-AF65-F5344CB8AC3E}">
        <p14:creationId xmlns:p14="http://schemas.microsoft.com/office/powerpoint/2010/main" val="55455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7153-EB4A-BFC4-EAA9-3C21E5141935}"/>
              </a:ext>
            </a:extLst>
          </p:cNvPr>
          <p:cNvSpPr>
            <a:spLocks noGrp="1"/>
          </p:cNvSpPr>
          <p:nvPr>
            <p:ph type="title"/>
          </p:nvPr>
        </p:nvSpPr>
        <p:spPr/>
        <p:txBody>
          <a:bodyPr/>
          <a:lstStyle/>
          <a:p>
            <a:r>
              <a:rPr lang="en-US" dirty="0" err="1"/>
              <a:t>Process.env</a:t>
            </a:r>
          </a:p>
        </p:txBody>
      </p:sp>
      <p:sp>
        <p:nvSpPr>
          <p:cNvPr id="3" name="Content Placeholder 2">
            <a:extLst>
              <a:ext uri="{FF2B5EF4-FFF2-40B4-BE49-F238E27FC236}">
                <a16:creationId xmlns:a16="http://schemas.microsoft.com/office/drawing/2014/main" id="{F01808CD-A3B9-DFA5-A211-DB1814412924}"/>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Axios takes a URL argument, typically you would not want this to be hardcoded in the source code. </a:t>
            </a:r>
            <a:endParaRPr lang="en-US" dirty="0"/>
          </a:p>
          <a:p>
            <a:r>
              <a:rPr lang="en-US" dirty="0">
                <a:ea typeface="+mn-lt"/>
                <a:cs typeface="+mn-lt"/>
              </a:rPr>
              <a:t>This is where the .env file comes in. It is typically used to store sensitive information. For now, we will just put a URL here (but in reality, this URL is already public facing, so something like a secret API key would be more appropriate to store in this .env file).</a:t>
            </a:r>
            <a:endParaRPr lang="en-US" dirty="0"/>
          </a:p>
          <a:p>
            <a:r>
              <a:rPr lang="en-US" dirty="0">
                <a:ea typeface="+mn-lt"/>
                <a:cs typeface="+mn-lt"/>
              </a:rPr>
              <a:t>Since we used create-react-app to start up our react application, we just need to create a .env file and add it to .</a:t>
            </a:r>
            <a:r>
              <a:rPr lang="en-US" dirty="0" err="1">
                <a:ea typeface="+mn-lt"/>
                <a:cs typeface="+mn-lt"/>
              </a:rPr>
              <a:t>gitignore</a:t>
            </a:r>
            <a:r>
              <a:rPr lang="en-US" dirty="0">
                <a:ea typeface="+mn-lt"/>
                <a:cs typeface="+mn-lt"/>
              </a:rPr>
              <a:t> so that it does not end up on GitHub.</a:t>
            </a:r>
            <a:endParaRPr lang="en-US" dirty="0"/>
          </a:p>
          <a:p>
            <a:r>
              <a:rPr lang="en-US" dirty="0">
                <a:ea typeface="+mn-lt"/>
                <a:cs typeface="+mn-lt"/>
              </a:rPr>
              <a:t>The .env file can be created just outside of the </a:t>
            </a:r>
            <a:r>
              <a:rPr lang="en-US" dirty="0" err="1">
                <a:ea typeface="+mn-lt"/>
                <a:cs typeface="+mn-lt"/>
              </a:rPr>
              <a:t>src</a:t>
            </a:r>
            <a:r>
              <a:rPr lang="en-US" dirty="0">
                <a:ea typeface="+mn-lt"/>
                <a:cs typeface="+mn-lt"/>
              </a:rPr>
              <a:t> folder or in the same location as the </a:t>
            </a:r>
            <a:r>
              <a:rPr lang="en-US" dirty="0" err="1">
                <a:ea typeface="+mn-lt"/>
                <a:cs typeface="+mn-lt"/>
              </a:rPr>
              <a:t>package.json</a:t>
            </a:r>
            <a:r>
              <a:rPr lang="en-US" dirty="0">
                <a:ea typeface="+mn-lt"/>
                <a:cs typeface="+mn-lt"/>
              </a:rPr>
              <a:t> folder </a:t>
            </a:r>
            <a:endParaRPr lang="en-US">
              <a:ea typeface="+mn-lt"/>
              <a:cs typeface="+mn-lt"/>
            </a:endParaRPr>
          </a:p>
          <a:p>
            <a:r>
              <a:rPr lang="en-US" dirty="0">
                <a:ea typeface="+mn-lt"/>
                <a:cs typeface="+mn-lt"/>
              </a:rPr>
              <a:t>You can create .env files for each kind of environment (production, dev, testing) and update your </a:t>
            </a:r>
            <a:r>
              <a:rPr lang="en-US" dirty="0" err="1">
                <a:ea typeface="+mn-lt"/>
                <a:cs typeface="+mn-lt"/>
              </a:rPr>
              <a:t>npm</a:t>
            </a:r>
            <a:r>
              <a:rPr lang="en-US" dirty="0">
                <a:ea typeface="+mn-lt"/>
                <a:cs typeface="+mn-lt"/>
              </a:rPr>
              <a:t> run build for each environment (build for production, dev, testing). For example: .</a:t>
            </a:r>
            <a:r>
              <a:rPr lang="en-US" dirty="0" err="1">
                <a:ea typeface="+mn-lt"/>
                <a:cs typeface="+mn-lt"/>
              </a:rPr>
              <a:t>env.test</a:t>
            </a:r>
            <a:r>
              <a:rPr lang="en-US" dirty="0">
                <a:ea typeface="+mn-lt"/>
                <a:cs typeface="+mn-lt"/>
              </a:rPr>
              <a:t> for test environment variables. </a:t>
            </a:r>
            <a:endParaRPr lang="en-US"/>
          </a:p>
          <a:p>
            <a:r>
              <a:rPr lang="en-US" dirty="0">
                <a:ea typeface="+mn-lt"/>
                <a:cs typeface="+mn-lt"/>
              </a:rPr>
              <a:t>env variables are globally accessible via the </a:t>
            </a:r>
            <a:r>
              <a:rPr lang="en-US" dirty="0" err="1">
                <a:ea typeface="+mn-lt"/>
                <a:cs typeface="+mn-lt"/>
              </a:rPr>
              <a:t>process.env.REACT_APP</a:t>
            </a:r>
            <a:r>
              <a:rPr lang="en-US" dirty="0">
                <a:ea typeface="+mn-lt"/>
                <a:cs typeface="+mn-lt"/>
              </a:rPr>
              <a:t>_[variable name])</a:t>
            </a:r>
            <a:endParaRPr lang="en-US" dirty="0"/>
          </a:p>
          <a:p>
            <a:r>
              <a:rPr lang="en-US" dirty="0">
                <a:ea typeface="+mn-lt"/>
                <a:cs typeface="+mn-lt"/>
              </a:rPr>
              <a:t>It must start with REACT_APP_ and no spaces in the file. See demo code for example.</a:t>
            </a:r>
            <a:endParaRPr lang="en-US" dirty="0"/>
          </a:p>
          <a:p>
            <a:r>
              <a:rPr lang="en-US" dirty="0">
                <a:ea typeface="+mn-lt"/>
                <a:cs typeface="+mn-lt"/>
              </a:rPr>
              <a:t>How is this made globally available? When you run </a:t>
            </a:r>
            <a:r>
              <a:rPr lang="en-US" dirty="0" err="1">
                <a:ea typeface="+mn-lt"/>
                <a:cs typeface="+mn-lt"/>
              </a:rPr>
              <a:t>npm</a:t>
            </a:r>
            <a:r>
              <a:rPr lang="en-US" dirty="0">
                <a:ea typeface="+mn-lt"/>
                <a:cs typeface="+mn-lt"/>
              </a:rPr>
              <a:t> start and depending on which .env environment file used, Node will inject the variable into the application. This is the reason why we need to restart the server if we update an .env variable while the server is running.</a:t>
            </a:r>
            <a:endParaRPr lang="en-US" dirty="0"/>
          </a:p>
          <a:p>
            <a:r>
              <a:rPr lang="en-US" dirty="0">
                <a:ea typeface="+mn-lt"/>
                <a:cs typeface="+mn-lt"/>
              </a:rPr>
              <a:t>The </a:t>
            </a:r>
            <a:r>
              <a:rPr lang="en-US" dirty="0" err="1">
                <a:ea typeface="+mn-lt"/>
                <a:cs typeface="+mn-lt"/>
              </a:rPr>
              <a:t>process.env</a:t>
            </a:r>
            <a:r>
              <a:rPr lang="en-US" dirty="0">
                <a:ea typeface="+mn-lt"/>
                <a:cs typeface="+mn-lt"/>
              </a:rPr>
              <a:t> global variable allows us to view the current env using '</a:t>
            </a:r>
            <a:r>
              <a:rPr lang="en-US" dirty="0" err="1">
                <a:ea typeface="+mn-lt"/>
                <a:cs typeface="+mn-lt"/>
              </a:rPr>
              <a:t>process.env.NODE_ENV</a:t>
            </a:r>
            <a:r>
              <a:rPr lang="en-US" dirty="0">
                <a:ea typeface="+mn-lt"/>
                <a:cs typeface="+mn-lt"/>
              </a:rPr>
              <a:t>', this is a </a:t>
            </a:r>
            <a:r>
              <a:rPr lang="en-US" dirty="0" err="1">
                <a:ea typeface="+mn-lt"/>
                <a:cs typeface="+mn-lt"/>
              </a:rPr>
              <a:t>readonly</a:t>
            </a:r>
            <a:r>
              <a:rPr lang="en-US" dirty="0">
                <a:ea typeface="+mn-lt"/>
                <a:cs typeface="+mn-lt"/>
              </a:rPr>
              <a:t> property.</a:t>
            </a:r>
            <a:endParaRPr lang="en-US" dirty="0"/>
          </a:p>
        </p:txBody>
      </p:sp>
    </p:spTree>
    <p:extLst>
      <p:ext uri="{BB962C8B-B14F-4D97-AF65-F5344CB8AC3E}">
        <p14:creationId xmlns:p14="http://schemas.microsoft.com/office/powerpoint/2010/main" val="115137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1286-B3B8-A53C-6EE1-A7FF29E3CBD4}"/>
              </a:ext>
            </a:extLst>
          </p:cNvPr>
          <p:cNvSpPr>
            <a:spLocks noGrp="1"/>
          </p:cNvSpPr>
          <p:nvPr>
            <p:ph type="title"/>
          </p:nvPr>
        </p:nvSpPr>
        <p:spPr/>
        <p:txBody>
          <a:bodyPr/>
          <a:lstStyle/>
          <a:p>
            <a:r>
              <a:rPr lang="en-US" dirty="0"/>
              <a:t>Some good React practices refs</a:t>
            </a:r>
          </a:p>
        </p:txBody>
      </p:sp>
      <p:sp>
        <p:nvSpPr>
          <p:cNvPr id="3" name="Content Placeholder 2">
            <a:extLst>
              <a:ext uri="{FF2B5EF4-FFF2-40B4-BE49-F238E27FC236}">
                <a16:creationId xmlns:a16="http://schemas.microsoft.com/office/drawing/2014/main" id="{A430FBB1-9AE7-D0EB-8FAF-E1F88FAE14EC}"/>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https://snyk.io/blog/10-react-security-best-practices/</a:t>
            </a:r>
            <a:endParaRPr lang="en-US"/>
          </a:p>
          <a:p>
            <a:r>
              <a:rPr lang="en-US" dirty="0">
                <a:ea typeface="+mn-lt"/>
                <a:cs typeface="+mn-lt"/>
                <a:hlinkClick r:id="rId3"/>
              </a:rPr>
              <a:t>https://www.makeuseof.com/must-follow-react-practices/</a:t>
            </a:r>
            <a:endParaRPr lang="en-US" dirty="0">
              <a:ea typeface="+mn-lt"/>
              <a:cs typeface="+mn-lt"/>
            </a:endParaRPr>
          </a:p>
          <a:p>
            <a:endParaRPr lang="en-US" dirty="0"/>
          </a:p>
        </p:txBody>
      </p:sp>
      <p:sp>
        <p:nvSpPr>
          <p:cNvPr id="4" name="TextBox 3">
            <a:extLst>
              <a:ext uri="{FF2B5EF4-FFF2-40B4-BE49-F238E27FC236}">
                <a16:creationId xmlns:a16="http://schemas.microsoft.com/office/drawing/2014/main" id="{94E01876-5992-8AEA-D261-640811458E8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51583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EEE3-3057-59A5-0E07-B87B744AD67B}"/>
              </a:ext>
            </a:extLst>
          </p:cNvPr>
          <p:cNvSpPr>
            <a:spLocks noGrp="1"/>
          </p:cNvSpPr>
          <p:nvPr>
            <p:ph type="title"/>
          </p:nvPr>
        </p:nvSpPr>
        <p:spPr/>
        <p:txBody>
          <a:bodyPr/>
          <a:lstStyle/>
          <a:p>
            <a:r>
              <a:rPr lang="en-US" dirty="0" err="1"/>
              <a:t>Npm</a:t>
            </a:r>
            <a:r>
              <a:rPr lang="en-US" dirty="0"/>
              <a:t> test</a:t>
            </a:r>
          </a:p>
        </p:txBody>
      </p:sp>
      <p:sp>
        <p:nvSpPr>
          <p:cNvPr id="3" name="Content Placeholder 2">
            <a:extLst>
              <a:ext uri="{FF2B5EF4-FFF2-40B4-BE49-F238E27FC236}">
                <a16:creationId xmlns:a16="http://schemas.microsoft.com/office/drawing/2014/main" id="{6338CFDD-DF3A-E9F6-95C6-1579A252C48E}"/>
              </a:ext>
            </a:extLst>
          </p:cNvPr>
          <p:cNvSpPr>
            <a:spLocks noGrp="1"/>
          </p:cNvSpPr>
          <p:nvPr>
            <p:ph idx="1"/>
          </p:nvPr>
        </p:nvSpPr>
        <p:spPr/>
        <p:txBody>
          <a:bodyPr vert="horz" lIns="91440" tIns="45720" rIns="91440" bIns="45720" rtlCol="0" anchor="t">
            <a:normAutofit/>
          </a:bodyPr>
          <a:lstStyle/>
          <a:p>
            <a:r>
              <a:rPr lang="en-US" dirty="0">
                <a:ea typeface="+mn-lt"/>
                <a:cs typeface="+mn-lt"/>
              </a:rPr>
              <a:t>In </a:t>
            </a:r>
            <a:r>
              <a:rPr lang="en-US" dirty="0" err="1">
                <a:ea typeface="+mn-lt"/>
                <a:cs typeface="+mn-lt"/>
              </a:rPr>
              <a:t>package.json</a:t>
            </a:r>
            <a:r>
              <a:rPr lang="en-US" dirty="0">
                <a:ea typeface="+mn-lt"/>
                <a:cs typeface="+mn-lt"/>
              </a:rPr>
              <a:t>, you can configure the script test to: </a:t>
            </a:r>
            <a:endParaRPr lang="en-US"/>
          </a:p>
          <a:p>
            <a:pPr lvl="1"/>
            <a:r>
              <a:rPr lang="en-US" dirty="0">
                <a:ea typeface="+mn-lt"/>
                <a:cs typeface="+mn-lt"/>
              </a:rPr>
              <a:t>"test": "react-scripts test --</a:t>
            </a:r>
            <a:r>
              <a:rPr lang="en-US" dirty="0" err="1">
                <a:ea typeface="+mn-lt"/>
                <a:cs typeface="+mn-lt"/>
              </a:rPr>
              <a:t>watchAll</a:t>
            </a:r>
            <a:r>
              <a:rPr lang="en-US" dirty="0">
                <a:ea typeface="+mn-lt"/>
                <a:cs typeface="+mn-lt"/>
              </a:rPr>
              <a:t> --coverage --</a:t>
            </a:r>
            <a:r>
              <a:rPr lang="en-US" dirty="0" err="1">
                <a:ea typeface="+mn-lt"/>
                <a:cs typeface="+mn-lt"/>
              </a:rPr>
              <a:t>setupFiles</a:t>
            </a:r>
            <a:r>
              <a:rPr lang="en-US" dirty="0">
                <a:ea typeface="+mn-lt"/>
                <a:cs typeface="+mn-lt"/>
              </a:rPr>
              <a:t> ./.</a:t>
            </a:r>
            <a:r>
              <a:rPr lang="en-US" dirty="0" err="1">
                <a:ea typeface="+mn-lt"/>
                <a:cs typeface="+mn-lt"/>
              </a:rPr>
              <a:t>env.test</a:t>
            </a:r>
            <a:r>
              <a:rPr lang="en-US" dirty="0">
                <a:ea typeface="+mn-lt"/>
                <a:cs typeface="+mn-lt"/>
              </a:rPr>
              <a:t>",</a:t>
            </a:r>
            <a:endParaRPr lang="en-US" dirty="0"/>
          </a:p>
          <a:p>
            <a:r>
              <a:rPr lang="en-US" dirty="0" err="1">
                <a:ea typeface="+mn-lt"/>
                <a:cs typeface="+mn-lt"/>
              </a:rPr>
              <a:t>watchAll</a:t>
            </a:r>
            <a:r>
              <a:rPr lang="en-US" dirty="0">
                <a:ea typeface="+mn-lt"/>
                <a:cs typeface="+mn-lt"/>
              </a:rPr>
              <a:t> : by default only jest runs tests that have yet to be committed. </a:t>
            </a:r>
            <a:endParaRPr lang="en-US"/>
          </a:p>
          <a:p>
            <a:r>
              <a:rPr lang="en-US" dirty="0">
                <a:ea typeface="+mn-lt"/>
                <a:cs typeface="+mn-lt"/>
              </a:rPr>
              <a:t>coverage: view test coverage</a:t>
            </a:r>
            <a:endParaRPr lang="en-US" dirty="0"/>
          </a:p>
          <a:p>
            <a:r>
              <a:rPr lang="en-US" dirty="0">
                <a:ea typeface="+mn-lt"/>
                <a:cs typeface="+mn-lt"/>
              </a:rPr>
              <a:t>--</a:t>
            </a:r>
            <a:r>
              <a:rPr lang="en-US" dirty="0" err="1">
                <a:ea typeface="+mn-lt"/>
                <a:cs typeface="+mn-lt"/>
              </a:rPr>
              <a:t>setupFiles</a:t>
            </a:r>
            <a:r>
              <a:rPr lang="en-US" dirty="0">
                <a:ea typeface="+mn-lt"/>
                <a:cs typeface="+mn-lt"/>
              </a:rPr>
              <a:t>: for your .env configuration, this will allow us to still use the </a:t>
            </a:r>
            <a:r>
              <a:rPr lang="en-US" dirty="0" err="1">
                <a:ea typeface="+mn-lt"/>
                <a:cs typeface="+mn-lt"/>
              </a:rPr>
              <a:t>process.env</a:t>
            </a:r>
            <a:r>
              <a:rPr lang="en-US" dirty="0">
                <a:ea typeface="+mn-lt"/>
                <a:cs typeface="+mn-lt"/>
              </a:rPr>
              <a:t> global variable but since we use this --</a:t>
            </a:r>
            <a:r>
              <a:rPr lang="en-US" dirty="0" err="1">
                <a:ea typeface="+mn-lt"/>
                <a:cs typeface="+mn-lt"/>
              </a:rPr>
              <a:t>setupFiles</a:t>
            </a:r>
            <a:r>
              <a:rPr lang="en-US" dirty="0">
                <a:ea typeface="+mn-lt"/>
                <a:cs typeface="+mn-lt"/>
              </a:rPr>
              <a:t> option with the .</a:t>
            </a:r>
            <a:r>
              <a:rPr lang="en-US" dirty="0" err="1">
                <a:ea typeface="+mn-lt"/>
                <a:cs typeface="+mn-lt"/>
              </a:rPr>
              <a:t>env.test</a:t>
            </a:r>
            <a:r>
              <a:rPr lang="en-US" dirty="0">
                <a:ea typeface="+mn-lt"/>
                <a:cs typeface="+mn-lt"/>
              </a:rPr>
              <a:t> argument, it will use that value instead of what is in the .env file. </a:t>
            </a:r>
            <a:endParaRPr lang="en-US"/>
          </a:p>
        </p:txBody>
      </p:sp>
    </p:spTree>
    <p:extLst>
      <p:ext uri="{BB962C8B-B14F-4D97-AF65-F5344CB8AC3E}">
        <p14:creationId xmlns:p14="http://schemas.microsoft.com/office/powerpoint/2010/main" val="327375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B48D-13D6-ED00-ED3D-BA9270694B6A}"/>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3F3A473C-3A11-5E3B-966C-C296FAB8F9DB}"/>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react testing library - provides virtual DOMs for testing React components.</a:t>
            </a:r>
            <a:endParaRPr lang="en-US" dirty="0"/>
          </a:p>
          <a:p>
            <a:pPr lvl="1"/>
            <a:r>
              <a:rPr lang="en-US" dirty="0">
                <a:ea typeface="+mn-lt"/>
                <a:cs typeface="+mn-lt"/>
              </a:rPr>
              <a:t>Tests are often run in an environment without access to a real rendering surface like a browser. </a:t>
            </a:r>
            <a:endParaRPr lang="en-US"/>
          </a:p>
          <a:p>
            <a:pPr lvl="1"/>
            <a:r>
              <a:rPr lang="en-US" dirty="0">
                <a:ea typeface="+mn-lt"/>
                <a:cs typeface="+mn-lt"/>
              </a:rPr>
              <a:t>For these environments, we recommend simulating a browser. This is faster to setup vs actually running a browser (vs Cypress testing tool)</a:t>
            </a:r>
            <a:endParaRPr lang="en-US" dirty="0"/>
          </a:p>
          <a:p>
            <a:pPr lvl="1"/>
            <a:r>
              <a:rPr lang="en-US" dirty="0">
                <a:ea typeface="+mn-lt"/>
                <a:cs typeface="+mn-lt"/>
              </a:rPr>
              <a:t>It lets us model user interactions; tests can dispatch events on DOM nodes.</a:t>
            </a:r>
            <a:endParaRPr lang="en-US"/>
          </a:p>
          <a:p>
            <a:pPr lvl="1"/>
            <a:r>
              <a:rPr lang="en-US" dirty="0">
                <a:ea typeface="+mn-lt"/>
                <a:cs typeface="+mn-lt"/>
                <a:hlinkClick r:id="rId2"/>
              </a:rPr>
              <a:t>React Testing Library | Testing Library (testing-library.com)</a:t>
            </a:r>
            <a:endParaRPr lang="en-US" dirty="0"/>
          </a:p>
          <a:p>
            <a:endParaRPr lang="en-US">
              <a:ea typeface="+mn-lt"/>
              <a:cs typeface="+mn-lt"/>
            </a:endParaRPr>
          </a:p>
          <a:p>
            <a:r>
              <a:rPr lang="en-US" dirty="0">
                <a:ea typeface="+mn-lt"/>
                <a:cs typeface="+mn-lt"/>
              </a:rPr>
              <a:t>jest </a:t>
            </a:r>
            <a:endParaRPr lang="en-US"/>
          </a:p>
          <a:p>
            <a:pPr lvl="1"/>
            <a:r>
              <a:rPr lang="en-US" dirty="0">
                <a:ea typeface="+mn-lt"/>
                <a:cs typeface="+mn-lt"/>
              </a:rPr>
              <a:t>Jest is a test runner that finds tests, runs the tests, and determines whether the tests passed or failed. Additionally, Jest offers functions for test suites, test cases, and assertions.</a:t>
            </a:r>
            <a:endParaRPr lang="en-US"/>
          </a:p>
        </p:txBody>
      </p:sp>
    </p:spTree>
    <p:extLst>
      <p:ext uri="{BB962C8B-B14F-4D97-AF65-F5344CB8AC3E}">
        <p14:creationId xmlns:p14="http://schemas.microsoft.com/office/powerpoint/2010/main" val="286482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4FD0-B057-07C4-34C5-ABF6C551B3C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B54AFF2-AE40-FACA-34AC-BD2E22F5B7C7}"/>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cleanup</a:t>
            </a:r>
            <a:endParaRPr lang="en-US"/>
          </a:p>
          <a:p>
            <a:pPr lvl="1"/>
            <a:r>
              <a:rPr lang="en-US" dirty="0">
                <a:ea typeface="+mn-lt"/>
                <a:cs typeface="+mn-lt"/>
              </a:rPr>
              <a:t>For each test, we want to render our React tree. When the test ends, we want to “clean up” or unmount the tree from the document to prevent side effects between each test.</a:t>
            </a:r>
            <a:endParaRPr lang="en-US" dirty="0"/>
          </a:p>
          <a:p>
            <a:endParaRPr lang="en-US"/>
          </a:p>
          <a:p>
            <a:r>
              <a:rPr lang="en-US" dirty="0">
                <a:ea typeface="+mn-lt"/>
                <a:cs typeface="+mn-lt"/>
              </a:rPr>
              <a:t>helper wrapper function </a:t>
            </a:r>
            <a:endParaRPr lang="en-US"/>
          </a:p>
          <a:p>
            <a:pPr lvl="1"/>
            <a:r>
              <a:rPr lang="en-US" dirty="0">
                <a:ea typeface="+mn-lt"/>
                <a:cs typeface="+mn-lt"/>
              </a:rPr>
              <a:t>Wrapper components are components that surround unknown components and provide a default structure to display the child components. This is useful in testing, since for each test case we need to render our component with either </a:t>
            </a:r>
            <a:r>
              <a:rPr lang="en-US" dirty="0" err="1">
                <a:ea typeface="+mn-lt"/>
                <a:cs typeface="+mn-lt"/>
              </a:rPr>
              <a:t>BrowserRouter</a:t>
            </a:r>
            <a:r>
              <a:rPr lang="en-US" dirty="0">
                <a:ea typeface="+mn-lt"/>
                <a:cs typeface="+mn-lt"/>
              </a:rPr>
              <a:t> or </a:t>
            </a:r>
            <a:r>
              <a:rPr lang="en-US" dirty="0" err="1">
                <a:ea typeface="+mn-lt"/>
                <a:cs typeface="+mn-lt"/>
              </a:rPr>
              <a:t>FormProvider</a:t>
            </a:r>
            <a:r>
              <a:rPr lang="en-US" dirty="0">
                <a:ea typeface="+mn-lt"/>
                <a:cs typeface="+mn-lt"/>
              </a:rPr>
              <a:t>. Optionally we can still use react testing library's render function and within that render function include </a:t>
            </a:r>
            <a:r>
              <a:rPr lang="en-US" dirty="0" err="1">
                <a:ea typeface="+mn-lt"/>
                <a:cs typeface="+mn-lt"/>
              </a:rPr>
              <a:t>BrowserRouter</a:t>
            </a:r>
            <a:r>
              <a:rPr lang="en-US" dirty="0">
                <a:ea typeface="+mn-lt"/>
                <a:cs typeface="+mn-lt"/>
              </a:rPr>
              <a:t> and </a:t>
            </a:r>
            <a:r>
              <a:rPr lang="en-US" dirty="0" err="1">
                <a:ea typeface="+mn-lt"/>
                <a:cs typeface="+mn-lt"/>
              </a:rPr>
              <a:t>FormProvider</a:t>
            </a:r>
            <a:r>
              <a:rPr lang="en-US" dirty="0">
                <a:ea typeface="+mn-lt"/>
                <a:cs typeface="+mn-lt"/>
              </a:rPr>
              <a:t> where appropriate for each test case but this would produce redundant code. </a:t>
            </a:r>
            <a:endParaRPr lang="en-US"/>
          </a:p>
        </p:txBody>
      </p:sp>
    </p:spTree>
    <p:extLst>
      <p:ext uri="{BB962C8B-B14F-4D97-AF65-F5344CB8AC3E}">
        <p14:creationId xmlns:p14="http://schemas.microsoft.com/office/powerpoint/2010/main" val="321516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6005-3863-A20A-C89C-CEE6E0AA7A1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BF10448-9104-1704-0E1B-916AD5413579}"/>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render</a:t>
            </a:r>
            <a:endParaRPr lang="en-US" dirty="0"/>
          </a:p>
          <a:p>
            <a:pPr lvl="1"/>
            <a:r>
              <a:rPr lang="en-US" dirty="0">
                <a:ea typeface="+mn-lt"/>
                <a:cs typeface="+mn-lt"/>
              </a:rPr>
              <a:t>Inside the function, there is a render method that React Testing Library provides to render your component into the DOM. With the component that you want to test rendered into the testing environment’s DOM, you can now start writing code to assert against the expected functionality.</a:t>
            </a:r>
            <a:endParaRPr lang="en-US"/>
          </a:p>
          <a:p>
            <a:pPr lvl="1"/>
            <a:r>
              <a:rPr lang="en-US" dirty="0">
                <a:ea typeface="+mn-lt"/>
                <a:cs typeface="+mn-lt"/>
              </a:rPr>
              <a:t>In the helper wrapper functions, see the demo source code, you can see that react testing library's render function is still being used. </a:t>
            </a:r>
            <a:endParaRPr lang="en-US"/>
          </a:p>
          <a:p>
            <a:endParaRPr lang="en-US"/>
          </a:p>
          <a:p>
            <a:r>
              <a:rPr lang="en-US" dirty="0">
                <a:ea typeface="+mn-lt"/>
                <a:cs typeface="+mn-lt"/>
              </a:rPr>
              <a:t>expect, Matcher, screen</a:t>
            </a:r>
            <a:endParaRPr lang="en-US" dirty="0"/>
          </a:p>
          <a:p>
            <a:pPr lvl="1"/>
            <a:r>
              <a:rPr lang="en-US" dirty="0">
                <a:ea typeface="+mn-lt"/>
                <a:cs typeface="+mn-lt"/>
              </a:rPr>
              <a:t>The expect function is used every time you want to verify a certain outcome, and it accepts a single argument representing the value that your code produces. </a:t>
            </a:r>
            <a:endParaRPr lang="en-US"/>
          </a:p>
          <a:p>
            <a:pPr lvl="1"/>
            <a:r>
              <a:rPr lang="en-US" dirty="0">
                <a:ea typeface="+mn-lt"/>
                <a:cs typeface="+mn-lt"/>
              </a:rPr>
              <a:t>Most expect functions are paired with a matcher function to assert something about a particular value. For most of these assertions, you will use additional matchers provided by jest-</a:t>
            </a:r>
            <a:r>
              <a:rPr lang="en-US" dirty="0" err="1">
                <a:ea typeface="+mn-lt"/>
                <a:cs typeface="+mn-lt"/>
              </a:rPr>
              <a:t>dom</a:t>
            </a:r>
            <a:r>
              <a:rPr lang="en-US" dirty="0">
                <a:ea typeface="+mn-lt"/>
                <a:cs typeface="+mn-lt"/>
              </a:rPr>
              <a:t> to make it easier to check for common aspects found in the DOM. </a:t>
            </a:r>
            <a:endParaRPr lang="en-US"/>
          </a:p>
          <a:p>
            <a:pPr lvl="1"/>
            <a:r>
              <a:rPr lang="en-US" dirty="0">
                <a:ea typeface="+mn-lt"/>
                <a:cs typeface="+mn-lt"/>
              </a:rPr>
              <a:t>React Testing Library provides the screen object as a convenient way to access the pertinent queries needed to assert against the test DOM environment. By default, React Testing Library provides queries that allow you to locate elements within the DOM. There are three main categories of queries:</a:t>
            </a:r>
          </a:p>
          <a:p>
            <a:pPr lvl="2"/>
            <a:r>
              <a:rPr lang="en-US" dirty="0" err="1">
                <a:ea typeface="+mn-lt"/>
                <a:cs typeface="+mn-lt"/>
              </a:rPr>
              <a:t>getBy</a:t>
            </a:r>
            <a:r>
              <a:rPr lang="en-US" dirty="0">
                <a:ea typeface="+mn-lt"/>
                <a:cs typeface="+mn-lt"/>
              </a:rPr>
              <a:t>* (most commonly used) - A note on data-</a:t>
            </a:r>
            <a:r>
              <a:rPr lang="en-US" dirty="0" err="1">
                <a:ea typeface="+mn-lt"/>
                <a:cs typeface="+mn-lt"/>
              </a:rPr>
              <a:t>testid</a:t>
            </a:r>
            <a:r>
              <a:rPr lang="en-US" dirty="0">
                <a:ea typeface="+mn-lt"/>
                <a:cs typeface="+mn-lt"/>
              </a:rPr>
              <a:t>. It is typical to add an attribute data-</a:t>
            </a:r>
            <a:r>
              <a:rPr lang="en-US" dirty="0" err="1">
                <a:ea typeface="+mn-lt"/>
                <a:cs typeface="+mn-lt"/>
              </a:rPr>
              <a:t>testid</a:t>
            </a:r>
            <a:r>
              <a:rPr lang="en-US" dirty="0">
                <a:ea typeface="+mn-lt"/>
                <a:cs typeface="+mn-lt"/>
              </a:rPr>
              <a:t> in React that testing methods will automatically utilize when </a:t>
            </a:r>
            <a:r>
              <a:rPr lang="en-US" dirty="0" err="1">
                <a:ea typeface="+mn-lt"/>
                <a:cs typeface="+mn-lt"/>
              </a:rPr>
              <a:t>getByTestId</a:t>
            </a:r>
            <a:r>
              <a:rPr lang="en-US" dirty="0">
                <a:ea typeface="+mn-lt"/>
                <a:cs typeface="+mn-lt"/>
              </a:rPr>
              <a:t>('data-</a:t>
            </a:r>
            <a:r>
              <a:rPr lang="en-US" dirty="0" err="1">
                <a:ea typeface="+mn-lt"/>
                <a:cs typeface="+mn-lt"/>
              </a:rPr>
              <a:t>testid</a:t>
            </a:r>
            <a:r>
              <a:rPr lang="en-US" dirty="0">
                <a:ea typeface="+mn-lt"/>
                <a:cs typeface="+mn-lt"/>
              </a:rPr>
              <a:t>-name') is called.  </a:t>
            </a:r>
          </a:p>
          <a:p>
            <a:pPr lvl="2"/>
            <a:r>
              <a:rPr lang="en-US" dirty="0" err="1">
                <a:ea typeface="+mn-lt"/>
                <a:cs typeface="+mn-lt"/>
              </a:rPr>
              <a:t>queryBy</a:t>
            </a:r>
            <a:r>
              <a:rPr lang="en-US" dirty="0">
                <a:ea typeface="+mn-lt"/>
                <a:cs typeface="+mn-lt"/>
              </a:rPr>
              <a:t>* (used when testing the absence of an element without throwing an error) - Will return null if that node is not visible</a:t>
            </a:r>
          </a:p>
          <a:p>
            <a:pPr lvl="2"/>
            <a:r>
              <a:rPr lang="en-US" dirty="0" err="1">
                <a:ea typeface="+mn-lt"/>
                <a:cs typeface="+mn-lt"/>
              </a:rPr>
              <a:t>findBy</a:t>
            </a:r>
            <a:r>
              <a:rPr lang="en-US" dirty="0">
                <a:ea typeface="+mn-lt"/>
                <a:cs typeface="+mn-lt"/>
              </a:rPr>
              <a:t>* (used when testing asynchronous code)</a:t>
            </a:r>
            <a:endParaRPr lang="en-US"/>
          </a:p>
        </p:txBody>
      </p:sp>
    </p:spTree>
    <p:extLst>
      <p:ext uri="{BB962C8B-B14F-4D97-AF65-F5344CB8AC3E}">
        <p14:creationId xmlns:p14="http://schemas.microsoft.com/office/powerpoint/2010/main" val="375820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00D7-1A93-F27D-32E8-17E3007F8E0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3B0AD34-DA30-3E80-D055-F2B262FDD820}"/>
              </a:ext>
            </a:extLst>
          </p:cNvPr>
          <p:cNvSpPr>
            <a:spLocks noGrp="1"/>
          </p:cNvSpPr>
          <p:nvPr>
            <p:ph idx="1"/>
          </p:nvPr>
        </p:nvSpPr>
        <p:spPr/>
        <p:txBody>
          <a:bodyPr vert="horz" lIns="91440" tIns="45720" rIns="91440" bIns="45720" rtlCol="0" anchor="t">
            <a:normAutofit fontScale="77500" lnSpcReduction="20000"/>
          </a:bodyPr>
          <a:lstStyle/>
          <a:p>
            <a:r>
              <a:rPr lang="en-US" dirty="0" err="1">
                <a:ea typeface="+mn-lt"/>
                <a:cs typeface="+mn-lt"/>
              </a:rPr>
              <a:t>fireEvent</a:t>
            </a:r>
            <a:endParaRPr lang="en-US" dirty="0" err="1"/>
          </a:p>
          <a:p>
            <a:pPr lvl="1"/>
            <a:r>
              <a:rPr lang="en-US" dirty="0">
                <a:ea typeface="+mn-lt"/>
                <a:cs typeface="+mn-lt"/>
              </a:rPr>
              <a:t>triggers a DOM event</a:t>
            </a:r>
            <a:endParaRPr lang="en-US"/>
          </a:p>
          <a:p>
            <a:r>
              <a:rPr lang="en-US" dirty="0" err="1">
                <a:ea typeface="+mn-lt"/>
                <a:cs typeface="+mn-lt"/>
              </a:rPr>
              <a:t>waitFor</a:t>
            </a:r>
            <a:endParaRPr lang="en-US" dirty="0" err="1"/>
          </a:p>
          <a:p>
            <a:pPr lvl="1"/>
            <a:r>
              <a:rPr lang="en-US" dirty="0">
                <a:ea typeface="+mn-lt"/>
                <a:cs typeface="+mn-lt"/>
              </a:rPr>
              <a:t>Several utilities are provided for dealing with asynchronous code, </a:t>
            </a:r>
            <a:r>
              <a:rPr lang="en-US" dirty="0" err="1">
                <a:ea typeface="+mn-lt"/>
                <a:cs typeface="+mn-lt"/>
              </a:rPr>
              <a:t>waitFor</a:t>
            </a:r>
            <a:r>
              <a:rPr lang="en-US" dirty="0">
                <a:ea typeface="+mn-lt"/>
                <a:cs typeface="+mn-lt"/>
              </a:rPr>
              <a:t> is one of them. These can be useful to wait for an element to appear or disappear in response to an event, user action, timeout, or Promise</a:t>
            </a:r>
            <a:endParaRPr lang="en-US"/>
          </a:p>
          <a:p>
            <a:endParaRPr lang="en-US"/>
          </a:p>
          <a:p>
            <a:r>
              <a:rPr lang="en-US" dirty="0">
                <a:ea typeface="+mn-lt"/>
                <a:cs typeface="+mn-lt"/>
              </a:rPr>
              <a:t>jest: </a:t>
            </a:r>
            <a:endParaRPr lang="en-US"/>
          </a:p>
          <a:p>
            <a:pPr lvl="1"/>
            <a:r>
              <a:rPr lang="en-US" dirty="0">
                <a:ea typeface="+mn-lt"/>
                <a:cs typeface="+mn-lt"/>
                <a:hlinkClick r:id="rId2"/>
              </a:rPr>
              <a:t>https://jestjs.io/docs/getting-started</a:t>
            </a:r>
            <a:endParaRPr lang="en-US"/>
          </a:p>
          <a:p>
            <a:pPr lvl="1"/>
            <a:r>
              <a:rPr lang="en-US" dirty="0" err="1">
                <a:ea typeface="+mn-lt"/>
                <a:cs typeface="+mn-lt"/>
              </a:rPr>
              <a:t>jest.spyOn</a:t>
            </a:r>
            <a:r>
              <a:rPr lang="en-US" dirty="0">
                <a:ea typeface="+mn-lt"/>
                <a:cs typeface="+mn-lt"/>
              </a:rPr>
              <a:t>(object, 'function-to-mock')</a:t>
            </a:r>
            <a:endParaRPr lang="en-US" dirty="0"/>
          </a:p>
          <a:p>
            <a:pPr lvl="1"/>
            <a:r>
              <a:rPr lang="en-US" dirty="0">
                <a:ea typeface="+mn-lt"/>
                <a:cs typeface="+mn-lt"/>
              </a:rPr>
              <a:t>Mocks a function</a:t>
            </a:r>
            <a:endParaRPr lang="en-US"/>
          </a:p>
          <a:p>
            <a:pPr lvl="1"/>
            <a:r>
              <a:rPr lang="en-US" dirty="0"/>
              <a:t>See demo code</a:t>
            </a:r>
          </a:p>
          <a:p>
            <a:endParaRPr lang="en-US">
              <a:ea typeface="+mn-lt"/>
              <a:cs typeface="+mn-lt"/>
            </a:endParaRPr>
          </a:p>
          <a:p>
            <a:pPr lvl="1"/>
            <a:r>
              <a:rPr lang="en-US" dirty="0" err="1">
                <a:ea typeface="+mn-lt"/>
                <a:cs typeface="+mn-lt"/>
              </a:rPr>
              <a:t>jest.mock</a:t>
            </a:r>
            <a:r>
              <a:rPr lang="en-US" dirty="0">
                <a:ea typeface="+mn-lt"/>
                <a:cs typeface="+mn-lt"/>
              </a:rPr>
              <a:t>('module-name')</a:t>
            </a:r>
            <a:endParaRPr lang="en-US" dirty="0"/>
          </a:p>
          <a:p>
            <a:pPr lvl="2"/>
            <a:r>
              <a:rPr lang="en-US" dirty="0">
                <a:ea typeface="+mn-lt"/>
                <a:cs typeface="+mn-lt"/>
              </a:rPr>
              <a:t>Mocks a module</a:t>
            </a:r>
            <a:endParaRPr lang="en-US"/>
          </a:p>
          <a:p>
            <a:pPr lvl="2"/>
            <a:r>
              <a:rPr lang="en-US" dirty="0"/>
              <a:t>See demo code</a:t>
            </a:r>
          </a:p>
          <a:p>
            <a:endParaRPr lang="en-US" dirty="0"/>
          </a:p>
        </p:txBody>
      </p:sp>
    </p:spTree>
    <p:extLst>
      <p:ext uri="{BB962C8B-B14F-4D97-AF65-F5344CB8AC3E}">
        <p14:creationId xmlns:p14="http://schemas.microsoft.com/office/powerpoint/2010/main" val="30373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E0FD-3C16-0198-90C0-F8C6E0F3C24C}"/>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48C009BB-FB2A-30E4-8DAB-DFDBD6542292}"/>
              </a:ext>
            </a:extLst>
          </p:cNvPr>
          <p:cNvSpPr>
            <a:spLocks noGrp="1"/>
          </p:cNvSpPr>
          <p:nvPr>
            <p:ph idx="1"/>
          </p:nvPr>
        </p:nvSpPr>
        <p:spPr/>
        <p:txBody>
          <a:bodyPr vert="horz" lIns="91440" tIns="45720" rIns="91440" bIns="45720" rtlCol="0" anchor="t">
            <a:normAutofit/>
          </a:bodyPr>
          <a:lstStyle/>
          <a:p>
            <a:r>
              <a:rPr lang="en-US"/>
              <a:t>OSS Frontend JS library</a:t>
            </a:r>
          </a:p>
          <a:p>
            <a:r>
              <a:rPr lang="en-US"/>
              <a:t>Facebook 2011</a:t>
            </a:r>
          </a:p>
          <a:p>
            <a:r>
              <a:rPr lang="en-US"/>
              <a:t>Virtual DOM</a:t>
            </a:r>
          </a:p>
          <a:p>
            <a:r>
              <a:rPr lang="en-US"/>
              <a:t>SPA</a:t>
            </a:r>
          </a:p>
          <a:p>
            <a:endParaRPr lang="en-US"/>
          </a:p>
          <a:p>
            <a:endParaRPr lang="en-US"/>
          </a:p>
        </p:txBody>
      </p:sp>
      <p:pic>
        <p:nvPicPr>
          <p:cNvPr id="4" name="Picture 4" descr="Diagram&#10;&#10;Description automatically generated">
            <a:extLst>
              <a:ext uri="{FF2B5EF4-FFF2-40B4-BE49-F238E27FC236}">
                <a16:creationId xmlns:a16="http://schemas.microsoft.com/office/drawing/2014/main" id="{0E3DD839-35D4-7CB5-CDE5-82604A47484F}"/>
              </a:ext>
            </a:extLst>
          </p:cNvPr>
          <p:cNvPicPr>
            <a:picLocks noChangeAspect="1"/>
          </p:cNvPicPr>
          <p:nvPr/>
        </p:nvPicPr>
        <p:blipFill>
          <a:blip r:embed="rId2"/>
          <a:stretch>
            <a:fillRect/>
          </a:stretch>
        </p:blipFill>
        <p:spPr>
          <a:xfrm>
            <a:off x="5327651" y="2467526"/>
            <a:ext cx="6034616" cy="3298782"/>
          </a:xfrm>
          <a:prstGeom prst="rect">
            <a:avLst/>
          </a:prstGeom>
        </p:spPr>
      </p:pic>
    </p:spTree>
    <p:extLst>
      <p:ext uri="{BB962C8B-B14F-4D97-AF65-F5344CB8AC3E}">
        <p14:creationId xmlns:p14="http://schemas.microsoft.com/office/powerpoint/2010/main" val="336110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32A9-B397-0796-0D62-20D51738F51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8E74482-463E-D622-DEAB-822B45A6F180}"/>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What is ReactJS? It is an open-source framework developed by Facebook in 2011. </a:t>
            </a:r>
            <a:endParaRPr lang="en-US" dirty="0"/>
          </a:p>
          <a:p>
            <a:r>
              <a:rPr lang="en-US" dirty="0">
                <a:ea typeface="+mn-lt"/>
                <a:cs typeface="+mn-lt"/>
              </a:rPr>
              <a:t>The Document Object model is a representation of your html. Manipulation of the DOM is very costly and so React utilizes a technology called the virtual DOM.</a:t>
            </a:r>
            <a:endParaRPr lang="en-US" dirty="0"/>
          </a:p>
          <a:p>
            <a:r>
              <a:rPr lang="en-US" dirty="0">
                <a:ea typeface="+mn-lt"/>
                <a:cs typeface="+mn-lt"/>
              </a:rPr>
              <a:t>What is the Virtual DOM?</a:t>
            </a:r>
            <a:endParaRPr lang="en-US" dirty="0"/>
          </a:p>
          <a:p>
            <a:r>
              <a:rPr lang="en-US" dirty="0">
                <a:ea typeface="+mn-lt"/>
                <a:cs typeface="+mn-lt"/>
              </a:rPr>
              <a:t>It is made up of React elements (</a:t>
            </a:r>
            <a:r>
              <a:rPr lang="en-US" dirty="0" err="1">
                <a:ea typeface="+mn-lt"/>
                <a:cs typeface="+mn-lt"/>
              </a:rPr>
              <a:t>i.e</a:t>
            </a:r>
            <a:r>
              <a:rPr lang="en-US" dirty="0">
                <a:ea typeface="+mn-lt"/>
                <a:cs typeface="+mn-lt"/>
              </a:rPr>
              <a:t> lightweight representations of DOM elements) and React utilizes this to target and update DOM elements (instead of updating the whole DOM). For a more in-depth look, React uses snapshots of the virtual DOM and through a process called 'diffing', React finds which virtual DOM objects have changed and uses this information to then update the real DOM.</a:t>
            </a:r>
            <a:endParaRPr lang="en-US" dirty="0"/>
          </a:p>
          <a:p>
            <a:pPr>
              <a:lnSpc>
                <a:spcPct val="120000"/>
              </a:lnSpc>
            </a:pPr>
            <a:r>
              <a:rPr lang="en-US" dirty="0">
                <a:ea typeface="+mn-lt"/>
                <a:cs typeface="+mn-lt"/>
              </a:rPr>
              <a:t>This diffing and synchronization process between the virtual DOM and real DOM is possible with the </a:t>
            </a:r>
            <a:r>
              <a:rPr lang="en-US" dirty="0" err="1">
                <a:ea typeface="+mn-lt"/>
                <a:cs typeface="+mn-lt"/>
              </a:rPr>
              <a:t>ReactDOM</a:t>
            </a:r>
            <a:r>
              <a:rPr lang="en-US" dirty="0">
                <a:ea typeface="+mn-lt"/>
                <a:cs typeface="+mn-lt"/>
              </a:rPr>
              <a:t> package. This whole process is called reconciliation. </a:t>
            </a:r>
            <a:endParaRPr lang="en-US"/>
          </a:p>
          <a:p>
            <a:r>
              <a:rPr lang="en-US" dirty="0">
                <a:ea typeface="+mn-lt"/>
                <a:cs typeface="+mn-lt"/>
              </a:rPr>
              <a:t>ReactJS is one way of building a SPA. As a refresher, a SPA, does not refresh the webpage when you navigate between an application's pages allowing for a seamless user experience.</a:t>
            </a:r>
            <a:endParaRPr lang="en-US" dirty="0"/>
          </a:p>
        </p:txBody>
      </p:sp>
    </p:spTree>
    <p:extLst>
      <p:ext uri="{BB962C8B-B14F-4D97-AF65-F5344CB8AC3E}">
        <p14:creationId xmlns:p14="http://schemas.microsoft.com/office/powerpoint/2010/main" val="37426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C6D5-2DA3-B31F-DA2A-0F3E5DBD5E5F}"/>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DADDC564-1F2A-B26F-BC37-E3DABABD39AA}"/>
              </a:ext>
            </a:extLst>
          </p:cNvPr>
          <p:cNvSpPr>
            <a:spLocks noGrp="1"/>
          </p:cNvSpPr>
          <p:nvPr>
            <p:ph idx="1"/>
          </p:nvPr>
        </p:nvSpPr>
        <p:spPr/>
        <p:txBody>
          <a:bodyPr vert="horz" lIns="91440" tIns="45720" rIns="91440" bIns="45720" rtlCol="0" anchor="t">
            <a:normAutofit/>
          </a:bodyPr>
          <a:lstStyle/>
          <a:p>
            <a:r>
              <a:rPr lang="en-US" dirty="0">
                <a:ea typeface="+mn-lt"/>
                <a:cs typeface="+mn-lt"/>
              </a:rPr>
              <a:t>npx create-react-app [name-of-app] </a:t>
            </a:r>
          </a:p>
          <a:p>
            <a:endParaRPr lang="en-US">
              <a:ea typeface="+mn-lt"/>
              <a:cs typeface="+mn-lt"/>
            </a:endParaRPr>
          </a:p>
          <a:p>
            <a:endParaRPr lang="en-US">
              <a:ea typeface="+mn-lt"/>
              <a:cs typeface="+mn-lt"/>
            </a:endParaRPr>
          </a:p>
          <a:p>
            <a:r>
              <a:rPr lang="en-US" noProof="1">
                <a:ea typeface="+mn-lt"/>
                <a:cs typeface="+mn-lt"/>
              </a:rPr>
              <a:t>npm init</a:t>
            </a:r>
            <a:r>
              <a:rPr lang="en-US" dirty="0">
                <a:ea typeface="+mn-lt"/>
                <a:cs typeface="+mn-lt"/>
              </a:rPr>
              <a:t> react-app [name-of-app]</a:t>
            </a:r>
          </a:p>
          <a:p>
            <a:endParaRPr lang="en-US">
              <a:ea typeface="+mn-lt"/>
              <a:cs typeface="+mn-lt"/>
            </a:endParaRPr>
          </a:p>
          <a:p>
            <a:endParaRPr lang="en-US">
              <a:ea typeface="+mn-lt"/>
              <a:cs typeface="+mn-lt"/>
            </a:endParaRPr>
          </a:p>
          <a:p>
            <a:r>
              <a:rPr lang="en-US" dirty="0">
                <a:ea typeface="+mn-lt"/>
                <a:cs typeface="+mn-lt"/>
              </a:rPr>
              <a:t>Node version &gt;= 14</a:t>
            </a:r>
          </a:p>
        </p:txBody>
      </p:sp>
    </p:spTree>
    <p:extLst>
      <p:ext uri="{BB962C8B-B14F-4D97-AF65-F5344CB8AC3E}">
        <p14:creationId xmlns:p14="http://schemas.microsoft.com/office/powerpoint/2010/main" val="265318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28D5-DCA0-C38C-350B-DEE25ACE4AB6}"/>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DBADF788-8870-3B44-6FD3-A88B3584F2FD}"/>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To create our react application, the command we can use for this is:</a:t>
            </a:r>
            <a:endParaRPr lang="en-US" dirty="0"/>
          </a:p>
          <a:p>
            <a:r>
              <a:rPr lang="en-US" dirty="0">
                <a:ea typeface="+mn-lt"/>
                <a:cs typeface="+mn-lt"/>
              </a:rPr>
              <a:t>'</a:t>
            </a:r>
            <a:r>
              <a:rPr lang="en-US" dirty="0" err="1">
                <a:ea typeface="+mn-lt"/>
                <a:cs typeface="+mn-lt"/>
              </a:rPr>
              <a:t>npx</a:t>
            </a:r>
            <a:r>
              <a:rPr lang="en-US" dirty="0">
                <a:ea typeface="+mn-lt"/>
                <a:cs typeface="+mn-lt"/>
              </a:rPr>
              <a:t> create-react-app [name-of-app]' or '</a:t>
            </a:r>
            <a:r>
              <a:rPr lang="en-US" dirty="0" err="1">
                <a:ea typeface="+mn-lt"/>
                <a:cs typeface="+mn-lt"/>
              </a:rPr>
              <a:t>npm</a:t>
            </a:r>
            <a:r>
              <a:rPr lang="en-US" dirty="0">
                <a:ea typeface="+mn-lt"/>
                <a:cs typeface="+mn-lt"/>
              </a:rPr>
              <a:t> </a:t>
            </a:r>
            <a:r>
              <a:rPr lang="en-US" dirty="0" err="1">
                <a:ea typeface="+mn-lt"/>
                <a:cs typeface="+mn-lt"/>
              </a:rPr>
              <a:t>init</a:t>
            </a:r>
            <a:r>
              <a:rPr lang="en-US" dirty="0">
                <a:ea typeface="+mn-lt"/>
                <a:cs typeface="+mn-lt"/>
              </a:rPr>
              <a:t> react-app [name-of-app] '. Both achieve the same results.</a:t>
            </a:r>
            <a:endParaRPr lang="en-US" dirty="0"/>
          </a:p>
          <a:p>
            <a:r>
              <a:rPr lang="en-US" dirty="0">
                <a:ea typeface="+mn-lt"/>
                <a:cs typeface="+mn-lt"/>
              </a:rPr>
              <a:t>'</a:t>
            </a:r>
            <a:r>
              <a:rPr lang="en-US" dirty="0" err="1">
                <a:ea typeface="+mn-lt"/>
                <a:cs typeface="+mn-lt"/>
              </a:rPr>
              <a:t>npx</a:t>
            </a:r>
            <a:r>
              <a:rPr lang="en-US" dirty="0">
                <a:ea typeface="+mn-lt"/>
                <a:cs typeface="+mn-lt"/>
              </a:rPr>
              <a:t>', </a:t>
            </a:r>
            <a:r>
              <a:rPr lang="en-US" dirty="0" err="1">
                <a:ea typeface="+mn-lt"/>
                <a:cs typeface="+mn-lt"/>
              </a:rPr>
              <a:t>npx</a:t>
            </a:r>
            <a:r>
              <a:rPr lang="en-US" dirty="0">
                <a:ea typeface="+mn-lt"/>
                <a:cs typeface="+mn-lt"/>
              </a:rPr>
              <a:t> is a package runner tool that comes with </a:t>
            </a:r>
            <a:r>
              <a:rPr lang="en-US" dirty="0" err="1">
                <a:ea typeface="+mn-lt"/>
                <a:cs typeface="+mn-lt"/>
              </a:rPr>
              <a:t>npm</a:t>
            </a:r>
            <a:r>
              <a:rPr lang="en-US" dirty="0">
                <a:ea typeface="+mn-lt"/>
                <a:cs typeface="+mn-lt"/>
              </a:rPr>
              <a:t>. </a:t>
            </a:r>
            <a:endParaRPr lang="en-US" dirty="0"/>
          </a:p>
          <a:p>
            <a:r>
              <a:rPr lang="en-US" dirty="0">
                <a:ea typeface="+mn-lt"/>
                <a:cs typeface="+mn-lt"/>
              </a:rPr>
              <a:t>NPM packages can either be installed globally or locally. </a:t>
            </a:r>
          </a:p>
          <a:p>
            <a:r>
              <a:rPr lang="en-US" dirty="0">
                <a:ea typeface="+mn-lt"/>
                <a:cs typeface="+mn-lt"/>
              </a:rPr>
              <a:t>Global allows you to run the package from any directory.</a:t>
            </a:r>
            <a:endParaRPr lang="en-US" dirty="0"/>
          </a:p>
          <a:p>
            <a:r>
              <a:rPr lang="en-US" dirty="0">
                <a:ea typeface="+mn-lt"/>
                <a:cs typeface="+mn-lt"/>
              </a:rPr>
              <a:t>Locally, you'd have to access the local </a:t>
            </a:r>
            <a:r>
              <a:rPr lang="en-US" dirty="0" err="1">
                <a:ea typeface="+mn-lt"/>
                <a:cs typeface="+mn-lt"/>
              </a:rPr>
              <a:t>node_modules</a:t>
            </a:r>
            <a:r>
              <a:rPr lang="en-US" dirty="0">
                <a:ea typeface="+mn-lt"/>
                <a:cs typeface="+mn-lt"/>
              </a:rPr>
              <a:t> folder. With </a:t>
            </a:r>
            <a:r>
              <a:rPr lang="en-US" dirty="0" err="1">
                <a:ea typeface="+mn-lt"/>
                <a:cs typeface="+mn-lt"/>
              </a:rPr>
              <a:t>npx</a:t>
            </a:r>
            <a:r>
              <a:rPr lang="en-US" dirty="0">
                <a:ea typeface="+mn-lt"/>
                <a:cs typeface="+mn-lt"/>
              </a:rPr>
              <a:t>, you can run a locally installed package as if it was globally installed. </a:t>
            </a:r>
            <a:endParaRPr lang="en-US" dirty="0"/>
          </a:p>
          <a:p>
            <a:r>
              <a:rPr lang="en-US" dirty="0">
                <a:ea typeface="+mn-lt"/>
                <a:cs typeface="+mn-lt"/>
              </a:rPr>
              <a:t>Example: </a:t>
            </a:r>
            <a:r>
              <a:rPr lang="en-US" dirty="0" err="1">
                <a:ea typeface="+mn-lt"/>
                <a:cs typeface="+mn-lt"/>
              </a:rPr>
              <a:t>cowsay</a:t>
            </a:r>
            <a:endParaRPr lang="en-US" dirty="0" err="1"/>
          </a:p>
          <a:p>
            <a:r>
              <a:rPr lang="en-US" dirty="0" err="1">
                <a:ea typeface="+mn-lt"/>
                <a:cs typeface="+mn-lt"/>
              </a:rPr>
              <a:t>npm</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cowsay</a:t>
            </a:r>
            <a:endParaRPr lang="en-US" dirty="0" err="1"/>
          </a:p>
          <a:p>
            <a:pPr>
              <a:lnSpc>
                <a:spcPct val="120000"/>
              </a:lnSpc>
            </a:pPr>
            <a:r>
              <a:rPr lang="en-US" dirty="0">
                <a:ea typeface="+mn-lt"/>
                <a:cs typeface="+mn-lt"/>
              </a:rPr>
              <a:t>This will by default do a local install in my package root ./</a:t>
            </a:r>
            <a:r>
              <a:rPr lang="en-US" dirty="0" err="1">
                <a:ea typeface="+mn-lt"/>
                <a:cs typeface="+mn-lt"/>
              </a:rPr>
              <a:t>node_modules</a:t>
            </a:r>
            <a:r>
              <a:rPr lang="en-US" dirty="0">
                <a:ea typeface="+mn-lt"/>
                <a:cs typeface="+mn-lt"/>
              </a:rPr>
              <a:t> folder, and if I try to run the command '</a:t>
            </a:r>
            <a:r>
              <a:rPr lang="en-US" dirty="0" err="1">
                <a:ea typeface="+mn-lt"/>
                <a:cs typeface="+mn-lt"/>
              </a:rPr>
              <a:t>cowsay</a:t>
            </a:r>
            <a:r>
              <a:rPr lang="en-US" dirty="0">
                <a:ea typeface="+mn-lt"/>
                <a:cs typeface="+mn-lt"/>
              </a:rPr>
              <a:t> hello' this won't actually run the command since it was not globally installed. If I use </a:t>
            </a:r>
            <a:r>
              <a:rPr lang="en-US" dirty="0" err="1">
                <a:ea typeface="+mn-lt"/>
                <a:cs typeface="+mn-lt"/>
              </a:rPr>
              <a:t>npx</a:t>
            </a:r>
            <a:r>
              <a:rPr lang="en-US" dirty="0">
                <a:ea typeface="+mn-lt"/>
                <a:cs typeface="+mn-lt"/>
              </a:rPr>
              <a:t> though, '</a:t>
            </a:r>
            <a:r>
              <a:rPr lang="en-US" dirty="0" err="1">
                <a:ea typeface="+mn-lt"/>
                <a:cs typeface="+mn-lt"/>
              </a:rPr>
              <a:t>npx</a:t>
            </a:r>
            <a:r>
              <a:rPr lang="en-US" dirty="0">
                <a:ea typeface="+mn-lt"/>
                <a:cs typeface="+mn-lt"/>
              </a:rPr>
              <a:t> </a:t>
            </a:r>
            <a:r>
              <a:rPr lang="en-US" dirty="0" err="1">
                <a:ea typeface="+mn-lt"/>
                <a:cs typeface="+mn-lt"/>
              </a:rPr>
              <a:t>cowsay</a:t>
            </a:r>
            <a:r>
              <a:rPr lang="en-US" dirty="0">
                <a:ea typeface="+mn-lt"/>
                <a:cs typeface="+mn-lt"/>
              </a:rPr>
              <a:t> hi world', </a:t>
            </a:r>
            <a:r>
              <a:rPr lang="en-US" dirty="0" err="1">
                <a:ea typeface="+mn-lt"/>
                <a:cs typeface="+mn-lt"/>
              </a:rPr>
              <a:t>npx</a:t>
            </a:r>
            <a:r>
              <a:rPr lang="en-US" dirty="0">
                <a:ea typeface="+mn-lt"/>
                <a:cs typeface="+mn-lt"/>
              </a:rPr>
              <a:t> will go and search for where this </a:t>
            </a:r>
            <a:r>
              <a:rPr lang="en-US" dirty="0" err="1">
                <a:ea typeface="+mn-lt"/>
                <a:cs typeface="+mn-lt"/>
              </a:rPr>
              <a:t>cowsay</a:t>
            </a:r>
            <a:r>
              <a:rPr lang="en-US" dirty="0">
                <a:ea typeface="+mn-lt"/>
                <a:cs typeface="+mn-lt"/>
              </a:rPr>
              <a:t> package is.</a:t>
            </a:r>
            <a:endParaRPr lang="en-US" dirty="0"/>
          </a:p>
          <a:p>
            <a:r>
              <a:rPr lang="en-US" dirty="0">
                <a:ea typeface="+mn-lt"/>
                <a:cs typeface="+mn-lt"/>
              </a:rPr>
              <a:t>This is the same as doing './</a:t>
            </a:r>
            <a:r>
              <a:rPr lang="en-US" dirty="0" err="1">
                <a:ea typeface="+mn-lt"/>
                <a:cs typeface="+mn-lt"/>
              </a:rPr>
              <a:t>node_modules</a:t>
            </a:r>
            <a:r>
              <a:rPr lang="en-US" dirty="0">
                <a:ea typeface="+mn-lt"/>
                <a:cs typeface="+mn-lt"/>
              </a:rPr>
              <a:t>/</a:t>
            </a:r>
            <a:r>
              <a:rPr lang="en-US" dirty="0" err="1">
                <a:ea typeface="+mn-lt"/>
                <a:cs typeface="+mn-lt"/>
              </a:rPr>
              <a:t>cowsay</a:t>
            </a:r>
            <a:r>
              <a:rPr lang="en-US" dirty="0">
                <a:ea typeface="+mn-lt"/>
                <a:cs typeface="+mn-lt"/>
              </a:rPr>
              <a:t>/cli.js hello'</a:t>
            </a:r>
            <a:endParaRPr lang="en-US" dirty="0"/>
          </a:p>
          <a:p>
            <a:r>
              <a:rPr lang="en-US" dirty="0">
                <a:ea typeface="+mn-lt"/>
                <a:cs typeface="+mn-lt"/>
              </a:rPr>
              <a:t>But instead of writing all of that you can just use </a:t>
            </a:r>
            <a:r>
              <a:rPr lang="en-US" dirty="0" err="1">
                <a:ea typeface="+mn-lt"/>
                <a:cs typeface="+mn-lt"/>
              </a:rPr>
              <a:t>npx</a:t>
            </a:r>
            <a:r>
              <a:rPr lang="en-US" dirty="0">
                <a:ea typeface="+mn-lt"/>
                <a:cs typeface="+mn-lt"/>
              </a:rPr>
              <a:t>. </a:t>
            </a:r>
            <a:endParaRPr lang="en-US" dirty="0"/>
          </a:p>
        </p:txBody>
      </p:sp>
    </p:spTree>
    <p:extLst>
      <p:ext uri="{BB962C8B-B14F-4D97-AF65-F5344CB8AC3E}">
        <p14:creationId xmlns:p14="http://schemas.microsoft.com/office/powerpoint/2010/main" val="353369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C753-4925-22F5-3A8F-59604F4756EC}"/>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A3495F56-7B54-6160-CB25-AEEDF9C74CE8}"/>
              </a:ext>
            </a:extLst>
          </p:cNvPr>
          <p:cNvSpPr>
            <a:spLocks noGrp="1"/>
          </p:cNvSpPr>
          <p:nvPr>
            <p:ph idx="1"/>
          </p:nvPr>
        </p:nvSpPr>
        <p:spPr/>
        <p:txBody>
          <a:bodyPr vert="horz" lIns="91440" tIns="45720" rIns="91440" bIns="45720" rtlCol="0" anchor="t">
            <a:normAutofit fontScale="70000" lnSpcReduction="20000"/>
          </a:bodyPr>
          <a:lstStyle/>
          <a:p>
            <a:pPr>
              <a:lnSpc>
                <a:spcPct val="120000"/>
              </a:lnSpc>
            </a:pPr>
            <a:r>
              <a:rPr lang="en-US" dirty="0">
                <a:ea typeface="+mn-lt"/>
                <a:cs typeface="+mn-lt"/>
              </a:rPr>
              <a:t>NPX has a nice feature too, that if it cannot find the package either locally/globally installed, it will be default also install it for you locally and then run the package. Beware of </a:t>
            </a:r>
            <a:r>
              <a:rPr lang="en-US" dirty="0" err="1">
                <a:ea typeface="+mn-lt"/>
                <a:cs typeface="+mn-lt"/>
              </a:rPr>
              <a:t>typosquatting</a:t>
            </a:r>
            <a:r>
              <a:rPr lang="en-US" dirty="0">
                <a:ea typeface="+mn-lt"/>
                <a:cs typeface="+mn-lt"/>
              </a:rPr>
              <a:t>! This type of attack is where threat actors make subtle misspellings of commonly used packages and place these misspelled packages in a public repository. So always make sure you are copy/paste/typing the correct name of the package. </a:t>
            </a:r>
            <a:endParaRPr lang="en-US"/>
          </a:p>
          <a:p>
            <a:pPr>
              <a:lnSpc>
                <a:spcPct val="120000"/>
              </a:lnSpc>
            </a:pPr>
            <a:endParaRPr lang="en-US"/>
          </a:p>
          <a:p>
            <a:pPr>
              <a:lnSpc>
                <a:spcPct val="120000"/>
              </a:lnSpc>
            </a:pPr>
            <a:r>
              <a:rPr lang="en-US" dirty="0">
                <a:ea typeface="+mn-lt"/>
                <a:cs typeface="+mn-lt"/>
              </a:rPr>
              <a:t>Some other helpful commands we will use is '</a:t>
            </a:r>
            <a:r>
              <a:rPr lang="en-US" dirty="0" err="1">
                <a:ea typeface="+mn-lt"/>
                <a:cs typeface="+mn-lt"/>
              </a:rPr>
              <a:t>npm</a:t>
            </a:r>
            <a:r>
              <a:rPr lang="en-US" dirty="0">
                <a:ea typeface="+mn-lt"/>
                <a:cs typeface="+mn-lt"/>
              </a:rPr>
              <a:t> start' - this will start up the application in dev mode on localhost:3000 and the page will auto reload whenever you are editing.</a:t>
            </a:r>
            <a:endParaRPr lang="en-US" dirty="0"/>
          </a:p>
          <a:p>
            <a:pPr>
              <a:lnSpc>
                <a:spcPct val="120000"/>
              </a:lnSpc>
            </a:pPr>
            <a:endParaRPr lang="en-US"/>
          </a:p>
          <a:p>
            <a:pPr>
              <a:lnSpc>
                <a:spcPct val="120000"/>
              </a:lnSpc>
            </a:pPr>
            <a:r>
              <a:rPr lang="en-US" dirty="0">
                <a:ea typeface="+mn-lt"/>
                <a:cs typeface="+mn-lt"/>
              </a:rPr>
              <a:t>Another command is '</a:t>
            </a:r>
            <a:r>
              <a:rPr lang="en-US" dirty="0" err="1">
                <a:ea typeface="+mn-lt"/>
                <a:cs typeface="+mn-lt"/>
              </a:rPr>
              <a:t>npm</a:t>
            </a:r>
            <a:r>
              <a:rPr lang="en-US" dirty="0">
                <a:ea typeface="+mn-lt"/>
                <a:cs typeface="+mn-lt"/>
              </a:rPr>
              <a:t> t' or '</a:t>
            </a:r>
            <a:r>
              <a:rPr lang="en-US" dirty="0" err="1">
                <a:ea typeface="+mn-lt"/>
                <a:cs typeface="+mn-lt"/>
              </a:rPr>
              <a:t>npm</a:t>
            </a:r>
            <a:r>
              <a:rPr lang="en-US" dirty="0">
                <a:ea typeface="+mn-lt"/>
                <a:cs typeface="+mn-lt"/>
              </a:rPr>
              <a:t> test' will kick off the test runner (in this case that is jest). Jest will search our files for all the test files and run those and display the passed/failed tests in the console.</a:t>
            </a:r>
            <a:endParaRPr lang="en-US" dirty="0"/>
          </a:p>
          <a:p>
            <a:pPr>
              <a:lnSpc>
                <a:spcPct val="120000"/>
              </a:lnSpc>
            </a:pPr>
            <a:endParaRPr lang="en-US"/>
          </a:p>
          <a:p>
            <a:pPr>
              <a:lnSpc>
                <a:spcPct val="120000"/>
              </a:lnSpc>
            </a:pPr>
            <a:r>
              <a:rPr lang="en-US" dirty="0">
                <a:ea typeface="+mn-lt"/>
                <a:cs typeface="+mn-lt"/>
              </a:rPr>
              <a:t>Another command is '</a:t>
            </a:r>
            <a:r>
              <a:rPr lang="en-US" dirty="0" err="1">
                <a:ea typeface="+mn-lt"/>
                <a:cs typeface="+mn-lt"/>
              </a:rPr>
              <a:t>npm</a:t>
            </a:r>
            <a:r>
              <a:rPr lang="en-US" dirty="0">
                <a:ea typeface="+mn-lt"/>
                <a:cs typeface="+mn-lt"/>
              </a:rPr>
              <a:t> run build' this will prepare you application for production and create a build folder with all the bundled code. This is what will be used to deploy the application. </a:t>
            </a:r>
            <a:endParaRPr lang="en-US" dirty="0"/>
          </a:p>
        </p:txBody>
      </p:sp>
    </p:spTree>
    <p:extLst>
      <p:ext uri="{BB962C8B-B14F-4D97-AF65-F5344CB8AC3E}">
        <p14:creationId xmlns:p14="http://schemas.microsoft.com/office/powerpoint/2010/main" val="37941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87FB-BEE9-79CA-44F9-136C3E775843}"/>
              </a:ext>
            </a:extLst>
          </p:cNvPr>
          <p:cNvSpPr>
            <a:spLocks noGrp="1"/>
          </p:cNvSpPr>
          <p:nvPr>
            <p:ph type="title"/>
          </p:nvPr>
        </p:nvSpPr>
        <p:spPr/>
        <p:txBody>
          <a:bodyPr/>
          <a:lstStyle/>
          <a:p>
            <a:r>
              <a:rPr lang="en-US" dirty="0" err="1"/>
              <a:t>Reactjs</a:t>
            </a:r>
            <a:r>
              <a:rPr lang="en-US" dirty="0"/>
              <a:t> application</a:t>
            </a:r>
          </a:p>
        </p:txBody>
      </p:sp>
      <p:sp>
        <p:nvSpPr>
          <p:cNvPr id="3" name="Content Placeholder 2">
            <a:extLst>
              <a:ext uri="{FF2B5EF4-FFF2-40B4-BE49-F238E27FC236}">
                <a16:creationId xmlns:a16="http://schemas.microsoft.com/office/drawing/2014/main" id="{B429099D-1D87-6BB8-A3E9-C2A7BA843D4C}"/>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index.js -&gt; </a:t>
            </a:r>
            <a:r>
              <a:rPr lang="en-US" dirty="0" err="1">
                <a:ea typeface="+mn-lt"/>
                <a:cs typeface="+mn-lt"/>
              </a:rPr>
              <a:t>StrictMode</a:t>
            </a:r>
            <a:r>
              <a:rPr lang="en-US" dirty="0">
                <a:ea typeface="+mn-lt"/>
                <a:cs typeface="+mn-lt"/>
              </a:rPr>
              <a:t> is a tool to highlight potential problems in the application. </a:t>
            </a:r>
            <a:endParaRPr lang="en-US"/>
          </a:p>
          <a:p>
            <a:r>
              <a:rPr lang="en-US" dirty="0">
                <a:ea typeface="+mn-lt"/>
                <a:cs typeface="+mn-lt"/>
              </a:rPr>
              <a:t>index.html -&gt; contains a div with an id of root, this is where our React application will bootstrap and load/render the application.</a:t>
            </a:r>
            <a:endParaRPr lang="en-US" dirty="0"/>
          </a:p>
          <a:p>
            <a:r>
              <a:rPr lang="en-US" dirty="0">
                <a:ea typeface="+mn-lt"/>
                <a:cs typeface="+mn-lt"/>
              </a:rPr>
              <a:t>App.js &gt; 'export default App', makes this component available for other components as imports. A note on 'export default' vs 'export'. 'export default' in JS only allows you to export a single component per file vs 'export' is more appropriate for when you have a file that exports many different functions. </a:t>
            </a:r>
            <a:endParaRPr lang="en-US" dirty="0"/>
          </a:p>
          <a:p>
            <a:endParaRPr lang="en-US"/>
          </a:p>
          <a:p>
            <a:r>
              <a:rPr lang="en-US" dirty="0">
                <a:ea typeface="+mn-lt"/>
                <a:cs typeface="+mn-lt"/>
              </a:rPr>
              <a:t>1. Create components folder </a:t>
            </a:r>
            <a:endParaRPr lang="en-US"/>
          </a:p>
          <a:p>
            <a:r>
              <a:rPr lang="en-US" dirty="0">
                <a:ea typeface="+mn-lt"/>
                <a:cs typeface="+mn-lt"/>
              </a:rPr>
              <a:t>2. Create login folder in components folder</a:t>
            </a:r>
            <a:endParaRPr lang="en-US" dirty="0"/>
          </a:p>
          <a:p>
            <a:r>
              <a:rPr lang="en-US" dirty="0">
                <a:ea typeface="+mn-lt"/>
                <a:cs typeface="+mn-lt"/>
              </a:rPr>
              <a:t>3. Create Login.js and Login.css in login folder - (is one way to organize all your components and styles)</a:t>
            </a:r>
            <a:endParaRPr lang="en-US" dirty="0"/>
          </a:p>
          <a:p>
            <a:r>
              <a:rPr lang="en-US" dirty="0">
                <a:ea typeface="+mn-lt"/>
                <a:cs typeface="+mn-lt"/>
              </a:rPr>
              <a:t>4. Create services folder - will contain functions such as login, separating this logic out from the component allows for a greater level of unit testing.</a:t>
            </a:r>
            <a:endParaRPr lang="en-US" dirty="0"/>
          </a:p>
        </p:txBody>
      </p:sp>
    </p:spTree>
    <p:extLst>
      <p:ext uri="{BB962C8B-B14F-4D97-AF65-F5344CB8AC3E}">
        <p14:creationId xmlns:p14="http://schemas.microsoft.com/office/powerpoint/2010/main" val="9068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3B12-CBDE-6171-CE53-83997B4C8B98}"/>
              </a:ext>
            </a:extLst>
          </p:cNvPr>
          <p:cNvSpPr>
            <a:spLocks noGrp="1"/>
          </p:cNvSpPr>
          <p:nvPr>
            <p:ph type="title"/>
          </p:nvPr>
        </p:nvSpPr>
        <p:spPr/>
        <p:txBody>
          <a:bodyPr/>
          <a:lstStyle/>
          <a:p>
            <a:r>
              <a:rPr lang="en-US" dirty="0"/>
              <a:t>More react concepts</a:t>
            </a:r>
          </a:p>
        </p:txBody>
      </p:sp>
      <p:sp>
        <p:nvSpPr>
          <p:cNvPr id="3" name="Content Placeholder 2">
            <a:extLst>
              <a:ext uri="{FF2B5EF4-FFF2-40B4-BE49-F238E27FC236}">
                <a16:creationId xmlns:a16="http://schemas.microsoft.com/office/drawing/2014/main" id="{0E531F8B-A194-AA07-73E3-D66FF33B572A}"/>
              </a:ext>
            </a:extLst>
          </p:cNvPr>
          <p:cNvSpPr>
            <a:spLocks noGrp="1"/>
          </p:cNvSpPr>
          <p:nvPr>
            <p:ph idx="1"/>
          </p:nvPr>
        </p:nvSpPr>
        <p:spPr>
          <a:xfrm>
            <a:off x="685800" y="1940560"/>
            <a:ext cx="10820400" cy="4521541"/>
          </a:xfrm>
        </p:spPr>
        <p:txBody>
          <a:bodyPr vert="horz" lIns="91440" tIns="45720" rIns="91440" bIns="45720" rtlCol="0" anchor="t">
            <a:noAutofit/>
          </a:bodyPr>
          <a:lstStyle/>
          <a:p>
            <a:r>
              <a:rPr lang="en-US" sz="1400" dirty="0">
                <a:ea typeface="+mn-lt"/>
                <a:cs typeface="+mn-lt"/>
              </a:rPr>
              <a:t>React uses components, these are just pieces of isolated and reusable code.</a:t>
            </a:r>
          </a:p>
          <a:p>
            <a:r>
              <a:rPr lang="en-US" sz="1400" dirty="0">
                <a:ea typeface="+mn-lt"/>
                <a:cs typeface="+mn-lt"/>
              </a:rPr>
              <a:t>React can be written with either functional components are class components. Since the advent of hooks, the recommendation has been to use functional components. Functional components do not need a constructor, binding to methods, and are more readable than their class counterparts.</a:t>
            </a:r>
          </a:p>
          <a:p>
            <a:r>
              <a:rPr lang="en-US" sz="1400" dirty="0">
                <a:ea typeface="+mn-lt"/>
                <a:cs typeface="+mn-lt"/>
              </a:rPr>
              <a:t>1. React uses JSX. JSX is an extension of JS. When react application is compiled, the JSX gets compiled to JS. </a:t>
            </a:r>
          </a:p>
          <a:p>
            <a:r>
              <a:rPr lang="en-US" sz="1400" dirty="0">
                <a:ea typeface="+mn-lt"/>
                <a:cs typeface="+mn-lt"/>
              </a:rPr>
              <a:t>{} can contain any valid JS expression. Good practice to wrap your JSX in parenthesis to avoid parsing issue with JS and it makes the code more readable. See slide 10 for parsing issue. Added semicolon will result in nothing being returned / nothing rendered. </a:t>
            </a:r>
          </a:p>
          <a:p>
            <a:r>
              <a:rPr lang="en-US" sz="1400" dirty="0">
                <a:ea typeface="+mn-lt"/>
                <a:cs typeface="+mn-lt"/>
              </a:rPr>
              <a:t>A word about JSX and Injection attacks.... Escaping characters in HTML means certain characters in the string get replaced with a series of other characters. For instance if the input contains '&lt;', this character would need to be escaped so that an attacker cannot inject something like a script tag into that part of the html.</a:t>
            </a:r>
          </a:p>
          <a:p>
            <a:r>
              <a:rPr lang="en-US" sz="1400" dirty="0">
                <a:ea typeface="+mn-lt"/>
                <a:cs typeface="+mn-lt"/>
              </a:rPr>
              <a:t>In React, when {} are rendered in a </a:t>
            </a:r>
            <a:r>
              <a:rPr lang="en-US" sz="1400" dirty="0" err="1">
                <a:ea typeface="+mn-lt"/>
                <a:cs typeface="+mn-lt"/>
              </a:rPr>
              <a:t>textContent</a:t>
            </a:r>
            <a:r>
              <a:rPr lang="en-US" sz="1400" dirty="0">
                <a:ea typeface="+mn-lt"/>
                <a:cs typeface="+mn-lt"/>
              </a:rPr>
              <a:t>. Injection attacks are prevented, but if HTML attributes use {} (this is called dynamic attribute value) and the value is from user input, you must use a function in place of it to sanitize the user input because React will not by default escape characters in dynamic attributes.</a:t>
            </a:r>
          </a:p>
          <a:p>
            <a:r>
              <a:rPr lang="en-US" sz="1400" dirty="0">
                <a:ea typeface="+mn-lt"/>
                <a:cs typeface="+mn-lt"/>
              </a:rPr>
              <a:t>2. state - state are values managed by a single component.</a:t>
            </a:r>
          </a:p>
          <a:p>
            <a:r>
              <a:rPr lang="en-US" sz="1400" dirty="0">
                <a:ea typeface="+mn-lt"/>
                <a:cs typeface="+mn-lt"/>
              </a:rPr>
              <a:t>3. props - are values passed from a parent component to a child component. The recommendation is to use object </a:t>
            </a:r>
            <a:r>
              <a:rPr lang="en-US" sz="1400" dirty="0" err="1">
                <a:ea typeface="+mn-lt"/>
                <a:cs typeface="+mn-lt"/>
              </a:rPr>
              <a:t>destructuring</a:t>
            </a:r>
            <a:r>
              <a:rPr lang="en-US" sz="1400" dirty="0">
                <a:ea typeface="+mn-lt"/>
                <a:cs typeface="+mn-lt"/>
              </a:rPr>
              <a:t> to access props value in child component. </a:t>
            </a:r>
          </a:p>
          <a:p>
            <a:r>
              <a:rPr lang="en-US" sz="1400" dirty="0">
                <a:ea typeface="+mn-lt"/>
                <a:cs typeface="+mn-lt"/>
              </a:rPr>
              <a:t>4.Fragments - is one way to render multiple elements, this is because React needs a single root element in order to render the children elements. Optionally you can use a div for instance, but fragments avoid having to create an additional node in the DOM. </a:t>
            </a:r>
          </a:p>
        </p:txBody>
      </p:sp>
    </p:spTree>
    <p:extLst>
      <p:ext uri="{BB962C8B-B14F-4D97-AF65-F5344CB8AC3E}">
        <p14:creationId xmlns:p14="http://schemas.microsoft.com/office/powerpoint/2010/main" val="7662271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Vapor Trail</vt:lpstr>
      <vt:lpstr>ReactJs</vt:lpstr>
      <vt:lpstr>agenda</vt:lpstr>
      <vt:lpstr>background</vt:lpstr>
      <vt:lpstr>Background</vt:lpstr>
      <vt:lpstr>demo</vt:lpstr>
      <vt:lpstr>commands</vt:lpstr>
      <vt:lpstr>Commands</vt:lpstr>
      <vt:lpstr>Reactjs application</vt:lpstr>
      <vt:lpstr>More react concepts</vt:lpstr>
      <vt:lpstr>Unwanted Semicolon</vt:lpstr>
      <vt:lpstr>XSS?</vt:lpstr>
      <vt:lpstr>hooks</vt:lpstr>
      <vt:lpstr>UseState()</vt:lpstr>
      <vt:lpstr>Controlled elements</vt:lpstr>
      <vt:lpstr>React-hook-form</vt:lpstr>
      <vt:lpstr>React-hook-form</vt:lpstr>
      <vt:lpstr>React-hook-form</vt:lpstr>
      <vt:lpstr>React-router</vt:lpstr>
      <vt:lpstr>Nested Routes</vt:lpstr>
      <vt:lpstr>axios</vt:lpstr>
      <vt:lpstr>Service Layer</vt:lpstr>
      <vt:lpstr>Process.env</vt:lpstr>
      <vt:lpstr>Some good React practices refs</vt:lpstr>
      <vt:lpstr>Npm test</vt:lpstr>
      <vt:lpstr>testing</vt:lpstr>
      <vt:lpstr>testing</vt:lpstr>
      <vt:lpstr>testing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175</cp:revision>
  <dcterms:created xsi:type="dcterms:W3CDTF">2022-06-14T19:00:51Z</dcterms:created>
  <dcterms:modified xsi:type="dcterms:W3CDTF">2022-06-17T13:19:24Z</dcterms:modified>
</cp:coreProperties>
</file>