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3" r:id="rId6"/>
    <p:sldId id="264" r:id="rId7"/>
    <p:sldId id="265" r:id="rId8"/>
    <p:sldId id="267" r:id="rId9"/>
    <p:sldId id="268" r:id="rId10"/>
    <p:sldId id="269" r:id="rId11"/>
    <p:sldId id="270" r:id="rId12"/>
    <p:sldId id="271" r:id="rId13"/>
    <p:sldId id="272" r:id="rId14"/>
    <p:sldId id="273" r:id="rId15"/>
    <p:sldId id="274" r:id="rId16"/>
    <p:sldId id="266" r:id="rId17"/>
    <p:sldId id="275" r:id="rId18"/>
    <p:sldId id="276"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211"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f1-score</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Sheet1!$A$2:$A$6</c:f>
              <c:numCache>
                <c:formatCode>General</c:formatCode>
                <c:ptCount val="5"/>
                <c:pt idx="0">
                  <c:v>1E-4</c:v>
                </c:pt>
                <c:pt idx="1">
                  <c:v>5.0000000000000001E-4</c:v>
                </c:pt>
                <c:pt idx="2">
                  <c:v>1E-3</c:v>
                </c:pt>
                <c:pt idx="3">
                  <c:v>2E-3</c:v>
                </c:pt>
                <c:pt idx="4">
                  <c:v>5.0000000000000001E-3</c:v>
                </c:pt>
              </c:numCache>
            </c:numRef>
          </c:xVal>
          <c:yVal>
            <c:numRef>
              <c:f>Sheet1!$B$2:$B$6</c:f>
              <c:numCache>
                <c:formatCode>General</c:formatCode>
                <c:ptCount val="5"/>
                <c:pt idx="0">
                  <c:v>0.56000000000000005</c:v>
                </c:pt>
                <c:pt idx="1">
                  <c:v>0.98</c:v>
                </c:pt>
                <c:pt idx="2">
                  <c:v>0.99</c:v>
                </c:pt>
                <c:pt idx="3">
                  <c:v>0.98</c:v>
                </c:pt>
                <c:pt idx="4">
                  <c:v>0.54</c:v>
                </c:pt>
              </c:numCache>
            </c:numRef>
          </c:yVal>
          <c:smooth val="0"/>
          <c:extLst>
            <c:ext xmlns:c16="http://schemas.microsoft.com/office/drawing/2014/chart" uri="{C3380CC4-5D6E-409C-BE32-E72D297353CC}">
              <c16:uniqueId val="{00000000-675E-4B7C-8A12-EB5CDAE5AD50}"/>
            </c:ext>
          </c:extLst>
        </c:ser>
        <c:dLbls>
          <c:showLegendKey val="0"/>
          <c:showVal val="0"/>
          <c:showCatName val="0"/>
          <c:showSerName val="0"/>
          <c:showPercent val="0"/>
          <c:showBubbleSize val="0"/>
        </c:dLbls>
        <c:axId val="1289070095"/>
        <c:axId val="1289066351"/>
      </c:scatterChart>
      <c:valAx>
        <c:axId val="128907009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Adam Learning Rate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9066351"/>
        <c:crosses val="autoZero"/>
        <c:crossBetween val="midCat"/>
      </c:valAx>
      <c:valAx>
        <c:axId val="128906635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f1-score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907009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0B41B-0B08-AB3E-BFB5-402D9B22D0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94E8C3-53F6-0A5D-DCE5-CDD4BC33B8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9A0492-E01A-EAD7-75FB-4BB4A600536B}"/>
              </a:ext>
            </a:extLst>
          </p:cNvPr>
          <p:cNvSpPr>
            <a:spLocks noGrp="1"/>
          </p:cNvSpPr>
          <p:nvPr>
            <p:ph type="dt" sz="half" idx="10"/>
          </p:nvPr>
        </p:nvSpPr>
        <p:spPr/>
        <p:txBody>
          <a:bodyPr/>
          <a:lstStyle/>
          <a:p>
            <a:fld id="{3994E308-5D42-41E4-A879-F0C124F17854}" type="datetimeFigureOut">
              <a:rPr lang="en-US" smtClean="0"/>
              <a:t>12/16/2022</a:t>
            </a:fld>
            <a:endParaRPr lang="en-US"/>
          </a:p>
        </p:txBody>
      </p:sp>
      <p:sp>
        <p:nvSpPr>
          <p:cNvPr id="5" name="Footer Placeholder 4">
            <a:extLst>
              <a:ext uri="{FF2B5EF4-FFF2-40B4-BE49-F238E27FC236}">
                <a16:creationId xmlns:a16="http://schemas.microsoft.com/office/drawing/2014/main" id="{1D2A311E-3BBD-1972-3452-4B74B0D58F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26F454-840F-561B-DC1D-8E162AEF8FBA}"/>
              </a:ext>
            </a:extLst>
          </p:cNvPr>
          <p:cNvSpPr>
            <a:spLocks noGrp="1"/>
          </p:cNvSpPr>
          <p:nvPr>
            <p:ph type="sldNum" sz="quarter" idx="12"/>
          </p:nvPr>
        </p:nvSpPr>
        <p:spPr/>
        <p:txBody>
          <a:bodyPr/>
          <a:lstStyle/>
          <a:p>
            <a:fld id="{106D6B16-EF5A-4EBE-B6F9-79C928B439A3}" type="slidenum">
              <a:rPr lang="en-US" smtClean="0"/>
              <a:t>‹#›</a:t>
            </a:fld>
            <a:endParaRPr lang="en-US"/>
          </a:p>
        </p:txBody>
      </p:sp>
    </p:spTree>
    <p:extLst>
      <p:ext uri="{BB962C8B-B14F-4D97-AF65-F5344CB8AC3E}">
        <p14:creationId xmlns:p14="http://schemas.microsoft.com/office/powerpoint/2010/main" val="648901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DC024-11EB-EC18-7260-CAF7B4AC4C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94625A-0B81-BC69-95AD-929D73D5A6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4C492C-8083-DF8C-5DB6-D763686EECB7}"/>
              </a:ext>
            </a:extLst>
          </p:cNvPr>
          <p:cNvSpPr>
            <a:spLocks noGrp="1"/>
          </p:cNvSpPr>
          <p:nvPr>
            <p:ph type="dt" sz="half" idx="10"/>
          </p:nvPr>
        </p:nvSpPr>
        <p:spPr/>
        <p:txBody>
          <a:bodyPr/>
          <a:lstStyle/>
          <a:p>
            <a:fld id="{3994E308-5D42-41E4-A879-F0C124F17854}" type="datetimeFigureOut">
              <a:rPr lang="en-US" smtClean="0"/>
              <a:t>12/16/2022</a:t>
            </a:fld>
            <a:endParaRPr lang="en-US"/>
          </a:p>
        </p:txBody>
      </p:sp>
      <p:sp>
        <p:nvSpPr>
          <p:cNvPr id="5" name="Footer Placeholder 4">
            <a:extLst>
              <a:ext uri="{FF2B5EF4-FFF2-40B4-BE49-F238E27FC236}">
                <a16:creationId xmlns:a16="http://schemas.microsoft.com/office/drawing/2014/main" id="{C2F44B4D-7B2C-7564-7A2F-E5EDCF3FE5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CFC0B9-5DD1-621E-28BF-59B37AF10237}"/>
              </a:ext>
            </a:extLst>
          </p:cNvPr>
          <p:cNvSpPr>
            <a:spLocks noGrp="1"/>
          </p:cNvSpPr>
          <p:nvPr>
            <p:ph type="sldNum" sz="quarter" idx="12"/>
          </p:nvPr>
        </p:nvSpPr>
        <p:spPr/>
        <p:txBody>
          <a:bodyPr/>
          <a:lstStyle/>
          <a:p>
            <a:fld id="{106D6B16-EF5A-4EBE-B6F9-79C928B439A3}" type="slidenum">
              <a:rPr lang="en-US" smtClean="0"/>
              <a:t>‹#›</a:t>
            </a:fld>
            <a:endParaRPr lang="en-US"/>
          </a:p>
        </p:txBody>
      </p:sp>
    </p:spTree>
    <p:extLst>
      <p:ext uri="{BB962C8B-B14F-4D97-AF65-F5344CB8AC3E}">
        <p14:creationId xmlns:p14="http://schemas.microsoft.com/office/powerpoint/2010/main" val="3492875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B05703-ADA8-4978-93D3-2860626385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FBF178-6102-2E1D-B5A1-283B0837EC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96B152-4F80-5BBF-6FCB-E0B2DDCAF06C}"/>
              </a:ext>
            </a:extLst>
          </p:cNvPr>
          <p:cNvSpPr>
            <a:spLocks noGrp="1"/>
          </p:cNvSpPr>
          <p:nvPr>
            <p:ph type="dt" sz="half" idx="10"/>
          </p:nvPr>
        </p:nvSpPr>
        <p:spPr/>
        <p:txBody>
          <a:bodyPr/>
          <a:lstStyle/>
          <a:p>
            <a:fld id="{3994E308-5D42-41E4-A879-F0C124F17854}" type="datetimeFigureOut">
              <a:rPr lang="en-US" smtClean="0"/>
              <a:t>12/16/2022</a:t>
            </a:fld>
            <a:endParaRPr lang="en-US"/>
          </a:p>
        </p:txBody>
      </p:sp>
      <p:sp>
        <p:nvSpPr>
          <p:cNvPr id="5" name="Footer Placeholder 4">
            <a:extLst>
              <a:ext uri="{FF2B5EF4-FFF2-40B4-BE49-F238E27FC236}">
                <a16:creationId xmlns:a16="http://schemas.microsoft.com/office/drawing/2014/main" id="{CEC8C912-86D6-4FF1-A3F9-0675B73D3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F51071-5B06-AD58-4C96-D33D7E5EE9E8}"/>
              </a:ext>
            </a:extLst>
          </p:cNvPr>
          <p:cNvSpPr>
            <a:spLocks noGrp="1"/>
          </p:cNvSpPr>
          <p:nvPr>
            <p:ph type="sldNum" sz="quarter" idx="12"/>
          </p:nvPr>
        </p:nvSpPr>
        <p:spPr/>
        <p:txBody>
          <a:bodyPr/>
          <a:lstStyle/>
          <a:p>
            <a:fld id="{106D6B16-EF5A-4EBE-B6F9-79C928B439A3}" type="slidenum">
              <a:rPr lang="en-US" smtClean="0"/>
              <a:t>‹#›</a:t>
            </a:fld>
            <a:endParaRPr lang="en-US"/>
          </a:p>
        </p:txBody>
      </p:sp>
    </p:spTree>
    <p:extLst>
      <p:ext uri="{BB962C8B-B14F-4D97-AF65-F5344CB8AC3E}">
        <p14:creationId xmlns:p14="http://schemas.microsoft.com/office/powerpoint/2010/main" val="678066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5C208-279F-E036-3142-9F7DEAB90A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9C1D82-C9E9-265F-3EA7-2A33CDA143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01195B-6E5A-16A0-C6C9-52741504ED67}"/>
              </a:ext>
            </a:extLst>
          </p:cNvPr>
          <p:cNvSpPr>
            <a:spLocks noGrp="1"/>
          </p:cNvSpPr>
          <p:nvPr>
            <p:ph type="dt" sz="half" idx="10"/>
          </p:nvPr>
        </p:nvSpPr>
        <p:spPr/>
        <p:txBody>
          <a:bodyPr/>
          <a:lstStyle/>
          <a:p>
            <a:fld id="{3994E308-5D42-41E4-A879-F0C124F17854}" type="datetimeFigureOut">
              <a:rPr lang="en-US" smtClean="0"/>
              <a:t>12/16/2022</a:t>
            </a:fld>
            <a:endParaRPr lang="en-US"/>
          </a:p>
        </p:txBody>
      </p:sp>
      <p:sp>
        <p:nvSpPr>
          <p:cNvPr id="5" name="Footer Placeholder 4">
            <a:extLst>
              <a:ext uri="{FF2B5EF4-FFF2-40B4-BE49-F238E27FC236}">
                <a16:creationId xmlns:a16="http://schemas.microsoft.com/office/drawing/2014/main" id="{3B42E0C3-5A62-01FF-1476-C2AC11F6C2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AE2DF9-8305-3D29-631B-1C987654AAF7}"/>
              </a:ext>
            </a:extLst>
          </p:cNvPr>
          <p:cNvSpPr>
            <a:spLocks noGrp="1"/>
          </p:cNvSpPr>
          <p:nvPr>
            <p:ph type="sldNum" sz="quarter" idx="12"/>
          </p:nvPr>
        </p:nvSpPr>
        <p:spPr/>
        <p:txBody>
          <a:bodyPr/>
          <a:lstStyle/>
          <a:p>
            <a:fld id="{106D6B16-EF5A-4EBE-B6F9-79C928B439A3}" type="slidenum">
              <a:rPr lang="en-US" smtClean="0"/>
              <a:t>‹#›</a:t>
            </a:fld>
            <a:endParaRPr lang="en-US"/>
          </a:p>
        </p:txBody>
      </p:sp>
    </p:spTree>
    <p:extLst>
      <p:ext uri="{BB962C8B-B14F-4D97-AF65-F5344CB8AC3E}">
        <p14:creationId xmlns:p14="http://schemas.microsoft.com/office/powerpoint/2010/main" val="296228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0C8BB-0105-E7FC-3D8B-265B95E704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6B88F5-56A4-7D8C-F76A-6A6B6B20C2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F950A7-DF72-A1B8-34E4-E7B6669CCB56}"/>
              </a:ext>
            </a:extLst>
          </p:cNvPr>
          <p:cNvSpPr>
            <a:spLocks noGrp="1"/>
          </p:cNvSpPr>
          <p:nvPr>
            <p:ph type="dt" sz="half" idx="10"/>
          </p:nvPr>
        </p:nvSpPr>
        <p:spPr/>
        <p:txBody>
          <a:bodyPr/>
          <a:lstStyle/>
          <a:p>
            <a:fld id="{3994E308-5D42-41E4-A879-F0C124F17854}" type="datetimeFigureOut">
              <a:rPr lang="en-US" smtClean="0"/>
              <a:t>12/16/2022</a:t>
            </a:fld>
            <a:endParaRPr lang="en-US"/>
          </a:p>
        </p:txBody>
      </p:sp>
      <p:sp>
        <p:nvSpPr>
          <p:cNvPr id="5" name="Footer Placeholder 4">
            <a:extLst>
              <a:ext uri="{FF2B5EF4-FFF2-40B4-BE49-F238E27FC236}">
                <a16:creationId xmlns:a16="http://schemas.microsoft.com/office/drawing/2014/main" id="{41607770-0D59-0AE7-36F9-59F2679D8C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8A0C88-AC23-7A0D-D6E4-2E2ADF631162}"/>
              </a:ext>
            </a:extLst>
          </p:cNvPr>
          <p:cNvSpPr>
            <a:spLocks noGrp="1"/>
          </p:cNvSpPr>
          <p:nvPr>
            <p:ph type="sldNum" sz="quarter" idx="12"/>
          </p:nvPr>
        </p:nvSpPr>
        <p:spPr/>
        <p:txBody>
          <a:bodyPr/>
          <a:lstStyle/>
          <a:p>
            <a:fld id="{106D6B16-EF5A-4EBE-B6F9-79C928B439A3}" type="slidenum">
              <a:rPr lang="en-US" smtClean="0"/>
              <a:t>‹#›</a:t>
            </a:fld>
            <a:endParaRPr lang="en-US"/>
          </a:p>
        </p:txBody>
      </p:sp>
    </p:spTree>
    <p:extLst>
      <p:ext uri="{BB962C8B-B14F-4D97-AF65-F5344CB8AC3E}">
        <p14:creationId xmlns:p14="http://schemas.microsoft.com/office/powerpoint/2010/main" val="1782624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453D3-0CEA-647D-F654-3928E7E813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38AF4C-2F50-CDC3-4292-2BF8B7683C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61EBB1-FEC8-7A70-8E8F-92BD020964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09C42B-A5FF-6020-DB48-490583793A64}"/>
              </a:ext>
            </a:extLst>
          </p:cNvPr>
          <p:cNvSpPr>
            <a:spLocks noGrp="1"/>
          </p:cNvSpPr>
          <p:nvPr>
            <p:ph type="dt" sz="half" idx="10"/>
          </p:nvPr>
        </p:nvSpPr>
        <p:spPr/>
        <p:txBody>
          <a:bodyPr/>
          <a:lstStyle/>
          <a:p>
            <a:fld id="{3994E308-5D42-41E4-A879-F0C124F17854}" type="datetimeFigureOut">
              <a:rPr lang="en-US" smtClean="0"/>
              <a:t>12/16/2022</a:t>
            </a:fld>
            <a:endParaRPr lang="en-US"/>
          </a:p>
        </p:txBody>
      </p:sp>
      <p:sp>
        <p:nvSpPr>
          <p:cNvPr id="6" name="Footer Placeholder 5">
            <a:extLst>
              <a:ext uri="{FF2B5EF4-FFF2-40B4-BE49-F238E27FC236}">
                <a16:creationId xmlns:a16="http://schemas.microsoft.com/office/drawing/2014/main" id="{3F177095-E3ED-3F8A-B927-D9716684DB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5DB4CE-71B0-5FA8-BD84-8F4FB0742435}"/>
              </a:ext>
            </a:extLst>
          </p:cNvPr>
          <p:cNvSpPr>
            <a:spLocks noGrp="1"/>
          </p:cNvSpPr>
          <p:nvPr>
            <p:ph type="sldNum" sz="quarter" idx="12"/>
          </p:nvPr>
        </p:nvSpPr>
        <p:spPr/>
        <p:txBody>
          <a:bodyPr/>
          <a:lstStyle/>
          <a:p>
            <a:fld id="{106D6B16-EF5A-4EBE-B6F9-79C928B439A3}" type="slidenum">
              <a:rPr lang="en-US" smtClean="0"/>
              <a:t>‹#›</a:t>
            </a:fld>
            <a:endParaRPr lang="en-US"/>
          </a:p>
        </p:txBody>
      </p:sp>
    </p:spTree>
    <p:extLst>
      <p:ext uri="{BB962C8B-B14F-4D97-AF65-F5344CB8AC3E}">
        <p14:creationId xmlns:p14="http://schemas.microsoft.com/office/powerpoint/2010/main" val="1865062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4AD47-A8C0-BF0E-E1D7-DDB8193B81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BDD6D2-945C-65D6-CF6A-F132F1C6C8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7DA4D7-50D0-9C0C-DB2C-647F6D430E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F72A07-EE2C-6D61-81A1-68653C4B58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381AD6-D444-32CE-C155-B0F83CDC42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153CDE-D38B-CDE6-C7FD-23518B919DB1}"/>
              </a:ext>
            </a:extLst>
          </p:cNvPr>
          <p:cNvSpPr>
            <a:spLocks noGrp="1"/>
          </p:cNvSpPr>
          <p:nvPr>
            <p:ph type="dt" sz="half" idx="10"/>
          </p:nvPr>
        </p:nvSpPr>
        <p:spPr/>
        <p:txBody>
          <a:bodyPr/>
          <a:lstStyle/>
          <a:p>
            <a:fld id="{3994E308-5D42-41E4-A879-F0C124F17854}" type="datetimeFigureOut">
              <a:rPr lang="en-US" smtClean="0"/>
              <a:t>12/16/2022</a:t>
            </a:fld>
            <a:endParaRPr lang="en-US"/>
          </a:p>
        </p:txBody>
      </p:sp>
      <p:sp>
        <p:nvSpPr>
          <p:cNvPr id="8" name="Footer Placeholder 7">
            <a:extLst>
              <a:ext uri="{FF2B5EF4-FFF2-40B4-BE49-F238E27FC236}">
                <a16:creationId xmlns:a16="http://schemas.microsoft.com/office/drawing/2014/main" id="{14303CD4-88DF-477B-3E8F-F9CD4A8CE8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FA0712-01D7-AD1F-5EB2-D4B1B580D047}"/>
              </a:ext>
            </a:extLst>
          </p:cNvPr>
          <p:cNvSpPr>
            <a:spLocks noGrp="1"/>
          </p:cNvSpPr>
          <p:nvPr>
            <p:ph type="sldNum" sz="quarter" idx="12"/>
          </p:nvPr>
        </p:nvSpPr>
        <p:spPr/>
        <p:txBody>
          <a:bodyPr/>
          <a:lstStyle/>
          <a:p>
            <a:fld id="{106D6B16-EF5A-4EBE-B6F9-79C928B439A3}" type="slidenum">
              <a:rPr lang="en-US" smtClean="0"/>
              <a:t>‹#›</a:t>
            </a:fld>
            <a:endParaRPr lang="en-US"/>
          </a:p>
        </p:txBody>
      </p:sp>
    </p:spTree>
    <p:extLst>
      <p:ext uri="{BB962C8B-B14F-4D97-AF65-F5344CB8AC3E}">
        <p14:creationId xmlns:p14="http://schemas.microsoft.com/office/powerpoint/2010/main" val="1661165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2C792-2ED4-1EAF-EFFC-5120EFF62D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4E13BA-EEC2-D55D-E36F-58F711BB5527}"/>
              </a:ext>
            </a:extLst>
          </p:cNvPr>
          <p:cNvSpPr>
            <a:spLocks noGrp="1"/>
          </p:cNvSpPr>
          <p:nvPr>
            <p:ph type="dt" sz="half" idx="10"/>
          </p:nvPr>
        </p:nvSpPr>
        <p:spPr/>
        <p:txBody>
          <a:bodyPr/>
          <a:lstStyle/>
          <a:p>
            <a:fld id="{3994E308-5D42-41E4-A879-F0C124F17854}" type="datetimeFigureOut">
              <a:rPr lang="en-US" smtClean="0"/>
              <a:t>12/16/2022</a:t>
            </a:fld>
            <a:endParaRPr lang="en-US"/>
          </a:p>
        </p:txBody>
      </p:sp>
      <p:sp>
        <p:nvSpPr>
          <p:cNvPr id="4" name="Footer Placeholder 3">
            <a:extLst>
              <a:ext uri="{FF2B5EF4-FFF2-40B4-BE49-F238E27FC236}">
                <a16:creationId xmlns:a16="http://schemas.microsoft.com/office/drawing/2014/main" id="{4A2EF325-FB2B-3078-91FB-D4C4063E84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8BE4B6-F182-FE23-02C8-6D8E4852A445}"/>
              </a:ext>
            </a:extLst>
          </p:cNvPr>
          <p:cNvSpPr>
            <a:spLocks noGrp="1"/>
          </p:cNvSpPr>
          <p:nvPr>
            <p:ph type="sldNum" sz="quarter" idx="12"/>
          </p:nvPr>
        </p:nvSpPr>
        <p:spPr/>
        <p:txBody>
          <a:bodyPr/>
          <a:lstStyle/>
          <a:p>
            <a:fld id="{106D6B16-EF5A-4EBE-B6F9-79C928B439A3}" type="slidenum">
              <a:rPr lang="en-US" smtClean="0"/>
              <a:t>‹#›</a:t>
            </a:fld>
            <a:endParaRPr lang="en-US"/>
          </a:p>
        </p:txBody>
      </p:sp>
    </p:spTree>
    <p:extLst>
      <p:ext uri="{BB962C8B-B14F-4D97-AF65-F5344CB8AC3E}">
        <p14:creationId xmlns:p14="http://schemas.microsoft.com/office/powerpoint/2010/main" val="2449423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0CC5BE-F8B0-C275-3F87-3EAD7F21D671}"/>
              </a:ext>
            </a:extLst>
          </p:cNvPr>
          <p:cNvSpPr>
            <a:spLocks noGrp="1"/>
          </p:cNvSpPr>
          <p:nvPr>
            <p:ph type="dt" sz="half" idx="10"/>
          </p:nvPr>
        </p:nvSpPr>
        <p:spPr/>
        <p:txBody>
          <a:bodyPr/>
          <a:lstStyle/>
          <a:p>
            <a:fld id="{3994E308-5D42-41E4-A879-F0C124F17854}" type="datetimeFigureOut">
              <a:rPr lang="en-US" smtClean="0"/>
              <a:t>12/16/2022</a:t>
            </a:fld>
            <a:endParaRPr lang="en-US"/>
          </a:p>
        </p:txBody>
      </p:sp>
      <p:sp>
        <p:nvSpPr>
          <p:cNvPr id="3" name="Footer Placeholder 2">
            <a:extLst>
              <a:ext uri="{FF2B5EF4-FFF2-40B4-BE49-F238E27FC236}">
                <a16:creationId xmlns:a16="http://schemas.microsoft.com/office/drawing/2014/main" id="{B875F961-0C05-B5AE-1953-042DED7906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71D7A5-6212-25E6-26BF-52368B4E634A}"/>
              </a:ext>
            </a:extLst>
          </p:cNvPr>
          <p:cNvSpPr>
            <a:spLocks noGrp="1"/>
          </p:cNvSpPr>
          <p:nvPr>
            <p:ph type="sldNum" sz="quarter" idx="12"/>
          </p:nvPr>
        </p:nvSpPr>
        <p:spPr/>
        <p:txBody>
          <a:bodyPr/>
          <a:lstStyle/>
          <a:p>
            <a:fld id="{106D6B16-EF5A-4EBE-B6F9-79C928B439A3}" type="slidenum">
              <a:rPr lang="en-US" smtClean="0"/>
              <a:t>‹#›</a:t>
            </a:fld>
            <a:endParaRPr lang="en-US"/>
          </a:p>
        </p:txBody>
      </p:sp>
    </p:spTree>
    <p:extLst>
      <p:ext uri="{BB962C8B-B14F-4D97-AF65-F5344CB8AC3E}">
        <p14:creationId xmlns:p14="http://schemas.microsoft.com/office/powerpoint/2010/main" val="2348188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67AB7-457B-7B20-B6DD-7A18EAABCD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2FAC8D-FCF8-2C11-BD7A-BA170EC547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536882-A6F6-EBCB-0CC1-66DA21896E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786E40-D5FA-F38D-A15F-3F647980021C}"/>
              </a:ext>
            </a:extLst>
          </p:cNvPr>
          <p:cNvSpPr>
            <a:spLocks noGrp="1"/>
          </p:cNvSpPr>
          <p:nvPr>
            <p:ph type="dt" sz="half" idx="10"/>
          </p:nvPr>
        </p:nvSpPr>
        <p:spPr/>
        <p:txBody>
          <a:bodyPr/>
          <a:lstStyle/>
          <a:p>
            <a:fld id="{3994E308-5D42-41E4-A879-F0C124F17854}" type="datetimeFigureOut">
              <a:rPr lang="en-US" smtClean="0"/>
              <a:t>12/16/2022</a:t>
            </a:fld>
            <a:endParaRPr lang="en-US"/>
          </a:p>
        </p:txBody>
      </p:sp>
      <p:sp>
        <p:nvSpPr>
          <p:cNvPr id="6" name="Footer Placeholder 5">
            <a:extLst>
              <a:ext uri="{FF2B5EF4-FFF2-40B4-BE49-F238E27FC236}">
                <a16:creationId xmlns:a16="http://schemas.microsoft.com/office/drawing/2014/main" id="{555FD8FC-E4DE-C83A-3070-910DDC5110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6AA78E-D05D-25A8-EA4F-C868D88318CA}"/>
              </a:ext>
            </a:extLst>
          </p:cNvPr>
          <p:cNvSpPr>
            <a:spLocks noGrp="1"/>
          </p:cNvSpPr>
          <p:nvPr>
            <p:ph type="sldNum" sz="quarter" idx="12"/>
          </p:nvPr>
        </p:nvSpPr>
        <p:spPr/>
        <p:txBody>
          <a:bodyPr/>
          <a:lstStyle/>
          <a:p>
            <a:fld id="{106D6B16-EF5A-4EBE-B6F9-79C928B439A3}" type="slidenum">
              <a:rPr lang="en-US" smtClean="0"/>
              <a:t>‹#›</a:t>
            </a:fld>
            <a:endParaRPr lang="en-US"/>
          </a:p>
        </p:txBody>
      </p:sp>
    </p:spTree>
    <p:extLst>
      <p:ext uri="{BB962C8B-B14F-4D97-AF65-F5344CB8AC3E}">
        <p14:creationId xmlns:p14="http://schemas.microsoft.com/office/powerpoint/2010/main" val="2488904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675CA-3C42-6979-C98E-463FAAE021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69AF9C-87AE-8A8F-0ECF-457CA6D298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08F079-349D-99EC-5764-445D6BBC42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D82B9A-0E63-B460-903A-73A32277A687}"/>
              </a:ext>
            </a:extLst>
          </p:cNvPr>
          <p:cNvSpPr>
            <a:spLocks noGrp="1"/>
          </p:cNvSpPr>
          <p:nvPr>
            <p:ph type="dt" sz="half" idx="10"/>
          </p:nvPr>
        </p:nvSpPr>
        <p:spPr/>
        <p:txBody>
          <a:bodyPr/>
          <a:lstStyle/>
          <a:p>
            <a:fld id="{3994E308-5D42-41E4-A879-F0C124F17854}" type="datetimeFigureOut">
              <a:rPr lang="en-US" smtClean="0"/>
              <a:t>12/16/2022</a:t>
            </a:fld>
            <a:endParaRPr lang="en-US"/>
          </a:p>
        </p:txBody>
      </p:sp>
      <p:sp>
        <p:nvSpPr>
          <p:cNvPr id="6" name="Footer Placeholder 5">
            <a:extLst>
              <a:ext uri="{FF2B5EF4-FFF2-40B4-BE49-F238E27FC236}">
                <a16:creationId xmlns:a16="http://schemas.microsoft.com/office/drawing/2014/main" id="{78010A14-8129-37EC-BFBA-C40062D7B9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9CC921-D92C-3D08-234D-6F95419C3A01}"/>
              </a:ext>
            </a:extLst>
          </p:cNvPr>
          <p:cNvSpPr>
            <a:spLocks noGrp="1"/>
          </p:cNvSpPr>
          <p:nvPr>
            <p:ph type="sldNum" sz="quarter" idx="12"/>
          </p:nvPr>
        </p:nvSpPr>
        <p:spPr/>
        <p:txBody>
          <a:bodyPr/>
          <a:lstStyle/>
          <a:p>
            <a:fld id="{106D6B16-EF5A-4EBE-B6F9-79C928B439A3}" type="slidenum">
              <a:rPr lang="en-US" smtClean="0"/>
              <a:t>‹#›</a:t>
            </a:fld>
            <a:endParaRPr lang="en-US"/>
          </a:p>
        </p:txBody>
      </p:sp>
    </p:spTree>
    <p:extLst>
      <p:ext uri="{BB962C8B-B14F-4D97-AF65-F5344CB8AC3E}">
        <p14:creationId xmlns:p14="http://schemas.microsoft.com/office/powerpoint/2010/main" val="3925791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7000CD-5B73-CA4A-F5D5-D0A2E3C04A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534EBE-846D-BD7C-FCD7-2B34080B28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B95E28-5B5D-418D-F196-D43B790B1B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94E308-5D42-41E4-A879-F0C124F17854}" type="datetimeFigureOut">
              <a:rPr lang="en-US" smtClean="0"/>
              <a:t>12/16/2022</a:t>
            </a:fld>
            <a:endParaRPr lang="en-US"/>
          </a:p>
        </p:txBody>
      </p:sp>
      <p:sp>
        <p:nvSpPr>
          <p:cNvPr id="5" name="Footer Placeholder 4">
            <a:extLst>
              <a:ext uri="{FF2B5EF4-FFF2-40B4-BE49-F238E27FC236}">
                <a16:creationId xmlns:a16="http://schemas.microsoft.com/office/drawing/2014/main" id="{7BBE35B9-8E76-E925-7F83-B1F259CF00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87CBF8-9834-7808-00CD-D8EEBD0CE4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6D6B16-EF5A-4EBE-B6F9-79C928B439A3}" type="slidenum">
              <a:rPr lang="en-US" smtClean="0"/>
              <a:t>‹#›</a:t>
            </a:fld>
            <a:endParaRPr lang="en-US"/>
          </a:p>
        </p:txBody>
      </p:sp>
    </p:spTree>
    <p:extLst>
      <p:ext uri="{BB962C8B-B14F-4D97-AF65-F5344CB8AC3E}">
        <p14:creationId xmlns:p14="http://schemas.microsoft.com/office/powerpoint/2010/main" val="3505532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png"/><Relationship Id="rId7"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19.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BE671-5DC2-1560-B9CB-BC24DA90CA54}"/>
              </a:ext>
            </a:extLst>
          </p:cNvPr>
          <p:cNvSpPr>
            <a:spLocks noGrp="1"/>
          </p:cNvSpPr>
          <p:nvPr>
            <p:ph type="ctrTitle"/>
          </p:nvPr>
        </p:nvSpPr>
        <p:spPr/>
        <p:txBody>
          <a:bodyPr>
            <a:normAutofit fontScale="90000"/>
          </a:bodyPr>
          <a:lstStyle/>
          <a:p>
            <a:r>
              <a:rPr lang="en-US" dirty="0"/>
              <a:t>Detection of Malaria in Red Blood Cells using Deep Learning</a:t>
            </a:r>
          </a:p>
        </p:txBody>
      </p:sp>
      <p:sp>
        <p:nvSpPr>
          <p:cNvPr id="3" name="Subtitle 2">
            <a:extLst>
              <a:ext uri="{FF2B5EF4-FFF2-40B4-BE49-F238E27FC236}">
                <a16:creationId xmlns:a16="http://schemas.microsoft.com/office/drawing/2014/main" id="{A8110031-7C32-DAA0-A145-9572E34BDD44}"/>
              </a:ext>
            </a:extLst>
          </p:cNvPr>
          <p:cNvSpPr>
            <a:spLocks noGrp="1"/>
          </p:cNvSpPr>
          <p:nvPr>
            <p:ph type="subTitle" idx="1"/>
          </p:nvPr>
        </p:nvSpPr>
        <p:spPr>
          <a:xfrm>
            <a:off x="1524000" y="3920149"/>
            <a:ext cx="9144000" cy="2199993"/>
          </a:xfrm>
        </p:spPr>
        <p:txBody>
          <a:bodyPr/>
          <a:lstStyle/>
          <a:p>
            <a:r>
              <a:rPr lang="en-US" dirty="0"/>
              <a:t>Abhinav Ram Mohan</a:t>
            </a:r>
          </a:p>
          <a:p>
            <a:endParaRPr lang="en-US" dirty="0"/>
          </a:p>
          <a:p>
            <a:r>
              <a:rPr lang="en-US" dirty="0"/>
              <a:t>MIT ADSP – December 2022</a:t>
            </a:r>
          </a:p>
        </p:txBody>
      </p:sp>
      <p:pic>
        <p:nvPicPr>
          <p:cNvPr id="1026" name="Picture 2" descr="20 Best Data Science Certifications &amp; Courses Online [2022]">
            <a:extLst>
              <a:ext uri="{FF2B5EF4-FFF2-40B4-BE49-F238E27FC236}">
                <a16:creationId xmlns:a16="http://schemas.microsoft.com/office/drawing/2014/main" id="{B451F0F1-A841-7A3F-2801-A746E9D7B5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44756"/>
            <a:ext cx="2311127" cy="11671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rograms with Great Learning - IDSS">
            <a:extLst>
              <a:ext uri="{FF2B5EF4-FFF2-40B4-BE49-F238E27FC236}">
                <a16:creationId xmlns:a16="http://schemas.microsoft.com/office/drawing/2014/main" id="{CD084E57-4180-641C-70BA-52FFFBDBC1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3052" y="5792588"/>
            <a:ext cx="3038947" cy="1065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1650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63EF-2A68-83E2-2CD0-DA73C3561603}"/>
              </a:ext>
            </a:extLst>
          </p:cNvPr>
          <p:cNvSpPr>
            <a:spLocks noGrp="1"/>
          </p:cNvSpPr>
          <p:nvPr>
            <p:ph type="title"/>
          </p:nvPr>
        </p:nvSpPr>
        <p:spPr>
          <a:xfrm>
            <a:off x="289710" y="-77835"/>
            <a:ext cx="10515600" cy="1325563"/>
          </a:xfrm>
        </p:spPr>
        <p:txBody>
          <a:bodyPr>
            <a:normAutofit/>
          </a:bodyPr>
          <a:lstStyle/>
          <a:p>
            <a:r>
              <a:rPr lang="en-US" sz="4000" dirty="0"/>
              <a:t>Final Comments</a:t>
            </a:r>
          </a:p>
        </p:txBody>
      </p:sp>
      <p:pic>
        <p:nvPicPr>
          <p:cNvPr id="4" name="Picture 2" descr="20 Best Data Science Certifications &amp; Courses Online [2022]">
            <a:extLst>
              <a:ext uri="{FF2B5EF4-FFF2-40B4-BE49-F238E27FC236}">
                <a16:creationId xmlns:a16="http://schemas.microsoft.com/office/drawing/2014/main" id="{640EB6EC-77E9-75EE-8771-E386227F46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5749" y="0"/>
            <a:ext cx="1566251" cy="79095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Programs with Great Learning - IDSS">
            <a:extLst>
              <a:ext uri="{FF2B5EF4-FFF2-40B4-BE49-F238E27FC236}">
                <a16:creationId xmlns:a16="http://schemas.microsoft.com/office/drawing/2014/main" id="{C147DD42-6ABA-34C6-30FD-CDA0FF9DD4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176963"/>
            <a:ext cx="1942568" cy="6810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2074746-D6E3-E15E-FA5F-ABF41CEB10A8}"/>
              </a:ext>
            </a:extLst>
          </p:cNvPr>
          <p:cNvSpPr txBox="1"/>
          <p:nvPr/>
        </p:nvSpPr>
        <p:spPr>
          <a:xfrm>
            <a:off x="487378" y="1441541"/>
            <a:ext cx="11217243"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mj-lt"/>
              </a:rPr>
              <a:t>Deep learning using CNNs are useful for gaining insights from histological (microscopic) data</a:t>
            </a:r>
          </a:p>
          <a:p>
            <a:pPr marL="285750" indent="-285750">
              <a:buFont typeface="Arial" panose="020B0604020202020204" pitchFamily="34" charset="0"/>
              <a:buChar char="•"/>
            </a:pPr>
            <a:r>
              <a:rPr lang="en-US" sz="2400" dirty="0">
                <a:latin typeface="+mj-lt"/>
              </a:rPr>
              <a:t>Greatly benefit the advancement of science and research through large-scale data analysis</a:t>
            </a:r>
          </a:p>
          <a:p>
            <a:pPr marL="285750" indent="-285750">
              <a:buFont typeface="Arial" panose="020B0604020202020204" pitchFamily="34" charset="0"/>
              <a:buChar char="•"/>
            </a:pPr>
            <a:r>
              <a:rPr lang="en-US" sz="2400" dirty="0">
                <a:latin typeface="+mj-lt"/>
              </a:rPr>
              <a:t>Over time, algorithms that are developed may have multiple uses for multiple applications</a:t>
            </a:r>
          </a:p>
        </p:txBody>
      </p:sp>
      <p:sp>
        <p:nvSpPr>
          <p:cNvPr id="8" name="Arrow: Right 7">
            <a:extLst>
              <a:ext uri="{FF2B5EF4-FFF2-40B4-BE49-F238E27FC236}">
                <a16:creationId xmlns:a16="http://schemas.microsoft.com/office/drawing/2014/main" id="{9B8863EF-42FA-11B5-51BC-9873444FB952}"/>
              </a:ext>
            </a:extLst>
          </p:cNvPr>
          <p:cNvSpPr/>
          <p:nvPr/>
        </p:nvSpPr>
        <p:spPr>
          <a:xfrm>
            <a:off x="1435573" y="4589610"/>
            <a:ext cx="1376127" cy="4526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9" name="TextBox 8">
            <a:extLst>
              <a:ext uri="{FF2B5EF4-FFF2-40B4-BE49-F238E27FC236}">
                <a16:creationId xmlns:a16="http://schemas.microsoft.com/office/drawing/2014/main" id="{61A8AF2B-B76B-CF2E-BDFC-D1DA0715D608}"/>
              </a:ext>
            </a:extLst>
          </p:cNvPr>
          <p:cNvSpPr txBox="1"/>
          <p:nvPr/>
        </p:nvSpPr>
        <p:spPr>
          <a:xfrm>
            <a:off x="3001822" y="4400449"/>
            <a:ext cx="8785789" cy="830997"/>
          </a:xfrm>
          <a:prstGeom prst="rect">
            <a:avLst/>
          </a:prstGeom>
          <a:noFill/>
        </p:spPr>
        <p:txBody>
          <a:bodyPr wrap="square" rtlCol="0">
            <a:spAutoFit/>
          </a:bodyPr>
          <a:lstStyle/>
          <a:p>
            <a:r>
              <a:rPr lang="en-US" sz="2400" dirty="0">
                <a:latin typeface="+mj-lt"/>
              </a:rPr>
              <a:t>Many applications in R&amp;D in clinical settings, academia and biotech industries</a:t>
            </a:r>
          </a:p>
        </p:txBody>
      </p:sp>
    </p:spTree>
    <p:extLst>
      <p:ext uri="{BB962C8B-B14F-4D97-AF65-F5344CB8AC3E}">
        <p14:creationId xmlns:p14="http://schemas.microsoft.com/office/powerpoint/2010/main" val="4053320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351F6-77CD-82AA-633C-B9A1FAD58530}"/>
              </a:ext>
            </a:extLst>
          </p:cNvPr>
          <p:cNvSpPr>
            <a:spLocks noGrp="1"/>
          </p:cNvSpPr>
          <p:nvPr>
            <p:ph type="title"/>
          </p:nvPr>
        </p:nvSpPr>
        <p:spPr>
          <a:xfrm>
            <a:off x="838200" y="2766218"/>
            <a:ext cx="10515600" cy="1325563"/>
          </a:xfrm>
        </p:spPr>
        <p:txBody>
          <a:bodyPr/>
          <a:lstStyle/>
          <a:p>
            <a:pPr algn="ctr"/>
            <a:r>
              <a:rPr lang="en-US" dirty="0"/>
              <a:t>Thank You!</a:t>
            </a:r>
          </a:p>
        </p:txBody>
      </p:sp>
      <p:pic>
        <p:nvPicPr>
          <p:cNvPr id="4" name="Picture 2" descr="20 Best Data Science Certifications &amp; Courses Online [2022]">
            <a:extLst>
              <a:ext uri="{FF2B5EF4-FFF2-40B4-BE49-F238E27FC236}">
                <a16:creationId xmlns:a16="http://schemas.microsoft.com/office/drawing/2014/main" id="{45460F1F-055A-CE55-6449-C8C5130FAE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5749" y="0"/>
            <a:ext cx="1566251" cy="79095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Programs with Great Learning - IDSS">
            <a:extLst>
              <a:ext uri="{FF2B5EF4-FFF2-40B4-BE49-F238E27FC236}">
                <a16:creationId xmlns:a16="http://schemas.microsoft.com/office/drawing/2014/main" id="{9B9BF7B1-A225-5161-CB94-E92A6FEB57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176963"/>
            <a:ext cx="1942568" cy="681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808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351F6-77CD-82AA-633C-B9A1FAD58530}"/>
              </a:ext>
            </a:extLst>
          </p:cNvPr>
          <p:cNvSpPr>
            <a:spLocks noGrp="1"/>
          </p:cNvSpPr>
          <p:nvPr>
            <p:ph type="title"/>
          </p:nvPr>
        </p:nvSpPr>
        <p:spPr>
          <a:xfrm>
            <a:off x="838200" y="2766218"/>
            <a:ext cx="10515600" cy="1325563"/>
          </a:xfrm>
        </p:spPr>
        <p:txBody>
          <a:bodyPr/>
          <a:lstStyle/>
          <a:p>
            <a:pPr algn="ctr"/>
            <a:r>
              <a:rPr lang="en-US" dirty="0"/>
              <a:t>Appendix</a:t>
            </a:r>
          </a:p>
        </p:txBody>
      </p:sp>
      <p:pic>
        <p:nvPicPr>
          <p:cNvPr id="4" name="Picture 2" descr="20 Best Data Science Certifications &amp; Courses Online [2022]">
            <a:extLst>
              <a:ext uri="{FF2B5EF4-FFF2-40B4-BE49-F238E27FC236}">
                <a16:creationId xmlns:a16="http://schemas.microsoft.com/office/drawing/2014/main" id="{45460F1F-055A-CE55-6449-C8C5130FAE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5749" y="0"/>
            <a:ext cx="1566251" cy="79095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Programs with Great Learning - IDSS">
            <a:extLst>
              <a:ext uri="{FF2B5EF4-FFF2-40B4-BE49-F238E27FC236}">
                <a16:creationId xmlns:a16="http://schemas.microsoft.com/office/drawing/2014/main" id="{9B9BF7B1-A225-5161-CB94-E92A6FEB57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176963"/>
            <a:ext cx="1942568" cy="681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93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49A68-1DDA-AB16-4941-E76ECD34ECA4}"/>
              </a:ext>
            </a:extLst>
          </p:cNvPr>
          <p:cNvSpPr>
            <a:spLocks noGrp="1"/>
          </p:cNvSpPr>
          <p:nvPr>
            <p:ph type="title"/>
          </p:nvPr>
        </p:nvSpPr>
        <p:spPr>
          <a:xfrm>
            <a:off x="40935" y="-162536"/>
            <a:ext cx="10515600" cy="1325563"/>
          </a:xfrm>
        </p:spPr>
        <p:txBody>
          <a:bodyPr>
            <a:normAutofit/>
          </a:bodyPr>
          <a:lstStyle/>
          <a:p>
            <a:r>
              <a:rPr lang="en-US" sz="3600" dirty="0"/>
              <a:t>Base Model</a:t>
            </a:r>
          </a:p>
        </p:txBody>
      </p:sp>
      <p:sp>
        <p:nvSpPr>
          <p:cNvPr id="3" name="Content Placeholder 2">
            <a:extLst>
              <a:ext uri="{FF2B5EF4-FFF2-40B4-BE49-F238E27FC236}">
                <a16:creationId xmlns:a16="http://schemas.microsoft.com/office/drawing/2014/main" id="{1ADFDA40-3250-E466-D952-B61987370C9F}"/>
              </a:ext>
            </a:extLst>
          </p:cNvPr>
          <p:cNvSpPr>
            <a:spLocks noGrp="1"/>
          </p:cNvSpPr>
          <p:nvPr>
            <p:ph idx="1"/>
          </p:nvPr>
        </p:nvSpPr>
        <p:spPr>
          <a:xfrm>
            <a:off x="0" y="845180"/>
            <a:ext cx="10515600" cy="4351338"/>
          </a:xfrm>
        </p:spPr>
        <p:txBody>
          <a:bodyPr>
            <a:normAutofit/>
          </a:bodyPr>
          <a:lstStyle/>
          <a:p>
            <a:r>
              <a:rPr lang="en-US" dirty="0">
                <a:latin typeface="+mj-lt"/>
              </a:rPr>
              <a:t>Architecture</a:t>
            </a:r>
          </a:p>
          <a:p>
            <a:endParaRPr lang="en-US" dirty="0">
              <a:latin typeface="+mj-lt"/>
            </a:endParaRPr>
          </a:p>
          <a:p>
            <a:endParaRPr lang="en-US" dirty="0">
              <a:latin typeface="+mj-lt"/>
            </a:endParaRPr>
          </a:p>
          <a:p>
            <a:endParaRPr lang="en-US" dirty="0">
              <a:latin typeface="+mj-lt"/>
            </a:endParaRPr>
          </a:p>
          <a:p>
            <a:pPr marL="0" indent="0">
              <a:buNone/>
            </a:pPr>
            <a:endParaRPr lang="en-US" dirty="0">
              <a:latin typeface="+mj-lt"/>
            </a:endParaRPr>
          </a:p>
          <a:p>
            <a:pPr marL="0" indent="0">
              <a:buNone/>
            </a:pPr>
            <a:r>
              <a:rPr lang="en-US" dirty="0">
                <a:latin typeface="+mj-lt"/>
              </a:rPr>
              <a:t>Outcomes:</a:t>
            </a:r>
          </a:p>
        </p:txBody>
      </p:sp>
      <p:pic>
        <p:nvPicPr>
          <p:cNvPr id="5" name="Picture 4" descr="Programs with Great Learning - IDSS">
            <a:extLst>
              <a:ext uri="{FF2B5EF4-FFF2-40B4-BE49-F238E27FC236}">
                <a16:creationId xmlns:a16="http://schemas.microsoft.com/office/drawing/2014/main" id="{309DE1CD-4D35-F29D-DED7-65DF4F968A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76963"/>
            <a:ext cx="1942568" cy="6810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20 Best Data Science Certifications &amp; Courses Online [2022]">
            <a:extLst>
              <a:ext uri="{FF2B5EF4-FFF2-40B4-BE49-F238E27FC236}">
                <a16:creationId xmlns:a16="http://schemas.microsoft.com/office/drawing/2014/main" id="{4A8AD364-FC75-BAE7-AC70-BE9AF249E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5749" y="0"/>
            <a:ext cx="1566251" cy="790957"/>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73F7FD07-1CFF-3E5C-45E6-8E4E6A2D58B8}"/>
              </a:ext>
            </a:extLst>
          </p:cNvPr>
          <p:cNvSpPr txBox="1"/>
          <p:nvPr/>
        </p:nvSpPr>
        <p:spPr>
          <a:xfrm>
            <a:off x="-40935" y="3871081"/>
            <a:ext cx="2305430" cy="338554"/>
          </a:xfrm>
          <a:prstGeom prst="rect">
            <a:avLst/>
          </a:prstGeom>
          <a:noFill/>
        </p:spPr>
        <p:txBody>
          <a:bodyPr wrap="square" rtlCol="0">
            <a:spAutoFit/>
          </a:bodyPr>
          <a:lstStyle/>
          <a:p>
            <a:pPr algn="ctr"/>
            <a:r>
              <a:rPr lang="en-US" sz="1600" dirty="0">
                <a:latin typeface="+mj-lt"/>
              </a:rPr>
              <a:t>Model Accuracy: 96.5%</a:t>
            </a:r>
          </a:p>
        </p:txBody>
      </p:sp>
      <p:cxnSp>
        <p:nvCxnSpPr>
          <p:cNvPr id="41" name="Straight Connector 40">
            <a:extLst>
              <a:ext uri="{FF2B5EF4-FFF2-40B4-BE49-F238E27FC236}">
                <a16:creationId xmlns:a16="http://schemas.microsoft.com/office/drawing/2014/main" id="{2E5E07F3-BC7D-1CCB-E308-33B24682CA60}"/>
              </a:ext>
            </a:extLst>
          </p:cNvPr>
          <p:cNvCxnSpPr>
            <a:cxnSpLocks/>
          </p:cNvCxnSpPr>
          <p:nvPr/>
        </p:nvCxnSpPr>
        <p:spPr>
          <a:xfrm>
            <a:off x="7381188" y="565608"/>
            <a:ext cx="0" cy="6136850"/>
          </a:xfrm>
          <a:prstGeom prst="line">
            <a:avLst/>
          </a:prstGeom>
        </p:spPr>
        <p:style>
          <a:lnRef idx="1">
            <a:schemeClr val="accent1"/>
          </a:lnRef>
          <a:fillRef idx="0">
            <a:schemeClr val="accent1"/>
          </a:fillRef>
          <a:effectRef idx="0">
            <a:schemeClr val="accent1"/>
          </a:effectRef>
          <a:fontRef idx="minor">
            <a:schemeClr val="tx1"/>
          </a:fontRef>
        </p:style>
      </p:cxnSp>
      <p:pic>
        <p:nvPicPr>
          <p:cNvPr id="44" name="Picture 43">
            <a:extLst>
              <a:ext uri="{FF2B5EF4-FFF2-40B4-BE49-F238E27FC236}">
                <a16:creationId xmlns:a16="http://schemas.microsoft.com/office/drawing/2014/main" id="{48D65C41-B99C-56C2-19B4-BCE72D35CF22}"/>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2" y="4477280"/>
            <a:ext cx="3785813" cy="1268199"/>
          </a:xfrm>
          <a:prstGeom prst="rect">
            <a:avLst/>
          </a:prstGeom>
        </p:spPr>
      </p:pic>
      <p:pic>
        <p:nvPicPr>
          <p:cNvPr id="1028" name="Picture 4">
            <a:extLst>
              <a:ext uri="{FF2B5EF4-FFF2-40B4-BE49-F238E27FC236}">
                <a16:creationId xmlns:a16="http://schemas.microsoft.com/office/drawing/2014/main" id="{EF6638D5-AD93-65B6-05A8-42B72D00A0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7053" y="4065729"/>
            <a:ext cx="3353127" cy="22615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1128C9D-8F3E-D6BF-5575-F087D9599F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57339" y="675750"/>
            <a:ext cx="2668410" cy="266841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F1698CA3-5F75-7897-76F7-EC1F618AF690}"/>
              </a:ext>
            </a:extLst>
          </p:cNvPr>
          <p:cNvSpPr txBox="1"/>
          <p:nvPr/>
        </p:nvSpPr>
        <p:spPr>
          <a:xfrm>
            <a:off x="7381188" y="3593915"/>
            <a:ext cx="4703551" cy="3108543"/>
          </a:xfrm>
          <a:prstGeom prst="rect">
            <a:avLst/>
          </a:prstGeom>
          <a:noFill/>
        </p:spPr>
        <p:txBody>
          <a:bodyPr wrap="square" rtlCol="0">
            <a:spAutoFit/>
          </a:bodyPr>
          <a:lstStyle/>
          <a:p>
            <a:r>
              <a:rPr lang="en-US" sz="1400" dirty="0">
                <a:latin typeface="+mj-lt"/>
              </a:rPr>
              <a:t>From the base model, the model has an accuracy of 96.5%, with a precision on average of 0.97, recall of 0.96 and an f1-score of 0.96. </a:t>
            </a:r>
          </a:p>
          <a:p>
            <a:endParaRPr lang="en-US" sz="1400" dirty="0">
              <a:latin typeface="+mj-lt"/>
            </a:endParaRPr>
          </a:p>
          <a:p>
            <a:r>
              <a:rPr lang="en-US" sz="1400" dirty="0">
                <a:latin typeface="+mj-lt"/>
              </a:rPr>
              <a:t>Of the 1300 images of each class, 21 uninfected are classified incorrectly and 70 parasitized are classified incorrectly</a:t>
            </a:r>
          </a:p>
          <a:p>
            <a:endParaRPr lang="en-US" sz="1400" dirty="0">
              <a:latin typeface="+mj-lt"/>
            </a:endParaRPr>
          </a:p>
          <a:p>
            <a:r>
              <a:rPr lang="en-US" sz="1400" dirty="0">
                <a:latin typeface="+mj-lt"/>
              </a:rPr>
              <a:t>The validation accuracy and training accuracy approach a plateau; increasing epochs beyond this point may not be beneficial to the model. The validation accuracy is slightly higher than the training accuracy and this can be potentially attributed to dropout, where the model may be more robust to the testing data, since the behaviors of the two datasets are different  </a:t>
            </a:r>
          </a:p>
        </p:txBody>
      </p:sp>
      <p:pic>
        <p:nvPicPr>
          <p:cNvPr id="21" name="Picture 20">
            <a:extLst>
              <a:ext uri="{FF2B5EF4-FFF2-40B4-BE49-F238E27FC236}">
                <a16:creationId xmlns:a16="http://schemas.microsoft.com/office/drawing/2014/main" id="{A4C60504-CD6B-43E7-E4A6-FE81724D5686}"/>
              </a:ext>
            </a:extLst>
          </p:cNvPr>
          <p:cNvPicPr>
            <a:picLocks noChangeAspect="1"/>
          </p:cNvPicPr>
          <p:nvPr/>
        </p:nvPicPr>
        <p:blipFill>
          <a:blip r:embed="rId7"/>
          <a:stretch>
            <a:fillRect/>
          </a:stretch>
        </p:blipFill>
        <p:spPr>
          <a:xfrm>
            <a:off x="1204459" y="1279095"/>
            <a:ext cx="4754541" cy="2296411"/>
          </a:xfrm>
          <a:prstGeom prst="rect">
            <a:avLst/>
          </a:prstGeom>
        </p:spPr>
      </p:pic>
    </p:spTree>
    <p:extLst>
      <p:ext uri="{BB962C8B-B14F-4D97-AF65-F5344CB8AC3E}">
        <p14:creationId xmlns:p14="http://schemas.microsoft.com/office/powerpoint/2010/main" val="1468199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49A68-1DDA-AB16-4941-E76ECD34ECA4}"/>
              </a:ext>
            </a:extLst>
          </p:cNvPr>
          <p:cNvSpPr>
            <a:spLocks noGrp="1"/>
          </p:cNvSpPr>
          <p:nvPr>
            <p:ph type="title"/>
          </p:nvPr>
        </p:nvSpPr>
        <p:spPr>
          <a:xfrm>
            <a:off x="40935" y="-162536"/>
            <a:ext cx="10515600" cy="1325563"/>
          </a:xfrm>
        </p:spPr>
        <p:txBody>
          <a:bodyPr>
            <a:normAutofit/>
          </a:bodyPr>
          <a:lstStyle/>
          <a:p>
            <a:r>
              <a:rPr lang="en-US" sz="3600" dirty="0"/>
              <a:t>Model 1 – One Additional Layer</a:t>
            </a:r>
          </a:p>
        </p:txBody>
      </p:sp>
      <p:sp>
        <p:nvSpPr>
          <p:cNvPr id="3" name="Content Placeholder 2">
            <a:extLst>
              <a:ext uri="{FF2B5EF4-FFF2-40B4-BE49-F238E27FC236}">
                <a16:creationId xmlns:a16="http://schemas.microsoft.com/office/drawing/2014/main" id="{1ADFDA40-3250-E466-D952-B61987370C9F}"/>
              </a:ext>
            </a:extLst>
          </p:cNvPr>
          <p:cNvSpPr>
            <a:spLocks noGrp="1"/>
          </p:cNvSpPr>
          <p:nvPr>
            <p:ph idx="1"/>
          </p:nvPr>
        </p:nvSpPr>
        <p:spPr>
          <a:xfrm>
            <a:off x="0" y="845180"/>
            <a:ext cx="10515600" cy="4351338"/>
          </a:xfrm>
        </p:spPr>
        <p:txBody>
          <a:bodyPr>
            <a:normAutofit/>
          </a:bodyPr>
          <a:lstStyle/>
          <a:p>
            <a:r>
              <a:rPr lang="en-US" dirty="0">
                <a:latin typeface="+mj-lt"/>
              </a:rPr>
              <a:t>Architecture</a:t>
            </a:r>
          </a:p>
          <a:p>
            <a:endParaRPr lang="en-US" dirty="0">
              <a:latin typeface="+mj-lt"/>
            </a:endParaRPr>
          </a:p>
          <a:p>
            <a:endParaRPr lang="en-US" dirty="0">
              <a:latin typeface="+mj-lt"/>
            </a:endParaRPr>
          </a:p>
          <a:p>
            <a:endParaRPr lang="en-US" dirty="0">
              <a:latin typeface="+mj-lt"/>
            </a:endParaRPr>
          </a:p>
          <a:p>
            <a:pPr marL="0" indent="0">
              <a:buNone/>
            </a:pPr>
            <a:endParaRPr lang="en-US" dirty="0">
              <a:latin typeface="+mj-lt"/>
            </a:endParaRPr>
          </a:p>
          <a:p>
            <a:pPr marL="0" indent="0">
              <a:buNone/>
            </a:pPr>
            <a:r>
              <a:rPr lang="en-US" dirty="0">
                <a:latin typeface="+mj-lt"/>
              </a:rPr>
              <a:t>Outcomes:</a:t>
            </a:r>
          </a:p>
        </p:txBody>
      </p:sp>
      <p:pic>
        <p:nvPicPr>
          <p:cNvPr id="5" name="Picture 4" descr="Programs with Great Learning - IDSS">
            <a:extLst>
              <a:ext uri="{FF2B5EF4-FFF2-40B4-BE49-F238E27FC236}">
                <a16:creationId xmlns:a16="http://schemas.microsoft.com/office/drawing/2014/main" id="{309DE1CD-4D35-F29D-DED7-65DF4F968A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76963"/>
            <a:ext cx="1942568" cy="6810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20 Best Data Science Certifications &amp; Courses Online [2022]">
            <a:extLst>
              <a:ext uri="{FF2B5EF4-FFF2-40B4-BE49-F238E27FC236}">
                <a16:creationId xmlns:a16="http://schemas.microsoft.com/office/drawing/2014/main" id="{4A8AD364-FC75-BAE7-AC70-BE9AF249E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5749" y="0"/>
            <a:ext cx="1566251" cy="790957"/>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73F7FD07-1CFF-3E5C-45E6-8E4E6A2D58B8}"/>
              </a:ext>
            </a:extLst>
          </p:cNvPr>
          <p:cNvSpPr txBox="1"/>
          <p:nvPr/>
        </p:nvSpPr>
        <p:spPr>
          <a:xfrm>
            <a:off x="-40935" y="3871081"/>
            <a:ext cx="2305430" cy="338554"/>
          </a:xfrm>
          <a:prstGeom prst="rect">
            <a:avLst/>
          </a:prstGeom>
          <a:noFill/>
        </p:spPr>
        <p:txBody>
          <a:bodyPr wrap="square" rtlCol="0">
            <a:spAutoFit/>
          </a:bodyPr>
          <a:lstStyle/>
          <a:p>
            <a:pPr algn="ctr"/>
            <a:r>
              <a:rPr lang="en-US" sz="1600" dirty="0">
                <a:latin typeface="+mj-lt"/>
              </a:rPr>
              <a:t>Model Accuracy: 97.3%</a:t>
            </a:r>
          </a:p>
        </p:txBody>
      </p:sp>
      <p:cxnSp>
        <p:nvCxnSpPr>
          <p:cNvPr id="41" name="Straight Connector 40">
            <a:extLst>
              <a:ext uri="{FF2B5EF4-FFF2-40B4-BE49-F238E27FC236}">
                <a16:creationId xmlns:a16="http://schemas.microsoft.com/office/drawing/2014/main" id="{2E5E07F3-BC7D-1CCB-E308-33B24682CA60}"/>
              </a:ext>
            </a:extLst>
          </p:cNvPr>
          <p:cNvCxnSpPr>
            <a:cxnSpLocks/>
          </p:cNvCxnSpPr>
          <p:nvPr/>
        </p:nvCxnSpPr>
        <p:spPr>
          <a:xfrm>
            <a:off x="7381188" y="565608"/>
            <a:ext cx="0" cy="613685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1698CA3-5F75-7897-76F7-EC1F618AF690}"/>
              </a:ext>
            </a:extLst>
          </p:cNvPr>
          <p:cNvSpPr txBox="1"/>
          <p:nvPr/>
        </p:nvSpPr>
        <p:spPr>
          <a:xfrm>
            <a:off x="7381188" y="3304015"/>
            <a:ext cx="4703551" cy="3323987"/>
          </a:xfrm>
          <a:prstGeom prst="rect">
            <a:avLst/>
          </a:prstGeom>
          <a:noFill/>
        </p:spPr>
        <p:txBody>
          <a:bodyPr wrap="square" rtlCol="0">
            <a:spAutoFit/>
          </a:bodyPr>
          <a:lstStyle/>
          <a:p>
            <a:r>
              <a:rPr lang="en-US" sz="1400" dirty="0">
                <a:latin typeface="+mj-lt"/>
              </a:rPr>
              <a:t>Model 1 has a precision on average of 0.97, recall of 0.97 and an f1-score of 0.97. </a:t>
            </a:r>
          </a:p>
          <a:p>
            <a:endParaRPr lang="en-US" sz="1400" dirty="0">
              <a:latin typeface="+mj-lt"/>
            </a:endParaRPr>
          </a:p>
          <a:p>
            <a:r>
              <a:rPr lang="en-US" sz="1400" dirty="0">
                <a:latin typeface="+mj-lt"/>
              </a:rPr>
              <a:t>Of the 1300 images of each class, 53 uninfected are classified incorrectly and 18 parasitized are classified incorrectly</a:t>
            </a:r>
          </a:p>
          <a:p>
            <a:endParaRPr lang="en-US" sz="1400" dirty="0">
              <a:latin typeface="+mj-lt"/>
            </a:endParaRPr>
          </a:p>
          <a:p>
            <a:r>
              <a:rPr lang="en-US" sz="1400" dirty="0">
                <a:latin typeface="+mj-lt"/>
              </a:rPr>
              <a:t>The validation accuracy and training accuracy approach a plateau very close to each other; increasing epochs beyond this point may not be beneficial to the model. The validation accuracy starts higher than the training accuracy, which may be due to the additional layer and dropout adding robustness to the model. However, this quickly fades with increasing epochs where the training and validation accuracies quickly even out. The increased f1-score indicates a better performance than the base model</a:t>
            </a:r>
          </a:p>
        </p:txBody>
      </p:sp>
      <p:pic>
        <p:nvPicPr>
          <p:cNvPr id="8" name="Picture 7">
            <a:extLst>
              <a:ext uri="{FF2B5EF4-FFF2-40B4-BE49-F238E27FC236}">
                <a16:creationId xmlns:a16="http://schemas.microsoft.com/office/drawing/2014/main" id="{198F9E3E-57C6-7F11-EA9A-D392459D9EC9}"/>
              </a:ext>
            </a:extLst>
          </p:cNvPr>
          <p:cNvPicPr>
            <a:picLocks noChangeAspect="1"/>
          </p:cNvPicPr>
          <p:nvPr/>
        </p:nvPicPr>
        <p:blipFill>
          <a:blip r:embed="rId4"/>
          <a:stretch>
            <a:fillRect/>
          </a:stretch>
        </p:blipFill>
        <p:spPr>
          <a:xfrm>
            <a:off x="798136" y="1342893"/>
            <a:ext cx="5260157" cy="2153943"/>
          </a:xfrm>
          <a:prstGeom prst="rect">
            <a:avLst/>
          </a:prstGeom>
        </p:spPr>
      </p:pic>
      <p:pic>
        <p:nvPicPr>
          <p:cNvPr id="10" name="Picture 9">
            <a:extLst>
              <a:ext uri="{FF2B5EF4-FFF2-40B4-BE49-F238E27FC236}">
                <a16:creationId xmlns:a16="http://schemas.microsoft.com/office/drawing/2014/main" id="{77180DE3-5286-7BBB-EFA7-5A85309E05BC}"/>
              </a:ext>
            </a:extLst>
          </p:cNvPr>
          <p:cNvPicPr>
            <a:picLocks noChangeAspect="1"/>
          </p:cNvPicPr>
          <p:nvPr/>
        </p:nvPicPr>
        <p:blipFill rotWithShape="1">
          <a:blip r:embed="rId5"/>
          <a:srcRect t="2699"/>
          <a:stretch/>
        </p:blipFill>
        <p:spPr>
          <a:xfrm>
            <a:off x="107261" y="4409244"/>
            <a:ext cx="3554868" cy="1290516"/>
          </a:xfrm>
          <a:prstGeom prst="rect">
            <a:avLst/>
          </a:prstGeom>
        </p:spPr>
      </p:pic>
      <p:pic>
        <p:nvPicPr>
          <p:cNvPr id="5122" name="Picture 2">
            <a:extLst>
              <a:ext uri="{FF2B5EF4-FFF2-40B4-BE49-F238E27FC236}">
                <a16:creationId xmlns:a16="http://schemas.microsoft.com/office/drawing/2014/main" id="{0491C85F-3EA5-5DC2-B6FB-E81FCC53EC8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3064" y="3847899"/>
            <a:ext cx="3682274" cy="248357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823DB510-6985-E26D-5780-A0358D48A6E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06406" y="684672"/>
            <a:ext cx="2619343" cy="2619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613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49A68-1DDA-AB16-4941-E76ECD34ECA4}"/>
              </a:ext>
            </a:extLst>
          </p:cNvPr>
          <p:cNvSpPr>
            <a:spLocks noGrp="1"/>
          </p:cNvSpPr>
          <p:nvPr>
            <p:ph type="title"/>
          </p:nvPr>
        </p:nvSpPr>
        <p:spPr>
          <a:xfrm>
            <a:off x="40935" y="-162536"/>
            <a:ext cx="10515600" cy="1325563"/>
          </a:xfrm>
        </p:spPr>
        <p:txBody>
          <a:bodyPr>
            <a:normAutofit/>
          </a:bodyPr>
          <a:lstStyle/>
          <a:p>
            <a:r>
              <a:rPr lang="en-US" sz="3600" dirty="0"/>
              <a:t>Model 1_2 – 2 Additional Layers</a:t>
            </a:r>
          </a:p>
        </p:txBody>
      </p:sp>
      <p:sp>
        <p:nvSpPr>
          <p:cNvPr id="3" name="Content Placeholder 2">
            <a:extLst>
              <a:ext uri="{FF2B5EF4-FFF2-40B4-BE49-F238E27FC236}">
                <a16:creationId xmlns:a16="http://schemas.microsoft.com/office/drawing/2014/main" id="{1ADFDA40-3250-E466-D952-B61987370C9F}"/>
              </a:ext>
            </a:extLst>
          </p:cNvPr>
          <p:cNvSpPr>
            <a:spLocks noGrp="1"/>
          </p:cNvSpPr>
          <p:nvPr>
            <p:ph idx="1"/>
          </p:nvPr>
        </p:nvSpPr>
        <p:spPr>
          <a:xfrm>
            <a:off x="0" y="845180"/>
            <a:ext cx="10515600" cy="4351338"/>
          </a:xfrm>
        </p:spPr>
        <p:txBody>
          <a:bodyPr>
            <a:normAutofit/>
          </a:bodyPr>
          <a:lstStyle/>
          <a:p>
            <a:r>
              <a:rPr lang="en-US" dirty="0">
                <a:latin typeface="+mj-lt"/>
              </a:rPr>
              <a:t>Architecture</a:t>
            </a:r>
          </a:p>
          <a:p>
            <a:endParaRPr lang="en-US" dirty="0">
              <a:latin typeface="+mj-lt"/>
            </a:endParaRPr>
          </a:p>
          <a:p>
            <a:endParaRPr lang="en-US" dirty="0">
              <a:latin typeface="+mj-lt"/>
            </a:endParaRPr>
          </a:p>
          <a:p>
            <a:endParaRPr lang="en-US" dirty="0">
              <a:latin typeface="+mj-lt"/>
            </a:endParaRPr>
          </a:p>
          <a:p>
            <a:pPr marL="0" indent="0">
              <a:buNone/>
            </a:pPr>
            <a:endParaRPr lang="en-US" dirty="0">
              <a:latin typeface="+mj-lt"/>
            </a:endParaRPr>
          </a:p>
          <a:p>
            <a:pPr marL="0" indent="0">
              <a:buNone/>
            </a:pPr>
            <a:r>
              <a:rPr lang="en-US" dirty="0">
                <a:latin typeface="+mj-lt"/>
              </a:rPr>
              <a:t>Outcomes:</a:t>
            </a:r>
          </a:p>
        </p:txBody>
      </p:sp>
      <p:pic>
        <p:nvPicPr>
          <p:cNvPr id="5" name="Picture 4" descr="Programs with Great Learning - IDSS">
            <a:extLst>
              <a:ext uri="{FF2B5EF4-FFF2-40B4-BE49-F238E27FC236}">
                <a16:creationId xmlns:a16="http://schemas.microsoft.com/office/drawing/2014/main" id="{309DE1CD-4D35-F29D-DED7-65DF4F968A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76963"/>
            <a:ext cx="1942568" cy="6810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20 Best Data Science Certifications &amp; Courses Online [2022]">
            <a:extLst>
              <a:ext uri="{FF2B5EF4-FFF2-40B4-BE49-F238E27FC236}">
                <a16:creationId xmlns:a16="http://schemas.microsoft.com/office/drawing/2014/main" id="{4A8AD364-FC75-BAE7-AC70-BE9AF249E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5749" y="0"/>
            <a:ext cx="1566251" cy="790957"/>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73F7FD07-1CFF-3E5C-45E6-8E4E6A2D58B8}"/>
              </a:ext>
            </a:extLst>
          </p:cNvPr>
          <p:cNvSpPr txBox="1"/>
          <p:nvPr/>
        </p:nvSpPr>
        <p:spPr>
          <a:xfrm>
            <a:off x="-40935" y="3871081"/>
            <a:ext cx="2305430" cy="338554"/>
          </a:xfrm>
          <a:prstGeom prst="rect">
            <a:avLst/>
          </a:prstGeom>
          <a:noFill/>
        </p:spPr>
        <p:txBody>
          <a:bodyPr wrap="square" rtlCol="0">
            <a:spAutoFit/>
          </a:bodyPr>
          <a:lstStyle/>
          <a:p>
            <a:pPr algn="ctr"/>
            <a:r>
              <a:rPr lang="en-US" sz="1600" dirty="0">
                <a:latin typeface="+mj-lt"/>
              </a:rPr>
              <a:t>Model Accuracy: 98.2%</a:t>
            </a:r>
          </a:p>
        </p:txBody>
      </p:sp>
      <p:cxnSp>
        <p:nvCxnSpPr>
          <p:cNvPr id="41" name="Straight Connector 40">
            <a:extLst>
              <a:ext uri="{FF2B5EF4-FFF2-40B4-BE49-F238E27FC236}">
                <a16:creationId xmlns:a16="http://schemas.microsoft.com/office/drawing/2014/main" id="{2E5E07F3-BC7D-1CCB-E308-33B24682CA60}"/>
              </a:ext>
            </a:extLst>
          </p:cNvPr>
          <p:cNvCxnSpPr>
            <a:cxnSpLocks/>
          </p:cNvCxnSpPr>
          <p:nvPr/>
        </p:nvCxnSpPr>
        <p:spPr>
          <a:xfrm>
            <a:off x="7381188" y="565608"/>
            <a:ext cx="0" cy="613685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1698CA3-5F75-7897-76F7-EC1F618AF690}"/>
              </a:ext>
            </a:extLst>
          </p:cNvPr>
          <p:cNvSpPr txBox="1"/>
          <p:nvPr/>
        </p:nvSpPr>
        <p:spPr>
          <a:xfrm>
            <a:off x="7381188" y="3304015"/>
            <a:ext cx="4703551" cy="3539430"/>
          </a:xfrm>
          <a:prstGeom prst="rect">
            <a:avLst/>
          </a:prstGeom>
          <a:noFill/>
        </p:spPr>
        <p:txBody>
          <a:bodyPr wrap="square" rtlCol="0">
            <a:spAutoFit/>
          </a:bodyPr>
          <a:lstStyle/>
          <a:p>
            <a:r>
              <a:rPr lang="en-US" sz="1400" dirty="0">
                <a:latin typeface="+mj-lt"/>
              </a:rPr>
              <a:t>Model 1_2 has a precision on average of 0.98, recall of 0.98 and an f1-score of 0.98. </a:t>
            </a:r>
          </a:p>
          <a:p>
            <a:endParaRPr lang="en-US" sz="1400" dirty="0">
              <a:latin typeface="+mj-lt"/>
            </a:endParaRPr>
          </a:p>
          <a:p>
            <a:r>
              <a:rPr lang="en-US" sz="1400" dirty="0">
                <a:latin typeface="+mj-lt"/>
              </a:rPr>
              <a:t>Of the 1300 images of each class, 30 uninfected are classified incorrectly and 17 parasitized are classified incorrectly</a:t>
            </a:r>
          </a:p>
          <a:p>
            <a:endParaRPr lang="en-US" sz="1400" dirty="0">
              <a:latin typeface="+mj-lt"/>
            </a:endParaRPr>
          </a:p>
          <a:p>
            <a:r>
              <a:rPr lang="en-US" sz="1400" dirty="0">
                <a:latin typeface="+mj-lt"/>
              </a:rPr>
              <a:t>The validation accuracy and training accuracy approach a plateau very close to each other. The validation accuracy starts higher than the training accuracy, which may be due to the additional layer and dropout adding robustness to the model. However, this quickly fades with increasing epochs where the training and validation accuracies quickly even out. The increased f1-score indicates a better performance than the base model as well as Model 1, indicating that the increase in model complexity may contribute to feature extraction and identification to improve image classification</a:t>
            </a:r>
          </a:p>
        </p:txBody>
      </p:sp>
      <p:pic>
        <p:nvPicPr>
          <p:cNvPr id="7" name="Picture 6">
            <a:extLst>
              <a:ext uri="{FF2B5EF4-FFF2-40B4-BE49-F238E27FC236}">
                <a16:creationId xmlns:a16="http://schemas.microsoft.com/office/drawing/2014/main" id="{A393D82B-27FA-C94F-9223-6ACDA3CBD372}"/>
              </a:ext>
            </a:extLst>
          </p:cNvPr>
          <p:cNvPicPr>
            <a:picLocks noChangeAspect="1"/>
          </p:cNvPicPr>
          <p:nvPr/>
        </p:nvPicPr>
        <p:blipFill>
          <a:blip r:embed="rId4"/>
          <a:stretch>
            <a:fillRect/>
          </a:stretch>
        </p:blipFill>
        <p:spPr>
          <a:xfrm>
            <a:off x="628498" y="1335407"/>
            <a:ext cx="6240206" cy="2226698"/>
          </a:xfrm>
          <a:prstGeom prst="rect">
            <a:avLst/>
          </a:prstGeom>
        </p:spPr>
      </p:pic>
      <p:pic>
        <p:nvPicPr>
          <p:cNvPr id="11" name="Picture 10">
            <a:extLst>
              <a:ext uri="{FF2B5EF4-FFF2-40B4-BE49-F238E27FC236}">
                <a16:creationId xmlns:a16="http://schemas.microsoft.com/office/drawing/2014/main" id="{39AE5615-D109-135D-FFA7-AB34500EB694}"/>
              </a:ext>
            </a:extLst>
          </p:cNvPr>
          <p:cNvPicPr>
            <a:picLocks noChangeAspect="1"/>
          </p:cNvPicPr>
          <p:nvPr/>
        </p:nvPicPr>
        <p:blipFill>
          <a:blip r:embed="rId5"/>
          <a:stretch>
            <a:fillRect/>
          </a:stretch>
        </p:blipFill>
        <p:spPr>
          <a:xfrm>
            <a:off x="0" y="4400687"/>
            <a:ext cx="3592915" cy="1231074"/>
          </a:xfrm>
          <a:prstGeom prst="rect">
            <a:avLst/>
          </a:prstGeom>
        </p:spPr>
      </p:pic>
      <p:pic>
        <p:nvPicPr>
          <p:cNvPr id="8194" name="Picture 2">
            <a:extLst>
              <a:ext uri="{FF2B5EF4-FFF2-40B4-BE49-F238E27FC236}">
                <a16:creationId xmlns:a16="http://schemas.microsoft.com/office/drawing/2014/main" id="{6DBF35D4-9E2B-24C9-4D25-46AAD7F0F81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6828" y="3871081"/>
            <a:ext cx="3727135" cy="251383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99299A9F-59CD-259A-182D-87440BDD744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26895" y="711084"/>
            <a:ext cx="2598854" cy="2558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108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49A68-1DDA-AB16-4941-E76ECD34ECA4}"/>
              </a:ext>
            </a:extLst>
          </p:cNvPr>
          <p:cNvSpPr>
            <a:spLocks noGrp="1"/>
          </p:cNvSpPr>
          <p:nvPr>
            <p:ph type="title"/>
          </p:nvPr>
        </p:nvSpPr>
        <p:spPr>
          <a:xfrm>
            <a:off x="40935" y="-162536"/>
            <a:ext cx="10515600" cy="1325563"/>
          </a:xfrm>
        </p:spPr>
        <p:txBody>
          <a:bodyPr>
            <a:normAutofit/>
          </a:bodyPr>
          <a:lstStyle/>
          <a:p>
            <a:r>
              <a:rPr lang="en-US" sz="2800" dirty="0"/>
              <a:t>Model 2 – Leaky </a:t>
            </a:r>
            <a:r>
              <a:rPr lang="en-US" sz="2800" dirty="0" err="1"/>
              <a:t>ReLU</a:t>
            </a:r>
            <a:r>
              <a:rPr lang="en-US" sz="2800" dirty="0"/>
              <a:t> and Batch Normalization</a:t>
            </a:r>
          </a:p>
        </p:txBody>
      </p:sp>
      <p:sp>
        <p:nvSpPr>
          <p:cNvPr id="3" name="Content Placeholder 2">
            <a:extLst>
              <a:ext uri="{FF2B5EF4-FFF2-40B4-BE49-F238E27FC236}">
                <a16:creationId xmlns:a16="http://schemas.microsoft.com/office/drawing/2014/main" id="{1ADFDA40-3250-E466-D952-B61987370C9F}"/>
              </a:ext>
            </a:extLst>
          </p:cNvPr>
          <p:cNvSpPr>
            <a:spLocks noGrp="1"/>
          </p:cNvSpPr>
          <p:nvPr>
            <p:ph idx="1"/>
          </p:nvPr>
        </p:nvSpPr>
        <p:spPr>
          <a:xfrm>
            <a:off x="0" y="845180"/>
            <a:ext cx="10515600" cy="4351338"/>
          </a:xfrm>
        </p:spPr>
        <p:txBody>
          <a:bodyPr>
            <a:normAutofit/>
          </a:bodyPr>
          <a:lstStyle/>
          <a:p>
            <a:r>
              <a:rPr lang="en-US" dirty="0">
                <a:latin typeface="+mj-lt"/>
              </a:rPr>
              <a:t>Architecture</a:t>
            </a:r>
          </a:p>
          <a:p>
            <a:endParaRPr lang="en-US" dirty="0">
              <a:latin typeface="+mj-lt"/>
            </a:endParaRPr>
          </a:p>
          <a:p>
            <a:endParaRPr lang="en-US" dirty="0">
              <a:latin typeface="+mj-lt"/>
            </a:endParaRPr>
          </a:p>
          <a:p>
            <a:endParaRPr lang="en-US" dirty="0">
              <a:latin typeface="+mj-lt"/>
            </a:endParaRPr>
          </a:p>
          <a:p>
            <a:pPr marL="0" indent="0">
              <a:buNone/>
            </a:pPr>
            <a:endParaRPr lang="en-US" dirty="0">
              <a:latin typeface="+mj-lt"/>
            </a:endParaRPr>
          </a:p>
          <a:p>
            <a:pPr marL="0" indent="0">
              <a:buNone/>
            </a:pPr>
            <a:r>
              <a:rPr lang="en-US" dirty="0">
                <a:latin typeface="+mj-lt"/>
              </a:rPr>
              <a:t>Outcomes:</a:t>
            </a:r>
          </a:p>
        </p:txBody>
      </p:sp>
      <p:pic>
        <p:nvPicPr>
          <p:cNvPr id="5" name="Picture 4" descr="Programs with Great Learning - IDSS">
            <a:extLst>
              <a:ext uri="{FF2B5EF4-FFF2-40B4-BE49-F238E27FC236}">
                <a16:creationId xmlns:a16="http://schemas.microsoft.com/office/drawing/2014/main" id="{309DE1CD-4D35-F29D-DED7-65DF4F968A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76963"/>
            <a:ext cx="1942568" cy="6810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20 Best Data Science Certifications &amp; Courses Online [2022]">
            <a:extLst>
              <a:ext uri="{FF2B5EF4-FFF2-40B4-BE49-F238E27FC236}">
                <a16:creationId xmlns:a16="http://schemas.microsoft.com/office/drawing/2014/main" id="{4A8AD364-FC75-BAE7-AC70-BE9AF249E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5749" y="0"/>
            <a:ext cx="1566251" cy="790957"/>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73F7FD07-1CFF-3E5C-45E6-8E4E6A2D58B8}"/>
              </a:ext>
            </a:extLst>
          </p:cNvPr>
          <p:cNvSpPr txBox="1"/>
          <p:nvPr/>
        </p:nvSpPr>
        <p:spPr>
          <a:xfrm>
            <a:off x="-40935" y="3871081"/>
            <a:ext cx="2305430" cy="338554"/>
          </a:xfrm>
          <a:prstGeom prst="rect">
            <a:avLst/>
          </a:prstGeom>
          <a:noFill/>
        </p:spPr>
        <p:txBody>
          <a:bodyPr wrap="square" rtlCol="0">
            <a:spAutoFit/>
          </a:bodyPr>
          <a:lstStyle/>
          <a:p>
            <a:pPr algn="ctr"/>
            <a:r>
              <a:rPr lang="en-US" sz="1600" dirty="0">
                <a:latin typeface="+mj-lt"/>
              </a:rPr>
              <a:t>Model Accuracy: 98%</a:t>
            </a:r>
          </a:p>
        </p:txBody>
      </p:sp>
      <p:cxnSp>
        <p:nvCxnSpPr>
          <p:cNvPr id="41" name="Straight Connector 40">
            <a:extLst>
              <a:ext uri="{FF2B5EF4-FFF2-40B4-BE49-F238E27FC236}">
                <a16:creationId xmlns:a16="http://schemas.microsoft.com/office/drawing/2014/main" id="{2E5E07F3-BC7D-1CCB-E308-33B24682CA60}"/>
              </a:ext>
            </a:extLst>
          </p:cNvPr>
          <p:cNvCxnSpPr>
            <a:cxnSpLocks/>
          </p:cNvCxnSpPr>
          <p:nvPr/>
        </p:nvCxnSpPr>
        <p:spPr>
          <a:xfrm>
            <a:off x="7381188" y="565608"/>
            <a:ext cx="0" cy="613685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1698CA3-5F75-7897-76F7-EC1F618AF690}"/>
              </a:ext>
            </a:extLst>
          </p:cNvPr>
          <p:cNvSpPr txBox="1"/>
          <p:nvPr/>
        </p:nvSpPr>
        <p:spPr>
          <a:xfrm>
            <a:off x="7381187" y="3453957"/>
            <a:ext cx="4703551" cy="3323987"/>
          </a:xfrm>
          <a:prstGeom prst="rect">
            <a:avLst/>
          </a:prstGeom>
          <a:noFill/>
        </p:spPr>
        <p:txBody>
          <a:bodyPr wrap="square" rtlCol="0">
            <a:spAutoFit/>
          </a:bodyPr>
          <a:lstStyle/>
          <a:p>
            <a:r>
              <a:rPr lang="en-US" sz="1400" dirty="0">
                <a:latin typeface="+mj-lt"/>
              </a:rPr>
              <a:t>This model is very similar to the Base Model, except that the activation functions for the hidden layers are replaced with leaky </a:t>
            </a:r>
            <a:r>
              <a:rPr lang="en-US" sz="1400" dirty="0" err="1">
                <a:latin typeface="+mj-lt"/>
              </a:rPr>
              <a:t>ReLU</a:t>
            </a:r>
            <a:r>
              <a:rPr lang="en-US" sz="1400" dirty="0">
                <a:latin typeface="+mj-lt"/>
              </a:rPr>
              <a:t> and there is batch normalization after pooling each layer; the model has an accuracy of 98%, with a precision on average of 0.98, recall of 0.98 and an f1-score of 0.98. </a:t>
            </a:r>
          </a:p>
          <a:p>
            <a:endParaRPr lang="en-US" sz="1400" dirty="0">
              <a:latin typeface="+mj-lt"/>
            </a:endParaRPr>
          </a:p>
          <a:p>
            <a:r>
              <a:rPr lang="en-US" sz="1400" dirty="0">
                <a:latin typeface="+mj-lt"/>
              </a:rPr>
              <a:t>Of the 1300 images of each class, 26 uninfected are classified incorrectly and 26 parasitized are classified incorrectly</a:t>
            </a:r>
          </a:p>
          <a:p>
            <a:endParaRPr lang="en-US" sz="1400" dirty="0">
              <a:latin typeface="+mj-lt"/>
            </a:endParaRPr>
          </a:p>
          <a:p>
            <a:r>
              <a:rPr lang="en-US" sz="1400" dirty="0">
                <a:latin typeface="+mj-lt"/>
              </a:rPr>
              <a:t>Initially, the validation accuracy is lower than the training accuracy, however as the number of epochs increases, the validation and training accuracies come to align with each other. Considering the architecture is essentially the same as the Base Model, having leaky </a:t>
            </a:r>
            <a:r>
              <a:rPr lang="en-US" sz="1400" dirty="0" err="1">
                <a:latin typeface="+mj-lt"/>
              </a:rPr>
              <a:t>ReLU</a:t>
            </a:r>
            <a:r>
              <a:rPr lang="en-US" sz="1400" dirty="0">
                <a:latin typeface="+mj-lt"/>
              </a:rPr>
              <a:t> and batch normalization improved the performance of the CNN</a:t>
            </a:r>
          </a:p>
        </p:txBody>
      </p:sp>
      <p:pic>
        <p:nvPicPr>
          <p:cNvPr id="4" name="Picture 3">
            <a:extLst>
              <a:ext uri="{FF2B5EF4-FFF2-40B4-BE49-F238E27FC236}">
                <a16:creationId xmlns:a16="http://schemas.microsoft.com/office/drawing/2014/main" id="{54468472-5450-32EF-E939-3E85F0CC5B1C}"/>
              </a:ext>
            </a:extLst>
          </p:cNvPr>
          <p:cNvPicPr>
            <a:picLocks noChangeAspect="1"/>
          </p:cNvPicPr>
          <p:nvPr/>
        </p:nvPicPr>
        <p:blipFill>
          <a:blip r:embed="rId4"/>
          <a:stretch>
            <a:fillRect/>
          </a:stretch>
        </p:blipFill>
        <p:spPr>
          <a:xfrm>
            <a:off x="1390450" y="1321361"/>
            <a:ext cx="4642056" cy="2312884"/>
          </a:xfrm>
          <a:prstGeom prst="rect">
            <a:avLst/>
          </a:prstGeom>
        </p:spPr>
      </p:pic>
      <p:pic>
        <p:nvPicPr>
          <p:cNvPr id="8" name="Picture 7">
            <a:extLst>
              <a:ext uri="{FF2B5EF4-FFF2-40B4-BE49-F238E27FC236}">
                <a16:creationId xmlns:a16="http://schemas.microsoft.com/office/drawing/2014/main" id="{2269AA81-4DE3-8E98-2D66-E9A4B61B6497}"/>
              </a:ext>
            </a:extLst>
          </p:cNvPr>
          <p:cNvPicPr>
            <a:picLocks noChangeAspect="1"/>
          </p:cNvPicPr>
          <p:nvPr/>
        </p:nvPicPr>
        <p:blipFill>
          <a:blip r:embed="rId5"/>
          <a:stretch>
            <a:fillRect/>
          </a:stretch>
        </p:blipFill>
        <p:spPr>
          <a:xfrm>
            <a:off x="176385" y="4423656"/>
            <a:ext cx="3532364" cy="1216503"/>
          </a:xfrm>
          <a:prstGeom prst="rect">
            <a:avLst/>
          </a:prstGeom>
        </p:spPr>
      </p:pic>
      <p:pic>
        <p:nvPicPr>
          <p:cNvPr id="9218" name="Picture 2">
            <a:extLst>
              <a:ext uri="{FF2B5EF4-FFF2-40B4-BE49-F238E27FC236}">
                <a16:creationId xmlns:a16="http://schemas.microsoft.com/office/drawing/2014/main" id="{F0DFC5C4-AED1-5024-E1B2-77D223A6544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8823" y="3962447"/>
            <a:ext cx="3532364" cy="2382466"/>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0607CBA9-8E20-9CA8-36FE-B928CEAC3F0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92260" y="658979"/>
            <a:ext cx="2794978" cy="279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3848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49A68-1DDA-AB16-4941-E76ECD34ECA4}"/>
              </a:ext>
            </a:extLst>
          </p:cNvPr>
          <p:cNvSpPr>
            <a:spLocks noGrp="1"/>
          </p:cNvSpPr>
          <p:nvPr>
            <p:ph type="title"/>
          </p:nvPr>
        </p:nvSpPr>
        <p:spPr>
          <a:xfrm>
            <a:off x="40935" y="-162536"/>
            <a:ext cx="10515600" cy="1325563"/>
          </a:xfrm>
        </p:spPr>
        <p:txBody>
          <a:bodyPr>
            <a:normAutofit/>
          </a:bodyPr>
          <a:lstStyle/>
          <a:p>
            <a:r>
              <a:rPr lang="en-US" sz="2800" dirty="0"/>
              <a:t>Model 3 – Data Augmentation</a:t>
            </a:r>
          </a:p>
        </p:txBody>
      </p:sp>
      <p:sp>
        <p:nvSpPr>
          <p:cNvPr id="3" name="Content Placeholder 2">
            <a:extLst>
              <a:ext uri="{FF2B5EF4-FFF2-40B4-BE49-F238E27FC236}">
                <a16:creationId xmlns:a16="http://schemas.microsoft.com/office/drawing/2014/main" id="{1ADFDA40-3250-E466-D952-B61987370C9F}"/>
              </a:ext>
            </a:extLst>
          </p:cNvPr>
          <p:cNvSpPr>
            <a:spLocks noGrp="1"/>
          </p:cNvSpPr>
          <p:nvPr>
            <p:ph idx="1"/>
          </p:nvPr>
        </p:nvSpPr>
        <p:spPr>
          <a:xfrm>
            <a:off x="0" y="845180"/>
            <a:ext cx="10515600" cy="4351338"/>
          </a:xfrm>
        </p:spPr>
        <p:txBody>
          <a:bodyPr>
            <a:normAutofit/>
          </a:bodyPr>
          <a:lstStyle/>
          <a:p>
            <a:r>
              <a:rPr lang="en-US" dirty="0">
                <a:latin typeface="+mj-lt"/>
              </a:rPr>
              <a:t>Architecture</a:t>
            </a:r>
          </a:p>
          <a:p>
            <a:endParaRPr lang="en-US" dirty="0">
              <a:latin typeface="+mj-lt"/>
            </a:endParaRPr>
          </a:p>
          <a:p>
            <a:endParaRPr lang="en-US" dirty="0">
              <a:latin typeface="+mj-lt"/>
            </a:endParaRPr>
          </a:p>
          <a:p>
            <a:endParaRPr lang="en-US" dirty="0">
              <a:latin typeface="+mj-lt"/>
            </a:endParaRPr>
          </a:p>
          <a:p>
            <a:pPr marL="0" indent="0">
              <a:buNone/>
            </a:pPr>
            <a:endParaRPr lang="en-US" dirty="0">
              <a:latin typeface="+mj-lt"/>
            </a:endParaRPr>
          </a:p>
          <a:p>
            <a:pPr marL="0" indent="0">
              <a:buNone/>
            </a:pPr>
            <a:r>
              <a:rPr lang="en-US" dirty="0">
                <a:latin typeface="+mj-lt"/>
              </a:rPr>
              <a:t>Outcomes:</a:t>
            </a:r>
          </a:p>
        </p:txBody>
      </p:sp>
      <p:pic>
        <p:nvPicPr>
          <p:cNvPr id="5" name="Picture 4" descr="Programs with Great Learning - IDSS">
            <a:extLst>
              <a:ext uri="{FF2B5EF4-FFF2-40B4-BE49-F238E27FC236}">
                <a16:creationId xmlns:a16="http://schemas.microsoft.com/office/drawing/2014/main" id="{309DE1CD-4D35-F29D-DED7-65DF4F968A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76963"/>
            <a:ext cx="1942568" cy="6810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20 Best Data Science Certifications &amp; Courses Online [2022]">
            <a:extLst>
              <a:ext uri="{FF2B5EF4-FFF2-40B4-BE49-F238E27FC236}">
                <a16:creationId xmlns:a16="http://schemas.microsoft.com/office/drawing/2014/main" id="{4A8AD364-FC75-BAE7-AC70-BE9AF249E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5749" y="0"/>
            <a:ext cx="1566251" cy="790957"/>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73F7FD07-1CFF-3E5C-45E6-8E4E6A2D58B8}"/>
              </a:ext>
            </a:extLst>
          </p:cNvPr>
          <p:cNvSpPr txBox="1"/>
          <p:nvPr/>
        </p:nvSpPr>
        <p:spPr>
          <a:xfrm>
            <a:off x="-40935" y="3871081"/>
            <a:ext cx="2305430" cy="338554"/>
          </a:xfrm>
          <a:prstGeom prst="rect">
            <a:avLst/>
          </a:prstGeom>
          <a:noFill/>
        </p:spPr>
        <p:txBody>
          <a:bodyPr wrap="square" rtlCol="0">
            <a:spAutoFit/>
          </a:bodyPr>
          <a:lstStyle/>
          <a:p>
            <a:pPr algn="ctr"/>
            <a:r>
              <a:rPr lang="en-US" sz="1600" dirty="0">
                <a:latin typeface="+mj-lt"/>
              </a:rPr>
              <a:t>Model Accuracy: 98.2%</a:t>
            </a:r>
          </a:p>
        </p:txBody>
      </p:sp>
      <p:cxnSp>
        <p:nvCxnSpPr>
          <p:cNvPr id="41" name="Straight Connector 40">
            <a:extLst>
              <a:ext uri="{FF2B5EF4-FFF2-40B4-BE49-F238E27FC236}">
                <a16:creationId xmlns:a16="http://schemas.microsoft.com/office/drawing/2014/main" id="{2E5E07F3-BC7D-1CCB-E308-33B24682CA60}"/>
              </a:ext>
            </a:extLst>
          </p:cNvPr>
          <p:cNvCxnSpPr>
            <a:cxnSpLocks/>
          </p:cNvCxnSpPr>
          <p:nvPr/>
        </p:nvCxnSpPr>
        <p:spPr>
          <a:xfrm>
            <a:off x="7381188" y="565608"/>
            <a:ext cx="0" cy="613685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1698CA3-5F75-7897-76F7-EC1F618AF690}"/>
              </a:ext>
            </a:extLst>
          </p:cNvPr>
          <p:cNvSpPr txBox="1"/>
          <p:nvPr/>
        </p:nvSpPr>
        <p:spPr>
          <a:xfrm>
            <a:off x="7381187" y="3321979"/>
            <a:ext cx="4810813" cy="3539430"/>
          </a:xfrm>
          <a:prstGeom prst="rect">
            <a:avLst/>
          </a:prstGeom>
          <a:noFill/>
        </p:spPr>
        <p:txBody>
          <a:bodyPr wrap="square" rtlCol="0">
            <a:spAutoFit/>
          </a:bodyPr>
          <a:lstStyle/>
          <a:p>
            <a:r>
              <a:rPr lang="en-US" sz="1400" dirty="0">
                <a:latin typeface="+mj-lt"/>
              </a:rPr>
              <a:t>The CNN used is the same as Model 1_2; the purpose was to test effects of data augmentation. The model has an accuracy of 98.2%, with a precision on average of 0.98, recall of 0.98 and an f1-score of 0.98. </a:t>
            </a:r>
          </a:p>
          <a:p>
            <a:endParaRPr lang="en-US" sz="1400" dirty="0">
              <a:latin typeface="+mj-lt"/>
            </a:endParaRPr>
          </a:p>
          <a:p>
            <a:r>
              <a:rPr lang="en-US" sz="1400" dirty="0">
                <a:latin typeface="+mj-lt"/>
              </a:rPr>
              <a:t>Of the 1300 images of each class, 33 uninfected are classified incorrectly and 13 parasitized are classified incorrectly</a:t>
            </a:r>
          </a:p>
          <a:p>
            <a:endParaRPr lang="en-US" sz="1400" dirty="0">
              <a:latin typeface="+mj-lt"/>
            </a:endParaRPr>
          </a:p>
          <a:p>
            <a:r>
              <a:rPr lang="en-US" sz="1400" dirty="0">
                <a:latin typeface="+mj-lt"/>
              </a:rPr>
              <a:t>Throughout this model, the validation accuracy stays higher and relatively constant compared to the training accuracy. This could be due to the implementation of dropout as well as dataset augmentation. Note, however, that the accuracy and f1-score of the model does not change. This could mean that right away, the model reaches its peak accuracy and the number of epochs may not play a significant factor due to the dataset augmentation (i.e., model robustness is potentially increased)</a:t>
            </a:r>
          </a:p>
        </p:txBody>
      </p:sp>
      <p:pic>
        <p:nvPicPr>
          <p:cNvPr id="10242" name="Picture 2">
            <a:extLst>
              <a:ext uri="{FF2B5EF4-FFF2-40B4-BE49-F238E27FC236}">
                <a16:creationId xmlns:a16="http://schemas.microsoft.com/office/drawing/2014/main" id="{7513A037-9376-341A-53C6-E815813226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459" y="1244744"/>
            <a:ext cx="2148606" cy="214364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B1929C4-8DCF-171A-18C2-1BFEE76EAF75}"/>
              </a:ext>
            </a:extLst>
          </p:cNvPr>
          <p:cNvPicPr>
            <a:picLocks noChangeAspect="1"/>
          </p:cNvPicPr>
          <p:nvPr/>
        </p:nvPicPr>
        <p:blipFill>
          <a:blip r:embed="rId5"/>
          <a:stretch>
            <a:fillRect/>
          </a:stretch>
        </p:blipFill>
        <p:spPr>
          <a:xfrm>
            <a:off x="2388060" y="1762321"/>
            <a:ext cx="4952192" cy="1767095"/>
          </a:xfrm>
          <a:prstGeom prst="rect">
            <a:avLst/>
          </a:prstGeom>
        </p:spPr>
      </p:pic>
      <p:sp>
        <p:nvSpPr>
          <p:cNvPr id="9" name="TextBox 8">
            <a:extLst>
              <a:ext uri="{FF2B5EF4-FFF2-40B4-BE49-F238E27FC236}">
                <a16:creationId xmlns:a16="http://schemas.microsoft.com/office/drawing/2014/main" id="{6DBC0A74-6D37-4F5B-D091-88CB8623AE01}"/>
              </a:ext>
            </a:extLst>
          </p:cNvPr>
          <p:cNvSpPr txBox="1"/>
          <p:nvPr/>
        </p:nvSpPr>
        <p:spPr>
          <a:xfrm>
            <a:off x="2388060" y="1225517"/>
            <a:ext cx="3616814" cy="338554"/>
          </a:xfrm>
          <a:prstGeom prst="rect">
            <a:avLst/>
          </a:prstGeom>
          <a:noFill/>
        </p:spPr>
        <p:txBody>
          <a:bodyPr wrap="square" rtlCol="0">
            <a:spAutoFit/>
          </a:bodyPr>
          <a:lstStyle/>
          <a:p>
            <a:pPr algn="ctr"/>
            <a:r>
              <a:rPr lang="en-US" sz="1600" dirty="0">
                <a:latin typeface="+mj-lt"/>
              </a:rPr>
              <a:t>Images were stretched, shrunk, rotated</a:t>
            </a:r>
          </a:p>
        </p:txBody>
      </p:sp>
      <p:pic>
        <p:nvPicPr>
          <p:cNvPr id="11" name="Picture 10">
            <a:extLst>
              <a:ext uri="{FF2B5EF4-FFF2-40B4-BE49-F238E27FC236}">
                <a16:creationId xmlns:a16="http://schemas.microsoft.com/office/drawing/2014/main" id="{F8DF5C1C-520B-58DE-4BEE-7B08AEE27210}"/>
              </a:ext>
            </a:extLst>
          </p:cNvPr>
          <p:cNvPicPr>
            <a:picLocks noChangeAspect="1"/>
          </p:cNvPicPr>
          <p:nvPr/>
        </p:nvPicPr>
        <p:blipFill>
          <a:blip r:embed="rId6"/>
          <a:stretch>
            <a:fillRect/>
          </a:stretch>
        </p:blipFill>
        <p:spPr>
          <a:xfrm>
            <a:off x="62014" y="4472923"/>
            <a:ext cx="3209087" cy="1107996"/>
          </a:xfrm>
          <a:prstGeom prst="rect">
            <a:avLst/>
          </a:prstGeom>
        </p:spPr>
      </p:pic>
      <p:pic>
        <p:nvPicPr>
          <p:cNvPr id="10244" name="Picture 4">
            <a:extLst>
              <a:ext uri="{FF2B5EF4-FFF2-40B4-BE49-F238E27FC236}">
                <a16:creationId xmlns:a16="http://schemas.microsoft.com/office/drawing/2014/main" id="{E0EE193F-2E21-782E-E6CD-5673417A454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52012" y="3978572"/>
            <a:ext cx="3870849" cy="2610764"/>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04BEF4B4-B131-26CF-2666-382B3822BDC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90539" y="659829"/>
            <a:ext cx="2771868" cy="2728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7350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49A68-1DDA-AB16-4941-E76ECD34ECA4}"/>
              </a:ext>
            </a:extLst>
          </p:cNvPr>
          <p:cNvSpPr>
            <a:spLocks noGrp="1"/>
          </p:cNvSpPr>
          <p:nvPr>
            <p:ph type="title"/>
          </p:nvPr>
        </p:nvSpPr>
        <p:spPr>
          <a:xfrm>
            <a:off x="40935" y="-162536"/>
            <a:ext cx="10515600" cy="1325563"/>
          </a:xfrm>
        </p:spPr>
        <p:txBody>
          <a:bodyPr>
            <a:normAutofit/>
          </a:bodyPr>
          <a:lstStyle/>
          <a:p>
            <a:r>
              <a:rPr lang="en-US" sz="2800" dirty="0"/>
              <a:t>Model 4 – VGG16</a:t>
            </a:r>
          </a:p>
        </p:txBody>
      </p:sp>
      <p:sp>
        <p:nvSpPr>
          <p:cNvPr id="3" name="Content Placeholder 2">
            <a:extLst>
              <a:ext uri="{FF2B5EF4-FFF2-40B4-BE49-F238E27FC236}">
                <a16:creationId xmlns:a16="http://schemas.microsoft.com/office/drawing/2014/main" id="{1ADFDA40-3250-E466-D952-B61987370C9F}"/>
              </a:ext>
            </a:extLst>
          </p:cNvPr>
          <p:cNvSpPr>
            <a:spLocks noGrp="1"/>
          </p:cNvSpPr>
          <p:nvPr>
            <p:ph idx="1"/>
          </p:nvPr>
        </p:nvSpPr>
        <p:spPr>
          <a:xfrm>
            <a:off x="0" y="845180"/>
            <a:ext cx="10515600" cy="4351338"/>
          </a:xfrm>
        </p:spPr>
        <p:txBody>
          <a:bodyPr>
            <a:normAutofit/>
          </a:bodyPr>
          <a:lstStyle/>
          <a:p>
            <a:r>
              <a:rPr lang="en-US" dirty="0">
                <a:latin typeface="+mj-lt"/>
              </a:rPr>
              <a:t>Architecture</a:t>
            </a:r>
          </a:p>
          <a:p>
            <a:endParaRPr lang="en-US" dirty="0">
              <a:latin typeface="+mj-lt"/>
            </a:endParaRPr>
          </a:p>
          <a:p>
            <a:endParaRPr lang="en-US" dirty="0">
              <a:latin typeface="+mj-lt"/>
            </a:endParaRPr>
          </a:p>
          <a:p>
            <a:r>
              <a:rPr lang="en-US" dirty="0">
                <a:latin typeface="+mj-lt"/>
              </a:rPr>
              <a:t>Outcomes:</a:t>
            </a:r>
          </a:p>
        </p:txBody>
      </p:sp>
      <p:pic>
        <p:nvPicPr>
          <p:cNvPr id="5" name="Picture 4" descr="Programs with Great Learning - IDSS">
            <a:extLst>
              <a:ext uri="{FF2B5EF4-FFF2-40B4-BE49-F238E27FC236}">
                <a16:creationId xmlns:a16="http://schemas.microsoft.com/office/drawing/2014/main" id="{309DE1CD-4D35-F29D-DED7-65DF4F968A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76963"/>
            <a:ext cx="1942568" cy="6810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20 Best Data Science Certifications &amp; Courses Online [2022]">
            <a:extLst>
              <a:ext uri="{FF2B5EF4-FFF2-40B4-BE49-F238E27FC236}">
                <a16:creationId xmlns:a16="http://schemas.microsoft.com/office/drawing/2014/main" id="{4A8AD364-FC75-BAE7-AC70-BE9AF249E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5749" y="0"/>
            <a:ext cx="1566251" cy="790957"/>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73F7FD07-1CFF-3E5C-45E6-8E4E6A2D58B8}"/>
              </a:ext>
            </a:extLst>
          </p:cNvPr>
          <p:cNvSpPr txBox="1"/>
          <p:nvPr/>
        </p:nvSpPr>
        <p:spPr>
          <a:xfrm>
            <a:off x="53916" y="2817063"/>
            <a:ext cx="2305430" cy="338554"/>
          </a:xfrm>
          <a:prstGeom prst="rect">
            <a:avLst/>
          </a:prstGeom>
          <a:noFill/>
        </p:spPr>
        <p:txBody>
          <a:bodyPr wrap="square" rtlCol="0">
            <a:spAutoFit/>
          </a:bodyPr>
          <a:lstStyle/>
          <a:p>
            <a:pPr algn="ctr"/>
            <a:r>
              <a:rPr lang="en-US" sz="1600" dirty="0">
                <a:latin typeface="+mj-lt"/>
              </a:rPr>
              <a:t>Model Accuracy: 94.9%</a:t>
            </a:r>
          </a:p>
        </p:txBody>
      </p:sp>
      <p:cxnSp>
        <p:nvCxnSpPr>
          <p:cNvPr id="41" name="Straight Connector 40">
            <a:extLst>
              <a:ext uri="{FF2B5EF4-FFF2-40B4-BE49-F238E27FC236}">
                <a16:creationId xmlns:a16="http://schemas.microsoft.com/office/drawing/2014/main" id="{2E5E07F3-BC7D-1CCB-E308-33B24682CA60}"/>
              </a:ext>
            </a:extLst>
          </p:cNvPr>
          <p:cNvCxnSpPr>
            <a:cxnSpLocks/>
          </p:cNvCxnSpPr>
          <p:nvPr/>
        </p:nvCxnSpPr>
        <p:spPr>
          <a:xfrm>
            <a:off x="7381188" y="565608"/>
            <a:ext cx="0" cy="613685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1698CA3-5F75-7897-76F7-EC1F618AF690}"/>
              </a:ext>
            </a:extLst>
          </p:cNvPr>
          <p:cNvSpPr txBox="1"/>
          <p:nvPr/>
        </p:nvSpPr>
        <p:spPr>
          <a:xfrm>
            <a:off x="7381187" y="1117396"/>
            <a:ext cx="4810813" cy="5693866"/>
          </a:xfrm>
          <a:prstGeom prst="rect">
            <a:avLst/>
          </a:prstGeom>
          <a:noFill/>
        </p:spPr>
        <p:txBody>
          <a:bodyPr wrap="square" rtlCol="0">
            <a:spAutoFit/>
          </a:bodyPr>
          <a:lstStyle/>
          <a:p>
            <a:r>
              <a:rPr lang="en-US" sz="1400" dirty="0">
                <a:latin typeface="+mj-lt"/>
              </a:rPr>
              <a:t>The CNN used is a pretrained model that is 16 layers deep, specifically designed for classification and localization. It is a transfer learning model. The model has an accuracy of 94.9%, with a precision on average of 0.95, recall of 0.95 and an f1-score of 0.95. It is the most poor performing model, indicating that increasing number of layers may not always be beneficial at the cost of losing some needed activation functions or that transfer learning may not be able to identify features in some image sets. </a:t>
            </a:r>
          </a:p>
          <a:p>
            <a:endParaRPr lang="en-US" sz="1400" dirty="0">
              <a:latin typeface="+mj-lt"/>
            </a:endParaRPr>
          </a:p>
          <a:p>
            <a:r>
              <a:rPr lang="en-US" sz="1400" dirty="0">
                <a:latin typeface="+mj-lt"/>
              </a:rPr>
              <a:t>Of the 1300 images of each class, 110 uninfected are classified incorrectly and 23 parasitized are classified incorrectly.</a:t>
            </a:r>
          </a:p>
          <a:p>
            <a:endParaRPr lang="en-US" sz="1400" dirty="0">
              <a:latin typeface="+mj-lt"/>
            </a:endParaRPr>
          </a:p>
          <a:p>
            <a:r>
              <a:rPr lang="en-US" sz="1400" dirty="0">
                <a:latin typeface="+mj-lt"/>
              </a:rPr>
              <a:t>Throughout this model, the validation accuracy stays higher than the training accuracy, however as epochs increases, the validation accuracy decreases and there is no consistency in the accuracy seen. This could also be attributed to the premature interruption of the model implementation with call-backs. Potentially, early stopping may not be beneficial here. Although it is key to note the significant drop in the validation accuracy from 0.99 to 0.95 after 5 epochs. It is unknown at this time whether this downward trend would have continued since no real trend was observed for the validation data. However, this model does not appear to be robust considering these significant fluctuations in the accuracy and the much lower f1-score compared to any of the previous models.</a:t>
            </a:r>
          </a:p>
        </p:txBody>
      </p:sp>
      <p:pic>
        <p:nvPicPr>
          <p:cNvPr id="11266" name="Picture 2" descr="VGG-16 | CNN model - GeeksforGeeks">
            <a:extLst>
              <a:ext uri="{FF2B5EF4-FFF2-40B4-BE49-F238E27FC236}">
                <a16:creationId xmlns:a16="http://schemas.microsoft.com/office/drawing/2014/main" id="{6088DC29-E561-CCB9-56BB-07AAD4A3C0DB}"/>
              </a:ext>
            </a:extLst>
          </p:cNvPr>
          <p:cNvPicPr>
            <a:picLocks noChangeAspect="1" noChangeArrowheads="1"/>
          </p:cNvPicPr>
          <p:nvPr/>
        </p:nvPicPr>
        <p:blipFill rotWithShape="1">
          <a:blip r:embed="rId4">
            <a:clrChange>
              <a:clrFrom>
                <a:srgbClr val="FFD0DA"/>
              </a:clrFrom>
              <a:clrTo>
                <a:srgbClr val="FFD0DA">
                  <a:alpha val="0"/>
                </a:srgbClr>
              </a:clrTo>
            </a:clrChange>
            <a:extLst>
              <a:ext uri="{28A0092B-C50C-407E-A947-70E740481C1C}">
                <a14:useLocalDpi xmlns:a14="http://schemas.microsoft.com/office/drawing/2010/main" val="0"/>
              </a:ext>
            </a:extLst>
          </a:blip>
          <a:srcRect t="14293" b="7211"/>
          <a:stretch/>
        </p:blipFill>
        <p:spPr bwMode="auto">
          <a:xfrm>
            <a:off x="1206631" y="1188110"/>
            <a:ext cx="3789575" cy="1308008"/>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5823D8E6-5A82-D751-C272-F42D08C0DF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4965" y="4069874"/>
            <a:ext cx="2796920" cy="275321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E3BDC2C5-6A7E-E3EA-A0D2-3F1787DAED08}"/>
              </a:ext>
            </a:extLst>
          </p:cNvPr>
          <p:cNvPicPr>
            <a:picLocks noChangeAspect="1"/>
          </p:cNvPicPr>
          <p:nvPr/>
        </p:nvPicPr>
        <p:blipFill>
          <a:blip r:embed="rId6"/>
          <a:stretch>
            <a:fillRect/>
          </a:stretch>
        </p:blipFill>
        <p:spPr>
          <a:xfrm>
            <a:off x="3564960" y="2903888"/>
            <a:ext cx="3373284" cy="1144354"/>
          </a:xfrm>
          <a:prstGeom prst="rect">
            <a:avLst/>
          </a:prstGeom>
        </p:spPr>
      </p:pic>
      <p:pic>
        <p:nvPicPr>
          <p:cNvPr id="11270" name="Picture 6">
            <a:extLst>
              <a:ext uri="{FF2B5EF4-FFF2-40B4-BE49-F238E27FC236}">
                <a16:creationId xmlns:a16="http://schemas.microsoft.com/office/drawing/2014/main" id="{31FAB936-76F7-22D3-E471-0D04DCBFA39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228" y="3476562"/>
            <a:ext cx="3430504" cy="2313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80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07C274A7-8862-FAF0-7E61-10A30A0C63E3}"/>
              </a:ext>
            </a:extLst>
          </p:cNvPr>
          <p:cNvGraphicFramePr/>
          <p:nvPr/>
        </p:nvGraphicFramePr>
        <p:xfrm>
          <a:off x="3810000" y="20574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18292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4A0C6-FC31-0D3E-808A-2AD0A9F6FFCB}"/>
              </a:ext>
            </a:extLst>
          </p:cNvPr>
          <p:cNvSpPr>
            <a:spLocks noGrp="1"/>
          </p:cNvSpPr>
          <p:nvPr>
            <p:ph type="title"/>
          </p:nvPr>
        </p:nvSpPr>
        <p:spPr/>
        <p:txBody>
          <a:bodyPr/>
          <a:lstStyle/>
          <a:p>
            <a:r>
              <a:rPr lang="en-US" dirty="0"/>
              <a:t>Scope of the Problem</a:t>
            </a:r>
          </a:p>
        </p:txBody>
      </p:sp>
      <p:sp>
        <p:nvSpPr>
          <p:cNvPr id="3" name="Content Placeholder 2">
            <a:extLst>
              <a:ext uri="{FF2B5EF4-FFF2-40B4-BE49-F238E27FC236}">
                <a16:creationId xmlns:a16="http://schemas.microsoft.com/office/drawing/2014/main" id="{AEE959F8-A051-88B6-7F6D-431DFF784D29}"/>
              </a:ext>
            </a:extLst>
          </p:cNvPr>
          <p:cNvSpPr>
            <a:spLocks noGrp="1"/>
          </p:cNvSpPr>
          <p:nvPr>
            <p:ph idx="1"/>
          </p:nvPr>
        </p:nvSpPr>
        <p:spPr/>
        <p:txBody>
          <a:bodyPr/>
          <a:lstStyle/>
          <a:p>
            <a:r>
              <a:rPr lang="en-US" dirty="0">
                <a:latin typeface="+mj-lt"/>
              </a:rPr>
              <a:t>Malaria is a parasitic infection (plasmodium) of the red blood cells that results in nervous system shutdown and respiratory distress</a:t>
            </a:r>
          </a:p>
          <a:p>
            <a:r>
              <a:rPr lang="en-US" dirty="0">
                <a:latin typeface="+mj-lt"/>
              </a:rPr>
              <a:t>In 2019 alone, there were more than 229M cases of malaria with 400K reported deaths globally</a:t>
            </a:r>
          </a:p>
          <a:p>
            <a:r>
              <a:rPr lang="en-US" dirty="0">
                <a:latin typeface="+mj-lt"/>
              </a:rPr>
              <a:t>Traditionally, this disease is diagnosed through microscopy analysis of blood smear</a:t>
            </a:r>
          </a:p>
        </p:txBody>
      </p:sp>
      <p:pic>
        <p:nvPicPr>
          <p:cNvPr id="1026" name="Picture 2" descr="Blood smear from a patient with malaria; microscopic examination shows &lt;em&gt;Plasmodium falciparum&lt;/em&gt; parasites with arrows pointing at the patient's infected red blood cells. (CDC photo)">
            <a:extLst>
              <a:ext uri="{FF2B5EF4-FFF2-40B4-BE49-F238E27FC236}">
                <a16:creationId xmlns:a16="http://schemas.microsoft.com/office/drawing/2014/main" id="{8238AAB2-EA00-5D9E-471D-552A69D1D7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7319" y="4389240"/>
            <a:ext cx="1897362" cy="192266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20 Best Data Science Certifications &amp; Courses Online [2022]">
            <a:extLst>
              <a:ext uri="{FF2B5EF4-FFF2-40B4-BE49-F238E27FC236}">
                <a16:creationId xmlns:a16="http://schemas.microsoft.com/office/drawing/2014/main" id="{CF086E5F-4B51-E1FE-AAD5-6A4DC6E6B1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5749" y="0"/>
            <a:ext cx="1566251" cy="79095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Programs with Great Learning - IDSS">
            <a:extLst>
              <a:ext uri="{FF2B5EF4-FFF2-40B4-BE49-F238E27FC236}">
                <a16:creationId xmlns:a16="http://schemas.microsoft.com/office/drawing/2014/main" id="{BFEA3190-0A91-48B7-4BB8-66C97C87CA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6176963"/>
            <a:ext cx="1942568" cy="681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422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4A0C6-FC31-0D3E-808A-2AD0A9F6FFCB}"/>
              </a:ext>
            </a:extLst>
          </p:cNvPr>
          <p:cNvSpPr>
            <a:spLocks noGrp="1"/>
          </p:cNvSpPr>
          <p:nvPr>
            <p:ph type="title"/>
          </p:nvPr>
        </p:nvSpPr>
        <p:spPr/>
        <p:txBody>
          <a:bodyPr/>
          <a:lstStyle/>
          <a:p>
            <a:r>
              <a:rPr lang="en-US" dirty="0"/>
              <a:t>Addressing a Tedious Task</a:t>
            </a:r>
          </a:p>
        </p:txBody>
      </p:sp>
      <p:sp>
        <p:nvSpPr>
          <p:cNvPr id="3" name="Content Placeholder 2">
            <a:extLst>
              <a:ext uri="{FF2B5EF4-FFF2-40B4-BE49-F238E27FC236}">
                <a16:creationId xmlns:a16="http://schemas.microsoft.com/office/drawing/2014/main" id="{AEE959F8-A051-88B6-7F6D-431DFF784D29}"/>
              </a:ext>
            </a:extLst>
          </p:cNvPr>
          <p:cNvSpPr>
            <a:spLocks noGrp="1"/>
          </p:cNvSpPr>
          <p:nvPr>
            <p:ph idx="1"/>
          </p:nvPr>
        </p:nvSpPr>
        <p:spPr/>
        <p:txBody>
          <a:bodyPr/>
          <a:lstStyle/>
          <a:p>
            <a:r>
              <a:rPr lang="en-US" dirty="0">
                <a:latin typeface="+mj-lt"/>
              </a:rPr>
              <a:t>The current evaluation of blood smear manually comes with the following issues:</a:t>
            </a:r>
          </a:p>
          <a:p>
            <a:pPr marL="0" indent="0">
              <a:buNone/>
            </a:pPr>
            <a:endParaRPr lang="en-US" dirty="0">
              <a:latin typeface="+mj-lt"/>
            </a:endParaRPr>
          </a:p>
        </p:txBody>
      </p:sp>
      <p:sp>
        <p:nvSpPr>
          <p:cNvPr id="4" name="Arrow: Right 3">
            <a:extLst>
              <a:ext uri="{FF2B5EF4-FFF2-40B4-BE49-F238E27FC236}">
                <a16:creationId xmlns:a16="http://schemas.microsoft.com/office/drawing/2014/main" id="{24CFBDEF-33FE-EB1D-1CC6-93991330C8F1}"/>
              </a:ext>
            </a:extLst>
          </p:cNvPr>
          <p:cNvSpPr/>
          <p:nvPr/>
        </p:nvSpPr>
        <p:spPr>
          <a:xfrm>
            <a:off x="2344847" y="3202663"/>
            <a:ext cx="1376127" cy="4526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 name="Arrow: Right 4">
            <a:extLst>
              <a:ext uri="{FF2B5EF4-FFF2-40B4-BE49-F238E27FC236}">
                <a16:creationId xmlns:a16="http://schemas.microsoft.com/office/drawing/2014/main" id="{A852B276-61BA-D849-2BC8-DE879B01FAAB}"/>
              </a:ext>
            </a:extLst>
          </p:cNvPr>
          <p:cNvSpPr/>
          <p:nvPr/>
        </p:nvSpPr>
        <p:spPr>
          <a:xfrm>
            <a:off x="2344846" y="4001294"/>
            <a:ext cx="1376127" cy="4526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7" name="TextBox 6">
            <a:extLst>
              <a:ext uri="{FF2B5EF4-FFF2-40B4-BE49-F238E27FC236}">
                <a16:creationId xmlns:a16="http://schemas.microsoft.com/office/drawing/2014/main" id="{163E9EA8-A6E9-7172-AEB1-EA32A0792761}"/>
              </a:ext>
            </a:extLst>
          </p:cNvPr>
          <p:cNvSpPr txBox="1"/>
          <p:nvPr/>
        </p:nvSpPr>
        <p:spPr>
          <a:xfrm>
            <a:off x="3811506" y="3190108"/>
            <a:ext cx="4273236" cy="461665"/>
          </a:xfrm>
          <a:prstGeom prst="rect">
            <a:avLst/>
          </a:prstGeom>
          <a:noFill/>
        </p:spPr>
        <p:txBody>
          <a:bodyPr wrap="square" rtlCol="0">
            <a:spAutoFit/>
          </a:bodyPr>
          <a:lstStyle/>
          <a:p>
            <a:r>
              <a:rPr lang="en-US" sz="2400" dirty="0">
                <a:latin typeface="+mj-lt"/>
              </a:rPr>
              <a:t>Prolonged time for diagnosis</a:t>
            </a:r>
          </a:p>
        </p:txBody>
      </p:sp>
      <p:sp>
        <p:nvSpPr>
          <p:cNvPr id="8" name="TextBox 7">
            <a:extLst>
              <a:ext uri="{FF2B5EF4-FFF2-40B4-BE49-F238E27FC236}">
                <a16:creationId xmlns:a16="http://schemas.microsoft.com/office/drawing/2014/main" id="{D097E26A-852B-3DA0-44C1-82EDE015E1C3}"/>
              </a:ext>
            </a:extLst>
          </p:cNvPr>
          <p:cNvSpPr txBox="1"/>
          <p:nvPr/>
        </p:nvSpPr>
        <p:spPr>
          <a:xfrm>
            <a:off x="3811505" y="4001294"/>
            <a:ext cx="4659523" cy="461665"/>
          </a:xfrm>
          <a:prstGeom prst="rect">
            <a:avLst/>
          </a:prstGeom>
          <a:noFill/>
        </p:spPr>
        <p:txBody>
          <a:bodyPr wrap="square" rtlCol="0">
            <a:spAutoFit/>
          </a:bodyPr>
          <a:lstStyle/>
          <a:p>
            <a:r>
              <a:rPr lang="en-US" sz="2400" dirty="0">
                <a:latin typeface="+mj-lt"/>
              </a:rPr>
              <a:t>Increased overhead cost for analyst</a:t>
            </a:r>
          </a:p>
        </p:txBody>
      </p:sp>
      <p:sp>
        <p:nvSpPr>
          <p:cNvPr id="9" name="TextBox 8">
            <a:extLst>
              <a:ext uri="{FF2B5EF4-FFF2-40B4-BE49-F238E27FC236}">
                <a16:creationId xmlns:a16="http://schemas.microsoft.com/office/drawing/2014/main" id="{94296650-1621-264E-684C-91899014B6E8}"/>
              </a:ext>
            </a:extLst>
          </p:cNvPr>
          <p:cNvSpPr txBox="1"/>
          <p:nvPr/>
        </p:nvSpPr>
        <p:spPr>
          <a:xfrm>
            <a:off x="986823" y="5080136"/>
            <a:ext cx="9768694" cy="830997"/>
          </a:xfrm>
          <a:prstGeom prst="rect">
            <a:avLst/>
          </a:prstGeom>
          <a:noFill/>
        </p:spPr>
        <p:txBody>
          <a:bodyPr wrap="square" rtlCol="0">
            <a:spAutoFit/>
          </a:bodyPr>
          <a:lstStyle/>
          <a:p>
            <a:r>
              <a:rPr lang="en-US" sz="2400" b="1" dirty="0">
                <a:latin typeface="+mj-lt"/>
              </a:rPr>
              <a:t>Understanding these limitations of traditional diagnosis, how can deep learning be used to evaluate plasmodium infected cells?</a:t>
            </a:r>
          </a:p>
        </p:txBody>
      </p:sp>
      <p:pic>
        <p:nvPicPr>
          <p:cNvPr id="10" name="Picture 2" descr="20 Best Data Science Certifications &amp; Courses Online [2022]">
            <a:extLst>
              <a:ext uri="{FF2B5EF4-FFF2-40B4-BE49-F238E27FC236}">
                <a16:creationId xmlns:a16="http://schemas.microsoft.com/office/drawing/2014/main" id="{BF3078F9-1E8C-C6CF-5FEE-6C878D0913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5749" y="0"/>
            <a:ext cx="1566251" cy="79095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rograms with Great Learning - IDSS">
            <a:extLst>
              <a:ext uri="{FF2B5EF4-FFF2-40B4-BE49-F238E27FC236}">
                <a16:creationId xmlns:a16="http://schemas.microsoft.com/office/drawing/2014/main" id="{215DB2B3-8BD9-BB19-67CB-8FF833F5B2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176963"/>
            <a:ext cx="1942568" cy="681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875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4A0C6-FC31-0D3E-808A-2AD0A9F6FFCB}"/>
              </a:ext>
            </a:extLst>
          </p:cNvPr>
          <p:cNvSpPr>
            <a:spLocks noGrp="1"/>
          </p:cNvSpPr>
          <p:nvPr>
            <p:ph type="title"/>
          </p:nvPr>
        </p:nvSpPr>
        <p:spPr/>
        <p:txBody>
          <a:bodyPr/>
          <a:lstStyle/>
          <a:p>
            <a:r>
              <a:rPr lang="en-US" dirty="0"/>
              <a:t>Approach and Methodology</a:t>
            </a:r>
          </a:p>
        </p:txBody>
      </p:sp>
      <p:sp>
        <p:nvSpPr>
          <p:cNvPr id="3" name="Content Placeholder 2">
            <a:extLst>
              <a:ext uri="{FF2B5EF4-FFF2-40B4-BE49-F238E27FC236}">
                <a16:creationId xmlns:a16="http://schemas.microsoft.com/office/drawing/2014/main" id="{AEE959F8-A051-88B6-7F6D-431DFF784D29}"/>
              </a:ext>
            </a:extLst>
          </p:cNvPr>
          <p:cNvSpPr>
            <a:spLocks noGrp="1"/>
          </p:cNvSpPr>
          <p:nvPr>
            <p:ph idx="1"/>
          </p:nvPr>
        </p:nvSpPr>
        <p:spPr>
          <a:xfrm>
            <a:off x="817503" y="1439174"/>
            <a:ext cx="10515600" cy="4351338"/>
          </a:xfrm>
        </p:spPr>
        <p:txBody>
          <a:bodyPr/>
          <a:lstStyle/>
          <a:p>
            <a:r>
              <a:rPr lang="en-US" dirty="0">
                <a:latin typeface="+mj-lt"/>
              </a:rPr>
              <a:t>Key takeaways from data exploration and visualization </a:t>
            </a:r>
          </a:p>
        </p:txBody>
      </p:sp>
      <p:pic>
        <p:nvPicPr>
          <p:cNvPr id="6" name="Picture 2">
            <a:extLst>
              <a:ext uri="{FF2B5EF4-FFF2-40B4-BE49-F238E27FC236}">
                <a16:creationId xmlns:a16="http://schemas.microsoft.com/office/drawing/2014/main" id="{5CE93D1F-5BAE-2DFC-2CEE-E5F3E86F55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806" y="2055813"/>
            <a:ext cx="3579250" cy="357098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A28923A-554F-04A0-2593-369CB758A8F6}"/>
              </a:ext>
            </a:extLst>
          </p:cNvPr>
          <p:cNvSpPr txBox="1"/>
          <p:nvPr/>
        </p:nvSpPr>
        <p:spPr>
          <a:xfrm>
            <a:off x="4488006" y="1971651"/>
            <a:ext cx="5926848"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mj-lt"/>
              </a:rPr>
              <a:t>The data is a set of images that are either infected or uninfected by plasmodium</a:t>
            </a:r>
          </a:p>
          <a:p>
            <a:pPr marL="285750" indent="-285750">
              <a:buFont typeface="Arial" panose="020B0604020202020204" pitchFamily="34" charset="0"/>
              <a:buChar char="•"/>
            </a:pPr>
            <a:endParaRPr lang="en-US" sz="2000" dirty="0">
              <a:latin typeface="+mj-lt"/>
            </a:endParaRPr>
          </a:p>
          <a:p>
            <a:pPr marL="285750" indent="-285750">
              <a:buFont typeface="Arial" panose="020B0604020202020204" pitchFamily="34" charset="0"/>
              <a:buChar char="•"/>
            </a:pPr>
            <a:r>
              <a:rPr lang="en-US" sz="2000" dirty="0">
                <a:latin typeface="+mj-lt"/>
              </a:rPr>
              <a:t>Observe how coloration of the malarial infection is similar to that of uninfected cells as well – as a result potential misclassification issues could arise</a:t>
            </a:r>
          </a:p>
        </p:txBody>
      </p:sp>
      <p:sp>
        <p:nvSpPr>
          <p:cNvPr id="11" name="Arrow: Right 10">
            <a:extLst>
              <a:ext uri="{FF2B5EF4-FFF2-40B4-BE49-F238E27FC236}">
                <a16:creationId xmlns:a16="http://schemas.microsoft.com/office/drawing/2014/main" id="{B8513342-E33F-0D33-3282-E4BAC94C4E94}"/>
              </a:ext>
            </a:extLst>
          </p:cNvPr>
          <p:cNvSpPr/>
          <p:nvPr/>
        </p:nvSpPr>
        <p:spPr>
          <a:xfrm>
            <a:off x="5593208" y="4109750"/>
            <a:ext cx="1376127" cy="4526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2" name="TextBox 11">
            <a:extLst>
              <a:ext uri="{FF2B5EF4-FFF2-40B4-BE49-F238E27FC236}">
                <a16:creationId xmlns:a16="http://schemas.microsoft.com/office/drawing/2014/main" id="{42D1A7CB-9A14-4F64-FC49-0095E5BFAD64}"/>
              </a:ext>
            </a:extLst>
          </p:cNvPr>
          <p:cNvSpPr txBox="1"/>
          <p:nvPr/>
        </p:nvSpPr>
        <p:spPr>
          <a:xfrm>
            <a:off x="7059867" y="4097195"/>
            <a:ext cx="4273236" cy="461665"/>
          </a:xfrm>
          <a:prstGeom prst="rect">
            <a:avLst/>
          </a:prstGeom>
          <a:noFill/>
        </p:spPr>
        <p:txBody>
          <a:bodyPr wrap="square" rtlCol="0">
            <a:spAutoFit/>
          </a:bodyPr>
          <a:lstStyle/>
          <a:p>
            <a:r>
              <a:rPr lang="en-US" sz="2400" dirty="0">
                <a:latin typeface="+mj-lt"/>
              </a:rPr>
              <a:t>Image pre-processing required</a:t>
            </a:r>
          </a:p>
        </p:txBody>
      </p:sp>
      <p:pic>
        <p:nvPicPr>
          <p:cNvPr id="13" name="Picture 2" descr="20 Best Data Science Certifications &amp; Courses Online [2022]">
            <a:extLst>
              <a:ext uri="{FF2B5EF4-FFF2-40B4-BE49-F238E27FC236}">
                <a16:creationId xmlns:a16="http://schemas.microsoft.com/office/drawing/2014/main" id="{83FAF0AF-1EBD-179C-36C9-DAC6932C36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5749" y="0"/>
            <a:ext cx="1566251" cy="7909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rograms with Great Learning - IDSS">
            <a:extLst>
              <a:ext uri="{FF2B5EF4-FFF2-40B4-BE49-F238E27FC236}">
                <a16:creationId xmlns:a16="http://schemas.microsoft.com/office/drawing/2014/main" id="{8BF31B62-0B88-F7B8-57F7-A7FA36AA6F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6176963"/>
            <a:ext cx="1942568" cy="6810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 name="Table 7">
            <a:extLst>
              <a:ext uri="{FF2B5EF4-FFF2-40B4-BE49-F238E27FC236}">
                <a16:creationId xmlns:a16="http://schemas.microsoft.com/office/drawing/2014/main" id="{A6F7B7E6-ACC1-5E75-FA56-F8A5BE0DC5F5}"/>
              </a:ext>
            </a:extLst>
          </p:cNvPr>
          <p:cNvGraphicFramePr>
            <a:graphicFrameLocks noGrp="1"/>
          </p:cNvGraphicFramePr>
          <p:nvPr>
            <p:extLst>
              <p:ext uri="{D42A27DB-BD31-4B8C-83A1-F6EECF244321}">
                <p14:modId xmlns:p14="http://schemas.microsoft.com/office/powerpoint/2010/main" val="1200655724"/>
              </p:ext>
            </p:extLst>
          </p:nvPr>
        </p:nvGraphicFramePr>
        <p:xfrm>
          <a:off x="6281271" y="5070538"/>
          <a:ext cx="3141663" cy="1112520"/>
        </p:xfrm>
        <a:graphic>
          <a:graphicData uri="http://schemas.openxmlformats.org/drawingml/2006/table">
            <a:tbl>
              <a:tblPr firstRow="1" bandRow="1">
                <a:tableStyleId>{5C22544A-7EE6-4342-B048-85BDC9FD1C3A}</a:tableStyleId>
              </a:tblPr>
              <a:tblGrid>
                <a:gridCol w="1257618">
                  <a:extLst>
                    <a:ext uri="{9D8B030D-6E8A-4147-A177-3AD203B41FA5}">
                      <a16:colId xmlns:a16="http://schemas.microsoft.com/office/drawing/2014/main" val="4134135085"/>
                    </a:ext>
                  </a:extLst>
                </a:gridCol>
                <a:gridCol w="988441">
                  <a:extLst>
                    <a:ext uri="{9D8B030D-6E8A-4147-A177-3AD203B41FA5}">
                      <a16:colId xmlns:a16="http://schemas.microsoft.com/office/drawing/2014/main" val="2548299020"/>
                    </a:ext>
                  </a:extLst>
                </a:gridCol>
                <a:gridCol w="895604">
                  <a:extLst>
                    <a:ext uri="{9D8B030D-6E8A-4147-A177-3AD203B41FA5}">
                      <a16:colId xmlns:a16="http://schemas.microsoft.com/office/drawing/2014/main" val="2414083051"/>
                    </a:ext>
                  </a:extLst>
                </a:gridCol>
              </a:tblGrid>
              <a:tr h="370840">
                <a:tc>
                  <a:txBody>
                    <a:bodyPr/>
                    <a:lstStyle/>
                    <a:p>
                      <a:r>
                        <a:rPr lang="en-US" dirty="0"/>
                        <a:t>Status</a:t>
                      </a:r>
                    </a:p>
                  </a:txBody>
                  <a:tcPr/>
                </a:tc>
                <a:tc>
                  <a:txBody>
                    <a:bodyPr/>
                    <a:lstStyle/>
                    <a:p>
                      <a:r>
                        <a:rPr lang="en-US" dirty="0"/>
                        <a:t>Training</a:t>
                      </a:r>
                    </a:p>
                  </a:txBody>
                  <a:tcPr/>
                </a:tc>
                <a:tc>
                  <a:txBody>
                    <a:bodyPr/>
                    <a:lstStyle/>
                    <a:p>
                      <a:r>
                        <a:rPr lang="en-US" dirty="0"/>
                        <a:t>Testing</a:t>
                      </a:r>
                    </a:p>
                  </a:txBody>
                  <a:tcPr/>
                </a:tc>
                <a:extLst>
                  <a:ext uri="{0D108BD9-81ED-4DB2-BD59-A6C34878D82A}">
                    <a16:rowId xmlns:a16="http://schemas.microsoft.com/office/drawing/2014/main" val="1449752489"/>
                  </a:ext>
                </a:extLst>
              </a:tr>
              <a:tr h="370840">
                <a:tc>
                  <a:txBody>
                    <a:bodyPr/>
                    <a:lstStyle/>
                    <a:p>
                      <a:r>
                        <a:rPr lang="en-US" dirty="0"/>
                        <a:t>Infected</a:t>
                      </a:r>
                    </a:p>
                  </a:txBody>
                  <a:tcPr/>
                </a:tc>
                <a:tc>
                  <a:txBody>
                    <a:bodyPr/>
                    <a:lstStyle/>
                    <a:p>
                      <a:r>
                        <a:rPr lang="en-US" dirty="0"/>
                        <a:t>12582</a:t>
                      </a:r>
                    </a:p>
                  </a:txBody>
                  <a:tcPr/>
                </a:tc>
                <a:tc>
                  <a:txBody>
                    <a:bodyPr/>
                    <a:lstStyle/>
                    <a:p>
                      <a:r>
                        <a:rPr lang="en-US" dirty="0"/>
                        <a:t>1300</a:t>
                      </a:r>
                    </a:p>
                  </a:txBody>
                  <a:tcPr/>
                </a:tc>
                <a:extLst>
                  <a:ext uri="{0D108BD9-81ED-4DB2-BD59-A6C34878D82A}">
                    <a16:rowId xmlns:a16="http://schemas.microsoft.com/office/drawing/2014/main" val="2404320535"/>
                  </a:ext>
                </a:extLst>
              </a:tr>
              <a:tr h="370840">
                <a:tc>
                  <a:txBody>
                    <a:bodyPr/>
                    <a:lstStyle/>
                    <a:p>
                      <a:r>
                        <a:rPr lang="en-US" dirty="0"/>
                        <a:t>Uninfected</a:t>
                      </a:r>
                    </a:p>
                  </a:txBody>
                  <a:tcPr/>
                </a:tc>
                <a:tc>
                  <a:txBody>
                    <a:bodyPr/>
                    <a:lstStyle/>
                    <a:p>
                      <a:r>
                        <a:rPr lang="en-US" dirty="0"/>
                        <a:t>12376</a:t>
                      </a:r>
                    </a:p>
                  </a:txBody>
                  <a:tcPr/>
                </a:tc>
                <a:tc>
                  <a:txBody>
                    <a:bodyPr/>
                    <a:lstStyle/>
                    <a:p>
                      <a:r>
                        <a:rPr lang="en-US" dirty="0"/>
                        <a:t>1300</a:t>
                      </a:r>
                    </a:p>
                  </a:txBody>
                  <a:tcPr/>
                </a:tc>
                <a:extLst>
                  <a:ext uri="{0D108BD9-81ED-4DB2-BD59-A6C34878D82A}">
                    <a16:rowId xmlns:a16="http://schemas.microsoft.com/office/drawing/2014/main" val="3522370255"/>
                  </a:ext>
                </a:extLst>
              </a:tr>
            </a:tbl>
          </a:graphicData>
        </a:graphic>
      </p:graphicFrame>
    </p:spTree>
    <p:extLst>
      <p:ext uri="{BB962C8B-B14F-4D97-AF65-F5344CB8AC3E}">
        <p14:creationId xmlns:p14="http://schemas.microsoft.com/office/powerpoint/2010/main" val="3304206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63EF-2A68-83E2-2CD0-DA73C3561603}"/>
              </a:ext>
            </a:extLst>
          </p:cNvPr>
          <p:cNvSpPr>
            <a:spLocks noGrp="1"/>
          </p:cNvSpPr>
          <p:nvPr>
            <p:ph type="title"/>
          </p:nvPr>
        </p:nvSpPr>
        <p:spPr>
          <a:xfrm>
            <a:off x="289710" y="-77835"/>
            <a:ext cx="10515600" cy="1325563"/>
          </a:xfrm>
        </p:spPr>
        <p:txBody>
          <a:bodyPr/>
          <a:lstStyle/>
          <a:p>
            <a:r>
              <a:rPr lang="en-US" dirty="0"/>
              <a:t>Data Visualization</a:t>
            </a:r>
          </a:p>
        </p:txBody>
      </p:sp>
      <p:pic>
        <p:nvPicPr>
          <p:cNvPr id="4" name="Picture 2" descr="20 Best Data Science Certifications &amp; Courses Online [2022]">
            <a:extLst>
              <a:ext uri="{FF2B5EF4-FFF2-40B4-BE49-F238E27FC236}">
                <a16:creationId xmlns:a16="http://schemas.microsoft.com/office/drawing/2014/main" id="{640EB6EC-77E9-75EE-8771-E386227F46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5749" y="0"/>
            <a:ext cx="1566251" cy="79095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Programs with Great Learning - IDSS">
            <a:extLst>
              <a:ext uri="{FF2B5EF4-FFF2-40B4-BE49-F238E27FC236}">
                <a16:creationId xmlns:a16="http://schemas.microsoft.com/office/drawing/2014/main" id="{C147DD42-6ABA-34C6-30FD-CDA0FF9DD4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176963"/>
            <a:ext cx="1942568" cy="6810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1A8105F-0729-9010-DD7E-6A6E59BC664C}"/>
              </a:ext>
            </a:extLst>
          </p:cNvPr>
          <p:cNvSpPr txBox="1"/>
          <p:nvPr/>
        </p:nvSpPr>
        <p:spPr>
          <a:xfrm>
            <a:off x="476062" y="1044354"/>
            <a:ext cx="10502620"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mj-lt"/>
              </a:rPr>
              <a:t>How can we process the  images so that they are suitable for analysis by the DL algorithms?</a:t>
            </a:r>
            <a:endParaRPr lang="en-US" sz="2400" dirty="0">
              <a:latin typeface="+mj-lt"/>
            </a:endParaRPr>
          </a:p>
        </p:txBody>
      </p:sp>
      <p:pic>
        <p:nvPicPr>
          <p:cNvPr id="3" name="Picture 2">
            <a:extLst>
              <a:ext uri="{FF2B5EF4-FFF2-40B4-BE49-F238E27FC236}">
                <a16:creationId xmlns:a16="http://schemas.microsoft.com/office/drawing/2014/main" id="{D9D72CF5-11DC-55A8-EDCF-BF76EDFC6B2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727" t="50031" r="51053" b="24808"/>
          <a:stretch/>
        </p:blipFill>
        <p:spPr bwMode="auto">
          <a:xfrm>
            <a:off x="1323335" y="1958805"/>
            <a:ext cx="1096323" cy="118521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9B84F4A7-6AC2-DE3A-22D2-466E62D9964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1666" r="25950" b="75678"/>
          <a:stretch/>
        </p:blipFill>
        <p:spPr bwMode="auto">
          <a:xfrm>
            <a:off x="2517016" y="1958805"/>
            <a:ext cx="1096323" cy="118853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5FF55E1-C820-0DAD-62B5-663AF18FA49C}"/>
              </a:ext>
            </a:extLst>
          </p:cNvPr>
          <p:cNvSpPr txBox="1"/>
          <p:nvPr/>
        </p:nvSpPr>
        <p:spPr>
          <a:xfrm>
            <a:off x="1718288" y="3047681"/>
            <a:ext cx="1781047" cy="369332"/>
          </a:xfrm>
          <a:prstGeom prst="rect">
            <a:avLst/>
          </a:prstGeom>
          <a:noFill/>
        </p:spPr>
        <p:txBody>
          <a:bodyPr wrap="square" rtlCol="0">
            <a:spAutoFit/>
          </a:bodyPr>
          <a:lstStyle/>
          <a:p>
            <a:r>
              <a:rPr lang="en-US" dirty="0">
                <a:latin typeface="+mj-lt"/>
              </a:rPr>
              <a:t>Original Data</a:t>
            </a:r>
          </a:p>
        </p:txBody>
      </p:sp>
      <p:sp>
        <p:nvSpPr>
          <p:cNvPr id="13" name="TextBox 12">
            <a:extLst>
              <a:ext uri="{FF2B5EF4-FFF2-40B4-BE49-F238E27FC236}">
                <a16:creationId xmlns:a16="http://schemas.microsoft.com/office/drawing/2014/main" id="{CBA8D0D8-9BEB-3B7D-869A-4D7AD68B9941}"/>
              </a:ext>
            </a:extLst>
          </p:cNvPr>
          <p:cNvSpPr txBox="1"/>
          <p:nvPr/>
        </p:nvSpPr>
        <p:spPr>
          <a:xfrm>
            <a:off x="3815589" y="2151805"/>
            <a:ext cx="6619885" cy="1200329"/>
          </a:xfrm>
          <a:prstGeom prst="rect">
            <a:avLst/>
          </a:prstGeom>
          <a:noFill/>
        </p:spPr>
        <p:txBody>
          <a:bodyPr wrap="square" rtlCol="0">
            <a:spAutoFit/>
          </a:bodyPr>
          <a:lstStyle/>
          <a:p>
            <a:r>
              <a:rPr lang="en-US" dirty="0">
                <a:latin typeface="+mj-lt"/>
              </a:rPr>
              <a:t>The uninfected cells can have the same hue/saturation as the infected portions of parasitized cells – confounding factors if the elements given as “ground truths” have similar features</a:t>
            </a:r>
          </a:p>
          <a:p>
            <a:pPr marL="285750" indent="-285750">
              <a:buFont typeface="Arial" panose="020B0604020202020204" pitchFamily="34" charset="0"/>
              <a:buChar char="•"/>
            </a:pPr>
            <a:endParaRPr lang="en-US" dirty="0">
              <a:latin typeface="+mj-lt"/>
            </a:endParaRPr>
          </a:p>
        </p:txBody>
      </p:sp>
      <p:pic>
        <p:nvPicPr>
          <p:cNvPr id="7172" name="Picture 4">
            <a:extLst>
              <a:ext uri="{FF2B5EF4-FFF2-40B4-BE49-F238E27FC236}">
                <a16:creationId xmlns:a16="http://schemas.microsoft.com/office/drawing/2014/main" id="{0ADB2081-5B3D-BEA5-B018-F0171A34D5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6369" y="4845957"/>
            <a:ext cx="5398629" cy="115705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6E5DB221-1984-E589-ECCE-D48101CD3F44}"/>
              </a:ext>
            </a:extLst>
          </p:cNvPr>
          <p:cNvSpPr txBox="1"/>
          <p:nvPr/>
        </p:nvSpPr>
        <p:spPr>
          <a:xfrm>
            <a:off x="1436368" y="5957590"/>
            <a:ext cx="4991311" cy="369332"/>
          </a:xfrm>
          <a:prstGeom prst="rect">
            <a:avLst/>
          </a:prstGeom>
          <a:noFill/>
        </p:spPr>
        <p:txBody>
          <a:bodyPr wrap="square" rtlCol="0">
            <a:spAutoFit/>
          </a:bodyPr>
          <a:lstStyle/>
          <a:p>
            <a:r>
              <a:rPr lang="en-US" dirty="0">
                <a:latin typeface="+mj-lt"/>
              </a:rPr>
              <a:t>Images converted to HSV (Hue, Saturation, Value)</a:t>
            </a:r>
          </a:p>
        </p:txBody>
      </p:sp>
      <p:sp>
        <p:nvSpPr>
          <p:cNvPr id="16" name="TextBox 15">
            <a:extLst>
              <a:ext uri="{FF2B5EF4-FFF2-40B4-BE49-F238E27FC236}">
                <a16:creationId xmlns:a16="http://schemas.microsoft.com/office/drawing/2014/main" id="{E26020A1-9C1B-4D64-E7B2-295D8809E855}"/>
              </a:ext>
            </a:extLst>
          </p:cNvPr>
          <p:cNvSpPr txBox="1"/>
          <p:nvPr/>
        </p:nvSpPr>
        <p:spPr>
          <a:xfrm>
            <a:off x="6345829" y="4824317"/>
            <a:ext cx="4853053" cy="1200329"/>
          </a:xfrm>
          <a:prstGeom prst="rect">
            <a:avLst/>
          </a:prstGeom>
          <a:noFill/>
        </p:spPr>
        <p:txBody>
          <a:bodyPr wrap="square" rtlCol="0">
            <a:spAutoFit/>
          </a:bodyPr>
          <a:lstStyle/>
          <a:p>
            <a:r>
              <a:rPr lang="en-US" dirty="0">
                <a:latin typeface="+mj-lt"/>
              </a:rPr>
              <a:t>As part of the “ground truths” segmentation, we identify the green colorations as parasitic – Thus we label images having this green coloration </a:t>
            </a:r>
            <a:r>
              <a:rPr lang="en-US" b="1" dirty="0">
                <a:latin typeface="+mj-lt"/>
              </a:rPr>
              <a:t>inside the cells</a:t>
            </a:r>
            <a:r>
              <a:rPr lang="en-US" dirty="0">
                <a:latin typeface="+mj-lt"/>
              </a:rPr>
              <a:t> as “parasitized”</a:t>
            </a:r>
          </a:p>
        </p:txBody>
      </p:sp>
      <p:sp>
        <p:nvSpPr>
          <p:cNvPr id="11" name="TextBox 10">
            <a:extLst>
              <a:ext uri="{FF2B5EF4-FFF2-40B4-BE49-F238E27FC236}">
                <a16:creationId xmlns:a16="http://schemas.microsoft.com/office/drawing/2014/main" id="{EDD593FA-1BAC-AC21-76BC-D8AD95A44EB8}"/>
              </a:ext>
            </a:extLst>
          </p:cNvPr>
          <p:cNvSpPr txBox="1"/>
          <p:nvPr/>
        </p:nvSpPr>
        <p:spPr>
          <a:xfrm>
            <a:off x="1034177" y="4513425"/>
            <a:ext cx="4991311" cy="369332"/>
          </a:xfrm>
          <a:prstGeom prst="rect">
            <a:avLst/>
          </a:prstGeom>
          <a:noFill/>
        </p:spPr>
        <p:txBody>
          <a:bodyPr wrap="square" rtlCol="0">
            <a:spAutoFit/>
          </a:bodyPr>
          <a:lstStyle/>
          <a:p>
            <a:pPr algn="ctr"/>
            <a:r>
              <a:rPr lang="en-US" dirty="0">
                <a:latin typeface="+mj-lt"/>
              </a:rPr>
              <a:t>Gaussian Blurring</a:t>
            </a:r>
          </a:p>
        </p:txBody>
      </p:sp>
      <p:sp>
        <p:nvSpPr>
          <p:cNvPr id="15" name="TextBox 14">
            <a:extLst>
              <a:ext uri="{FF2B5EF4-FFF2-40B4-BE49-F238E27FC236}">
                <a16:creationId xmlns:a16="http://schemas.microsoft.com/office/drawing/2014/main" id="{6A046EDA-BB24-57F1-9DD2-1E6300E978BF}"/>
              </a:ext>
            </a:extLst>
          </p:cNvPr>
          <p:cNvSpPr txBox="1"/>
          <p:nvPr/>
        </p:nvSpPr>
        <p:spPr>
          <a:xfrm>
            <a:off x="6264998" y="3519331"/>
            <a:ext cx="4853053" cy="923330"/>
          </a:xfrm>
          <a:prstGeom prst="rect">
            <a:avLst/>
          </a:prstGeom>
          <a:noFill/>
        </p:spPr>
        <p:txBody>
          <a:bodyPr wrap="square" rtlCol="0">
            <a:spAutoFit/>
          </a:bodyPr>
          <a:lstStyle/>
          <a:p>
            <a:r>
              <a:rPr lang="en-US" dirty="0">
                <a:latin typeface="+mj-lt"/>
              </a:rPr>
              <a:t>Gaussian blurring is used to normalize pixel intensities across the images so that stark boundary changes are smoothened</a:t>
            </a:r>
          </a:p>
        </p:txBody>
      </p:sp>
      <p:pic>
        <p:nvPicPr>
          <p:cNvPr id="17" name="Picture 2">
            <a:extLst>
              <a:ext uri="{FF2B5EF4-FFF2-40B4-BE49-F238E27FC236}">
                <a16:creationId xmlns:a16="http://schemas.microsoft.com/office/drawing/2014/main" id="{C417DF03-D87B-B600-1A46-C8CB2E44D7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6369" y="3404102"/>
            <a:ext cx="5326929" cy="1141683"/>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B06B7DFC-3F60-92C4-6159-45A7CC800EB4}"/>
              </a:ext>
            </a:extLst>
          </p:cNvPr>
          <p:cNvSpPr/>
          <p:nvPr/>
        </p:nvSpPr>
        <p:spPr>
          <a:xfrm>
            <a:off x="651850" y="4824317"/>
            <a:ext cx="10981853" cy="150260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8921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63EF-2A68-83E2-2CD0-DA73C3561603}"/>
              </a:ext>
            </a:extLst>
          </p:cNvPr>
          <p:cNvSpPr>
            <a:spLocks noGrp="1"/>
          </p:cNvSpPr>
          <p:nvPr>
            <p:ph type="title"/>
          </p:nvPr>
        </p:nvSpPr>
        <p:spPr>
          <a:xfrm>
            <a:off x="289710" y="-77835"/>
            <a:ext cx="10515600" cy="1325563"/>
          </a:xfrm>
        </p:spPr>
        <p:txBody>
          <a:bodyPr/>
          <a:lstStyle/>
          <a:p>
            <a:r>
              <a:rPr lang="en-US" dirty="0"/>
              <a:t>Proposed Model Architecture</a:t>
            </a:r>
          </a:p>
        </p:txBody>
      </p:sp>
      <p:pic>
        <p:nvPicPr>
          <p:cNvPr id="4" name="Picture 2" descr="20 Best Data Science Certifications &amp; Courses Online [2022]">
            <a:extLst>
              <a:ext uri="{FF2B5EF4-FFF2-40B4-BE49-F238E27FC236}">
                <a16:creationId xmlns:a16="http://schemas.microsoft.com/office/drawing/2014/main" id="{640EB6EC-77E9-75EE-8771-E386227F46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5749" y="0"/>
            <a:ext cx="1566251" cy="79095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Programs with Great Learning - IDSS">
            <a:extLst>
              <a:ext uri="{FF2B5EF4-FFF2-40B4-BE49-F238E27FC236}">
                <a16:creationId xmlns:a16="http://schemas.microsoft.com/office/drawing/2014/main" id="{C147DD42-6ABA-34C6-30FD-CDA0FF9DD4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176963"/>
            <a:ext cx="1942568" cy="6810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1A8105F-0729-9010-DD7E-6A6E59BC664C}"/>
              </a:ext>
            </a:extLst>
          </p:cNvPr>
          <p:cNvSpPr txBox="1"/>
          <p:nvPr/>
        </p:nvSpPr>
        <p:spPr>
          <a:xfrm>
            <a:off x="476062" y="1044354"/>
            <a:ext cx="10502620"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mj-lt"/>
              </a:rPr>
              <a:t>The following is the proposed final model architecture</a:t>
            </a:r>
            <a:endParaRPr lang="en-US" sz="2400" dirty="0">
              <a:latin typeface="+mj-lt"/>
            </a:endParaRPr>
          </a:p>
        </p:txBody>
      </p:sp>
      <p:pic>
        <p:nvPicPr>
          <p:cNvPr id="8" name="Picture 7">
            <a:extLst>
              <a:ext uri="{FF2B5EF4-FFF2-40B4-BE49-F238E27FC236}">
                <a16:creationId xmlns:a16="http://schemas.microsoft.com/office/drawing/2014/main" id="{C0BFAEED-467F-4B34-AB4C-42695D17AD2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6992"/>
          <a:stretch/>
        </p:blipFill>
        <p:spPr bwMode="auto">
          <a:xfrm>
            <a:off x="476062" y="1896254"/>
            <a:ext cx="6413919" cy="1976014"/>
          </a:xfrm>
          <a:prstGeom prst="rect">
            <a:avLst/>
          </a:prstGeom>
          <a:noFill/>
          <a:ln>
            <a:noFill/>
          </a:ln>
          <a:extLst>
            <a:ext uri="{53640926-AAD7-44D8-BBD7-CCE9431645EC}">
              <a14:shadowObscured xmlns:a14="http://schemas.microsoft.com/office/drawing/2010/main"/>
            </a:ext>
          </a:extLst>
        </p:spPr>
      </p:pic>
      <p:sp>
        <p:nvSpPr>
          <p:cNvPr id="9" name="TextBox 8">
            <a:extLst>
              <a:ext uri="{FF2B5EF4-FFF2-40B4-BE49-F238E27FC236}">
                <a16:creationId xmlns:a16="http://schemas.microsoft.com/office/drawing/2014/main" id="{E8D33335-9E27-49CF-6EAC-6848C8ADDDC2}"/>
              </a:ext>
            </a:extLst>
          </p:cNvPr>
          <p:cNvSpPr txBox="1"/>
          <p:nvPr/>
        </p:nvSpPr>
        <p:spPr>
          <a:xfrm>
            <a:off x="1685706" y="4545849"/>
            <a:ext cx="8567091"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mj-lt"/>
              </a:rPr>
              <a:t>Logic behind multiple layers: classification of images through key features</a:t>
            </a:r>
          </a:p>
          <a:p>
            <a:pPr marL="285750" indent="-285750">
              <a:buFont typeface="Arial" panose="020B0604020202020204" pitchFamily="34" charset="0"/>
              <a:buChar char="•"/>
            </a:pPr>
            <a:r>
              <a:rPr lang="en-US" sz="2000" dirty="0">
                <a:latin typeface="+mj-lt"/>
              </a:rPr>
              <a:t>Images have multiple features in common: Black background, shape of the cells, and general cytoplasmic stain after conversion to HSV</a:t>
            </a:r>
          </a:p>
          <a:p>
            <a:pPr marL="285750" indent="-285750">
              <a:buFont typeface="Arial" panose="020B0604020202020204" pitchFamily="34" charset="0"/>
              <a:buChar char="•"/>
            </a:pPr>
            <a:r>
              <a:rPr lang="en-US" sz="2000" dirty="0">
                <a:latin typeface="+mj-lt"/>
              </a:rPr>
              <a:t>Differentiating factor is the green plasmodium stain</a:t>
            </a:r>
          </a:p>
        </p:txBody>
      </p:sp>
      <p:sp>
        <p:nvSpPr>
          <p:cNvPr id="10" name="TextBox 9">
            <a:extLst>
              <a:ext uri="{FF2B5EF4-FFF2-40B4-BE49-F238E27FC236}">
                <a16:creationId xmlns:a16="http://schemas.microsoft.com/office/drawing/2014/main" id="{B19785F2-EAE9-CD39-67EF-5229E2DA66AE}"/>
              </a:ext>
            </a:extLst>
          </p:cNvPr>
          <p:cNvSpPr txBox="1"/>
          <p:nvPr/>
        </p:nvSpPr>
        <p:spPr>
          <a:xfrm>
            <a:off x="7125329" y="1913146"/>
            <a:ext cx="4590610" cy="2246769"/>
          </a:xfrm>
          <a:prstGeom prst="rect">
            <a:avLst/>
          </a:prstGeom>
          <a:noFill/>
        </p:spPr>
        <p:txBody>
          <a:bodyPr wrap="square" rtlCol="0">
            <a:spAutoFit/>
          </a:bodyPr>
          <a:lstStyle/>
          <a:p>
            <a:pPr marL="285750" indent="-285750">
              <a:buFont typeface="Arial" panose="020B0604020202020204" pitchFamily="34" charset="0"/>
              <a:buChar char="•"/>
            </a:pPr>
            <a:r>
              <a:rPr lang="en-US" sz="2000" b="1" dirty="0">
                <a:latin typeface="+mj-lt"/>
              </a:rPr>
              <a:t>Input data: </a:t>
            </a:r>
            <a:r>
              <a:rPr lang="en-US" sz="2000" dirty="0">
                <a:latin typeface="+mj-lt"/>
              </a:rPr>
              <a:t>Augmented set of HSV converted images and labels of plasmodium infected and uninfected cells </a:t>
            </a:r>
          </a:p>
          <a:p>
            <a:pPr marL="285750" indent="-285750">
              <a:buFont typeface="Arial" panose="020B0604020202020204" pitchFamily="34" charset="0"/>
              <a:buChar char="•"/>
            </a:pPr>
            <a:endParaRPr lang="en-US" sz="2000" dirty="0">
              <a:latin typeface="+mj-lt"/>
            </a:endParaRPr>
          </a:p>
          <a:p>
            <a:pPr marL="285750" indent="-285750">
              <a:buFont typeface="Arial" panose="020B0604020202020204" pitchFamily="34" charset="0"/>
              <a:buChar char="•"/>
            </a:pPr>
            <a:r>
              <a:rPr lang="en-US" sz="2000" b="1" dirty="0">
                <a:latin typeface="+mj-lt"/>
              </a:rPr>
              <a:t>Expected output: </a:t>
            </a:r>
            <a:r>
              <a:rPr lang="en-US" sz="2000" dirty="0">
                <a:latin typeface="+mj-lt"/>
              </a:rPr>
              <a:t> classification of plasmodium infected cells</a:t>
            </a:r>
            <a:endParaRPr lang="en-US" sz="2000" b="1" dirty="0">
              <a:latin typeface="+mj-lt"/>
            </a:endParaRPr>
          </a:p>
        </p:txBody>
      </p:sp>
    </p:spTree>
    <p:extLst>
      <p:ext uri="{BB962C8B-B14F-4D97-AF65-F5344CB8AC3E}">
        <p14:creationId xmlns:p14="http://schemas.microsoft.com/office/powerpoint/2010/main" val="336742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63EF-2A68-83E2-2CD0-DA73C3561603}"/>
              </a:ext>
            </a:extLst>
          </p:cNvPr>
          <p:cNvSpPr>
            <a:spLocks noGrp="1"/>
          </p:cNvSpPr>
          <p:nvPr>
            <p:ph type="title"/>
          </p:nvPr>
        </p:nvSpPr>
        <p:spPr>
          <a:xfrm>
            <a:off x="289710" y="-77835"/>
            <a:ext cx="10515600" cy="1325563"/>
          </a:xfrm>
        </p:spPr>
        <p:txBody>
          <a:bodyPr/>
          <a:lstStyle/>
          <a:p>
            <a:r>
              <a:rPr lang="en-US" dirty="0"/>
              <a:t>Model Outcomes</a:t>
            </a:r>
          </a:p>
        </p:txBody>
      </p:sp>
      <p:pic>
        <p:nvPicPr>
          <p:cNvPr id="4" name="Picture 2" descr="20 Best Data Science Certifications &amp; Courses Online [2022]">
            <a:extLst>
              <a:ext uri="{FF2B5EF4-FFF2-40B4-BE49-F238E27FC236}">
                <a16:creationId xmlns:a16="http://schemas.microsoft.com/office/drawing/2014/main" id="{640EB6EC-77E9-75EE-8771-E386227F46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5749" y="0"/>
            <a:ext cx="1566251" cy="79095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Programs with Great Learning - IDSS">
            <a:extLst>
              <a:ext uri="{FF2B5EF4-FFF2-40B4-BE49-F238E27FC236}">
                <a16:creationId xmlns:a16="http://schemas.microsoft.com/office/drawing/2014/main" id="{C147DD42-6ABA-34C6-30FD-CDA0FF9DD4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176963"/>
            <a:ext cx="1942568" cy="68103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5A114E9-C6E2-5FC0-598A-92C6AF0E662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1726" y="980084"/>
            <a:ext cx="3195874" cy="3195874"/>
          </a:xfrm>
          <a:prstGeom prst="rect">
            <a:avLst/>
          </a:prstGeom>
          <a:noFill/>
          <a:ln>
            <a:noFill/>
          </a:ln>
        </p:spPr>
      </p:pic>
      <p:pic>
        <p:nvPicPr>
          <p:cNvPr id="7" name="Picture 6">
            <a:extLst>
              <a:ext uri="{FF2B5EF4-FFF2-40B4-BE49-F238E27FC236}">
                <a16:creationId xmlns:a16="http://schemas.microsoft.com/office/drawing/2014/main" id="{C5DE5EBD-3284-07EA-0052-96C55BEC7C9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854511" y="980083"/>
            <a:ext cx="3195873" cy="3195873"/>
          </a:xfrm>
          <a:prstGeom prst="rect">
            <a:avLst/>
          </a:prstGeom>
          <a:noFill/>
          <a:ln>
            <a:noFill/>
          </a:ln>
        </p:spPr>
      </p:pic>
      <p:pic>
        <p:nvPicPr>
          <p:cNvPr id="11" name="Picture 10">
            <a:extLst>
              <a:ext uri="{FF2B5EF4-FFF2-40B4-BE49-F238E27FC236}">
                <a16:creationId xmlns:a16="http://schemas.microsoft.com/office/drawing/2014/main" id="{90A8FDF2-65C1-CCAF-70BE-39BA7FFD0778}"/>
              </a:ext>
            </a:extLst>
          </p:cNvPr>
          <p:cNvPicPr>
            <a:picLocks noChangeAspect="1"/>
          </p:cNvPicPr>
          <p:nvPr/>
        </p:nvPicPr>
        <p:blipFill rotWithShape="1">
          <a:blip r:embed="rId6"/>
          <a:srcRect t="893" b="-1"/>
          <a:stretch/>
        </p:blipFill>
        <p:spPr bwMode="auto">
          <a:xfrm>
            <a:off x="7451387" y="868793"/>
            <a:ext cx="4319648" cy="4226876"/>
          </a:xfrm>
          <a:prstGeom prst="rect">
            <a:avLst/>
          </a:prstGeom>
          <a:ln>
            <a:noFill/>
          </a:ln>
          <a:extLst>
            <a:ext uri="{53640926-AAD7-44D8-BBD7-CCE9431645EC}">
              <a14:shadowObscured xmlns:a14="http://schemas.microsoft.com/office/drawing/2010/main"/>
            </a:ext>
          </a:extLst>
        </p:spPr>
      </p:pic>
      <p:sp>
        <p:nvSpPr>
          <p:cNvPr id="12" name="TextBox 11">
            <a:extLst>
              <a:ext uri="{FF2B5EF4-FFF2-40B4-BE49-F238E27FC236}">
                <a16:creationId xmlns:a16="http://schemas.microsoft.com/office/drawing/2014/main" id="{A5D4441C-B406-1FD1-2E1F-F9F7EAFC27D2}"/>
              </a:ext>
            </a:extLst>
          </p:cNvPr>
          <p:cNvSpPr txBox="1"/>
          <p:nvPr/>
        </p:nvSpPr>
        <p:spPr>
          <a:xfrm>
            <a:off x="92296" y="4514739"/>
            <a:ext cx="8567091"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mj-lt"/>
              </a:rPr>
              <a:t>Model had an accuracy of 98.5% on the testing dataset</a:t>
            </a:r>
          </a:p>
          <a:p>
            <a:pPr marL="285750" indent="-285750">
              <a:buFont typeface="Arial" panose="020B0604020202020204" pitchFamily="34" charset="0"/>
              <a:buChar char="•"/>
            </a:pPr>
            <a:r>
              <a:rPr lang="en-US" sz="2000" dirty="0">
                <a:latin typeface="+mj-lt"/>
              </a:rPr>
              <a:t>F1-score of 0.99 and MCC of 0.97 (value of 1 indicates no misclassification)</a:t>
            </a:r>
          </a:p>
          <a:p>
            <a:pPr marL="285750" indent="-285750">
              <a:buFont typeface="Arial" panose="020B0604020202020204" pitchFamily="34" charset="0"/>
              <a:buChar char="•"/>
            </a:pPr>
            <a:r>
              <a:rPr lang="en-US" sz="2000" dirty="0">
                <a:latin typeface="+mj-lt"/>
              </a:rPr>
              <a:t>Loss value of 0.0452 (value of 0 indicates no loss – model works great!)</a:t>
            </a:r>
          </a:p>
        </p:txBody>
      </p:sp>
      <p:sp>
        <p:nvSpPr>
          <p:cNvPr id="13" name="Arrow: Right 12">
            <a:extLst>
              <a:ext uri="{FF2B5EF4-FFF2-40B4-BE49-F238E27FC236}">
                <a16:creationId xmlns:a16="http://schemas.microsoft.com/office/drawing/2014/main" id="{25DEF26C-2870-11F5-39DE-003DE23DFC93}"/>
              </a:ext>
            </a:extLst>
          </p:cNvPr>
          <p:cNvSpPr/>
          <p:nvPr/>
        </p:nvSpPr>
        <p:spPr>
          <a:xfrm>
            <a:off x="1795014" y="5950626"/>
            <a:ext cx="588263" cy="4526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4" name="TextBox 13">
            <a:extLst>
              <a:ext uri="{FF2B5EF4-FFF2-40B4-BE49-F238E27FC236}">
                <a16:creationId xmlns:a16="http://schemas.microsoft.com/office/drawing/2014/main" id="{6AD08DC9-EB03-2EFB-AE9D-B11E902F631E}"/>
              </a:ext>
            </a:extLst>
          </p:cNvPr>
          <p:cNvSpPr txBox="1"/>
          <p:nvPr/>
        </p:nvSpPr>
        <p:spPr>
          <a:xfrm>
            <a:off x="2383277" y="5686484"/>
            <a:ext cx="9721205"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mj-lt"/>
              </a:rPr>
              <a:t>Model was able to classify majority of the plasmodium infected and uninfected cells with a high accuracy (97.8% of uninfected and 99.2% of infected correctly classified)</a:t>
            </a:r>
          </a:p>
          <a:p>
            <a:pPr marL="342900" indent="-342900">
              <a:buFont typeface="Arial" panose="020B0604020202020204" pitchFamily="34" charset="0"/>
              <a:buChar char="•"/>
            </a:pPr>
            <a:r>
              <a:rPr lang="en-US" sz="2000" dirty="0">
                <a:latin typeface="+mj-lt"/>
              </a:rPr>
              <a:t>Helpful in the diagnosis of malaria – expedite diagnosis through automation</a:t>
            </a:r>
          </a:p>
        </p:txBody>
      </p:sp>
      <p:sp>
        <p:nvSpPr>
          <p:cNvPr id="6" name="TextBox 5">
            <a:extLst>
              <a:ext uri="{FF2B5EF4-FFF2-40B4-BE49-F238E27FC236}">
                <a16:creationId xmlns:a16="http://schemas.microsoft.com/office/drawing/2014/main" id="{97E7FAAC-7180-5EC8-8E5B-9A0526916DAE}"/>
              </a:ext>
            </a:extLst>
          </p:cNvPr>
          <p:cNvSpPr txBox="1"/>
          <p:nvPr/>
        </p:nvSpPr>
        <p:spPr>
          <a:xfrm>
            <a:off x="1556426" y="2062264"/>
            <a:ext cx="1760706" cy="1200329"/>
          </a:xfrm>
          <a:prstGeom prst="rect">
            <a:avLst/>
          </a:prstGeom>
          <a:noFill/>
        </p:spPr>
        <p:txBody>
          <a:bodyPr wrap="square" rtlCol="0">
            <a:spAutoFit/>
          </a:bodyPr>
          <a:lstStyle/>
          <a:p>
            <a:r>
              <a:rPr lang="en-US" dirty="0"/>
              <a:t>Accuracy relatively lower than during testing</a:t>
            </a:r>
          </a:p>
        </p:txBody>
      </p:sp>
      <p:sp>
        <p:nvSpPr>
          <p:cNvPr id="8" name="TextBox 7">
            <a:extLst>
              <a:ext uri="{FF2B5EF4-FFF2-40B4-BE49-F238E27FC236}">
                <a16:creationId xmlns:a16="http://schemas.microsoft.com/office/drawing/2014/main" id="{12F53762-8FEA-3C58-C9AA-3621C178EB3B}"/>
              </a:ext>
            </a:extLst>
          </p:cNvPr>
          <p:cNvSpPr txBox="1"/>
          <p:nvPr/>
        </p:nvSpPr>
        <p:spPr>
          <a:xfrm>
            <a:off x="5121227" y="1397730"/>
            <a:ext cx="1760706" cy="923330"/>
          </a:xfrm>
          <a:prstGeom prst="rect">
            <a:avLst/>
          </a:prstGeom>
          <a:noFill/>
        </p:spPr>
        <p:txBody>
          <a:bodyPr wrap="square" rtlCol="0">
            <a:spAutoFit/>
          </a:bodyPr>
          <a:lstStyle/>
          <a:p>
            <a:r>
              <a:rPr lang="en-US" dirty="0"/>
              <a:t>Loss relatively higher than during testing</a:t>
            </a:r>
          </a:p>
        </p:txBody>
      </p:sp>
    </p:spTree>
    <p:extLst>
      <p:ext uri="{BB962C8B-B14F-4D97-AF65-F5344CB8AC3E}">
        <p14:creationId xmlns:p14="http://schemas.microsoft.com/office/powerpoint/2010/main" val="3122614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6"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63EF-2A68-83E2-2CD0-DA73C3561603}"/>
              </a:ext>
            </a:extLst>
          </p:cNvPr>
          <p:cNvSpPr>
            <a:spLocks noGrp="1"/>
          </p:cNvSpPr>
          <p:nvPr>
            <p:ph type="title"/>
          </p:nvPr>
        </p:nvSpPr>
        <p:spPr>
          <a:xfrm>
            <a:off x="289710" y="-77835"/>
            <a:ext cx="10515600" cy="1325563"/>
          </a:xfrm>
        </p:spPr>
        <p:txBody>
          <a:bodyPr>
            <a:normAutofit/>
          </a:bodyPr>
          <a:lstStyle/>
          <a:p>
            <a:r>
              <a:rPr lang="en-US" sz="4000" dirty="0"/>
              <a:t>Translation of the idea into a business solution</a:t>
            </a:r>
          </a:p>
        </p:txBody>
      </p:sp>
      <p:pic>
        <p:nvPicPr>
          <p:cNvPr id="4" name="Picture 2" descr="20 Best Data Science Certifications &amp; Courses Online [2022]">
            <a:extLst>
              <a:ext uri="{FF2B5EF4-FFF2-40B4-BE49-F238E27FC236}">
                <a16:creationId xmlns:a16="http://schemas.microsoft.com/office/drawing/2014/main" id="{640EB6EC-77E9-75EE-8771-E386227F46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5749" y="0"/>
            <a:ext cx="1566251" cy="79095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Programs with Great Learning - IDSS">
            <a:extLst>
              <a:ext uri="{FF2B5EF4-FFF2-40B4-BE49-F238E27FC236}">
                <a16:creationId xmlns:a16="http://schemas.microsoft.com/office/drawing/2014/main" id="{C147DD42-6ABA-34C6-30FD-CDA0FF9DD4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176963"/>
            <a:ext cx="1942568" cy="6810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2074746-D6E3-E15E-FA5F-ABF41CEB10A8}"/>
              </a:ext>
            </a:extLst>
          </p:cNvPr>
          <p:cNvSpPr txBox="1"/>
          <p:nvPr/>
        </p:nvSpPr>
        <p:spPr>
          <a:xfrm>
            <a:off x="487378" y="1441541"/>
            <a:ext cx="11217243"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mj-lt"/>
              </a:rPr>
              <a:t>Automation of such a task can be used in a multitude of cases:</a:t>
            </a:r>
          </a:p>
          <a:p>
            <a:pPr marL="742950" lvl="1" indent="-285750">
              <a:buFont typeface="Arial" panose="020B0604020202020204" pitchFamily="34" charset="0"/>
              <a:buChar char="•"/>
            </a:pPr>
            <a:r>
              <a:rPr lang="en-US" sz="2400" dirty="0">
                <a:latin typeface="+mj-lt"/>
              </a:rPr>
              <a:t>Any work involving analysis of cells can be automated in this manner</a:t>
            </a:r>
          </a:p>
          <a:p>
            <a:pPr marL="742950" lvl="1" indent="-285750">
              <a:buFont typeface="Arial" panose="020B0604020202020204" pitchFamily="34" charset="0"/>
              <a:buChar char="•"/>
            </a:pPr>
            <a:r>
              <a:rPr lang="en-US" sz="2400" dirty="0">
                <a:latin typeface="+mj-lt"/>
              </a:rPr>
              <a:t>Cut overhead cost in the clinical setting for an additional analyst</a:t>
            </a:r>
          </a:p>
          <a:p>
            <a:pPr marL="742950" lvl="1" indent="-285750">
              <a:buFont typeface="Arial" panose="020B0604020202020204" pitchFamily="34" charset="0"/>
              <a:buChar char="•"/>
            </a:pPr>
            <a:r>
              <a:rPr lang="en-US" sz="2400" dirty="0">
                <a:latin typeface="+mj-lt"/>
              </a:rPr>
              <a:t>Parallel workflows for mass data analysis at a more rapid rate</a:t>
            </a:r>
          </a:p>
          <a:p>
            <a:pPr marL="742950" lvl="1" indent="-285750">
              <a:buFont typeface="Arial" panose="020B0604020202020204" pitchFamily="34" charset="0"/>
              <a:buChar char="•"/>
            </a:pPr>
            <a:endParaRPr lang="en-US" sz="2400" dirty="0">
              <a:latin typeface="+mj-lt"/>
            </a:endParaRPr>
          </a:p>
          <a:p>
            <a:pPr marL="285750" indent="-285750">
              <a:buFont typeface="Arial" panose="020B0604020202020204" pitchFamily="34" charset="0"/>
              <a:buChar char="•"/>
            </a:pPr>
            <a:r>
              <a:rPr lang="en-US" sz="2400" dirty="0">
                <a:latin typeface="+mj-lt"/>
              </a:rPr>
              <a:t>Example use-cases for such automations using Deep Learning and CNNs:</a:t>
            </a:r>
          </a:p>
          <a:p>
            <a:pPr marL="742950" lvl="1" indent="-285750">
              <a:buFont typeface="Arial" panose="020B0604020202020204" pitchFamily="34" charset="0"/>
              <a:buChar char="•"/>
            </a:pPr>
            <a:r>
              <a:rPr lang="en-US" sz="2400" dirty="0">
                <a:latin typeface="+mj-lt"/>
              </a:rPr>
              <a:t>Classifying cancer cells</a:t>
            </a:r>
          </a:p>
          <a:p>
            <a:pPr marL="742950" lvl="1" indent="-285750">
              <a:buFont typeface="Arial" panose="020B0604020202020204" pitchFamily="34" charset="0"/>
              <a:buChar char="•"/>
            </a:pPr>
            <a:r>
              <a:rPr lang="en-US" sz="2400" dirty="0">
                <a:latin typeface="+mj-lt"/>
              </a:rPr>
              <a:t>Identifying the degree and nature of fibrotic tissues for lung and kidney fibrosis</a:t>
            </a:r>
          </a:p>
        </p:txBody>
      </p:sp>
      <p:sp>
        <p:nvSpPr>
          <p:cNvPr id="3" name="Arrow: Right 2">
            <a:extLst>
              <a:ext uri="{FF2B5EF4-FFF2-40B4-BE49-F238E27FC236}">
                <a16:creationId xmlns:a16="http://schemas.microsoft.com/office/drawing/2014/main" id="{13E80213-3AB8-CDFE-CC9A-46A361958A25}"/>
              </a:ext>
            </a:extLst>
          </p:cNvPr>
          <p:cNvSpPr/>
          <p:nvPr/>
        </p:nvSpPr>
        <p:spPr>
          <a:xfrm>
            <a:off x="2498755" y="5429996"/>
            <a:ext cx="1376127" cy="4526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7" name="TextBox 6">
            <a:extLst>
              <a:ext uri="{FF2B5EF4-FFF2-40B4-BE49-F238E27FC236}">
                <a16:creationId xmlns:a16="http://schemas.microsoft.com/office/drawing/2014/main" id="{F10DDF0E-3DF7-0268-1E9A-29B4C388914B}"/>
              </a:ext>
            </a:extLst>
          </p:cNvPr>
          <p:cNvSpPr txBox="1"/>
          <p:nvPr/>
        </p:nvSpPr>
        <p:spPr>
          <a:xfrm>
            <a:off x="4010681" y="5056169"/>
            <a:ext cx="7152242" cy="1200329"/>
          </a:xfrm>
          <a:prstGeom prst="rect">
            <a:avLst/>
          </a:prstGeom>
          <a:noFill/>
        </p:spPr>
        <p:txBody>
          <a:bodyPr wrap="square" rtlCol="0">
            <a:spAutoFit/>
          </a:bodyPr>
          <a:lstStyle/>
          <a:p>
            <a:r>
              <a:rPr lang="en-US" sz="2400" dirty="0">
                <a:latin typeface="+mj-lt"/>
              </a:rPr>
              <a:t>Cloud infrastructure and systems being more and more utilized in the healthcare settings; many come with ML Ops that can be utilized</a:t>
            </a:r>
          </a:p>
        </p:txBody>
      </p:sp>
    </p:spTree>
    <p:extLst>
      <p:ext uri="{BB962C8B-B14F-4D97-AF65-F5344CB8AC3E}">
        <p14:creationId xmlns:p14="http://schemas.microsoft.com/office/powerpoint/2010/main" val="2554008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63EF-2A68-83E2-2CD0-DA73C3561603}"/>
              </a:ext>
            </a:extLst>
          </p:cNvPr>
          <p:cNvSpPr>
            <a:spLocks noGrp="1"/>
          </p:cNvSpPr>
          <p:nvPr>
            <p:ph type="title"/>
          </p:nvPr>
        </p:nvSpPr>
        <p:spPr>
          <a:xfrm>
            <a:off x="289710" y="-77835"/>
            <a:ext cx="10515600" cy="1325563"/>
          </a:xfrm>
        </p:spPr>
        <p:txBody>
          <a:bodyPr>
            <a:normAutofit/>
          </a:bodyPr>
          <a:lstStyle/>
          <a:p>
            <a:r>
              <a:rPr lang="en-US" sz="4000" dirty="0"/>
              <a:t>Future of ML Ops in Healthcare</a:t>
            </a:r>
          </a:p>
        </p:txBody>
      </p:sp>
      <p:pic>
        <p:nvPicPr>
          <p:cNvPr id="4" name="Picture 2" descr="20 Best Data Science Certifications &amp; Courses Online [2022]">
            <a:extLst>
              <a:ext uri="{FF2B5EF4-FFF2-40B4-BE49-F238E27FC236}">
                <a16:creationId xmlns:a16="http://schemas.microsoft.com/office/drawing/2014/main" id="{640EB6EC-77E9-75EE-8771-E386227F46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5749" y="0"/>
            <a:ext cx="1566251" cy="79095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Programs with Great Learning - IDSS">
            <a:extLst>
              <a:ext uri="{FF2B5EF4-FFF2-40B4-BE49-F238E27FC236}">
                <a16:creationId xmlns:a16="http://schemas.microsoft.com/office/drawing/2014/main" id="{C147DD42-6ABA-34C6-30FD-CDA0FF9DD4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176963"/>
            <a:ext cx="1942568" cy="6810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2074746-D6E3-E15E-FA5F-ABF41CEB10A8}"/>
              </a:ext>
            </a:extLst>
          </p:cNvPr>
          <p:cNvSpPr txBox="1"/>
          <p:nvPr/>
        </p:nvSpPr>
        <p:spPr>
          <a:xfrm>
            <a:off x="487378" y="1441541"/>
            <a:ext cx="11217243"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mj-lt"/>
              </a:rPr>
              <a:t>Understanding setbacks due to HIPAA regulations and patient data privacy</a:t>
            </a:r>
          </a:p>
          <a:p>
            <a:pPr marL="742950" lvl="1" indent="-285750">
              <a:buFont typeface="Arial" panose="020B0604020202020204" pitchFamily="34" charset="0"/>
              <a:buChar char="•"/>
            </a:pPr>
            <a:r>
              <a:rPr lang="en-US" sz="2400" dirty="0">
                <a:latin typeface="+mj-lt"/>
              </a:rPr>
              <a:t>Momentum to move towards data anonymity for population data analysis</a:t>
            </a:r>
          </a:p>
          <a:p>
            <a:pPr marL="742950" lvl="1" indent="-285750">
              <a:buFont typeface="Arial" panose="020B0604020202020204" pitchFamily="34" charset="0"/>
              <a:buChar char="•"/>
            </a:pPr>
            <a:r>
              <a:rPr lang="en-US" sz="2400" dirty="0">
                <a:latin typeface="+mj-lt"/>
              </a:rPr>
              <a:t>Cross-identification of patients by tags than identifying info such as name, DOB, </a:t>
            </a:r>
            <a:r>
              <a:rPr lang="en-US" sz="2400" dirty="0" err="1">
                <a:latin typeface="+mj-lt"/>
              </a:rPr>
              <a:t>etc</a:t>
            </a:r>
            <a:r>
              <a:rPr lang="en-US" sz="2400" dirty="0">
                <a:latin typeface="+mj-lt"/>
              </a:rPr>
              <a:t> if information not necessary for data analysis</a:t>
            </a:r>
          </a:p>
          <a:p>
            <a:pPr marL="742950" lvl="1" indent="-285750">
              <a:buFont typeface="Arial" panose="020B0604020202020204" pitchFamily="34" charset="0"/>
              <a:buChar char="•"/>
            </a:pPr>
            <a:endParaRPr lang="en-US" sz="2400" dirty="0">
              <a:latin typeface="+mj-lt"/>
            </a:endParaRPr>
          </a:p>
          <a:p>
            <a:pPr marL="285750" indent="-285750">
              <a:buFont typeface="Arial" panose="020B0604020202020204" pitchFamily="34" charset="0"/>
              <a:buChar char="•"/>
            </a:pPr>
            <a:r>
              <a:rPr lang="en-US" sz="2400" dirty="0">
                <a:latin typeface="+mj-lt"/>
              </a:rPr>
              <a:t>Scope for many models to be used for different applications</a:t>
            </a:r>
          </a:p>
          <a:p>
            <a:pPr marL="742950" lvl="1" indent="-285750">
              <a:buFont typeface="Arial" panose="020B0604020202020204" pitchFamily="34" charset="0"/>
              <a:buChar char="•"/>
            </a:pPr>
            <a:r>
              <a:rPr lang="en-US" sz="2400" dirty="0">
                <a:latin typeface="+mj-lt"/>
              </a:rPr>
              <a:t>Example in the case of image analysis can use different algorithms such as YOLO (you only look once) for real time object detection (i.e. when looking at cell immunogenicity or reactivity towards an antigen)</a:t>
            </a:r>
          </a:p>
          <a:p>
            <a:pPr marL="742950" lvl="1" indent="-285750">
              <a:buFont typeface="Arial" panose="020B0604020202020204" pitchFamily="34" charset="0"/>
              <a:buChar char="•"/>
            </a:pPr>
            <a:endParaRPr lang="en-US" sz="2400" dirty="0">
              <a:latin typeface="+mj-lt"/>
            </a:endParaRPr>
          </a:p>
        </p:txBody>
      </p:sp>
    </p:spTree>
    <p:extLst>
      <p:ext uri="{BB962C8B-B14F-4D97-AF65-F5344CB8AC3E}">
        <p14:creationId xmlns:p14="http://schemas.microsoft.com/office/powerpoint/2010/main" val="8007804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1730</Words>
  <Application>Microsoft Office PowerPoint</Application>
  <PresentationFormat>Widescreen</PresentationFormat>
  <Paragraphs>155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Detection of Malaria in Red Blood Cells using Deep Learning</vt:lpstr>
      <vt:lpstr>Scope of the Problem</vt:lpstr>
      <vt:lpstr>Addressing a Tedious Task</vt:lpstr>
      <vt:lpstr>Approach and Methodology</vt:lpstr>
      <vt:lpstr>Data Visualization</vt:lpstr>
      <vt:lpstr>Proposed Model Architecture</vt:lpstr>
      <vt:lpstr>Model Outcomes</vt:lpstr>
      <vt:lpstr>Translation of the idea into a business solution</vt:lpstr>
      <vt:lpstr>Future of ML Ops in Healthcare</vt:lpstr>
      <vt:lpstr>Final Comments</vt:lpstr>
      <vt:lpstr>Thank You!</vt:lpstr>
      <vt:lpstr>Appendix</vt:lpstr>
      <vt:lpstr>Base Model</vt:lpstr>
      <vt:lpstr>Model 1 – One Additional Layer</vt:lpstr>
      <vt:lpstr>Model 1_2 – 2 Additional Layers</vt:lpstr>
      <vt:lpstr>Model 2 – Leaky ReLU and Batch Normalization</vt:lpstr>
      <vt:lpstr>Model 3 – Data Augmentation</vt:lpstr>
      <vt:lpstr>Model 4 – VGG16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Malaria in Red Blood Cells using Deep Learning</dc:title>
  <dc:creator>Abhinav Mohan</dc:creator>
  <cp:lastModifiedBy>Abhinav Mohan</cp:lastModifiedBy>
  <cp:revision>9</cp:revision>
  <dcterms:created xsi:type="dcterms:W3CDTF">2022-12-16T02:31:04Z</dcterms:created>
  <dcterms:modified xsi:type="dcterms:W3CDTF">2022-12-16T05:25:16Z</dcterms:modified>
</cp:coreProperties>
</file>