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7" r:id="rId2"/>
    <p:sldId id="258" r:id="rId3"/>
    <p:sldId id="256" r:id="rId4"/>
    <p:sldId id="260" r:id="rId5"/>
    <p:sldId id="262" r:id="rId6"/>
    <p:sldId id="267" r:id="rId7"/>
    <p:sldId id="265" r:id="rId8"/>
    <p:sldId id="259" r:id="rId9"/>
    <p:sldId id="266" r:id="rId10"/>
    <p:sldId id="261" r:id="rId11"/>
    <p:sldId id="263" r:id="rId12"/>
    <p:sldId id="269" r:id="rId13"/>
  </p:sldIdLst>
  <p:sldSz cx="9144000" cy="5143500" type="screen16x9"/>
  <p:notesSz cx="6858000" cy="9144000"/>
  <p:embeddedFontLst>
    <p:embeddedFont>
      <p:font typeface="Bookman Old Style" panose="02050604050505020204" pitchFamily="18" charset="0"/>
      <p:regular r:id="rId15"/>
      <p:bold r:id="rId16"/>
      <p:italic r:id="rId17"/>
      <p:boldItalic r:id="rId18"/>
    </p:embeddedFont>
    <p:embeddedFont>
      <p:font typeface="Calibri" panose="020F0502020204030204" pitchFamily="34" charset="0"/>
      <p:regular r:id="rId19"/>
      <p:bold r:id="rId20"/>
      <p:italic r:id="rId21"/>
      <p:boldItalic r:id="rId22"/>
    </p:embeddedFont>
    <p:embeddedFont>
      <p:font typeface="Segoe UI" panose="02000000000000000000" pitchFamily="2" charset="0"/>
      <p:regular r:id="rId23"/>
      <p:bold r:id="rId24"/>
      <p:italic r:id="rId25"/>
      <p:boldItalic r:id="rId26"/>
    </p:embeddedFont>
    <p:embeddedFont>
      <p:font typeface="Trebuchet MS" panose="020B060302020202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52">
          <p15:clr>
            <a:srgbClr val="A4A3A4"/>
          </p15:clr>
        </p15:guide>
        <p15:guide id="2" pos="2880">
          <p15:clr>
            <a:srgbClr val="A4A3A4"/>
          </p15:clr>
        </p15:guide>
        <p15:guide id="3" orient="horz" pos="341">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6" roundtripDataSignature="AMtx7mirJ0D/MsuSXOUVxaGnMA7KvreI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3205E1-8B83-452B-8570-0B3C4014EAE2}">
  <a:tblStyle styleId="{1D3205E1-8B83-452B-8570-0B3C4014EA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315C70A-538D-417A-92C0-71925D08A8B3}"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D5A0FFB-A8A9-46A4-9661-18E49C95CCCC}"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9C8218C-A777-4940-B823-F447B7272C07}" styleName="Table_3">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152"/>
        <p:guide pos="2880"/>
        <p:guide orient="horz" pos="341"/>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4.fntdata" /><Relationship Id="rId26" Type="http://schemas.openxmlformats.org/officeDocument/2006/relationships/font" Target="fonts/font12.fntdata" /><Relationship Id="rId3" Type="http://schemas.openxmlformats.org/officeDocument/2006/relationships/slide" Target="slides/slide2.xml" /><Relationship Id="rId21" Type="http://schemas.openxmlformats.org/officeDocument/2006/relationships/font" Target="fonts/font7.fntdata"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3.fntdata" /><Relationship Id="rId25" Type="http://schemas.openxmlformats.org/officeDocument/2006/relationships/font" Target="fonts/font11.fntdata" /><Relationship Id="rId59"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font" Target="fonts/font2.fntdata" /><Relationship Id="rId20" Type="http://schemas.openxmlformats.org/officeDocument/2006/relationships/font" Target="fonts/font6.fntdata" /><Relationship Id="rId29" Type="http://schemas.openxmlformats.org/officeDocument/2006/relationships/font" Target="fonts/font15.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font" Target="fonts/font10.fntdata" /><Relationship Id="rId58"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font" Target="fonts/font1.fntdata" /><Relationship Id="rId23" Type="http://schemas.openxmlformats.org/officeDocument/2006/relationships/font" Target="fonts/font9.fntdata" /><Relationship Id="rId28" Type="http://schemas.openxmlformats.org/officeDocument/2006/relationships/font" Target="fonts/font14.fntdata" /><Relationship Id="rId57"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font" Target="fonts/font5.fntdata" /><Relationship Id="rId60"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 Id="rId22" Type="http://schemas.openxmlformats.org/officeDocument/2006/relationships/font" Target="fonts/font8.fntdata" /><Relationship Id="rId27" Type="http://schemas.openxmlformats.org/officeDocument/2006/relationships/font" Target="fonts/font13.fntdata" /><Relationship Id="rId30" Type="http://schemas.openxmlformats.org/officeDocument/2006/relationships/font" Target="fonts/font16.fntdata" /><Relationship Id="rId56" Type="http://customschemas.google.com/relationships/presentationmetadata" Target="metadata"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306491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0908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757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53651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1034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7446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0566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8682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3835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712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69572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92048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479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0"/>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a:endParaRPr/>
          </a:p>
        </p:txBody>
      </p:sp>
      <p:sp>
        <p:nvSpPr>
          <p:cNvPr id="14" name="Google Shape;14;p2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Computer Science and Engineering</a:t>
            </a:r>
            <a:endParaRPr/>
          </a:p>
        </p:txBody>
      </p:sp>
      <p:sp>
        <p:nvSpPr>
          <p:cNvPr id="16" name="Google Shape;16;p2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4"/>
        <p:cNvGrpSpPr/>
        <p:nvPr/>
      </p:nvGrpSpPr>
      <p:grpSpPr>
        <a:xfrm>
          <a:off x="0" y="0"/>
          <a:ext cx="0" cy="0"/>
          <a:chOff x="0" y="0"/>
          <a:chExt cx="0" cy="0"/>
        </a:xfrm>
      </p:grpSpPr>
      <p:sp>
        <p:nvSpPr>
          <p:cNvPr id="25" name="Google Shape;25;p22"/>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207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body" idx="1"/>
          </p:nvPr>
        </p:nvSpPr>
        <p:spPr>
          <a:xfrm>
            <a:off x="457200" y="1151335"/>
            <a:ext cx="40401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7" name="Google Shape;27;p22"/>
          <p:cNvSpPr txBox="1">
            <a:spLocks noGrp="1"/>
          </p:cNvSpPr>
          <p:nvPr>
            <p:ph type="body" idx="2"/>
          </p:nvPr>
        </p:nvSpPr>
        <p:spPr>
          <a:xfrm>
            <a:off x="457200" y="1631156"/>
            <a:ext cx="40401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28" name="Google Shape;28;p22"/>
          <p:cNvSpPr txBox="1">
            <a:spLocks noGrp="1"/>
          </p:cNvSpPr>
          <p:nvPr>
            <p:ph type="body" idx="3"/>
          </p:nvPr>
        </p:nvSpPr>
        <p:spPr>
          <a:xfrm>
            <a:off x="4645026" y="1151335"/>
            <a:ext cx="40419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9" name="Google Shape;29;p22"/>
          <p:cNvSpPr txBox="1">
            <a:spLocks noGrp="1"/>
          </p:cNvSpPr>
          <p:nvPr>
            <p:ph type="body" idx="4"/>
          </p:nvPr>
        </p:nvSpPr>
        <p:spPr>
          <a:xfrm>
            <a:off x="4645026" y="1631156"/>
            <a:ext cx="40419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30" name="Google Shape;30;p22"/>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1" name="Google Shape;31;p22"/>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2" name="Google Shape;32;p22"/>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7"/>
              </a:spcBef>
              <a:spcAft>
                <a:spcPts val="0"/>
              </a:spcAft>
              <a:buClr>
                <a:schemeClr val="dk1"/>
              </a:buClr>
              <a:buSzPts val="13200"/>
              <a:buChar char="–"/>
              <a:defRPr sz="2900"/>
            </a:lvl2pPr>
            <a:lvl3pPr marL="1371600" lvl="2" indent="-946150" algn="l">
              <a:lnSpc>
                <a:spcPct val="100000"/>
              </a:lnSpc>
              <a:spcBef>
                <a:spcPts val="494"/>
              </a:spcBef>
              <a:spcAft>
                <a:spcPts val="0"/>
              </a:spcAft>
              <a:buClr>
                <a:schemeClr val="dk1"/>
              </a:buClr>
              <a:buSzPts val="11300"/>
              <a:buChar char="•"/>
              <a:defRPr sz="2500"/>
            </a:lvl3pPr>
            <a:lvl4pPr marL="1828800" lvl="3" indent="-825500" algn="l">
              <a:lnSpc>
                <a:spcPct val="100000"/>
              </a:lnSpc>
              <a:spcBef>
                <a:spcPts val="411"/>
              </a:spcBef>
              <a:spcAft>
                <a:spcPts val="0"/>
              </a:spcAft>
              <a:buClr>
                <a:schemeClr val="dk1"/>
              </a:buClr>
              <a:buSzPts val="9400"/>
              <a:buChar char="–"/>
              <a:defRPr sz="2100"/>
            </a:lvl4pPr>
            <a:lvl5pPr marL="2286000" lvl="4" indent="-825500" algn="l">
              <a:lnSpc>
                <a:spcPct val="100000"/>
              </a:lnSpc>
              <a:spcBef>
                <a:spcPts val="411"/>
              </a:spcBef>
              <a:spcAft>
                <a:spcPts val="0"/>
              </a:spcAft>
              <a:buClr>
                <a:schemeClr val="dk1"/>
              </a:buClr>
              <a:buSzPts val="9400"/>
              <a:buChar char="»"/>
              <a:defRPr sz="2100"/>
            </a:lvl5pPr>
            <a:lvl6pPr marL="2743200" lvl="5" indent="-825500" algn="l">
              <a:lnSpc>
                <a:spcPct val="100000"/>
              </a:lnSpc>
              <a:spcBef>
                <a:spcPts val="411"/>
              </a:spcBef>
              <a:spcAft>
                <a:spcPts val="0"/>
              </a:spcAft>
              <a:buClr>
                <a:schemeClr val="dk1"/>
              </a:buClr>
              <a:buSzPts val="9400"/>
              <a:buChar char="•"/>
              <a:defRPr sz="2100"/>
            </a:lvl6pPr>
            <a:lvl7pPr marL="3200400" lvl="6" indent="-825500" algn="l">
              <a:lnSpc>
                <a:spcPct val="100000"/>
              </a:lnSpc>
              <a:spcBef>
                <a:spcPts val="411"/>
              </a:spcBef>
              <a:spcAft>
                <a:spcPts val="0"/>
              </a:spcAft>
              <a:buClr>
                <a:schemeClr val="dk1"/>
              </a:buClr>
              <a:buSzPts val="9400"/>
              <a:buChar char="•"/>
              <a:defRPr sz="2100"/>
            </a:lvl7pPr>
            <a:lvl8pPr marL="3657600" lvl="7" indent="-825500" algn="l">
              <a:lnSpc>
                <a:spcPct val="100000"/>
              </a:lnSpc>
              <a:spcBef>
                <a:spcPts val="411"/>
              </a:spcBef>
              <a:spcAft>
                <a:spcPts val="0"/>
              </a:spcAft>
              <a:buClr>
                <a:schemeClr val="dk1"/>
              </a:buClr>
              <a:buSzPts val="9400"/>
              <a:buChar char="•"/>
              <a:defRPr sz="2100"/>
            </a:lvl8pPr>
            <a:lvl9pPr marL="4114800" lvl="8" indent="-825500" algn="l">
              <a:lnSpc>
                <a:spcPct val="100000"/>
              </a:lnSpc>
              <a:spcBef>
                <a:spcPts val="411"/>
              </a:spcBef>
              <a:spcAft>
                <a:spcPts val="0"/>
              </a:spcAft>
              <a:buClr>
                <a:schemeClr val="dk1"/>
              </a:buClr>
              <a:buSzPts val="9400"/>
              <a:buChar char="•"/>
              <a:defRPr sz="2100"/>
            </a:lvl9pPr>
          </a:lstStyle>
          <a:p>
            <a:endParaRPr/>
          </a:p>
        </p:txBody>
      </p:sp>
      <p:sp>
        <p:nvSpPr>
          <p:cNvPr id="36" name="Google Shape;36;p23"/>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37" name="Google Shape;37;p2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8" name="Google Shape;38;p2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9" name="Google Shape;39;p2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4"/>
          <p:cNvSpPr>
            <a:spLocks noGrp="1"/>
          </p:cNvSpPr>
          <p:nvPr>
            <p:ph type="pic" idx="2"/>
          </p:nvPr>
        </p:nvSpPr>
        <p:spPr>
          <a:xfrm>
            <a:off x="1792289" y="459581"/>
            <a:ext cx="5486400" cy="3086100"/>
          </a:xfrm>
          <a:prstGeom prst="rect">
            <a:avLst/>
          </a:prstGeom>
          <a:noFill/>
          <a:ln>
            <a:noFill/>
          </a:ln>
        </p:spPr>
      </p:sp>
      <p:sp>
        <p:nvSpPr>
          <p:cNvPr id="43" name="Google Shape;43;p24"/>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44" name="Google Shape;44;p2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45" name="Google Shape;45;p2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46" name="Google Shape;46;p2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7"/>
        <p:cNvGrpSpPr/>
        <p:nvPr/>
      </p:nvGrpSpPr>
      <p:grpSpPr>
        <a:xfrm>
          <a:off x="0" y="0"/>
          <a:ext cx="0" cy="0"/>
          <a:chOff x="0" y="0"/>
          <a:chExt cx="0" cy="0"/>
        </a:xfrm>
      </p:grpSpPr>
      <p:sp>
        <p:nvSpPr>
          <p:cNvPr id="48" name="Google Shape;48;p25"/>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5"/>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0" name="Google Shape;50;p2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1" name="Google Shape;51;p2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2" name="Google Shape;52;p2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6"/>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6" name="Google Shape;56;p2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7" name="Google Shape;57;p2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8" name="Google Shape;58;p2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a:buChar char="•"/>
              <a:defRPr sz="15100" b="0" i="0" u="none" strike="noStrike" cap="none">
                <a:solidFill>
                  <a:schemeClr val="dk1"/>
                </a:solidFill>
                <a:latin typeface="Calibri"/>
                <a:ea typeface="Calibri"/>
                <a:cs typeface="Calibri"/>
                <a:sym typeface="Calibri"/>
              </a:defRPr>
            </a:lvl1pPr>
            <a:lvl2pPr marL="914400" marR="0" lvl="1" indent="-1066800" algn="l" rtl="0">
              <a:lnSpc>
                <a:spcPct val="100000"/>
              </a:lnSpc>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endParaRPr/>
          </a:p>
        </p:txBody>
      </p:sp>
      <p:sp>
        <p:nvSpPr>
          <p:cNvPr id="9" name="Google Shape;9;p1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r>
              <a:rPr lang="en-US"/>
              <a:t>Department of Computer Science and Engineering</a:t>
            </a:r>
            <a:endParaRPr/>
          </a:p>
        </p:txBody>
      </p:sp>
      <p:sp>
        <p:nvSpPr>
          <p:cNvPr id="10" name="Google Shape;10;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12.xml" /><Relationship Id="rId1" Type="http://schemas.openxmlformats.org/officeDocument/2006/relationships/slideLayout" Target="../slideLayouts/slideLayout1.xml" /><Relationship Id="rId6" Type="http://schemas.openxmlformats.org/officeDocument/2006/relationships/image" Target="../media/image14.svg" /><Relationship Id="rId5" Type="http://schemas.openxmlformats.org/officeDocument/2006/relationships/image" Target="../media/image13.png" /><Relationship Id="rId4" Type="http://schemas.openxmlformats.org/officeDocument/2006/relationships/image" Target="../media/image12.svg"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notesSlide" Target="../notesSlides/notesSlide8.xml" /><Relationship Id="rId1" Type="http://schemas.openxmlformats.org/officeDocument/2006/relationships/slideLayout" Target="../slideLayouts/slideLayout1.xml" /><Relationship Id="rId4" Type="http://schemas.openxmlformats.org/officeDocument/2006/relationships/image" Target="../media/image6.jpeg" /></Relationships>
</file>

<file path=ppt/slides/_rels/slide9.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9.xml" /><Relationship Id="rId1" Type="http://schemas.openxmlformats.org/officeDocument/2006/relationships/slideLayout" Target="../slideLayouts/slideLayout1.xml" /><Relationship Id="rId6" Type="http://schemas.openxmlformats.org/officeDocument/2006/relationships/image" Target="../media/image10.jpeg" /><Relationship Id="rId5" Type="http://schemas.openxmlformats.org/officeDocument/2006/relationships/image" Target="../media/image9.png" /><Relationship Id="rId4" Type="http://schemas.openxmlformats.org/officeDocument/2006/relationships/image" Target="../media/image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
          <p:cNvSpPr txBox="1">
            <a:spLocks noGrp="1"/>
          </p:cNvSpPr>
          <p:nvPr>
            <p:ph type="body" idx="1"/>
          </p:nvPr>
        </p:nvSpPr>
        <p:spPr>
          <a:xfrm>
            <a:off x="642938" y="2196703"/>
            <a:ext cx="7815262" cy="2661047"/>
          </a:xfrm>
          <a:prstGeom prst="rect">
            <a:avLst/>
          </a:prstGeom>
          <a:noFill/>
          <a:ln>
            <a:noFill/>
          </a:ln>
        </p:spPr>
        <p:txBody>
          <a:bodyPr spcFirstLastPara="1" wrap="square" lIns="94100" tIns="47025" rIns="94100" bIns="47025" anchor="t" anchorCtr="0">
            <a:noAutofit/>
          </a:bodyPr>
          <a:lstStyle/>
          <a:p>
            <a:pPr marL="0" lvl="0" indent="0" algn="l" rtl="0">
              <a:lnSpc>
                <a:spcPct val="100000"/>
              </a:lnSpc>
              <a:spcBef>
                <a:spcPts val="3020"/>
              </a:spcBef>
              <a:spcAft>
                <a:spcPts val="0"/>
              </a:spcAft>
              <a:buSzPts val="15100"/>
              <a:buNone/>
            </a:pPr>
            <a:endParaRPr/>
          </a:p>
          <a:p>
            <a:pPr marL="457200" lvl="0" indent="501650" algn="l" rtl="0">
              <a:lnSpc>
                <a:spcPct val="100000"/>
              </a:lnSpc>
              <a:spcBef>
                <a:spcPts val="3020"/>
              </a:spcBef>
              <a:spcAft>
                <a:spcPts val="0"/>
              </a:spcAft>
              <a:buSzPts val="15100"/>
              <a:buNone/>
            </a:pPr>
            <a:endParaRPr/>
          </a:p>
        </p:txBody>
      </p:sp>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323776" y="1161827"/>
            <a:ext cx="8229600" cy="857400"/>
          </a:xfrm>
        </p:spPr>
        <p:txBody>
          <a:bodyPr/>
          <a:lstStyle/>
          <a:p>
            <a:r>
              <a:rPr lang="en-US" sz="3600">
                <a:latin typeface="Bookman Old Style"/>
              </a:rPr>
              <a:t>Animal Detection using Footprints</a:t>
            </a:r>
            <a:endParaRPr lang="en-US"/>
          </a:p>
        </p:txBody>
      </p:sp>
      <p:sp>
        <p:nvSpPr>
          <p:cNvPr id="3" name="TextBox 2"/>
          <p:cNvSpPr txBox="1"/>
          <p:nvPr/>
        </p:nvSpPr>
        <p:spPr>
          <a:xfrm>
            <a:off x="230657" y="3020687"/>
            <a:ext cx="4669465" cy="954107"/>
          </a:xfrm>
          <a:prstGeom prst="rect">
            <a:avLst/>
          </a:prstGeom>
          <a:noFill/>
        </p:spPr>
        <p:txBody>
          <a:bodyPr wrap="square" rtlCol="0">
            <a:spAutoFit/>
          </a:bodyPr>
          <a:lstStyle/>
          <a:p>
            <a:pPr algn="l" rtl="0" fontAlgn="base"/>
            <a:r>
              <a:rPr lang="en-US" b="0" i="0" u="none" strike="noStrike">
                <a:solidFill>
                  <a:srgbClr val="000000"/>
                </a:solidFill>
                <a:effectLst/>
                <a:latin typeface="Bookman Old Style" panose="02050604050505020204" pitchFamily="18" charset="0"/>
              </a:rPr>
              <a:t>Team Details </a:t>
            </a:r>
            <a:r>
              <a:rPr lang="en-US" b="0" i="0">
                <a:solidFill>
                  <a:srgbClr val="000000"/>
                </a:solidFill>
                <a:effectLst/>
                <a:latin typeface="Bookman Old Style" panose="02050604050505020204" pitchFamily="18" charset="0"/>
              </a:rPr>
              <a:t>​</a:t>
            </a:r>
            <a:endParaRPr lang="en-US" b="0" i="0">
              <a:solidFill>
                <a:srgbClr val="000000"/>
              </a:solidFill>
              <a:effectLst/>
              <a:latin typeface="Arial" panose="020B0604020202020204" pitchFamily="34" charset="0"/>
            </a:endParaRPr>
          </a:p>
          <a:p>
            <a:pPr algn="l" rtl="0" fontAlgn="base">
              <a:buFont typeface="+mj-lt"/>
              <a:buAutoNum type="arabicPeriod"/>
            </a:pPr>
            <a:r>
              <a:rPr lang="en-US" b="0" i="0" u="none" strike="noStrike">
                <a:solidFill>
                  <a:srgbClr val="000000"/>
                </a:solidFill>
                <a:effectLst/>
                <a:latin typeface="Bookman Old Style" panose="02050604050505020204" pitchFamily="18" charset="0"/>
              </a:rPr>
              <a:t>P </a:t>
            </a:r>
            <a:r>
              <a:rPr lang="en-US" b="0" i="0" u="none" strike="noStrike" err="1">
                <a:solidFill>
                  <a:srgbClr val="000000"/>
                </a:solidFill>
                <a:effectLst/>
                <a:latin typeface="Bookman Old Style" panose="02050604050505020204" pitchFamily="18" charset="0"/>
              </a:rPr>
              <a:t>Phanindra</a:t>
            </a:r>
            <a:r>
              <a:rPr lang="en-US" b="0" i="0" u="none" strike="noStrike">
                <a:solidFill>
                  <a:srgbClr val="000000"/>
                </a:solidFill>
                <a:effectLst/>
                <a:latin typeface="Bookman Old Style" panose="02050604050505020204" pitchFamily="18" charset="0"/>
              </a:rPr>
              <a:t> </a:t>
            </a:r>
            <a:r>
              <a:rPr lang="en-US" b="0" i="0" u="none" strike="noStrike" err="1">
                <a:solidFill>
                  <a:srgbClr val="000000"/>
                </a:solidFill>
                <a:effectLst/>
                <a:latin typeface="Bookman Old Style" panose="02050604050505020204" pitchFamily="18" charset="0"/>
              </a:rPr>
              <a:t>Varshit</a:t>
            </a:r>
            <a:r>
              <a:rPr lang="en-US" b="0" i="0" u="none" strike="noStrike">
                <a:solidFill>
                  <a:srgbClr val="000000"/>
                </a:solidFill>
                <a:effectLst/>
                <a:latin typeface="Bookman Old Style" panose="02050604050505020204" pitchFamily="18" charset="0"/>
              </a:rPr>
              <a:t> (20EG105430)</a:t>
            </a:r>
            <a:r>
              <a:rPr lang="en-US" b="0" i="0">
                <a:solidFill>
                  <a:srgbClr val="000000"/>
                </a:solidFill>
                <a:effectLst/>
                <a:latin typeface="Bookman Old Style" panose="02050604050505020204" pitchFamily="18" charset="0"/>
              </a:rPr>
              <a:t>​</a:t>
            </a:r>
            <a:endParaRPr lang="en-US" b="0" i="0">
              <a:solidFill>
                <a:srgbClr val="000000"/>
              </a:solidFill>
              <a:effectLst/>
              <a:latin typeface="Arial" panose="020B0604020202020204" pitchFamily="34" charset="0"/>
            </a:endParaRPr>
          </a:p>
          <a:p>
            <a:pPr algn="l" rtl="0" fontAlgn="base">
              <a:buFont typeface="+mj-lt"/>
              <a:buAutoNum type="arabicPeriod"/>
            </a:pPr>
            <a:r>
              <a:rPr lang="en-US" b="0" i="0" u="none" strike="noStrike">
                <a:solidFill>
                  <a:srgbClr val="000000"/>
                </a:solidFill>
                <a:effectLst/>
                <a:latin typeface="Bookman Old Style" panose="02050604050505020204" pitchFamily="18" charset="0"/>
              </a:rPr>
              <a:t>P </a:t>
            </a:r>
            <a:r>
              <a:rPr lang="en-US" b="0" i="0" u="none" strike="noStrike" err="1">
                <a:solidFill>
                  <a:srgbClr val="000000"/>
                </a:solidFill>
                <a:effectLst/>
                <a:latin typeface="Bookman Old Style" panose="02050604050505020204" pitchFamily="18" charset="0"/>
              </a:rPr>
              <a:t>Sidhartha</a:t>
            </a:r>
            <a:r>
              <a:rPr lang="en-US" b="0" i="0" u="none" strike="noStrike">
                <a:solidFill>
                  <a:srgbClr val="000000"/>
                </a:solidFill>
                <a:effectLst/>
                <a:latin typeface="Bookman Old Style" panose="02050604050505020204" pitchFamily="18" charset="0"/>
              </a:rPr>
              <a:t> (20EG105436)</a:t>
            </a:r>
            <a:r>
              <a:rPr lang="en-US" b="0" i="0">
                <a:solidFill>
                  <a:srgbClr val="000000"/>
                </a:solidFill>
                <a:effectLst/>
                <a:latin typeface="Bookman Old Style" panose="02050604050505020204" pitchFamily="18" charset="0"/>
              </a:rPr>
              <a:t>​</a:t>
            </a:r>
            <a:endParaRPr lang="en-US" b="0" i="0">
              <a:solidFill>
                <a:srgbClr val="000000"/>
              </a:solidFill>
              <a:effectLst/>
              <a:latin typeface="Arial" panose="020B0604020202020204" pitchFamily="34" charset="0"/>
            </a:endParaRPr>
          </a:p>
          <a:p>
            <a:pPr algn="l" rtl="0" fontAlgn="base">
              <a:buFont typeface="+mj-lt"/>
              <a:buAutoNum type="arabicPeriod"/>
            </a:pPr>
            <a:r>
              <a:rPr lang="en-US" b="0" i="0" u="none" strike="noStrike">
                <a:solidFill>
                  <a:srgbClr val="000000"/>
                </a:solidFill>
                <a:effectLst/>
                <a:latin typeface="Bookman Old Style" panose="02050604050505020204" pitchFamily="18" charset="0"/>
              </a:rPr>
              <a:t>T Abhinav Reddy (20EG105444)</a:t>
            </a:r>
            <a:r>
              <a:rPr lang="en-US" b="0" i="0">
                <a:solidFill>
                  <a:srgbClr val="000000"/>
                </a:solidFill>
                <a:effectLst/>
                <a:latin typeface="Bookman Old Style" panose="02050604050505020204" pitchFamily="18" charset="0"/>
              </a:rPr>
              <a:t>​</a:t>
            </a:r>
            <a:endParaRPr lang="en-US" b="0" i="0">
              <a:solidFill>
                <a:srgbClr val="000000"/>
              </a:solidFill>
              <a:effectLst/>
              <a:latin typeface="Arial" panose="020B0604020202020204" pitchFamily="34" charset="0"/>
            </a:endParaRPr>
          </a:p>
        </p:txBody>
      </p:sp>
      <p:sp>
        <p:nvSpPr>
          <p:cNvPr id="8" name="TextBox 7"/>
          <p:cNvSpPr txBox="1"/>
          <p:nvPr/>
        </p:nvSpPr>
        <p:spPr>
          <a:xfrm>
            <a:off x="5359301" y="3113375"/>
            <a:ext cx="3216168" cy="738664"/>
          </a:xfrm>
          <a:prstGeom prst="rect">
            <a:avLst/>
          </a:prstGeom>
          <a:noFill/>
        </p:spPr>
        <p:txBody>
          <a:bodyPr wrap="square" rtlCol="0">
            <a:spAutoFit/>
          </a:bodyPr>
          <a:lstStyle/>
          <a:p>
            <a:pPr algn="l" rtl="0" fontAlgn="base"/>
            <a:r>
              <a:rPr lang="en-US" b="0" i="0" u="none" strike="noStrike">
                <a:solidFill>
                  <a:srgbClr val="000000"/>
                </a:solidFill>
                <a:effectLst/>
                <a:latin typeface="Bookman Old Style" panose="02050604050505020204" pitchFamily="18" charset="0"/>
              </a:rPr>
              <a:t>Project Supervisor </a:t>
            </a:r>
            <a:r>
              <a:rPr lang="en-US" b="0" i="0">
                <a:solidFill>
                  <a:srgbClr val="000000"/>
                </a:solidFill>
                <a:effectLst/>
                <a:latin typeface="Bookman Old Style" panose="02050604050505020204" pitchFamily="18" charset="0"/>
              </a:rPr>
              <a:t>​</a:t>
            </a:r>
            <a:endParaRPr lang="en-US" b="0" i="0">
              <a:solidFill>
                <a:srgbClr val="000000"/>
              </a:solidFill>
              <a:effectLst/>
              <a:latin typeface="Segoe UI" panose="020B0502040204020203" pitchFamily="34" charset="0"/>
            </a:endParaRPr>
          </a:p>
          <a:p>
            <a:pPr algn="l" rtl="0" fontAlgn="base"/>
            <a:r>
              <a:rPr lang="en-US" b="0" i="0" u="none" strike="noStrike">
                <a:solidFill>
                  <a:srgbClr val="000000"/>
                </a:solidFill>
                <a:effectLst/>
                <a:latin typeface="Bookman Old Style" panose="02050604050505020204" pitchFamily="18" charset="0"/>
              </a:rPr>
              <a:t>Name : E Radha Krishnaiah</a:t>
            </a:r>
            <a:r>
              <a:rPr lang="en-US" b="0" i="0">
                <a:solidFill>
                  <a:srgbClr val="000000"/>
                </a:solidFill>
                <a:effectLst/>
                <a:latin typeface="Bookman Old Style" panose="02050604050505020204" pitchFamily="18" charset="0"/>
              </a:rPr>
              <a:t>​</a:t>
            </a:r>
            <a:endParaRPr lang="en-US" b="0" i="0">
              <a:solidFill>
                <a:srgbClr val="000000"/>
              </a:solidFill>
              <a:effectLst/>
              <a:latin typeface="Segoe UI" panose="020B0502040204020203" pitchFamily="34" charset="0"/>
            </a:endParaRPr>
          </a:p>
          <a:p>
            <a:pPr algn="l" rtl="0" fontAlgn="base"/>
            <a:r>
              <a:rPr lang="en-US" b="0" i="0" u="none" strike="noStrike">
                <a:solidFill>
                  <a:srgbClr val="000000"/>
                </a:solidFill>
                <a:effectLst/>
                <a:latin typeface="Bookman Old Style" panose="02050604050505020204" pitchFamily="18" charset="0"/>
              </a:rPr>
              <a:t>Designation: Assistant Professor</a:t>
            </a:r>
            <a:r>
              <a:rPr lang="en-US" b="0" i="0">
                <a:solidFill>
                  <a:srgbClr val="000000"/>
                </a:solidFill>
                <a:effectLst/>
                <a:latin typeface="Bookman Old Style" panose="02050604050505020204" pitchFamily="18" charset="0"/>
              </a:rPr>
              <a:t>​</a:t>
            </a:r>
            <a:endParaRPr lang="en-US" b="0" i="0">
              <a:solidFill>
                <a:srgbClr val="000000"/>
              </a:solidFill>
              <a:effectLst/>
              <a:latin typeface="Segoe UI" panose="020B0502040204020203" pitchFamily="34" charset="0"/>
            </a:endParaRPr>
          </a:p>
        </p:txBody>
      </p:sp>
      <p:sp>
        <p:nvSpPr>
          <p:cNvPr id="4" name="Date Placeholder 3"/>
          <p:cNvSpPr>
            <a:spLocks noGrp="1"/>
          </p:cNvSpPr>
          <p:nvPr>
            <p:ph type="dt" idx="10"/>
          </p:nvPr>
        </p:nvSpPr>
        <p:spPr/>
        <p:txBody>
          <a:bodyPr/>
          <a:lstStyle/>
          <a:p>
            <a:endParaRPr lang="en-US"/>
          </a:p>
        </p:txBody>
      </p:sp>
      <p:sp>
        <p:nvSpPr>
          <p:cNvPr id="5" name="Footer Placeholder 4"/>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3612930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517412" y="519546"/>
            <a:ext cx="6117431" cy="627321"/>
          </a:xfrm>
        </p:spPr>
        <p:txBody>
          <a:bodyPr/>
          <a:lstStyle/>
          <a:p>
            <a:r>
              <a:rPr lang="en-US" sz="3600">
                <a:latin typeface="Bookman Old Style" panose="02050604050505020204" pitchFamily="18" charset="0"/>
              </a:rPr>
              <a:t>Finding </a:t>
            </a:r>
          </a:p>
        </p:txBody>
      </p:sp>
      <p:sp>
        <p:nvSpPr>
          <p:cNvPr id="6" name="Date Placeholder 5"/>
          <p:cNvSpPr>
            <a:spLocks noGrp="1"/>
          </p:cNvSpPr>
          <p:nvPr>
            <p:ph type="dt" idx="10"/>
          </p:nvPr>
        </p:nvSpPr>
        <p:spPr/>
        <p:txBody>
          <a:bodyPr/>
          <a:lstStyle/>
          <a:p>
            <a:endParaRPr lang="en-US"/>
          </a:p>
        </p:txBody>
      </p:sp>
      <p:sp>
        <p:nvSpPr>
          <p:cNvPr id="7" name="Footer Placeholder 6"/>
          <p:cNvSpPr>
            <a:spLocks noGrp="1"/>
          </p:cNvSpPr>
          <p:nvPr>
            <p:ph type="ftr" idx="11"/>
          </p:nvPr>
        </p:nvSpPr>
        <p:spPr/>
        <p:txBody>
          <a:bodyPr/>
          <a:lstStyle/>
          <a:p>
            <a:r>
              <a:rPr lang="en-US"/>
              <a:t>Department of Computer Science and Engineering</a:t>
            </a:r>
          </a:p>
        </p:txBody>
      </p:sp>
      <p:sp>
        <p:nvSpPr>
          <p:cNvPr id="3" name="TextBox 2">
            <a:extLst>
              <a:ext uri="{FF2B5EF4-FFF2-40B4-BE49-F238E27FC236}">
                <a16:creationId xmlns:a16="http://schemas.microsoft.com/office/drawing/2014/main" id="{F8E08AA2-45D6-6857-4D66-61EB08FBA0C2}"/>
              </a:ext>
            </a:extLst>
          </p:cNvPr>
          <p:cNvSpPr txBox="1"/>
          <p:nvPr/>
        </p:nvSpPr>
        <p:spPr>
          <a:xfrm>
            <a:off x="898072" y="1343396"/>
            <a:ext cx="6405252"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We found that </a:t>
            </a:r>
            <a:r>
              <a:rPr lang="en-US">
                <a:solidFill>
                  <a:schemeClr val="tx1"/>
                </a:solidFill>
              </a:rPr>
              <a:t>PNNs are more memory-efficient, faster to train, and more interpretable than CNNs for certain tasks. This makes PNNs a promising alternative to CNNs for applications where resources are limited or where interpretability is important.</a:t>
            </a:r>
          </a:p>
        </p:txBody>
      </p:sp>
    </p:spTree>
    <p:extLst>
      <p:ext uri="{BB962C8B-B14F-4D97-AF65-F5344CB8AC3E}">
        <p14:creationId xmlns:p14="http://schemas.microsoft.com/office/powerpoint/2010/main" val="747321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553687" y="618784"/>
            <a:ext cx="6117431" cy="627321"/>
          </a:xfrm>
        </p:spPr>
        <p:txBody>
          <a:bodyPr/>
          <a:lstStyle/>
          <a:p>
            <a:r>
              <a:rPr lang="en-US" sz="3600">
                <a:latin typeface="Bookman Old Style" panose="02050604050505020204" pitchFamily="18" charset="0"/>
              </a:rPr>
              <a:t>Justification </a:t>
            </a:r>
            <a:br>
              <a:rPr lang="en-US" sz="3600">
                <a:latin typeface="Bookman Old Style" panose="02050604050505020204" pitchFamily="18" charset="0"/>
              </a:rPr>
            </a:br>
            <a:endParaRPr lang="en-US" sz="3600">
              <a:latin typeface="Bookman Old Style" panose="02050604050505020204" pitchFamily="18" charset="0"/>
            </a:endParaRP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7" name="TextBox 6">
            <a:extLst>
              <a:ext uri="{FF2B5EF4-FFF2-40B4-BE49-F238E27FC236}">
                <a16:creationId xmlns:a16="http://schemas.microsoft.com/office/drawing/2014/main" id="{BE64B2EC-9838-ED2B-078F-83ED1B348210}"/>
              </a:ext>
            </a:extLst>
          </p:cNvPr>
          <p:cNvSpPr txBox="1"/>
          <p:nvPr/>
        </p:nvSpPr>
        <p:spPr>
          <a:xfrm>
            <a:off x="1009402" y="1031667"/>
            <a:ext cx="6434941"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t>Parameters</a:t>
            </a:r>
          </a:p>
          <a:p>
            <a:endParaRPr lang="en-US" b="1"/>
          </a:p>
          <a:p>
            <a:pPr marL="285750" indent="-285750">
              <a:buChar char="•"/>
            </a:pPr>
            <a:r>
              <a:rPr lang="en-US"/>
              <a:t>Memory Efficiency :- In the previously used methods, memory consumption was more. However, in the improved algorithm that is the PNN memory efficiency is more because PNN uses a fixed set of radial basis functions to represent data which is smaller compared to weight matrices used in CNN.</a:t>
            </a:r>
          </a:p>
          <a:p>
            <a:pPr marL="285750" indent="-285750">
              <a:buChar char="•"/>
            </a:pPr>
            <a:endParaRPr lang="en-US"/>
          </a:p>
          <a:p>
            <a:pPr marL="285750" indent="-285750">
              <a:buChar char="•"/>
            </a:pPr>
            <a:r>
              <a:rPr lang="en-US"/>
              <a:t>Training Speed :- Previously CNN was used and it took more time to train when compared to the improved value that is where PNN is used.</a:t>
            </a:r>
          </a:p>
          <a:p>
            <a:pPr marL="285750" indent="-285750">
              <a:buChar char="•"/>
            </a:pPr>
            <a:endParaRPr lang="en-US"/>
          </a:p>
          <a:p>
            <a:pPr marL="285750" indent="-285750">
              <a:buChar char="•"/>
            </a:pPr>
            <a:r>
              <a:rPr lang="en-US"/>
              <a:t>Interpretability :- CNN is a complex algorithm and is difficult to understand whereas PNN is quite simpler than CNN because it provides probability of datapoint of each class instead of giving a binary decision (e.g. : "cat" or "not cat")</a:t>
            </a:r>
          </a:p>
          <a:p>
            <a:endParaRPr lang="en-US"/>
          </a:p>
        </p:txBody>
      </p:sp>
    </p:spTree>
    <p:extLst>
      <p:ext uri="{BB962C8B-B14F-4D97-AF65-F5344CB8AC3E}">
        <p14:creationId xmlns:p14="http://schemas.microsoft.com/office/powerpoint/2010/main" val="1904107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65484" y="303148"/>
            <a:ext cx="6117431" cy="627321"/>
          </a:xfrm>
        </p:spPr>
        <p:txBody>
          <a:bodyPr/>
          <a:lstStyle/>
          <a:p>
            <a:r>
              <a:rPr lang="en-US" sz="2800"/>
              <a:t>Mathematical formulas</a:t>
            </a:r>
          </a:p>
        </p:txBody>
      </p:sp>
      <p:sp>
        <p:nvSpPr>
          <p:cNvPr id="7" name="Footer Placeholder 6"/>
          <p:cNvSpPr>
            <a:spLocks noGrp="1"/>
          </p:cNvSpPr>
          <p:nvPr>
            <p:ph type="ftr" idx="11"/>
          </p:nvPr>
        </p:nvSpPr>
        <p:spPr/>
        <p:txBody>
          <a:bodyPr/>
          <a:lstStyle/>
          <a:p>
            <a:r>
              <a:rPr lang="en-US"/>
              <a:t>Department of Computer Science and Engineering</a:t>
            </a:r>
          </a:p>
        </p:txBody>
      </p:sp>
      <p:sp>
        <p:nvSpPr>
          <p:cNvPr id="8" name="TextBox 7">
            <a:extLst>
              <a:ext uri="{FF2B5EF4-FFF2-40B4-BE49-F238E27FC236}">
                <a16:creationId xmlns:a16="http://schemas.microsoft.com/office/drawing/2014/main" id="{DD3A4910-D398-FBF0-9EBB-3044781C51EC}"/>
              </a:ext>
            </a:extLst>
          </p:cNvPr>
          <p:cNvSpPr txBox="1"/>
          <p:nvPr/>
        </p:nvSpPr>
        <p:spPr>
          <a:xfrm>
            <a:off x="947812" y="980179"/>
            <a:ext cx="2721967" cy="523220"/>
          </a:xfrm>
          <a:prstGeom prst="rect">
            <a:avLst/>
          </a:prstGeom>
          <a:noFill/>
        </p:spPr>
        <p:txBody>
          <a:bodyPr wrap="square" lIns="91440" tIns="45720" rIns="91440" bIns="45720" rtlCol="0" anchor="t">
            <a:spAutoFit/>
          </a:bodyPr>
          <a:lstStyle/>
          <a:p>
            <a:r>
              <a:rPr lang="en-US" b="1"/>
              <a:t>Probability Density Function</a:t>
            </a:r>
            <a:br>
              <a:rPr lang="en-US" b="1"/>
            </a:br>
            <a:endParaRPr lang="en-US" b="1"/>
          </a:p>
        </p:txBody>
      </p:sp>
      <p:sp>
        <p:nvSpPr>
          <p:cNvPr id="13" name="TextBox 12">
            <a:extLst>
              <a:ext uri="{FF2B5EF4-FFF2-40B4-BE49-F238E27FC236}">
                <a16:creationId xmlns:a16="http://schemas.microsoft.com/office/drawing/2014/main" id="{6C4ECD50-DA04-3BA6-F72E-6798DE1604C4}"/>
              </a:ext>
            </a:extLst>
          </p:cNvPr>
          <p:cNvSpPr txBox="1"/>
          <p:nvPr/>
        </p:nvSpPr>
        <p:spPr>
          <a:xfrm>
            <a:off x="1009156" y="1934233"/>
            <a:ext cx="6977848" cy="1277273"/>
          </a:xfrm>
          <a:prstGeom prst="rect">
            <a:avLst/>
          </a:prstGeom>
          <a:noFill/>
        </p:spPr>
        <p:txBody>
          <a:bodyPr wrap="square" lIns="91440" tIns="45720" rIns="91440" bIns="45720" rtlCol="0" anchor="t">
            <a:spAutoFit/>
          </a:bodyPr>
          <a:lstStyle/>
          <a:p>
            <a:r>
              <a:rPr lang="en-US" sz="1100" b="0" i="0">
                <a:solidFill>
                  <a:schemeClr val="tx1"/>
                </a:solidFill>
                <a:effectLst/>
              </a:rPr>
              <a:t>Where:</a:t>
            </a:r>
            <a:endParaRPr lang="en-US" sz="1100">
              <a:solidFill>
                <a:schemeClr val="tx1"/>
              </a:solidFill>
            </a:endParaRPr>
          </a:p>
          <a:p>
            <a:pPr marL="285750" indent="-285750">
              <a:buChar char="•"/>
            </a:pPr>
            <a:r>
              <a:rPr lang="en-US" sz="1100" err="1">
                <a:solidFill>
                  <a:schemeClr val="tx1"/>
                </a:solidFill>
              </a:rPr>
              <a:t>PDFi</a:t>
            </a:r>
            <a:r>
              <a:rPr lang="en-US" sz="1100">
                <a:solidFill>
                  <a:schemeClr val="tx1"/>
                </a:solidFill>
              </a:rPr>
              <a:t> </a:t>
            </a:r>
            <a:r>
              <a:rPr lang="en-US" sz="1100" b="0" i="0">
                <a:solidFill>
                  <a:schemeClr val="tx1"/>
                </a:solidFill>
                <a:effectLst/>
              </a:rPr>
              <a:t>(</a:t>
            </a:r>
            <a:r>
              <a:rPr lang="en-US" sz="1100" b="0" i="1">
                <a:solidFill>
                  <a:schemeClr val="tx1"/>
                </a:solidFill>
                <a:effectLst/>
              </a:rPr>
              <a:t>x</a:t>
            </a:r>
            <a:r>
              <a:rPr lang="en-US" sz="1100" b="0" i="0">
                <a:solidFill>
                  <a:schemeClr val="tx1"/>
                </a:solidFill>
                <a:effectLst/>
              </a:rPr>
              <a:t>) is the </a:t>
            </a:r>
            <a:r>
              <a:rPr lang="en-US" sz="1100">
                <a:solidFill>
                  <a:schemeClr val="tx1"/>
                </a:solidFill>
              </a:rPr>
              <a:t>probability density function for class </a:t>
            </a:r>
            <a:r>
              <a:rPr lang="en-US" sz="1100" err="1">
                <a:solidFill>
                  <a:schemeClr val="tx1"/>
                </a:solidFill>
              </a:rPr>
              <a:t>i</a:t>
            </a:r>
            <a:r>
              <a:rPr lang="en-US" sz="1100">
                <a:solidFill>
                  <a:schemeClr val="tx1"/>
                </a:solidFill>
              </a:rPr>
              <a:t> given input </a:t>
            </a:r>
            <a:r>
              <a:rPr lang="en-US" sz="1100" i="1">
                <a:solidFill>
                  <a:schemeClr val="tx1"/>
                </a:solidFill>
              </a:rPr>
              <a:t>x</a:t>
            </a:r>
            <a:r>
              <a:rPr lang="en-US" sz="1100">
                <a:solidFill>
                  <a:schemeClr val="tx1"/>
                </a:solidFill>
              </a:rPr>
              <a:t>.</a:t>
            </a:r>
          </a:p>
          <a:p>
            <a:pPr marL="285750" indent="-285750">
              <a:buChar char="•"/>
            </a:pPr>
            <a:r>
              <a:rPr lang="en-US" sz="1100" i="1">
                <a:solidFill>
                  <a:schemeClr val="tx1"/>
                </a:solidFill>
              </a:rPr>
              <a:t>d</a:t>
            </a:r>
            <a:r>
              <a:rPr lang="en-US" sz="1100">
                <a:solidFill>
                  <a:schemeClr val="tx1"/>
                </a:solidFill>
              </a:rPr>
              <a:t> is the dimensionality </a:t>
            </a:r>
            <a:r>
              <a:rPr lang="en-US" sz="1100" b="0" i="0">
                <a:solidFill>
                  <a:schemeClr val="tx1"/>
                </a:solidFill>
                <a:effectLst/>
              </a:rPr>
              <a:t>of the </a:t>
            </a:r>
            <a:r>
              <a:rPr lang="en-US" sz="1100">
                <a:solidFill>
                  <a:schemeClr val="tx1"/>
                </a:solidFill>
              </a:rPr>
              <a:t>input vector.</a:t>
            </a:r>
          </a:p>
          <a:p>
            <a:pPr marL="285750" indent="-285750">
              <a:buChar char="•"/>
            </a:pPr>
            <a:r>
              <a:rPr lang="en-US" sz="1100" b="0" i="1">
                <a:solidFill>
                  <a:schemeClr val="tx1"/>
                </a:solidFill>
                <a:effectLst/>
              </a:rPr>
              <a:t>σ</a:t>
            </a:r>
            <a:r>
              <a:rPr lang="en-US" sz="1100" b="0" i="0">
                <a:solidFill>
                  <a:schemeClr val="tx1"/>
                </a:solidFill>
                <a:effectLst/>
              </a:rPr>
              <a:t> is </a:t>
            </a:r>
            <a:r>
              <a:rPr lang="en-US" sz="1100">
                <a:solidFill>
                  <a:schemeClr val="tx1"/>
                </a:solidFill>
              </a:rPr>
              <a:t>a parameter that controls </a:t>
            </a:r>
            <a:r>
              <a:rPr lang="en-US" sz="1100" b="0" i="0">
                <a:solidFill>
                  <a:schemeClr val="tx1"/>
                </a:solidFill>
                <a:effectLst/>
              </a:rPr>
              <a:t>the </a:t>
            </a:r>
            <a:r>
              <a:rPr lang="en-US" sz="1100">
                <a:solidFill>
                  <a:schemeClr val="tx1"/>
                </a:solidFill>
              </a:rPr>
              <a:t>spread </a:t>
            </a:r>
            <a:r>
              <a:rPr lang="en-US" sz="1100" b="0" i="0">
                <a:solidFill>
                  <a:schemeClr val="tx1"/>
                </a:solidFill>
                <a:effectLst/>
              </a:rPr>
              <a:t>of the Gaussian distribution</a:t>
            </a:r>
            <a:r>
              <a:rPr lang="en-US" sz="1100">
                <a:solidFill>
                  <a:schemeClr val="tx1"/>
                </a:solidFill>
              </a:rPr>
              <a:t> (often determined using cross-validation).</a:t>
            </a:r>
          </a:p>
          <a:p>
            <a:pPr marL="285750" indent="-285750">
              <a:buChar char="•"/>
            </a:pPr>
            <a:r>
              <a:rPr lang="en-US" sz="1100" i="1" err="1">
                <a:solidFill>
                  <a:schemeClr val="tx1"/>
                </a:solidFill>
              </a:rPr>
              <a:t>μij</a:t>
            </a:r>
            <a:r>
              <a:rPr lang="en-US" sz="1100">
                <a:solidFill>
                  <a:schemeClr val="tx1"/>
                </a:solidFill>
              </a:rPr>
              <a:t>  is the mean of the training samples in class </a:t>
            </a:r>
            <a:r>
              <a:rPr lang="en-US" sz="1100" err="1">
                <a:solidFill>
                  <a:schemeClr val="tx1"/>
                </a:solidFill>
              </a:rPr>
              <a:t>i</a:t>
            </a:r>
            <a:r>
              <a:rPr lang="en-US" sz="1100">
                <a:solidFill>
                  <a:schemeClr val="tx1"/>
                </a:solidFill>
              </a:rPr>
              <a:t> for the j-</a:t>
            </a:r>
            <a:r>
              <a:rPr lang="en-US" sz="1100" err="1">
                <a:solidFill>
                  <a:schemeClr val="tx1"/>
                </a:solidFill>
              </a:rPr>
              <a:t>th</a:t>
            </a:r>
            <a:r>
              <a:rPr lang="en-US" sz="1100">
                <a:solidFill>
                  <a:schemeClr val="tx1"/>
                </a:solidFill>
              </a:rPr>
              <a:t> feature</a:t>
            </a:r>
            <a:r>
              <a:rPr lang="en-US" sz="1100" b="0" i="0">
                <a:solidFill>
                  <a:schemeClr val="tx1"/>
                </a:solidFill>
                <a:effectLst/>
              </a:rPr>
              <a:t>.</a:t>
            </a:r>
            <a:endParaRPr lang="en-US" sz="1100">
              <a:solidFill>
                <a:schemeClr val="tx1"/>
              </a:solidFill>
            </a:endParaRPr>
          </a:p>
          <a:p>
            <a:endParaRPr lang="en-US" sz="1100">
              <a:solidFill>
                <a:schemeClr val="tx1"/>
              </a:solidFill>
              <a:latin typeface="Söhne"/>
            </a:endParaRPr>
          </a:p>
        </p:txBody>
      </p:sp>
      <p:sp>
        <p:nvSpPr>
          <p:cNvPr id="14" name="TextBox 13">
            <a:extLst>
              <a:ext uri="{FF2B5EF4-FFF2-40B4-BE49-F238E27FC236}">
                <a16:creationId xmlns:a16="http://schemas.microsoft.com/office/drawing/2014/main" id="{6BCD13CE-22B6-9426-E450-3EF66A62B69A}"/>
              </a:ext>
            </a:extLst>
          </p:cNvPr>
          <p:cNvSpPr txBox="1"/>
          <p:nvPr/>
        </p:nvSpPr>
        <p:spPr>
          <a:xfrm>
            <a:off x="1012105" y="3446873"/>
            <a:ext cx="1378904" cy="307777"/>
          </a:xfrm>
          <a:prstGeom prst="rect">
            <a:avLst/>
          </a:prstGeom>
          <a:noFill/>
        </p:spPr>
        <p:txBody>
          <a:bodyPr wrap="none" lIns="91440" tIns="45720" rIns="91440" bIns="45720" rtlCol="0" anchor="t">
            <a:spAutoFit/>
          </a:bodyPr>
          <a:lstStyle/>
          <a:p>
            <a:r>
              <a:rPr lang="en-US" b="1"/>
              <a:t>Normalization</a:t>
            </a:r>
            <a:endParaRPr lang="en-US" err="1"/>
          </a:p>
        </p:txBody>
      </p:sp>
      <p:pic>
        <p:nvPicPr>
          <p:cNvPr id="3" name="Graphic 2">
            <a:extLst>
              <a:ext uri="{FF2B5EF4-FFF2-40B4-BE49-F238E27FC236}">
                <a16:creationId xmlns:a16="http://schemas.microsoft.com/office/drawing/2014/main" id="{509C7792-BED8-D8E8-3B3B-241F6AC6372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53890" y="1356199"/>
            <a:ext cx="3157531" cy="520009"/>
          </a:xfrm>
          <a:prstGeom prst="rect">
            <a:avLst/>
          </a:prstGeom>
        </p:spPr>
      </p:pic>
      <p:pic>
        <p:nvPicPr>
          <p:cNvPr id="4" name="Graphic 3">
            <a:extLst>
              <a:ext uri="{FF2B5EF4-FFF2-40B4-BE49-F238E27FC236}">
                <a16:creationId xmlns:a16="http://schemas.microsoft.com/office/drawing/2014/main" id="{E7967CEE-EE8D-242C-B675-8A9AF60488F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962089" y="3988407"/>
            <a:ext cx="1516856" cy="502444"/>
          </a:xfrm>
          <a:prstGeom prst="rect">
            <a:avLst/>
          </a:prstGeom>
        </p:spPr>
      </p:pic>
    </p:spTree>
    <p:extLst>
      <p:ext uri="{BB962C8B-B14F-4D97-AF65-F5344CB8AC3E}">
        <p14:creationId xmlns:p14="http://schemas.microsoft.com/office/powerpoint/2010/main" val="42961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2</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a:latin typeface="Bookman Old Style" panose="02050604050505020204" pitchFamily="18" charset="0"/>
              </a:rPr>
              <a:t>Introduction</a:t>
            </a:r>
          </a:p>
        </p:txBody>
      </p:sp>
      <p:sp>
        <p:nvSpPr>
          <p:cNvPr id="5" name="TextBox 4"/>
          <p:cNvSpPr txBox="1"/>
          <p:nvPr/>
        </p:nvSpPr>
        <p:spPr>
          <a:xfrm>
            <a:off x="1137683" y="1173014"/>
            <a:ext cx="6655982" cy="3323987"/>
          </a:xfrm>
          <a:prstGeom prst="rect">
            <a:avLst/>
          </a:prstGeom>
          <a:noFill/>
        </p:spPr>
        <p:txBody>
          <a:bodyPr wrap="square" lIns="91440" tIns="45720" rIns="91440" bIns="45720" rtlCol="0" anchor="t">
            <a:spAutoFit/>
          </a:bodyPr>
          <a:lstStyle/>
          <a:p>
            <a:pPr algn="l" rtl="0" fontAlgn="base">
              <a:buFont typeface="Arial" panose="020B0604020202020204" pitchFamily="34" charset="0"/>
              <a:buChar char="•"/>
            </a:pPr>
            <a:r>
              <a:rPr lang="en-US" b="1" i="0" u="none" strike="noStrike">
                <a:solidFill>
                  <a:srgbClr val="000000"/>
                </a:solidFill>
                <a:effectLst/>
                <a:latin typeface="Arial" panose="020B0604020202020204" pitchFamily="34" charset="0"/>
              </a:rPr>
              <a:t>  Wild Animal detection using footprints in public places</a:t>
            </a:r>
            <a:r>
              <a:rPr lang="en-US" b="0" i="0" u="none" strike="noStrike">
                <a:solidFill>
                  <a:srgbClr val="000000"/>
                </a:solidFill>
                <a:effectLst/>
                <a:latin typeface="Arial" panose="020B0604020202020204" pitchFamily="34" charset="0"/>
              </a:rPr>
              <a:t> is used to enhance </a:t>
            </a:r>
          </a:p>
          <a:p>
            <a:pPr algn="l" rtl="0" fontAlgn="base"/>
            <a:r>
              <a:rPr lang="en-US" b="0" i="0" u="none" strike="noStrike">
                <a:solidFill>
                  <a:srgbClr val="000000"/>
                </a:solidFill>
                <a:effectLst/>
                <a:latin typeface="Arial" panose="020B0604020202020204" pitchFamily="34" charset="0"/>
              </a:rPr>
              <a:t>    safety and mitigate potential conflicts between humans and wild animals.</a:t>
            </a:r>
            <a:r>
              <a:rPr lang="en-US" b="0" i="0">
                <a:solidFill>
                  <a:srgbClr val="000000"/>
                </a:solidFill>
                <a:effectLst/>
                <a:latin typeface="Arial" panose="020B0604020202020204" pitchFamily="34" charset="0"/>
              </a:rPr>
              <a:t>​</a:t>
            </a:r>
          </a:p>
          <a:p>
            <a:pPr algn="l" rtl="0" fontAlgn="base">
              <a:buFont typeface="Arial" panose="020B0604020202020204" pitchFamily="34" charset="0"/>
              <a:buChar char="•"/>
            </a:pPr>
            <a:endParaRPr lang="en-US" b="0" i="0">
              <a:solidFill>
                <a:srgbClr val="000000"/>
              </a:solidFill>
              <a:effectLst/>
              <a:latin typeface="Arial" panose="020B0604020202020204" pitchFamily="34" charset="0"/>
            </a:endParaRPr>
          </a:p>
          <a:p>
            <a:pPr algn="l" rtl="0" fontAlgn="base">
              <a:buFont typeface="Arial" panose="020B0604020202020204" pitchFamily="34" charset="0"/>
              <a:buChar char="•"/>
            </a:pPr>
            <a:r>
              <a:rPr lang="en-US" b="0" i="0" u="none" strike="noStrike">
                <a:solidFill>
                  <a:srgbClr val="000000"/>
                </a:solidFill>
                <a:effectLst/>
                <a:latin typeface="Arial" panose="020B0604020202020204" pitchFamily="34" charset="0"/>
              </a:rPr>
              <a:t>  This algorithm aims to detect the presence of wild animals in real time using the</a:t>
            </a:r>
          </a:p>
          <a:p>
            <a:pPr algn="l" rtl="0" fontAlgn="base"/>
            <a:r>
              <a:rPr lang="en-US">
                <a:latin typeface="Arial" panose="020B0604020202020204" pitchFamily="34" charset="0"/>
              </a:rPr>
              <a:t>   </a:t>
            </a:r>
            <a:r>
              <a:rPr lang="en-US" b="0" i="0" u="none" strike="noStrike">
                <a:solidFill>
                  <a:srgbClr val="000000"/>
                </a:solidFill>
                <a:effectLst/>
                <a:latin typeface="Arial" panose="020B0604020202020204" pitchFamily="34" charset="0"/>
              </a:rPr>
              <a:t> footprints allowing authorities, individuals to take appropriate actions.</a:t>
            </a:r>
            <a:r>
              <a:rPr lang="en-US" b="0" i="0">
                <a:solidFill>
                  <a:srgbClr val="000000"/>
                </a:solidFill>
                <a:effectLst/>
                <a:latin typeface="Arial" panose="020B0604020202020204" pitchFamily="34" charset="0"/>
              </a:rPr>
              <a:t>​</a:t>
            </a:r>
          </a:p>
          <a:p>
            <a:pPr algn="l" rtl="0" fontAlgn="base">
              <a:buFont typeface="Arial" panose="020B0604020202020204" pitchFamily="34" charset="0"/>
              <a:buChar char="•"/>
            </a:pPr>
            <a:endParaRPr lang="en-US" b="0" i="0">
              <a:solidFill>
                <a:srgbClr val="000000"/>
              </a:solidFill>
              <a:effectLst/>
              <a:latin typeface="Arial" panose="020B0604020202020204" pitchFamily="34" charset="0"/>
            </a:endParaRPr>
          </a:p>
          <a:p>
            <a:pPr fontAlgn="base">
              <a:buFont typeface="Arial" panose="020B0604020202020204" pitchFamily="34" charset="0"/>
              <a:buChar char="•"/>
            </a:pPr>
            <a:r>
              <a:rPr lang="en-US"/>
              <a:t> </a:t>
            </a:r>
            <a:r>
              <a:rPr lang="en-US" b="0" i="0" u="none" strike="noStrike">
                <a:solidFill>
                  <a:srgbClr val="000000"/>
                </a:solidFill>
                <a:effectLst/>
              </a:rPr>
              <a:t> The developing environment is</a:t>
            </a:r>
            <a:r>
              <a:rPr lang="en-US"/>
              <a:t> </a:t>
            </a:r>
            <a:r>
              <a:rPr lang="en-US" b="1"/>
              <a:t>Google </a:t>
            </a:r>
            <a:r>
              <a:rPr lang="en-US" b="1" err="1"/>
              <a:t>Colab</a:t>
            </a:r>
            <a:r>
              <a:rPr lang="en-US" b="0" i="0" u="none" strike="noStrike">
                <a:solidFill>
                  <a:srgbClr val="000000"/>
                </a:solidFill>
                <a:effectLst/>
              </a:rPr>
              <a:t>.</a:t>
            </a:r>
            <a:r>
              <a:rPr lang="en-US"/>
              <a:t> </a:t>
            </a:r>
            <a:r>
              <a:rPr lang="en-US" b="0" i="0">
                <a:solidFill>
                  <a:srgbClr val="000000"/>
                </a:solidFill>
                <a:effectLst/>
              </a:rPr>
              <a:t>​</a:t>
            </a:r>
          </a:p>
          <a:p>
            <a:pPr algn="l" rtl="0" fontAlgn="base">
              <a:buFont typeface="Arial" panose="020B0604020202020204" pitchFamily="34" charset="0"/>
              <a:buChar char="•"/>
            </a:pPr>
            <a:endParaRPr lang="en-US" b="0" i="0">
              <a:solidFill>
                <a:srgbClr val="000000"/>
              </a:solidFill>
              <a:effectLst/>
              <a:latin typeface="Arial" panose="020B0604020202020204" pitchFamily="34" charset="0"/>
            </a:endParaRPr>
          </a:p>
          <a:p>
            <a:pPr algn="l" rtl="0" fontAlgn="base">
              <a:buFont typeface="Arial" panose="020B0604020202020204" pitchFamily="34" charset="0"/>
              <a:buChar char="•"/>
            </a:pPr>
            <a:r>
              <a:rPr lang="en-US" b="0" i="0" u="none" strike="noStrike">
                <a:solidFill>
                  <a:srgbClr val="000000"/>
                </a:solidFill>
                <a:effectLst/>
                <a:latin typeface="Arial" panose="020B0604020202020204" pitchFamily="34" charset="0"/>
              </a:rPr>
              <a:t>  The application span in various domains like urban wildlife management, zoos</a:t>
            </a:r>
          </a:p>
          <a:p>
            <a:pPr algn="l" rtl="0" fontAlgn="base"/>
            <a:r>
              <a:rPr lang="en-US">
                <a:latin typeface="Arial" panose="020B0604020202020204" pitchFamily="34" charset="0"/>
              </a:rPr>
              <a:t>  </a:t>
            </a:r>
            <a:r>
              <a:rPr lang="en-US" b="0" i="0" u="none" strike="noStrike">
                <a:solidFill>
                  <a:srgbClr val="000000"/>
                </a:solidFill>
                <a:effectLst/>
                <a:latin typeface="Arial" panose="020B0604020202020204" pitchFamily="34" charset="0"/>
              </a:rPr>
              <a:t> and sanctuaries, crop protection.</a:t>
            </a:r>
            <a:r>
              <a:rPr lang="en-US" b="0" i="0">
                <a:solidFill>
                  <a:srgbClr val="000000"/>
                </a:solidFill>
                <a:effectLst/>
                <a:latin typeface="Arial" panose="020B0604020202020204" pitchFamily="34" charset="0"/>
              </a:rPr>
              <a:t>​</a:t>
            </a:r>
          </a:p>
          <a:p>
            <a:pPr algn="l" rtl="0" fontAlgn="base">
              <a:buFont typeface="Arial" panose="020B0604020202020204" pitchFamily="34" charset="0"/>
              <a:buChar char="•"/>
            </a:pPr>
            <a:endParaRPr lang="en-US" b="0" i="0">
              <a:solidFill>
                <a:srgbClr val="000000"/>
              </a:solidFill>
              <a:effectLst/>
              <a:latin typeface="Arial" panose="020B0604020202020204" pitchFamily="34" charset="0"/>
            </a:endParaRPr>
          </a:p>
          <a:p>
            <a:pPr algn="l" rtl="0" fontAlgn="base">
              <a:buFont typeface="Arial" panose="020B0604020202020204" pitchFamily="34" charset="0"/>
              <a:buChar char="•"/>
            </a:pPr>
            <a:r>
              <a:rPr lang="en-US" b="0" i="0" u="none" strike="noStrike">
                <a:solidFill>
                  <a:srgbClr val="000000"/>
                </a:solidFill>
                <a:effectLst/>
                <a:latin typeface="Arial" panose="020B0604020202020204" pitchFamily="34" charset="0"/>
              </a:rPr>
              <a:t>  The proposed system will first use Canny edge detection to identify the edges of</a:t>
            </a:r>
          </a:p>
          <a:p>
            <a:pPr algn="l" rtl="0" fontAlgn="base"/>
            <a:r>
              <a:rPr lang="en-US" b="0" i="0" u="none" strike="noStrike">
                <a:solidFill>
                  <a:srgbClr val="000000"/>
                </a:solidFill>
                <a:effectLst/>
                <a:latin typeface="Arial" panose="020B0604020202020204" pitchFamily="34" charset="0"/>
              </a:rPr>
              <a:t>   objects in an image. The edges of the objects will then be classified using PNN  </a:t>
            </a:r>
          </a:p>
          <a:p>
            <a:pPr algn="l" rtl="0" fontAlgn="base"/>
            <a:r>
              <a:rPr lang="en-US" b="0" i="0" u="none" strike="noStrike">
                <a:solidFill>
                  <a:srgbClr val="000000"/>
                </a:solidFill>
                <a:effectLst/>
                <a:latin typeface="Arial" panose="020B0604020202020204" pitchFamily="34" charset="0"/>
              </a:rPr>
              <a:t>   algorithm.</a:t>
            </a:r>
            <a:r>
              <a:rPr lang="en-US" b="0" i="0">
                <a:solidFill>
                  <a:srgbClr val="000000"/>
                </a:solidFill>
                <a:effectLst/>
                <a:latin typeface="Arial" panose="020B0604020202020204" pitchFamily="34" charset="0"/>
              </a:rPr>
              <a:t>​</a:t>
            </a:r>
          </a:p>
          <a:p>
            <a:endParaRPr lang="en-US">
              <a:latin typeface="Bookman Old Style" panose="02050604050505020204" pitchFamily="18" charset="0"/>
            </a:endParaRP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4211881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3</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675466" y="120161"/>
            <a:ext cx="6117431" cy="627321"/>
          </a:xfrm>
        </p:spPr>
        <p:txBody>
          <a:bodyPr/>
          <a:lstStyle/>
          <a:p>
            <a:r>
              <a:rPr lang="en-US" sz="3600">
                <a:latin typeface="Bookman Old Style" panose="02050604050505020204" pitchFamily="18" charset="0"/>
              </a:rPr>
              <a:t>Problem Statement</a:t>
            </a:r>
          </a:p>
        </p:txBody>
      </p:sp>
      <p:sp>
        <p:nvSpPr>
          <p:cNvPr id="14" name="TextBox 13"/>
          <p:cNvSpPr txBox="1"/>
          <p:nvPr/>
        </p:nvSpPr>
        <p:spPr>
          <a:xfrm>
            <a:off x="1174673" y="1098854"/>
            <a:ext cx="6655982" cy="1169551"/>
          </a:xfrm>
          <a:prstGeom prst="rect">
            <a:avLst/>
          </a:prstGeom>
          <a:noFill/>
        </p:spPr>
        <p:txBody>
          <a:bodyPr wrap="square" rtlCol="0">
            <a:spAutoFit/>
          </a:bodyPr>
          <a:lstStyle/>
          <a:p>
            <a:pPr algn="l" rtl="0" fontAlgn="base"/>
            <a:r>
              <a:rPr lang="en-US" b="0" i="0" u="none" strike="noStrike">
                <a:solidFill>
                  <a:srgbClr val="000000"/>
                </a:solidFill>
                <a:effectLst/>
                <a:latin typeface="Arial" panose="020B0604020202020204" pitchFamily="34" charset="0"/>
              </a:rPr>
              <a:t>The intrusion of wild animals into public places poses threats to both human well-being and animal welfare.</a:t>
            </a:r>
            <a:r>
              <a:rPr lang="en-US" b="0" i="0">
                <a:solidFill>
                  <a:srgbClr val="000000"/>
                </a:solidFill>
                <a:effectLst/>
                <a:latin typeface="Arial" panose="020B0604020202020204" pitchFamily="34" charset="0"/>
              </a:rPr>
              <a:t>​</a:t>
            </a:r>
            <a:endParaRPr lang="en-US" b="0" i="0">
              <a:solidFill>
                <a:srgbClr val="000000"/>
              </a:solidFill>
              <a:effectLst/>
              <a:latin typeface="Segoe UI" panose="020B0502040204020203" pitchFamily="34" charset="0"/>
            </a:endParaRPr>
          </a:p>
          <a:p>
            <a:pPr algn="l" rtl="0" fontAlgn="base"/>
            <a:r>
              <a:rPr lang="en-US" b="0" i="0" u="none" strike="noStrike">
                <a:solidFill>
                  <a:srgbClr val="000000"/>
                </a:solidFill>
                <a:effectLst/>
                <a:latin typeface="Arial" panose="020B0604020202020204" pitchFamily="34" charset="0"/>
              </a:rPr>
              <a:t>To address this challenge, there is a need for an efficient and accurate system that can detect the presence of wild animals using footprints in real time and trigger appropriate responses to ensure safety and minimize conflicts.</a:t>
            </a:r>
            <a:r>
              <a:rPr lang="en-US" b="0" i="0">
                <a:solidFill>
                  <a:srgbClr val="000000"/>
                </a:solidFill>
                <a:effectLst/>
                <a:latin typeface="Arial" panose="020B0604020202020204" pitchFamily="34" charset="0"/>
              </a:rPr>
              <a:t>​</a:t>
            </a:r>
            <a:endParaRPr lang="en-US" b="0" i="0">
              <a:solidFill>
                <a:srgbClr val="000000"/>
              </a:solidFill>
              <a:effectLst/>
              <a:latin typeface="Segoe UI" panose="020B0502040204020203" pitchFamily="34" charset="0"/>
            </a:endParaRPr>
          </a:p>
        </p:txBody>
      </p:sp>
      <p:sp>
        <p:nvSpPr>
          <p:cNvPr id="9" name="Date Placeholder 8"/>
          <p:cNvSpPr>
            <a:spLocks noGrp="1"/>
          </p:cNvSpPr>
          <p:nvPr>
            <p:ph type="dt" idx="10"/>
          </p:nvPr>
        </p:nvSpPr>
        <p:spPr/>
        <p:txBody>
          <a:bodyPr/>
          <a:lstStyle/>
          <a:p>
            <a:endParaRPr lang="en-US"/>
          </a:p>
        </p:txBody>
      </p:sp>
      <p:sp>
        <p:nvSpPr>
          <p:cNvPr id="10" name="Footer Placeholder 9"/>
          <p:cNvSpPr>
            <a:spLocks noGrp="1"/>
          </p:cNvSpPr>
          <p:nvPr>
            <p:ph type="ftr" idx="11"/>
          </p:nvPr>
        </p:nvSpPr>
        <p:spPr/>
        <p:txBody>
          <a:bodyPr/>
          <a:lstStyle/>
          <a:p>
            <a:r>
              <a:rPr lang="en-US"/>
              <a:t>Department of Computer Science and Engineering</a:t>
            </a:r>
          </a:p>
        </p:txBody>
      </p:sp>
      <p:sp>
        <p:nvSpPr>
          <p:cNvPr id="3" name="TextBox 2">
            <a:extLst>
              <a:ext uri="{FF2B5EF4-FFF2-40B4-BE49-F238E27FC236}">
                <a16:creationId xmlns:a16="http://schemas.microsoft.com/office/drawing/2014/main" id="{891E4497-F683-C65A-FA12-71D138CD3669}"/>
              </a:ext>
            </a:extLst>
          </p:cNvPr>
          <p:cNvSpPr txBox="1"/>
          <p:nvPr/>
        </p:nvSpPr>
        <p:spPr>
          <a:xfrm>
            <a:off x="1174673" y="2619777"/>
            <a:ext cx="6552271" cy="1815882"/>
          </a:xfrm>
          <a:prstGeom prst="rect">
            <a:avLst/>
          </a:prstGeom>
          <a:noFill/>
        </p:spPr>
        <p:txBody>
          <a:bodyPr wrap="square" rtlCol="0">
            <a:spAutoFit/>
          </a:bodyPr>
          <a:lstStyle/>
          <a:p>
            <a:pPr algn="l" rtl="0" fontAlgn="base"/>
            <a:r>
              <a:rPr lang="en-US" b="0" i="0" u="none" strike="noStrike">
                <a:solidFill>
                  <a:srgbClr val="000000"/>
                </a:solidFill>
                <a:effectLst/>
                <a:latin typeface="Arial" panose="020B0604020202020204" pitchFamily="34" charset="0"/>
              </a:rPr>
              <a:t>To protect humans from wild animals and vice-versa using canny edge method and PNN algorithm to improve :-</a:t>
            </a:r>
            <a:r>
              <a:rPr lang="en-US" b="0" i="0">
                <a:solidFill>
                  <a:srgbClr val="000000"/>
                </a:solidFill>
                <a:effectLst/>
                <a:latin typeface="Arial" panose="020B0604020202020204" pitchFamily="34" charset="0"/>
              </a:rPr>
              <a:t>​</a:t>
            </a:r>
          </a:p>
          <a:p>
            <a:pPr algn="l" rtl="0" fontAlgn="base"/>
            <a:endParaRPr lang="en-US" b="0" i="0">
              <a:solidFill>
                <a:srgbClr val="000000"/>
              </a:solidFill>
              <a:effectLst/>
              <a:latin typeface="Arial" panose="020B0604020202020204" pitchFamily="34" charset="0"/>
            </a:endParaRPr>
          </a:p>
          <a:p>
            <a:pPr algn="l" rtl="0" fontAlgn="base">
              <a:buFont typeface="Arial" panose="020B0604020202020204" pitchFamily="34" charset="0"/>
              <a:buChar char="•"/>
            </a:pPr>
            <a:r>
              <a:rPr lang="en-US" b="0" i="0" u="none" strike="noStrike">
                <a:solidFill>
                  <a:srgbClr val="000000"/>
                </a:solidFill>
                <a:effectLst/>
                <a:latin typeface="Arial" panose="020B0604020202020204" pitchFamily="34" charset="0"/>
              </a:rPr>
              <a:t> Computational power</a:t>
            </a:r>
            <a:r>
              <a:rPr lang="en-US" b="0" i="0">
                <a:solidFill>
                  <a:srgbClr val="000000"/>
                </a:solidFill>
                <a:effectLst/>
                <a:latin typeface="Arial" panose="020B0604020202020204" pitchFamily="34" charset="0"/>
              </a:rPr>
              <a:t>​</a:t>
            </a:r>
          </a:p>
          <a:p>
            <a:pPr algn="l" rtl="0" fontAlgn="base">
              <a:buFont typeface="Arial" panose="020B0604020202020204" pitchFamily="34" charset="0"/>
              <a:buChar char="•"/>
            </a:pPr>
            <a:r>
              <a:rPr lang="en-US" b="0" i="0" u="none" strike="noStrike">
                <a:solidFill>
                  <a:srgbClr val="000000"/>
                </a:solidFill>
                <a:effectLst/>
                <a:latin typeface="Arial" panose="020B0604020202020204" pitchFamily="34" charset="0"/>
              </a:rPr>
              <a:t> Real time monitoring</a:t>
            </a:r>
            <a:r>
              <a:rPr lang="en-US" b="0" i="0">
                <a:solidFill>
                  <a:srgbClr val="000000"/>
                </a:solidFill>
                <a:effectLst/>
                <a:latin typeface="Arial" panose="020B0604020202020204" pitchFamily="34" charset="0"/>
              </a:rPr>
              <a:t>​</a:t>
            </a:r>
          </a:p>
          <a:p>
            <a:pPr algn="l" rtl="0" fontAlgn="base">
              <a:buFont typeface="Arial" panose="020B0604020202020204" pitchFamily="34" charset="0"/>
              <a:buChar char="•"/>
            </a:pPr>
            <a:r>
              <a:rPr lang="en-US" b="0" i="0" u="none" strike="noStrike">
                <a:solidFill>
                  <a:srgbClr val="000000"/>
                </a:solidFill>
                <a:effectLst/>
                <a:latin typeface="Arial" panose="020B0604020202020204" pitchFamily="34" charset="0"/>
              </a:rPr>
              <a:t> Enhanced security in public places</a:t>
            </a:r>
            <a:r>
              <a:rPr lang="en-US" b="0" i="0">
                <a:solidFill>
                  <a:srgbClr val="000000"/>
                </a:solidFill>
                <a:effectLst/>
                <a:latin typeface="Arial" panose="020B0604020202020204" pitchFamily="34" charset="0"/>
              </a:rPr>
              <a:t>​</a:t>
            </a:r>
          </a:p>
          <a:p>
            <a:pPr algn="l" rtl="0" fontAlgn="base">
              <a:buFont typeface="Arial" panose="020B0604020202020204" pitchFamily="34" charset="0"/>
              <a:buChar char="•"/>
            </a:pPr>
            <a:r>
              <a:rPr lang="en-US" b="0" i="0" u="none" strike="noStrike">
                <a:solidFill>
                  <a:srgbClr val="000000"/>
                </a:solidFill>
                <a:effectLst/>
                <a:latin typeface="Arial" panose="020B0604020202020204" pitchFamily="34" charset="0"/>
              </a:rPr>
              <a:t> Hazard detection</a:t>
            </a:r>
            <a:r>
              <a:rPr lang="en-US" b="0" i="0">
                <a:solidFill>
                  <a:srgbClr val="000000"/>
                </a:solidFill>
                <a:effectLst/>
                <a:latin typeface="Arial" panose="020B0604020202020204" pitchFamily="34" charset="0"/>
              </a:rPr>
              <a:t>​</a:t>
            </a:r>
          </a:p>
          <a:p>
            <a:pPr algn="l" rtl="0" fontAlgn="base">
              <a:buFont typeface="Arial" panose="020B0604020202020204" pitchFamily="34" charset="0"/>
              <a:buChar char="•"/>
            </a:pPr>
            <a:r>
              <a:rPr lang="en-US" b="0" i="0" u="none" strike="noStrike">
                <a:solidFill>
                  <a:srgbClr val="000000"/>
                </a:solidFill>
                <a:effectLst/>
                <a:latin typeface="Arial" panose="020B0604020202020204" pitchFamily="34" charset="0"/>
              </a:rPr>
              <a:t> Rapid alert generation</a:t>
            </a:r>
            <a:r>
              <a:rPr lang="en-US" b="0" i="0">
                <a:solidFill>
                  <a:srgbClr val="000000"/>
                </a:solidFill>
                <a:effectLst/>
                <a:latin typeface="Arial" panose="020B0604020202020204" pitchFamily="34" charset="0"/>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sp>
        <p:nvSpPr>
          <p:cNvPr id="120" name="Google Shape;120;p1"/>
          <p:cNvSpPr/>
          <p:nvPr/>
        </p:nvSpPr>
        <p:spPr>
          <a:xfrm>
            <a:off x="5643854" y="3393276"/>
            <a:ext cx="4152018" cy="31187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613323" y="177554"/>
            <a:ext cx="6117431" cy="627321"/>
          </a:xfrm>
        </p:spPr>
        <p:txBody>
          <a:bodyPr/>
          <a:lstStyle/>
          <a:p>
            <a:r>
              <a:rPr lang="en-US" sz="3600">
                <a:latin typeface="Bookman Old Style" panose="02050604050505020204" pitchFamily="18" charset="0"/>
              </a:rPr>
              <a:t>Proposed Method</a:t>
            </a: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5" name="TextBox 4">
            <a:extLst>
              <a:ext uri="{FF2B5EF4-FFF2-40B4-BE49-F238E27FC236}">
                <a16:creationId xmlns:a16="http://schemas.microsoft.com/office/drawing/2014/main" id="{E46F3873-0257-63C1-22C3-A7D31179AA0A}"/>
              </a:ext>
            </a:extLst>
          </p:cNvPr>
          <p:cNvSpPr txBox="1"/>
          <p:nvPr/>
        </p:nvSpPr>
        <p:spPr>
          <a:xfrm>
            <a:off x="710213" y="911297"/>
            <a:ext cx="7581530" cy="307777"/>
          </a:xfrm>
          <a:prstGeom prst="rect">
            <a:avLst/>
          </a:prstGeom>
          <a:noFill/>
        </p:spPr>
        <p:txBody>
          <a:bodyPr wrap="square" rtlCol="0">
            <a:spAutoFit/>
          </a:bodyPr>
          <a:lstStyle/>
          <a:p>
            <a:r>
              <a:rPr lang="en-US" b="0" i="0" u="none" strike="noStrike">
                <a:solidFill>
                  <a:srgbClr val="000000"/>
                </a:solidFill>
                <a:effectLst/>
                <a:latin typeface="Arial" panose="020B0604020202020204" pitchFamily="34" charset="0"/>
              </a:rPr>
              <a:t>   </a:t>
            </a:r>
            <a:r>
              <a:rPr lang="en-US" b="0" i="0">
                <a:solidFill>
                  <a:srgbClr val="000000"/>
                </a:solidFill>
                <a:effectLst/>
                <a:latin typeface="Arial" panose="020B0604020202020204" pitchFamily="34" charset="0"/>
              </a:rPr>
              <a:t>❏   </a:t>
            </a:r>
            <a:r>
              <a:rPr lang="en-US" b="0" i="0" u="none" strike="noStrike">
                <a:solidFill>
                  <a:srgbClr val="000000"/>
                </a:solidFill>
                <a:effectLst/>
                <a:latin typeface="Arial" panose="020B0604020202020204" pitchFamily="34" charset="0"/>
              </a:rPr>
              <a:t>The proposed method is "</a:t>
            </a:r>
            <a:r>
              <a:rPr lang="en-US" b="1" i="0" u="none" strike="noStrike">
                <a:solidFill>
                  <a:srgbClr val="000000"/>
                </a:solidFill>
                <a:effectLst/>
                <a:latin typeface="Arial" panose="020B0604020202020204" pitchFamily="34" charset="0"/>
              </a:rPr>
              <a:t>Wild Animal Detection using Footprints."</a:t>
            </a:r>
            <a:r>
              <a:rPr lang="en-US" b="0" i="0">
                <a:solidFill>
                  <a:srgbClr val="000000"/>
                </a:solidFill>
                <a:effectLst/>
                <a:latin typeface="Arial" panose="020B0604020202020204" pitchFamily="34" charset="0"/>
              </a:rPr>
              <a:t>​</a:t>
            </a:r>
            <a:endParaRPr lang="en-US"/>
          </a:p>
        </p:txBody>
      </p:sp>
      <p:sp>
        <p:nvSpPr>
          <p:cNvPr id="6" name="TextBox 5">
            <a:extLst>
              <a:ext uri="{FF2B5EF4-FFF2-40B4-BE49-F238E27FC236}">
                <a16:creationId xmlns:a16="http://schemas.microsoft.com/office/drawing/2014/main" id="{F1B2482E-0BC4-7106-8D1D-F2F709255307}"/>
              </a:ext>
            </a:extLst>
          </p:cNvPr>
          <p:cNvSpPr txBox="1"/>
          <p:nvPr/>
        </p:nvSpPr>
        <p:spPr>
          <a:xfrm>
            <a:off x="1154096" y="1420747"/>
            <a:ext cx="7244179" cy="1384995"/>
          </a:xfrm>
          <a:prstGeom prst="rect">
            <a:avLst/>
          </a:prstGeom>
          <a:noFill/>
        </p:spPr>
        <p:txBody>
          <a:bodyPr wrap="square" rtlCol="0">
            <a:spAutoFit/>
          </a:bodyPr>
          <a:lstStyle/>
          <a:p>
            <a:pPr algn="l" rtl="0" fontAlgn="base"/>
            <a:r>
              <a:rPr lang="en-US" b="0" i="0" u="none" strike="noStrike">
                <a:solidFill>
                  <a:srgbClr val="000000"/>
                </a:solidFill>
                <a:effectLst/>
                <a:latin typeface="Arial" panose="020B0604020202020204" pitchFamily="34" charset="0"/>
              </a:rPr>
              <a:t>This methodology consists of:-</a:t>
            </a:r>
            <a:r>
              <a:rPr lang="en-US" b="0" i="0">
                <a:solidFill>
                  <a:srgbClr val="000000"/>
                </a:solidFill>
                <a:effectLst/>
                <a:latin typeface="Arial" panose="020B0604020202020204" pitchFamily="34" charset="0"/>
              </a:rPr>
              <a:t>​</a:t>
            </a:r>
          </a:p>
          <a:p>
            <a:pPr algn="l" rtl="0" fontAlgn="base"/>
            <a:r>
              <a:rPr lang="en-US" b="0" i="0">
                <a:solidFill>
                  <a:srgbClr val="000000"/>
                </a:solidFill>
                <a:effectLst/>
                <a:latin typeface="Arial" panose="020B0604020202020204" pitchFamily="34" charset="0"/>
              </a:rPr>
              <a:t>​</a:t>
            </a:r>
          </a:p>
          <a:p>
            <a:pPr algn="l" rtl="0" fontAlgn="base">
              <a:buFont typeface="Arial" panose="020B0604020202020204" pitchFamily="34" charset="0"/>
              <a:buChar char="•"/>
            </a:pPr>
            <a:r>
              <a:rPr lang="en-US" b="0" i="0" u="none" strike="noStrike">
                <a:solidFill>
                  <a:srgbClr val="000000"/>
                </a:solidFill>
                <a:effectLst/>
                <a:latin typeface="Arial" panose="020B0604020202020204" pitchFamily="34" charset="0"/>
              </a:rPr>
              <a:t>  Data Pre Processing</a:t>
            </a:r>
            <a:r>
              <a:rPr lang="en-US" b="0" i="0">
                <a:solidFill>
                  <a:srgbClr val="000000"/>
                </a:solidFill>
                <a:effectLst/>
                <a:latin typeface="Arial" panose="020B0604020202020204" pitchFamily="34" charset="0"/>
              </a:rPr>
              <a:t>​</a:t>
            </a:r>
          </a:p>
          <a:p>
            <a:pPr algn="l" rtl="0" fontAlgn="base">
              <a:buFont typeface="Arial" panose="020B0604020202020204" pitchFamily="34" charset="0"/>
              <a:buChar char="•"/>
            </a:pPr>
            <a:r>
              <a:rPr lang="en-US" b="0" i="0" u="none" strike="noStrike">
                <a:solidFill>
                  <a:srgbClr val="000000"/>
                </a:solidFill>
                <a:effectLst/>
                <a:latin typeface="Arial" panose="020B0604020202020204" pitchFamily="34" charset="0"/>
              </a:rPr>
              <a:t>  Canny Edge Method</a:t>
            </a:r>
            <a:r>
              <a:rPr lang="en-US" b="0" i="0">
                <a:solidFill>
                  <a:srgbClr val="000000"/>
                </a:solidFill>
                <a:effectLst/>
                <a:latin typeface="Arial" panose="020B0604020202020204" pitchFamily="34" charset="0"/>
              </a:rPr>
              <a:t>​</a:t>
            </a:r>
          </a:p>
          <a:p>
            <a:pPr algn="l" rtl="0" fontAlgn="base">
              <a:buFont typeface="Arial" panose="020B0604020202020204" pitchFamily="34" charset="0"/>
              <a:buChar char="•"/>
            </a:pPr>
            <a:r>
              <a:rPr lang="en-US" b="0" i="0" u="none" strike="noStrike">
                <a:solidFill>
                  <a:srgbClr val="000000"/>
                </a:solidFill>
                <a:effectLst/>
                <a:latin typeface="Arial" panose="020B0604020202020204" pitchFamily="34" charset="0"/>
              </a:rPr>
              <a:t>  PNN algorithm</a:t>
            </a:r>
            <a:r>
              <a:rPr lang="en-US" b="0" i="0">
                <a:solidFill>
                  <a:srgbClr val="000000"/>
                </a:solidFill>
                <a:effectLst/>
                <a:latin typeface="Arial" panose="020B0604020202020204" pitchFamily="34" charset="0"/>
              </a:rPr>
              <a:t>​</a:t>
            </a:r>
          </a:p>
          <a:p>
            <a:pPr algn="l" rtl="0" fontAlgn="base">
              <a:buFont typeface="Arial" panose="020B0604020202020204" pitchFamily="34" charset="0"/>
              <a:buChar char="•"/>
            </a:pPr>
            <a:r>
              <a:rPr lang="en-US" b="0" i="0" u="none" strike="noStrike">
                <a:solidFill>
                  <a:srgbClr val="000000"/>
                </a:solidFill>
                <a:effectLst/>
                <a:latin typeface="Arial" panose="020B0604020202020204" pitchFamily="34" charset="0"/>
              </a:rPr>
              <a:t>  Alert Generation</a:t>
            </a:r>
            <a:r>
              <a:rPr lang="en-US" b="0" i="0">
                <a:solidFill>
                  <a:srgbClr val="000000"/>
                </a:solidFill>
                <a:effectLst/>
                <a:latin typeface="Arial" panose="020B0604020202020204" pitchFamily="34" charset="0"/>
              </a:rPr>
              <a:t>​</a:t>
            </a:r>
          </a:p>
        </p:txBody>
      </p:sp>
      <p:sp>
        <p:nvSpPr>
          <p:cNvPr id="7" name="TextBox 6">
            <a:extLst>
              <a:ext uri="{FF2B5EF4-FFF2-40B4-BE49-F238E27FC236}">
                <a16:creationId xmlns:a16="http://schemas.microsoft.com/office/drawing/2014/main" id="{D897DDF8-5F64-63DE-0707-3966D9E1FC03}"/>
              </a:ext>
            </a:extLst>
          </p:cNvPr>
          <p:cNvSpPr txBox="1"/>
          <p:nvPr/>
        </p:nvSpPr>
        <p:spPr>
          <a:xfrm>
            <a:off x="932155" y="2965142"/>
            <a:ext cx="4048218" cy="1600438"/>
          </a:xfrm>
          <a:prstGeom prst="rect">
            <a:avLst/>
          </a:prstGeom>
          <a:noFill/>
        </p:spPr>
        <p:txBody>
          <a:bodyPr wrap="square" rtlCol="0">
            <a:spAutoFit/>
          </a:bodyPr>
          <a:lstStyle/>
          <a:p>
            <a:pPr algn="l" rtl="0" fontAlgn="base"/>
            <a:r>
              <a:rPr lang="en-US" b="1" i="0" u="none" strike="noStrike">
                <a:solidFill>
                  <a:srgbClr val="000000"/>
                </a:solidFill>
                <a:effectLst/>
                <a:latin typeface="Arial" panose="020B0604020202020204" pitchFamily="34" charset="0"/>
              </a:rPr>
              <a:t>Canny Edge Method:-</a:t>
            </a:r>
            <a:r>
              <a:rPr lang="en-US" b="0" i="0">
                <a:solidFill>
                  <a:srgbClr val="000000"/>
                </a:solidFill>
                <a:effectLst/>
                <a:latin typeface="Arial" panose="020B0604020202020204" pitchFamily="34" charset="0"/>
              </a:rPr>
              <a:t>​</a:t>
            </a:r>
            <a:endParaRPr lang="en-US" b="0" i="0">
              <a:solidFill>
                <a:srgbClr val="000000"/>
              </a:solidFill>
              <a:effectLst/>
              <a:latin typeface="Segoe UI" panose="020B0502040204020203" pitchFamily="34" charset="0"/>
            </a:endParaRPr>
          </a:p>
          <a:p>
            <a:pPr algn="l" rtl="0" fontAlgn="base"/>
            <a:r>
              <a:rPr lang="en-US" b="0" i="0">
                <a:solidFill>
                  <a:srgbClr val="000000"/>
                </a:solidFill>
                <a:effectLst/>
                <a:latin typeface="Arial" panose="020B0604020202020204" pitchFamily="34" charset="0"/>
              </a:rPr>
              <a:t>​</a:t>
            </a:r>
            <a:endParaRPr lang="en-US" b="0" i="0">
              <a:solidFill>
                <a:srgbClr val="000000"/>
              </a:solidFill>
              <a:effectLst/>
              <a:latin typeface="Segoe UI" panose="020B0502040204020203" pitchFamily="34" charset="0"/>
            </a:endParaRPr>
          </a:p>
          <a:p>
            <a:pPr algn="l" rtl="0" fontAlgn="base"/>
            <a:r>
              <a:rPr lang="en-US" b="0" i="0" u="none" strike="noStrike">
                <a:solidFill>
                  <a:srgbClr val="000000"/>
                </a:solidFill>
                <a:effectLst/>
                <a:latin typeface="Arial" panose="020B0604020202020204" pitchFamily="34" charset="0"/>
              </a:rPr>
              <a:t>The Canny edge detector is an edge detection operator that uses a multi-stage algorithm to detect a wide range of edges in images.</a:t>
            </a:r>
            <a:r>
              <a:rPr lang="en-US" b="0" i="0">
                <a:solidFill>
                  <a:srgbClr val="000000"/>
                </a:solidFill>
                <a:effectLst/>
                <a:latin typeface="Arial" panose="020B0604020202020204" pitchFamily="34" charset="0"/>
              </a:rPr>
              <a:t>​</a:t>
            </a:r>
            <a:endParaRPr lang="en-US" b="0" i="0">
              <a:solidFill>
                <a:srgbClr val="000000"/>
              </a:solidFill>
              <a:effectLst/>
              <a:latin typeface="Segoe UI" panose="020B0502040204020203" pitchFamily="34" charset="0"/>
            </a:endParaRPr>
          </a:p>
          <a:p>
            <a:endParaRPr lang="en-US"/>
          </a:p>
        </p:txBody>
      </p:sp>
      <p:pic>
        <p:nvPicPr>
          <p:cNvPr id="1026" name="Picture 2" descr="A diagram of data processing&#10;&#10;Description automatically generated">
            <a:extLst>
              <a:ext uri="{FF2B5EF4-FFF2-40B4-BE49-F238E27FC236}">
                <a16:creationId xmlns:a16="http://schemas.microsoft.com/office/drawing/2014/main" id="{188FC543-366B-58DA-C162-D0630F9800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9" y="1502073"/>
            <a:ext cx="4087943" cy="2279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783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240460" y="423137"/>
            <a:ext cx="6117431" cy="627321"/>
          </a:xfrm>
        </p:spPr>
        <p:txBody>
          <a:bodyPr/>
          <a:lstStyle/>
          <a:p>
            <a:r>
              <a:rPr lang="en-US" sz="3600">
                <a:latin typeface="Bookman Old Style" panose="02050604050505020204" pitchFamily="18" charset="0"/>
              </a:rPr>
              <a:t>Proposed Method</a:t>
            </a: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5" name="TextBox 4"/>
          <p:cNvSpPr txBox="1"/>
          <p:nvPr/>
        </p:nvSpPr>
        <p:spPr>
          <a:xfrm>
            <a:off x="650465" y="1310404"/>
            <a:ext cx="4572000" cy="3323987"/>
          </a:xfrm>
          <a:prstGeom prst="rect">
            <a:avLst/>
          </a:prstGeom>
          <a:noFill/>
        </p:spPr>
        <p:txBody>
          <a:bodyPr wrap="square" rtlCol="0">
            <a:spAutoFit/>
          </a:bodyPr>
          <a:lstStyle/>
          <a:p>
            <a:pPr algn="l" rtl="0" fontAlgn="base"/>
            <a:r>
              <a:rPr lang="en-US" b="0" i="0" u="none" strike="noStrike">
                <a:solidFill>
                  <a:srgbClr val="000000"/>
                </a:solidFill>
                <a:effectLst/>
                <a:latin typeface="Arial" panose="020B0604020202020204" pitchFamily="34" charset="0"/>
              </a:rPr>
              <a:t>The Canny edge detection algorithm is composed of 5 steps:</a:t>
            </a:r>
            <a:r>
              <a:rPr lang="en-US" b="0" i="0">
                <a:solidFill>
                  <a:srgbClr val="000000"/>
                </a:solidFill>
                <a:effectLst/>
                <a:latin typeface="Arial" panose="020B0604020202020204" pitchFamily="34" charset="0"/>
              </a:rPr>
              <a:t>​</a:t>
            </a:r>
          </a:p>
          <a:p>
            <a:pPr algn="l" rtl="0" fontAlgn="base"/>
            <a:r>
              <a:rPr lang="en-US" b="0" i="0">
                <a:solidFill>
                  <a:srgbClr val="000000"/>
                </a:solidFill>
                <a:effectLst/>
                <a:latin typeface="Arial" panose="020B0604020202020204" pitchFamily="34" charset="0"/>
              </a:rPr>
              <a:t>​</a:t>
            </a:r>
          </a:p>
          <a:p>
            <a:pPr algn="l" rtl="0" fontAlgn="base">
              <a:buFont typeface="+mj-lt"/>
              <a:buAutoNum type="arabicPeriod"/>
            </a:pPr>
            <a:r>
              <a:rPr lang="en-US" b="1" i="0" u="none" strike="noStrike">
                <a:solidFill>
                  <a:srgbClr val="000000"/>
                </a:solidFill>
                <a:effectLst/>
                <a:latin typeface="Arial" panose="020B0604020202020204" pitchFamily="34" charset="0"/>
              </a:rPr>
              <a:t>Noise reduction - </a:t>
            </a:r>
            <a:r>
              <a:rPr lang="en-US" b="0" i="0" u="none" strike="noStrike">
                <a:solidFill>
                  <a:srgbClr val="000000"/>
                </a:solidFill>
                <a:effectLst/>
                <a:latin typeface="Arial" panose="020B0604020202020204" pitchFamily="34" charset="0"/>
              </a:rPr>
              <a:t>One way to get rid of the noise on the image, is by applying Gaussian blur to smooth it.</a:t>
            </a:r>
            <a:r>
              <a:rPr lang="en-US" b="0" i="0">
                <a:solidFill>
                  <a:srgbClr val="000000"/>
                </a:solidFill>
                <a:effectLst/>
                <a:latin typeface="Arial" panose="020B0604020202020204" pitchFamily="34" charset="0"/>
              </a:rPr>
              <a:t>​</a:t>
            </a:r>
          </a:p>
          <a:p>
            <a:pPr algn="l" rtl="0" fontAlgn="base">
              <a:buFont typeface="+mj-lt"/>
              <a:buAutoNum type="arabicPeriod"/>
            </a:pPr>
            <a:r>
              <a:rPr lang="en-US" b="1" i="0" u="none" strike="noStrike">
                <a:solidFill>
                  <a:srgbClr val="000000"/>
                </a:solidFill>
                <a:effectLst/>
                <a:latin typeface="Arial" panose="020B0604020202020204" pitchFamily="34" charset="0"/>
              </a:rPr>
              <a:t>Gradient Calculation </a:t>
            </a:r>
            <a:r>
              <a:rPr lang="en-US" b="0" i="0" u="none" strike="noStrike">
                <a:solidFill>
                  <a:srgbClr val="000000"/>
                </a:solidFill>
                <a:effectLst/>
                <a:latin typeface="Arial" panose="020B0604020202020204" pitchFamily="34" charset="0"/>
              </a:rPr>
              <a:t>- Gradient intensity and Edge direction</a:t>
            </a:r>
            <a:r>
              <a:rPr lang="en-US" b="0" i="0">
                <a:solidFill>
                  <a:srgbClr val="000000"/>
                </a:solidFill>
                <a:effectLst/>
                <a:latin typeface="Arial" panose="020B0604020202020204" pitchFamily="34" charset="0"/>
              </a:rPr>
              <a:t>​</a:t>
            </a:r>
          </a:p>
          <a:p>
            <a:pPr algn="l" rtl="0" fontAlgn="base">
              <a:buFont typeface="+mj-lt"/>
              <a:buAutoNum type="arabicPeriod"/>
            </a:pPr>
            <a:r>
              <a:rPr lang="en-US" b="1" i="0" u="none" strike="noStrike">
                <a:solidFill>
                  <a:srgbClr val="000000"/>
                </a:solidFill>
                <a:effectLst/>
                <a:latin typeface="Arial" panose="020B0604020202020204" pitchFamily="34" charset="0"/>
              </a:rPr>
              <a:t>Non Maximum Suppression </a:t>
            </a:r>
            <a:r>
              <a:rPr lang="en-US" b="0" i="0" u="none" strike="noStrike">
                <a:solidFill>
                  <a:srgbClr val="000000"/>
                </a:solidFill>
                <a:effectLst/>
                <a:latin typeface="Arial" panose="020B0604020202020204" pitchFamily="34" charset="0"/>
              </a:rPr>
              <a:t>- Performed to convert thick edges into thin edges</a:t>
            </a:r>
            <a:r>
              <a:rPr lang="en-US" b="0" i="0">
                <a:solidFill>
                  <a:srgbClr val="000000"/>
                </a:solidFill>
                <a:effectLst/>
                <a:latin typeface="Arial" panose="020B0604020202020204" pitchFamily="34" charset="0"/>
              </a:rPr>
              <a:t>​</a:t>
            </a:r>
          </a:p>
          <a:p>
            <a:pPr algn="l" rtl="0" fontAlgn="base">
              <a:buFont typeface="+mj-lt"/>
              <a:buAutoNum type="arabicPeriod"/>
            </a:pPr>
            <a:r>
              <a:rPr lang="en-US" b="1" i="0" u="none" strike="noStrike">
                <a:solidFill>
                  <a:srgbClr val="000000"/>
                </a:solidFill>
                <a:effectLst/>
                <a:latin typeface="Arial" panose="020B0604020202020204" pitchFamily="34" charset="0"/>
              </a:rPr>
              <a:t>Double threshold </a:t>
            </a:r>
            <a:r>
              <a:rPr lang="en-US" b="0" i="0" u="none" strike="noStrike">
                <a:solidFill>
                  <a:srgbClr val="000000"/>
                </a:solidFill>
                <a:effectLst/>
                <a:latin typeface="Arial" panose="020B0604020202020204" pitchFamily="34" charset="0"/>
              </a:rPr>
              <a:t>- The double threshold step aims at identifying 2 kinds of pixels: strong and weak</a:t>
            </a:r>
            <a:r>
              <a:rPr lang="en-US" b="0" i="0">
                <a:solidFill>
                  <a:srgbClr val="000000"/>
                </a:solidFill>
                <a:effectLst/>
                <a:latin typeface="Arial" panose="020B0604020202020204" pitchFamily="34" charset="0"/>
              </a:rPr>
              <a:t>​</a:t>
            </a:r>
          </a:p>
          <a:p>
            <a:pPr algn="l" rtl="0" fontAlgn="base">
              <a:buFont typeface="+mj-lt"/>
              <a:buAutoNum type="arabicPeriod"/>
            </a:pPr>
            <a:r>
              <a:rPr lang="en-US" b="1" i="0" u="none" strike="noStrike">
                <a:solidFill>
                  <a:srgbClr val="000000"/>
                </a:solidFill>
                <a:effectLst/>
                <a:latin typeface="Arial" panose="020B0604020202020204" pitchFamily="34" charset="0"/>
              </a:rPr>
              <a:t>Edge Tracking </a:t>
            </a:r>
            <a:r>
              <a:rPr lang="en-US" b="0" i="0" u="none" strike="noStrike">
                <a:solidFill>
                  <a:srgbClr val="000000"/>
                </a:solidFill>
                <a:effectLst/>
                <a:latin typeface="Arial" panose="020B0604020202020204" pitchFamily="34" charset="0"/>
              </a:rPr>
              <a:t>- Based on the threshold results, the hysteresis consists of transforming weak pixels into strong one</a:t>
            </a:r>
            <a:r>
              <a:rPr lang="en-US" b="0" i="0">
                <a:solidFill>
                  <a:srgbClr val="000000"/>
                </a:solidFill>
                <a:effectLst/>
                <a:latin typeface="Arial" panose="020B0604020202020204" pitchFamily="34" charset="0"/>
              </a:rPr>
              <a:t>​</a:t>
            </a:r>
          </a:p>
          <a:p>
            <a:r>
              <a:rPr lang="en-US"/>
              <a:t> </a:t>
            </a:r>
          </a:p>
        </p:txBody>
      </p:sp>
      <p:pic>
        <p:nvPicPr>
          <p:cNvPr id="2050" name="Picture 2" descr="What is Canny Edge Detection?. Hola people. While utilising this… | by  Simarpreet Singh | Simply Dev | Medium">
            <a:extLst>
              <a:ext uri="{FF2B5EF4-FFF2-40B4-BE49-F238E27FC236}">
                <a16:creationId xmlns:a16="http://schemas.microsoft.com/office/drawing/2014/main" id="{9ABDB5AF-05C1-AB7F-D5F2-E964B87038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2465" y="1599829"/>
            <a:ext cx="3634495" cy="1943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4419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356288" y="209122"/>
            <a:ext cx="6117431" cy="627321"/>
          </a:xfrm>
        </p:spPr>
        <p:txBody>
          <a:bodyPr/>
          <a:lstStyle/>
          <a:p>
            <a:r>
              <a:rPr lang="en-US" sz="3600">
                <a:latin typeface="Bookman Old Style" panose="02050604050505020204" pitchFamily="18" charset="0"/>
              </a:rPr>
              <a:t>Proposed Method</a:t>
            </a: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6" name="TextBox 5">
            <a:extLst>
              <a:ext uri="{FF2B5EF4-FFF2-40B4-BE49-F238E27FC236}">
                <a16:creationId xmlns:a16="http://schemas.microsoft.com/office/drawing/2014/main" id="{A154DFDC-AE20-0FC6-D356-139BDF562852}"/>
              </a:ext>
            </a:extLst>
          </p:cNvPr>
          <p:cNvSpPr txBox="1"/>
          <p:nvPr/>
        </p:nvSpPr>
        <p:spPr>
          <a:xfrm>
            <a:off x="977653" y="874772"/>
            <a:ext cx="4739566" cy="1877437"/>
          </a:xfrm>
          <a:prstGeom prst="rect">
            <a:avLst/>
          </a:prstGeom>
          <a:noFill/>
        </p:spPr>
        <p:txBody>
          <a:bodyPr wrap="square" rtlCol="0">
            <a:spAutoFit/>
          </a:bodyPr>
          <a:lstStyle/>
          <a:p>
            <a:pPr algn="l" rtl="0" fontAlgn="base"/>
            <a:r>
              <a:rPr lang="en-US" b="1" i="0" u="none" strike="noStrike">
                <a:solidFill>
                  <a:srgbClr val="000000"/>
                </a:solidFill>
                <a:effectLst/>
                <a:latin typeface="Arial" panose="020B0604020202020204" pitchFamily="34" charset="0"/>
              </a:rPr>
              <a:t>PNN Algorithm :-</a:t>
            </a:r>
            <a:r>
              <a:rPr lang="en-US" b="0" i="0">
                <a:solidFill>
                  <a:srgbClr val="000000"/>
                </a:solidFill>
                <a:effectLst/>
                <a:latin typeface="Arial" panose="020B0604020202020204" pitchFamily="34" charset="0"/>
              </a:rPr>
              <a:t>​</a:t>
            </a:r>
            <a:endParaRPr lang="en-US" b="0" i="0">
              <a:solidFill>
                <a:srgbClr val="000000"/>
              </a:solidFill>
              <a:effectLst/>
              <a:latin typeface="Segoe UI" panose="020B0502040204020203" pitchFamily="34" charset="0"/>
            </a:endParaRPr>
          </a:p>
          <a:p>
            <a:pPr algn="l" rtl="0" fontAlgn="base"/>
            <a:r>
              <a:rPr lang="en-US" b="0" i="0" u="none" strike="noStrike">
                <a:solidFill>
                  <a:srgbClr val="000000"/>
                </a:solidFill>
                <a:effectLst/>
                <a:latin typeface="Arial" panose="020B0604020202020204" pitchFamily="34" charset="0"/>
              </a:rPr>
              <a:t>It is a machine learning algorithm used for various pattern recognition tasks, including animal detection using footprints. PNN is particularly well suited for classification tasks and is based on the principles of Neural networks and Bayesian statistics.</a:t>
            </a:r>
            <a:r>
              <a:rPr lang="en-US" b="0" i="0">
                <a:solidFill>
                  <a:srgbClr val="000000"/>
                </a:solidFill>
                <a:effectLst/>
                <a:latin typeface="Arial" panose="020B0604020202020204" pitchFamily="34" charset="0"/>
              </a:rPr>
              <a:t>​</a:t>
            </a:r>
            <a:endParaRPr lang="en-US" b="0" i="0">
              <a:solidFill>
                <a:srgbClr val="000000"/>
              </a:solidFill>
              <a:effectLst/>
              <a:latin typeface="Segoe UI" panose="020B0502040204020203" pitchFamily="34" charset="0"/>
            </a:endParaRPr>
          </a:p>
          <a:p>
            <a:pPr algn="l" rtl="0" fontAlgn="base"/>
            <a:r>
              <a:rPr lang="en-US" sz="1800" b="0" i="0">
                <a:solidFill>
                  <a:srgbClr val="000000"/>
                </a:solidFill>
                <a:effectLst/>
                <a:latin typeface="Arial" panose="020B0604020202020204" pitchFamily="34" charset="0"/>
              </a:rPr>
              <a:t>​</a:t>
            </a:r>
            <a:endParaRPr lang="en-US" b="0" i="0">
              <a:solidFill>
                <a:srgbClr val="000000"/>
              </a:solidFill>
              <a:effectLst/>
              <a:latin typeface="Segoe UI" panose="020B0502040204020203" pitchFamily="34" charset="0"/>
            </a:endParaRPr>
          </a:p>
          <a:p>
            <a:endParaRPr lang="en-US"/>
          </a:p>
        </p:txBody>
      </p:sp>
      <p:sp>
        <p:nvSpPr>
          <p:cNvPr id="7" name="TextBox 6">
            <a:extLst>
              <a:ext uri="{FF2B5EF4-FFF2-40B4-BE49-F238E27FC236}">
                <a16:creationId xmlns:a16="http://schemas.microsoft.com/office/drawing/2014/main" id="{F3B9A851-43FD-2BE4-A45B-D94F76DAFED2}"/>
              </a:ext>
            </a:extLst>
          </p:cNvPr>
          <p:cNvSpPr txBox="1"/>
          <p:nvPr/>
        </p:nvSpPr>
        <p:spPr>
          <a:xfrm>
            <a:off x="953610" y="2315212"/>
            <a:ext cx="5066190" cy="2677656"/>
          </a:xfrm>
          <a:prstGeom prst="rect">
            <a:avLst/>
          </a:prstGeom>
          <a:noFill/>
        </p:spPr>
        <p:txBody>
          <a:bodyPr wrap="square" rtlCol="0">
            <a:spAutoFit/>
          </a:bodyPr>
          <a:lstStyle/>
          <a:p>
            <a:pPr algn="l" rtl="0" fontAlgn="base"/>
            <a:r>
              <a:rPr lang="en-US" b="0" i="0" u="none" strike="noStrike">
                <a:solidFill>
                  <a:srgbClr val="000000"/>
                </a:solidFill>
                <a:effectLst/>
                <a:latin typeface="Arial" panose="020B0604020202020204" pitchFamily="34" charset="0"/>
              </a:rPr>
              <a:t>The PNN architecture has four layers:-</a:t>
            </a:r>
            <a:r>
              <a:rPr lang="en-US" b="0" i="0">
                <a:solidFill>
                  <a:srgbClr val="000000"/>
                </a:solidFill>
                <a:effectLst/>
                <a:latin typeface="Arial" panose="020B0604020202020204" pitchFamily="34" charset="0"/>
              </a:rPr>
              <a:t>​</a:t>
            </a:r>
          </a:p>
          <a:p>
            <a:pPr algn="l" rtl="0" fontAlgn="base"/>
            <a:r>
              <a:rPr lang="en-US" b="0" i="0">
                <a:solidFill>
                  <a:srgbClr val="000000"/>
                </a:solidFill>
                <a:effectLst/>
                <a:latin typeface="Arial" panose="020B0604020202020204" pitchFamily="34" charset="0"/>
              </a:rPr>
              <a:t>​</a:t>
            </a:r>
          </a:p>
          <a:p>
            <a:pPr algn="l" rtl="0" fontAlgn="base">
              <a:buFont typeface="+mj-lt"/>
              <a:buAutoNum type="arabicPeriod"/>
            </a:pPr>
            <a:r>
              <a:rPr lang="en-US" b="1" i="0" u="none" strike="noStrike">
                <a:solidFill>
                  <a:srgbClr val="000000"/>
                </a:solidFill>
                <a:effectLst/>
                <a:latin typeface="Arial" panose="020B0604020202020204" pitchFamily="34" charset="0"/>
              </a:rPr>
              <a:t>Input Layer </a:t>
            </a:r>
            <a:r>
              <a:rPr lang="en-US" b="0" i="0" u="none" strike="noStrike">
                <a:solidFill>
                  <a:srgbClr val="000000"/>
                </a:solidFill>
                <a:effectLst/>
                <a:latin typeface="Arial" panose="020B0604020202020204" pitchFamily="34" charset="0"/>
              </a:rPr>
              <a:t>- p neurons represents the input vector and distribute it to next layer.</a:t>
            </a:r>
            <a:r>
              <a:rPr lang="en-US" b="0" i="0">
                <a:solidFill>
                  <a:srgbClr val="000000"/>
                </a:solidFill>
                <a:effectLst/>
                <a:latin typeface="Arial" panose="020B0604020202020204" pitchFamily="34" charset="0"/>
              </a:rPr>
              <a:t>​</a:t>
            </a:r>
          </a:p>
          <a:p>
            <a:pPr algn="l" rtl="0" fontAlgn="base">
              <a:buFont typeface="+mj-lt"/>
              <a:buAutoNum type="arabicPeriod"/>
            </a:pPr>
            <a:r>
              <a:rPr lang="en-US" b="1" i="0" u="none" strike="noStrike">
                <a:solidFill>
                  <a:srgbClr val="000000"/>
                </a:solidFill>
                <a:effectLst/>
                <a:latin typeface="Arial" panose="020B0604020202020204" pitchFamily="34" charset="0"/>
              </a:rPr>
              <a:t>Pattern Layer </a:t>
            </a:r>
            <a:r>
              <a:rPr lang="en-US" b="0" i="0" u="none" strike="noStrike">
                <a:solidFill>
                  <a:srgbClr val="000000"/>
                </a:solidFill>
                <a:effectLst/>
                <a:latin typeface="Arial" panose="020B0604020202020204" pitchFamily="34" charset="0"/>
              </a:rPr>
              <a:t>- During inference, each neuron calculates the Euclidian distance between input test vector and the training sample.</a:t>
            </a:r>
            <a:r>
              <a:rPr lang="en-US" b="0" i="0">
                <a:solidFill>
                  <a:srgbClr val="000000"/>
                </a:solidFill>
                <a:effectLst/>
                <a:latin typeface="Arial" panose="020B0604020202020204" pitchFamily="34" charset="0"/>
              </a:rPr>
              <a:t>​</a:t>
            </a:r>
          </a:p>
          <a:p>
            <a:pPr algn="l" rtl="0" fontAlgn="base">
              <a:buFont typeface="+mj-lt"/>
              <a:buAutoNum type="arabicPeriod"/>
            </a:pPr>
            <a:r>
              <a:rPr lang="en-US" b="1" i="0" u="none" strike="noStrike">
                <a:solidFill>
                  <a:srgbClr val="000000"/>
                </a:solidFill>
                <a:effectLst/>
                <a:latin typeface="Arial" panose="020B0604020202020204" pitchFamily="34" charset="0"/>
              </a:rPr>
              <a:t>Summation Layer </a:t>
            </a:r>
            <a:r>
              <a:rPr lang="en-US" b="0" i="0" u="none" strike="noStrike">
                <a:solidFill>
                  <a:srgbClr val="000000"/>
                </a:solidFill>
                <a:effectLst/>
                <a:latin typeface="Arial" panose="020B0604020202020204" pitchFamily="34" charset="0"/>
              </a:rPr>
              <a:t>- This layer computes the average of the output of the pattern units for each class.</a:t>
            </a:r>
            <a:r>
              <a:rPr lang="en-US" b="0" i="0">
                <a:solidFill>
                  <a:srgbClr val="000000"/>
                </a:solidFill>
                <a:effectLst/>
                <a:latin typeface="Arial" panose="020B0604020202020204" pitchFamily="34" charset="0"/>
              </a:rPr>
              <a:t>​</a:t>
            </a:r>
          </a:p>
          <a:p>
            <a:pPr algn="l" rtl="0" fontAlgn="base">
              <a:buFont typeface="+mj-lt"/>
              <a:buAutoNum type="arabicPeriod"/>
            </a:pPr>
            <a:r>
              <a:rPr lang="en-US" b="1" i="0" u="none" strike="noStrike">
                <a:solidFill>
                  <a:srgbClr val="000000"/>
                </a:solidFill>
                <a:effectLst/>
                <a:latin typeface="Arial" panose="020B0604020202020204" pitchFamily="34" charset="0"/>
              </a:rPr>
              <a:t>Output Layer </a:t>
            </a:r>
            <a:r>
              <a:rPr lang="en-US" b="0" i="0" u="none" strike="noStrike">
                <a:solidFill>
                  <a:srgbClr val="000000"/>
                </a:solidFill>
                <a:effectLst/>
                <a:latin typeface="Arial" panose="020B0604020202020204" pitchFamily="34" charset="0"/>
              </a:rPr>
              <a:t>- This layer selects the maximum value from the summation layer.</a:t>
            </a:r>
            <a:r>
              <a:rPr lang="en-US" b="0" i="0">
                <a:solidFill>
                  <a:srgbClr val="000000"/>
                </a:solidFill>
                <a:effectLst/>
                <a:latin typeface="Arial" panose="020B0604020202020204" pitchFamily="34" charset="0"/>
              </a:rPr>
              <a:t>​</a:t>
            </a:r>
          </a:p>
          <a:p>
            <a:endParaRPr lang="en-US"/>
          </a:p>
        </p:txBody>
      </p:sp>
      <p:pic>
        <p:nvPicPr>
          <p:cNvPr id="3074" name="Picture 2" descr="Probabilistic Neural Network">
            <a:extLst>
              <a:ext uri="{FF2B5EF4-FFF2-40B4-BE49-F238E27FC236}">
                <a16:creationId xmlns:a16="http://schemas.microsoft.com/office/drawing/2014/main" id="{76D3F586-B9AD-ECCC-45FB-F243ED5FF5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199" y="1047642"/>
            <a:ext cx="2895601" cy="2814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665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661800" y="205483"/>
            <a:ext cx="6117431" cy="627321"/>
          </a:xfrm>
        </p:spPr>
        <p:txBody>
          <a:bodyPr/>
          <a:lstStyle/>
          <a:p>
            <a:r>
              <a:rPr lang="en-US" sz="3600"/>
              <a:t>Experiment Environment </a:t>
            </a: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p>
        </p:txBody>
      </p:sp>
      <p:sp>
        <p:nvSpPr>
          <p:cNvPr id="3" name="TextBox 2">
            <a:extLst>
              <a:ext uri="{FF2B5EF4-FFF2-40B4-BE49-F238E27FC236}">
                <a16:creationId xmlns:a16="http://schemas.microsoft.com/office/drawing/2014/main" id="{6094E337-B2CE-A1C4-ECFE-8ED627D111F5}"/>
              </a:ext>
            </a:extLst>
          </p:cNvPr>
          <p:cNvSpPr txBox="1"/>
          <p:nvPr/>
        </p:nvSpPr>
        <p:spPr>
          <a:xfrm>
            <a:off x="962434" y="872348"/>
            <a:ext cx="6002348" cy="3970318"/>
          </a:xfrm>
          <a:prstGeom prst="rect">
            <a:avLst/>
          </a:prstGeom>
          <a:noFill/>
        </p:spPr>
        <p:txBody>
          <a:bodyPr wrap="square" lIns="91440" tIns="45720" rIns="91440" bIns="45720" rtlCol="0" anchor="t">
            <a:spAutoFit/>
          </a:bodyPr>
          <a:lstStyle/>
          <a:p>
            <a:r>
              <a:rPr lang="en-US"/>
              <a:t>Experiment environment that could be used to test a system for the project </a:t>
            </a:r>
            <a:r>
              <a:rPr lang="en-US" b="1"/>
              <a:t>“Animal Detection using footprints” </a:t>
            </a:r>
            <a:r>
              <a:rPr lang="en-US"/>
              <a:t>are:-</a:t>
            </a:r>
          </a:p>
          <a:p>
            <a:endParaRPr lang="en-US"/>
          </a:p>
          <a:p>
            <a:r>
              <a:rPr lang="en-US" b="0" i="0">
                <a:solidFill>
                  <a:srgbClr val="000000"/>
                </a:solidFill>
                <a:effectLst/>
              </a:rPr>
              <a:t>❏</a:t>
            </a:r>
            <a:r>
              <a:rPr lang="en-US"/>
              <a:t> </a:t>
            </a:r>
            <a:r>
              <a:rPr lang="en-US" b="0" i="0">
                <a:solidFill>
                  <a:srgbClr val="000000"/>
                </a:solidFill>
                <a:effectLst/>
              </a:rPr>
              <a:t> </a:t>
            </a:r>
            <a:r>
              <a:rPr lang="en-US" b="1" i="0">
                <a:solidFill>
                  <a:srgbClr val="000000"/>
                </a:solidFill>
                <a:effectLst/>
              </a:rPr>
              <a:t>Software</a:t>
            </a:r>
            <a:r>
              <a:rPr lang="en-US"/>
              <a:t> -</a:t>
            </a:r>
            <a:r>
              <a:rPr lang="en-US" b="0" i="0">
                <a:solidFill>
                  <a:srgbClr val="000000"/>
                </a:solidFill>
                <a:effectLst/>
              </a:rPr>
              <a:t> The system could be tested using a variety of</a:t>
            </a:r>
          </a:p>
          <a:p>
            <a:r>
              <a:rPr lang="en-US"/>
              <a:t>    </a:t>
            </a:r>
            <a:r>
              <a:rPr lang="en-US" b="0" i="0">
                <a:solidFill>
                  <a:srgbClr val="000000"/>
                </a:solidFill>
                <a:effectLst/>
              </a:rPr>
              <a:t> software frameworks</a:t>
            </a:r>
            <a:r>
              <a:rPr lang="en-US"/>
              <a:t> in </a:t>
            </a:r>
            <a:r>
              <a:rPr lang="en-US" b="1"/>
              <a:t>GoogleColab</a:t>
            </a:r>
            <a:r>
              <a:rPr lang="en-US" b="0" i="0">
                <a:solidFill>
                  <a:srgbClr val="000000"/>
                </a:solidFill>
                <a:effectLst/>
              </a:rPr>
              <a:t>, such as </a:t>
            </a:r>
            <a:r>
              <a:rPr lang="en-US" b="0" i="0" err="1">
                <a:solidFill>
                  <a:srgbClr val="000000"/>
                </a:solidFill>
                <a:effectLst/>
              </a:rPr>
              <a:t>Tensorflow</a:t>
            </a:r>
            <a:r>
              <a:rPr lang="en-US" b="0" i="0">
                <a:solidFill>
                  <a:srgbClr val="000000"/>
                </a:solidFill>
                <a:effectLst/>
              </a:rPr>
              <a:t>, </a:t>
            </a:r>
            <a:r>
              <a:rPr lang="en-US" b="0" i="0" err="1">
                <a:solidFill>
                  <a:srgbClr val="000000"/>
                </a:solidFill>
                <a:effectLst/>
              </a:rPr>
              <a:t>PyTorch</a:t>
            </a:r>
            <a:r>
              <a:rPr lang="en-US" b="0" i="0">
                <a:solidFill>
                  <a:srgbClr val="000000"/>
                </a:solidFill>
                <a:effectLst/>
              </a:rPr>
              <a:t>,</a:t>
            </a:r>
            <a:endParaRPr lang="en-US">
              <a:latin typeface="Arial" panose="020B0604020202020204" pitchFamily="34" charset="0"/>
            </a:endParaRPr>
          </a:p>
          <a:p>
            <a:r>
              <a:rPr lang="en-US"/>
              <a:t>     </a:t>
            </a:r>
            <a:r>
              <a:rPr lang="en-US" b="0" i="0">
                <a:solidFill>
                  <a:srgbClr val="000000"/>
                </a:solidFill>
                <a:effectLst/>
              </a:rPr>
              <a:t>OpenCV</a:t>
            </a:r>
            <a:r>
              <a:rPr lang="en-US"/>
              <a:t>.</a:t>
            </a:r>
            <a:endParaRPr lang="en-US" b="0" i="0">
              <a:solidFill>
                <a:srgbClr val="000000"/>
              </a:solidFill>
              <a:effectLst/>
              <a:latin typeface="Arial" panose="020B0604020202020204" pitchFamily="34" charset="0"/>
            </a:endParaRPr>
          </a:p>
          <a:p>
            <a:endParaRPr lang="en-US">
              <a:latin typeface="Arial" panose="020B0604020202020204" pitchFamily="34" charset="0"/>
            </a:endParaRPr>
          </a:p>
          <a:p>
            <a:r>
              <a:rPr lang="en-US" b="0" i="0">
                <a:solidFill>
                  <a:srgbClr val="000000"/>
                </a:solidFill>
                <a:effectLst/>
              </a:rPr>
              <a:t>❏</a:t>
            </a:r>
            <a:r>
              <a:rPr lang="en-US"/>
              <a:t>  </a:t>
            </a:r>
            <a:r>
              <a:rPr lang="en-US" b="1"/>
              <a:t>Hardware </a:t>
            </a:r>
            <a:r>
              <a:rPr lang="en-US"/>
              <a:t>- </a:t>
            </a:r>
            <a:r>
              <a:rPr lang="en-US">
                <a:solidFill>
                  <a:schemeClr val="tx1"/>
                </a:solidFill>
              </a:rPr>
              <a:t>The hardware required for a PNN experiment will vary</a:t>
            </a:r>
            <a:endParaRPr lang="en-US" b="1">
              <a:solidFill>
                <a:schemeClr val="tx1"/>
              </a:solidFill>
              <a:latin typeface="Arial" panose="020B0604020202020204" pitchFamily="34" charset="0"/>
            </a:endParaRPr>
          </a:p>
          <a:p>
            <a:r>
              <a:rPr lang="en-US">
                <a:solidFill>
                  <a:schemeClr val="tx1"/>
                </a:solidFill>
              </a:rPr>
              <a:t>     depending on the size and complexity of the dataset, as well as the</a:t>
            </a:r>
            <a:endParaRPr lang="en-US" b="1">
              <a:solidFill>
                <a:schemeClr val="tx1"/>
              </a:solidFill>
              <a:latin typeface="Arial" panose="020B0604020202020204" pitchFamily="34" charset="0"/>
            </a:endParaRPr>
          </a:p>
          <a:p>
            <a:r>
              <a:rPr lang="en-US">
                <a:solidFill>
                  <a:schemeClr val="tx1"/>
                </a:solidFill>
              </a:rPr>
              <a:t>     desired training time and accuracy. However, in general, you will need</a:t>
            </a:r>
            <a:endParaRPr lang="en-US" b="1">
              <a:solidFill>
                <a:schemeClr val="tx1"/>
              </a:solidFill>
              <a:latin typeface="Arial" panose="020B0604020202020204" pitchFamily="34" charset="0"/>
            </a:endParaRPr>
          </a:p>
          <a:p>
            <a:r>
              <a:rPr lang="en-US">
                <a:solidFill>
                  <a:schemeClr val="tx1"/>
                </a:solidFill>
              </a:rPr>
              <a:t>     a computer with a powerful GPU and enough memory to store the</a:t>
            </a:r>
            <a:endParaRPr lang="en-US" b="1">
              <a:solidFill>
                <a:schemeClr val="tx1"/>
              </a:solidFill>
              <a:latin typeface="Arial" panose="020B0604020202020204" pitchFamily="34" charset="0"/>
            </a:endParaRPr>
          </a:p>
          <a:p>
            <a:r>
              <a:rPr lang="en-US">
                <a:solidFill>
                  <a:schemeClr val="tx1"/>
                </a:solidFill>
              </a:rPr>
              <a:t>     dataset and the trained model.</a:t>
            </a:r>
            <a:endParaRPr lang="en-US" b="1" i="0">
              <a:solidFill>
                <a:schemeClr val="tx1"/>
              </a:solidFill>
              <a:effectLst/>
              <a:latin typeface="Arial" panose="020B0604020202020204" pitchFamily="34" charset="0"/>
            </a:endParaRPr>
          </a:p>
          <a:p>
            <a:endParaRPr lang="en-US">
              <a:latin typeface="Arial" panose="020B0604020202020204" pitchFamily="34" charset="0"/>
            </a:endParaRPr>
          </a:p>
          <a:p>
            <a:r>
              <a:rPr lang="en-US" b="0" i="0">
                <a:solidFill>
                  <a:srgbClr val="000000"/>
                </a:solidFill>
                <a:effectLst/>
              </a:rPr>
              <a:t>❏</a:t>
            </a:r>
            <a:r>
              <a:rPr lang="en-US"/>
              <a:t> </a:t>
            </a:r>
            <a:r>
              <a:rPr lang="en-US" b="0" i="0">
                <a:solidFill>
                  <a:srgbClr val="000000"/>
                </a:solidFill>
                <a:effectLst/>
              </a:rPr>
              <a:t> </a:t>
            </a:r>
            <a:r>
              <a:rPr lang="en-US" b="1" i="0">
                <a:solidFill>
                  <a:srgbClr val="000000"/>
                </a:solidFill>
                <a:effectLst/>
              </a:rPr>
              <a:t>Data </a:t>
            </a:r>
            <a:r>
              <a:rPr lang="en-US"/>
              <a:t>- </a:t>
            </a:r>
            <a:r>
              <a:rPr lang="en-US" b="0" i="0">
                <a:solidFill>
                  <a:srgbClr val="000000"/>
                </a:solidFill>
                <a:effectLst/>
              </a:rPr>
              <a:t>The system is trained and tested over 2000 images that</a:t>
            </a:r>
          </a:p>
          <a:p>
            <a:r>
              <a:rPr lang="en-US">
                <a:latin typeface="Arial" panose="020B0604020202020204" pitchFamily="34" charset="0"/>
              </a:rPr>
              <a:t>    </a:t>
            </a:r>
            <a:r>
              <a:rPr lang="en-US" b="0" i="0">
                <a:solidFill>
                  <a:srgbClr val="000000"/>
                </a:solidFill>
                <a:effectLst/>
                <a:latin typeface="Arial" panose="020B0604020202020204" pitchFamily="34" charset="0"/>
              </a:rPr>
              <a:t> are representative of a real world conditions in which the system </a:t>
            </a:r>
          </a:p>
          <a:p>
            <a:r>
              <a:rPr lang="en-US"/>
              <a:t>    </a:t>
            </a:r>
            <a:r>
              <a:rPr lang="en-US" b="0" i="0">
                <a:solidFill>
                  <a:srgbClr val="000000"/>
                </a:solidFill>
                <a:effectLst/>
              </a:rPr>
              <a:t> will be deployed. The data set shoul</a:t>
            </a:r>
            <a:r>
              <a:rPr lang="en-US"/>
              <a:t>d include images of various</a:t>
            </a:r>
          </a:p>
          <a:p>
            <a:r>
              <a:rPr lang="en-US">
                <a:latin typeface="Arial" panose="020B0604020202020204" pitchFamily="34" charset="0"/>
              </a:rPr>
              <a:t>     animal footprints in forests, wildlife sanctuaries and mountain</a:t>
            </a:r>
          </a:p>
          <a:p>
            <a:r>
              <a:rPr lang="en-US">
                <a:latin typeface="Arial" panose="020B0604020202020204" pitchFamily="34" charset="0"/>
              </a:rPr>
              <a:t>     regions.</a:t>
            </a:r>
            <a:endParaRPr lang="en-US"/>
          </a:p>
        </p:txBody>
      </p:sp>
    </p:spTree>
    <p:extLst>
      <p:ext uri="{BB962C8B-B14F-4D97-AF65-F5344CB8AC3E}">
        <p14:creationId xmlns:p14="http://schemas.microsoft.com/office/powerpoint/2010/main" val="282715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621321" y="467591"/>
            <a:ext cx="6117431" cy="627321"/>
          </a:xfrm>
        </p:spPr>
        <p:txBody>
          <a:bodyPr/>
          <a:lstStyle/>
          <a:p>
            <a:r>
              <a:rPr lang="en-US" sz="3600"/>
              <a:t>Experiment Screen shorts </a:t>
            </a: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p>
        </p:txBody>
      </p:sp>
      <p:pic>
        <p:nvPicPr>
          <p:cNvPr id="5" name="Picture 4" descr="A close-up of a deer footprint&#10;&#10;Description automatically generated">
            <a:extLst>
              <a:ext uri="{FF2B5EF4-FFF2-40B4-BE49-F238E27FC236}">
                <a16:creationId xmlns:a16="http://schemas.microsoft.com/office/drawing/2014/main" id="{0B1F97DB-2CF6-1FF6-2166-E889BB517BEC}"/>
              </a:ext>
            </a:extLst>
          </p:cNvPr>
          <p:cNvPicPr>
            <a:picLocks noChangeAspect="1"/>
          </p:cNvPicPr>
          <p:nvPr/>
        </p:nvPicPr>
        <p:blipFill>
          <a:blip r:embed="rId3"/>
          <a:stretch>
            <a:fillRect/>
          </a:stretch>
        </p:blipFill>
        <p:spPr>
          <a:xfrm>
            <a:off x="624939" y="1725040"/>
            <a:ext cx="3174331" cy="2186793"/>
          </a:xfrm>
          <a:prstGeom prst="rect">
            <a:avLst/>
          </a:prstGeom>
        </p:spPr>
      </p:pic>
      <p:pic>
        <p:nvPicPr>
          <p:cNvPr id="8" name="Picture 7" descr="A screenshot of a computer program&#10;&#10;Description automatically generated">
            <a:extLst>
              <a:ext uri="{FF2B5EF4-FFF2-40B4-BE49-F238E27FC236}">
                <a16:creationId xmlns:a16="http://schemas.microsoft.com/office/drawing/2014/main" id="{E226DF12-87AE-D607-2FF0-246336C6304A}"/>
              </a:ext>
            </a:extLst>
          </p:cNvPr>
          <p:cNvPicPr>
            <a:picLocks noChangeAspect="1"/>
          </p:cNvPicPr>
          <p:nvPr/>
        </p:nvPicPr>
        <p:blipFill>
          <a:blip r:embed="rId4"/>
          <a:stretch>
            <a:fillRect/>
          </a:stretch>
        </p:blipFill>
        <p:spPr>
          <a:xfrm>
            <a:off x="4113316" y="1710851"/>
            <a:ext cx="4497805" cy="2218817"/>
          </a:xfrm>
          <a:prstGeom prst="rect">
            <a:avLst/>
          </a:prstGeom>
        </p:spPr>
      </p:pic>
    </p:spTree>
    <p:extLst>
      <p:ext uri="{BB962C8B-B14F-4D97-AF65-F5344CB8AC3E}">
        <p14:creationId xmlns:p14="http://schemas.microsoft.com/office/powerpoint/2010/main" val="4293442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341416"/>
            <a:ext cx="6117431" cy="627321"/>
          </a:xfrm>
        </p:spPr>
        <p:txBody>
          <a:bodyPr/>
          <a:lstStyle/>
          <a:p>
            <a:r>
              <a:rPr lang="en-US" sz="3600"/>
              <a:t>Experiment Results </a:t>
            </a: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p>
        </p:txBody>
      </p:sp>
      <p:pic>
        <p:nvPicPr>
          <p:cNvPr id="5" name="Picture 4" descr="A screenshot of a phone&#10;&#10;Description automatically generated">
            <a:extLst>
              <a:ext uri="{FF2B5EF4-FFF2-40B4-BE49-F238E27FC236}">
                <a16:creationId xmlns:a16="http://schemas.microsoft.com/office/drawing/2014/main" id="{57CC112E-310F-4887-F494-F666D30DB034}"/>
              </a:ext>
            </a:extLst>
          </p:cNvPr>
          <p:cNvPicPr>
            <a:picLocks noChangeAspect="1"/>
          </p:cNvPicPr>
          <p:nvPr/>
        </p:nvPicPr>
        <p:blipFill>
          <a:blip r:embed="rId3"/>
          <a:stretch>
            <a:fillRect/>
          </a:stretch>
        </p:blipFill>
        <p:spPr>
          <a:xfrm>
            <a:off x="2732809" y="1094507"/>
            <a:ext cx="3158836" cy="668486"/>
          </a:xfrm>
          <a:prstGeom prst="rect">
            <a:avLst/>
          </a:prstGeom>
        </p:spPr>
      </p:pic>
      <p:pic>
        <p:nvPicPr>
          <p:cNvPr id="7" name="Picture 6">
            <a:extLst>
              <a:ext uri="{FF2B5EF4-FFF2-40B4-BE49-F238E27FC236}">
                <a16:creationId xmlns:a16="http://schemas.microsoft.com/office/drawing/2014/main" id="{E94F296E-CB58-A30E-C8F9-561156DC3856}"/>
              </a:ext>
            </a:extLst>
          </p:cNvPr>
          <p:cNvPicPr>
            <a:picLocks noChangeAspect="1"/>
          </p:cNvPicPr>
          <p:nvPr/>
        </p:nvPicPr>
        <p:blipFill>
          <a:blip r:embed="rId4"/>
          <a:stretch>
            <a:fillRect/>
          </a:stretch>
        </p:blipFill>
        <p:spPr>
          <a:xfrm>
            <a:off x="3259777" y="2062775"/>
            <a:ext cx="2617025" cy="1611720"/>
          </a:xfrm>
          <a:prstGeom prst="rect">
            <a:avLst/>
          </a:prstGeom>
        </p:spPr>
      </p:pic>
      <p:pic>
        <p:nvPicPr>
          <p:cNvPr id="8" name="Picture 7" descr="A graph with blue squares&#10;&#10;Description automatically generated">
            <a:extLst>
              <a:ext uri="{FF2B5EF4-FFF2-40B4-BE49-F238E27FC236}">
                <a16:creationId xmlns:a16="http://schemas.microsoft.com/office/drawing/2014/main" id="{3CF9F4A2-5968-CF5A-6ED0-D760C9ABE0BA}"/>
              </a:ext>
            </a:extLst>
          </p:cNvPr>
          <p:cNvPicPr>
            <a:picLocks noChangeAspect="1"/>
          </p:cNvPicPr>
          <p:nvPr/>
        </p:nvPicPr>
        <p:blipFill>
          <a:blip r:embed="rId5"/>
          <a:stretch>
            <a:fillRect/>
          </a:stretch>
        </p:blipFill>
        <p:spPr>
          <a:xfrm>
            <a:off x="402666" y="2061908"/>
            <a:ext cx="2639291" cy="1635720"/>
          </a:xfrm>
          <a:prstGeom prst="rect">
            <a:avLst/>
          </a:prstGeom>
        </p:spPr>
      </p:pic>
      <p:pic>
        <p:nvPicPr>
          <p:cNvPr id="3" name="Picture 2" descr="A graph of loss and loss&#10;&#10;Description automatically generated">
            <a:extLst>
              <a:ext uri="{FF2B5EF4-FFF2-40B4-BE49-F238E27FC236}">
                <a16:creationId xmlns:a16="http://schemas.microsoft.com/office/drawing/2014/main" id="{0FF0FFD4-3125-7007-2D06-F781274D0E10}"/>
              </a:ext>
            </a:extLst>
          </p:cNvPr>
          <p:cNvPicPr>
            <a:picLocks noChangeAspect="1"/>
          </p:cNvPicPr>
          <p:nvPr/>
        </p:nvPicPr>
        <p:blipFill>
          <a:blip r:embed="rId6"/>
          <a:stretch>
            <a:fillRect/>
          </a:stretch>
        </p:blipFill>
        <p:spPr>
          <a:xfrm>
            <a:off x="6114802" y="2059156"/>
            <a:ext cx="2627833" cy="1628722"/>
          </a:xfrm>
          <a:prstGeom prst="rect">
            <a:avLst/>
          </a:prstGeom>
        </p:spPr>
      </p:pic>
    </p:spTree>
    <p:extLst>
      <p:ext uri="{BB962C8B-B14F-4D97-AF65-F5344CB8AC3E}">
        <p14:creationId xmlns:p14="http://schemas.microsoft.com/office/powerpoint/2010/main" val="991037418"/>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12</Slides>
  <Notes>12</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1_Office Theme</vt:lpstr>
      <vt:lpstr>Animal Detection using Footprints</vt:lpstr>
      <vt:lpstr>Introduction</vt:lpstr>
      <vt:lpstr>Problem Statement</vt:lpstr>
      <vt:lpstr>Proposed Method</vt:lpstr>
      <vt:lpstr>Proposed Method</vt:lpstr>
      <vt:lpstr>Proposed Method</vt:lpstr>
      <vt:lpstr>Experiment Environment </vt:lpstr>
      <vt:lpstr>Experiment Screen shorts </vt:lpstr>
      <vt:lpstr>Experiment Results </vt:lpstr>
      <vt:lpstr>Finding </vt:lpstr>
      <vt:lpstr>Justification  </vt:lpstr>
      <vt:lpstr>Mathematical formulas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TITILE</dc:title>
  <dc:creator>Raj</dc:creator>
  <cp:lastModifiedBy>abhinav reddy</cp:lastModifiedBy>
  <cp:revision>1</cp:revision>
  <dcterms:modified xsi:type="dcterms:W3CDTF">2023-10-20T03:34:45Z</dcterms:modified>
</cp:coreProperties>
</file>