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7" r:id="rId2"/>
    <p:sldId id="39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9583"/>
            <a:ext cx="12192000" cy="808417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Footer Placeholder 4"/>
          <p:cNvSpPr txBox="1"/>
          <p:nvPr/>
        </p:nvSpPr>
        <p:spPr>
          <a:xfrm>
            <a:off x="4084319" y="6356350"/>
            <a:ext cx="40233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solidFill>
                  <a:srgbClr val="A6A6A6"/>
                </a:solidFill>
              </a:defRPr>
            </a:lvl1pPr>
          </a:lstStyle>
          <a:p>
            <a:r>
              <a:t>Dept. of Computer Science Engineering</a:t>
            </a:r>
          </a:p>
        </p:txBody>
      </p:sp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9583"/>
            <a:ext cx="12192000" cy="808417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Footer Placeholder 4"/>
          <p:cNvSpPr txBox="1"/>
          <p:nvPr/>
        </p:nvSpPr>
        <p:spPr>
          <a:xfrm>
            <a:off x="4084319" y="6356350"/>
            <a:ext cx="40233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solidFill>
                  <a:srgbClr val="A6A6A6"/>
                </a:solidFill>
              </a:defRPr>
            </a:lvl1pPr>
          </a:lstStyle>
          <a:p>
            <a:r>
              <a:t>Dept. of Computer Science Engineering</a:t>
            </a:r>
          </a:p>
        </p:txBody>
      </p:sp>
      <p:sp>
        <p:nvSpPr>
          <p:cNvPr id="4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9583"/>
            <a:ext cx="12192000" cy="808417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Footer Placeholder 4"/>
          <p:cNvSpPr txBox="1"/>
          <p:nvPr/>
        </p:nvSpPr>
        <p:spPr>
          <a:xfrm>
            <a:off x="4084319" y="6356350"/>
            <a:ext cx="40233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solidFill>
                  <a:srgbClr val="A6A6A6"/>
                </a:solidFill>
              </a:defRPr>
            </a:lvl1pPr>
          </a:lstStyle>
          <a:p>
            <a:r>
              <a:t>Dept. of Computer Science Engineering</a:t>
            </a:r>
          </a:p>
        </p:txBody>
      </p:sp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1pPr>
            <a:lvl2pPr marL="0" indent="4572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2pPr>
            <a:lvl3pPr marL="0" indent="9144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3pPr>
            <a:lvl4pPr marL="0" indent="13716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4pPr>
            <a:lvl5pPr marL="0" indent="18288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9583"/>
            <a:ext cx="12192000" cy="808417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Footer Placeholder 4"/>
          <p:cNvSpPr txBox="1"/>
          <p:nvPr/>
        </p:nvSpPr>
        <p:spPr>
          <a:xfrm>
            <a:off x="4084319" y="6356350"/>
            <a:ext cx="40233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solidFill>
                  <a:srgbClr val="A6A6A6"/>
                </a:solidFill>
              </a:defRPr>
            </a:lvl1pPr>
          </a:lstStyle>
          <a:p>
            <a:r>
              <a:t>Dept. of Computer Science Engineering</a:t>
            </a:r>
          </a:p>
        </p:txBody>
      </p:sp>
      <p:sp>
        <p:nvSpPr>
          <p:cNvPr id="6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9583"/>
            <a:ext cx="12192000" cy="808417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Footer Placeholder 4"/>
          <p:cNvSpPr txBox="1"/>
          <p:nvPr/>
        </p:nvSpPr>
        <p:spPr>
          <a:xfrm>
            <a:off x="4084319" y="6356350"/>
            <a:ext cx="40233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solidFill>
                  <a:srgbClr val="A6A6A6"/>
                </a:solidFill>
              </a:defRPr>
            </a:lvl1pPr>
          </a:lstStyle>
          <a:p>
            <a:r>
              <a:t>Dept. of Computer Science Engineering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9583"/>
            <a:ext cx="12192000" cy="808417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Footer Placeholder 4"/>
          <p:cNvSpPr txBox="1"/>
          <p:nvPr/>
        </p:nvSpPr>
        <p:spPr>
          <a:xfrm>
            <a:off x="4084319" y="6356350"/>
            <a:ext cx="40233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solidFill>
                  <a:srgbClr val="A6A6A6"/>
                </a:solidFill>
              </a:defRPr>
            </a:lvl1pPr>
          </a:lstStyle>
          <a:p>
            <a:r>
              <a:t>Dept. of Computer Science Engineering</a:t>
            </a:r>
          </a:p>
        </p:txBody>
      </p:sp>
      <p:sp>
        <p:nvSpPr>
          <p:cNvPr id="86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9583"/>
            <a:ext cx="12192000" cy="808417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Footer Placeholder 4"/>
          <p:cNvSpPr txBox="1"/>
          <p:nvPr/>
        </p:nvSpPr>
        <p:spPr>
          <a:xfrm>
            <a:off x="4084319" y="6356350"/>
            <a:ext cx="40233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solidFill>
                  <a:srgbClr val="A6A6A6"/>
                </a:solidFill>
              </a:defRPr>
            </a:lvl1pPr>
          </a:lstStyle>
          <a:p>
            <a:r>
              <a:t>Dept. of Computer Science Engineering</a:t>
            </a:r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9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6049583"/>
            <a:ext cx="12192000" cy="80841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Footer Placeholder 4"/>
          <p:cNvSpPr txBox="1"/>
          <p:nvPr/>
        </p:nvSpPr>
        <p:spPr>
          <a:xfrm>
            <a:off x="4084319" y="6356350"/>
            <a:ext cx="402336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solidFill>
                  <a:srgbClr val="A6A6A6"/>
                </a:solidFill>
              </a:defRPr>
            </a:lvl1pPr>
          </a:lstStyle>
          <a:p>
            <a:r>
              <a:t>Dept. of Computer Science Engineering</a:t>
            </a:r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C00000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C00000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C00000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C00000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C00000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C00000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C00000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C00000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C00000"/>
          </a:solidFill>
          <a:uFillTx/>
          <a:latin typeface="Arial Narrow"/>
          <a:ea typeface="Arial Narrow"/>
          <a:cs typeface="Arial Narrow"/>
          <a:sym typeface="Arial Narrow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45923E2-385D-4017-854A-726FE22C93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51467"/>
            <a:ext cx="12192000" cy="80094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6508479-0048-45E0-9DDB-39282F7DE5EF}"/>
              </a:ext>
            </a:extLst>
          </p:cNvPr>
          <p:cNvSpPr/>
          <p:nvPr/>
        </p:nvSpPr>
        <p:spPr>
          <a:xfrm>
            <a:off x="0" y="3675523"/>
            <a:ext cx="12192000" cy="1982635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0459E-FA04-4430-91A4-2D0303B4C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8819" y="4611706"/>
            <a:ext cx="2834361" cy="1046452"/>
          </a:xfrm>
        </p:spPr>
        <p:txBody>
          <a:bodyPr>
            <a:normAutofit fontScale="92500" lnSpcReduction="20000"/>
          </a:bodyPr>
          <a:lstStyle/>
          <a:p>
            <a:pPr algn="r" defTabSz="365760">
              <a:spcBef>
                <a:spcPts val="400"/>
              </a:spcBef>
              <a:defRPr sz="800"/>
            </a:pPr>
            <a:r>
              <a:rPr lang="en-IN" sz="1800" dirty="0">
                <a:solidFill>
                  <a:schemeClr val="bg1"/>
                </a:solidFill>
              </a:rPr>
              <a:t>Abhinav Robinson E18CSE006</a:t>
            </a:r>
          </a:p>
          <a:p>
            <a:pPr algn="r" defTabSz="365760">
              <a:spcBef>
                <a:spcPts val="400"/>
              </a:spcBef>
              <a:defRPr sz="800"/>
            </a:pPr>
            <a:r>
              <a:rPr lang="en-IN" sz="1800" dirty="0">
                <a:solidFill>
                  <a:schemeClr val="bg1"/>
                </a:solidFill>
              </a:rPr>
              <a:t>Ashok Kumar E18CSE029</a:t>
            </a:r>
          </a:p>
          <a:p>
            <a:pPr algn="r" defTabSz="365760">
              <a:spcBef>
                <a:spcPts val="400"/>
              </a:spcBef>
              <a:defRPr sz="800"/>
            </a:pPr>
            <a:r>
              <a:rPr lang="en-IN" sz="1800" dirty="0">
                <a:solidFill>
                  <a:schemeClr val="bg1"/>
                </a:solidFill>
              </a:rPr>
              <a:t>Bhavya Batra E18CSE035</a:t>
            </a:r>
          </a:p>
          <a:p>
            <a:pPr algn="r" defTabSz="365760">
              <a:spcBef>
                <a:spcPts val="400"/>
              </a:spcBef>
              <a:defRPr sz="800"/>
            </a:pPr>
            <a:r>
              <a:rPr lang="en-IN" sz="1800" dirty="0">
                <a:solidFill>
                  <a:schemeClr val="bg1"/>
                </a:solidFill>
              </a:rPr>
              <a:t>Srishti Verma E18CSE181</a:t>
            </a:r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C1B55AFB-7B83-47BD-85D2-B30CE0EDB0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43" y="153390"/>
            <a:ext cx="2249712" cy="7515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64EB14-9F93-40B7-B77A-79B13E7FC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3185" y="3675523"/>
            <a:ext cx="4925628" cy="715739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+mj-lt"/>
              </a:rPr>
              <a:t>DNL : Do Not Leak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F921C-4EE7-4DEF-9A60-6DCF4B470790}"/>
              </a:ext>
            </a:extLst>
          </p:cNvPr>
          <p:cNvSpPr txBox="1"/>
          <p:nvPr/>
        </p:nvSpPr>
        <p:spPr>
          <a:xfrm>
            <a:off x="7866896" y="153390"/>
            <a:ext cx="4078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ECSE205L - Spring 2020</a:t>
            </a:r>
          </a:p>
        </p:txBody>
      </p:sp>
    </p:spTree>
    <p:extLst>
      <p:ext uri="{BB962C8B-B14F-4D97-AF65-F5344CB8AC3E}">
        <p14:creationId xmlns:p14="http://schemas.microsoft.com/office/powerpoint/2010/main" val="424026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6"/>
          <p:cNvSpPr/>
          <p:nvPr/>
        </p:nvSpPr>
        <p:spPr>
          <a:xfrm>
            <a:off x="321564" y="320039"/>
            <a:ext cx="11548872" cy="6217922"/>
          </a:xfrm>
          <a:prstGeom prst="rect">
            <a:avLst/>
          </a:prstGeom>
          <a:solidFill>
            <a:srgbClr val="000000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Title 1"/>
          <p:cNvSpPr txBox="1">
            <a:spLocks noGrp="1"/>
          </p:cNvSpPr>
          <p:nvPr>
            <p:ph type="title"/>
          </p:nvPr>
        </p:nvSpPr>
        <p:spPr>
          <a:xfrm>
            <a:off x="4380588" y="965198"/>
            <a:ext cx="6766078" cy="4927603"/>
          </a:xfrm>
          <a:prstGeom prst="rect">
            <a:avLst/>
          </a:prstGeom>
        </p:spPr>
        <p:txBody>
          <a:bodyPr/>
          <a:lstStyle>
            <a:lvl1pPr>
              <a:defRPr sz="5400" b="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dirty="0"/>
              <a:t>Thank You</a:t>
            </a:r>
            <a:r>
              <a:rPr lang="en-IN" dirty="0"/>
              <a:t>!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161" name="Straight Connector 8"/>
          <p:cNvSpPr/>
          <p:nvPr/>
        </p:nvSpPr>
        <p:spPr>
          <a:xfrm flipH="1">
            <a:off x="4055891" y="2057399"/>
            <a:ext cx="1" cy="2743201"/>
          </a:xfrm>
          <a:prstGeom prst="line">
            <a:avLst/>
          </a:prstGeom>
          <a:ln w="19050">
            <a:solidFill>
              <a:srgbClr val="26262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8FD9-C226-4462-8CD0-A73FDCCD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F2307-8255-4576-855D-414B9CE40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0311" indent="-210311" defTabSz="841247">
              <a:spcBef>
                <a:spcPts val="900"/>
              </a:spcBef>
              <a:defRPr sz="2944"/>
            </a:pPr>
            <a:r>
              <a:rPr lang="en-US" dirty="0"/>
              <a:t>Our Big Idea</a:t>
            </a:r>
          </a:p>
          <a:p>
            <a:pPr marL="210311" indent="-210311" defTabSz="841247">
              <a:spcBef>
                <a:spcPts val="900"/>
              </a:spcBef>
              <a:defRPr sz="2944"/>
            </a:pPr>
            <a:r>
              <a:rPr lang="en-US" dirty="0"/>
              <a:t>The Problem Statement</a:t>
            </a:r>
          </a:p>
          <a:p>
            <a:pPr marL="210311" indent="-210311" defTabSz="841247">
              <a:spcBef>
                <a:spcPts val="900"/>
              </a:spcBef>
              <a:defRPr sz="2944"/>
            </a:pPr>
            <a:r>
              <a:rPr lang="en-US" dirty="0"/>
              <a:t>Solution</a:t>
            </a:r>
          </a:p>
          <a:p>
            <a:pPr marL="210311" indent="-210311" defTabSz="841247">
              <a:spcBef>
                <a:spcPts val="900"/>
              </a:spcBef>
              <a:defRPr sz="2944"/>
            </a:pPr>
            <a:r>
              <a:rPr lang="en-US" dirty="0"/>
              <a:t>Statistical Data</a:t>
            </a:r>
          </a:p>
          <a:p>
            <a:pPr marL="210311" indent="-210311" defTabSz="841247">
              <a:spcBef>
                <a:spcPts val="900"/>
              </a:spcBef>
              <a:defRPr sz="2944"/>
            </a:pPr>
            <a:r>
              <a:rPr lang="en-US" dirty="0"/>
              <a:t>The Concept</a:t>
            </a:r>
          </a:p>
          <a:p>
            <a:pPr marL="210311" indent="-210311" defTabSz="841247">
              <a:spcBef>
                <a:spcPts val="900"/>
              </a:spcBef>
              <a:defRPr sz="2944"/>
            </a:pPr>
            <a:r>
              <a:rPr lang="en-US" dirty="0"/>
              <a:t>Our Product</a:t>
            </a:r>
          </a:p>
        </p:txBody>
      </p:sp>
      <p:pic>
        <p:nvPicPr>
          <p:cNvPr id="4" name="Picture 4" descr="Picture 4">
            <a:extLst>
              <a:ext uri="{FF2B5EF4-FFF2-40B4-BE49-F238E27FC236}">
                <a16:creationId xmlns:a16="http://schemas.microsoft.com/office/drawing/2014/main" id="{63496429-8E68-4A4C-B980-B94EB4CEDD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46" r="1"/>
          <a:stretch>
            <a:fillRect/>
          </a:stretch>
        </p:blipFill>
        <p:spPr>
          <a:xfrm>
            <a:off x="6392075" y="0"/>
            <a:ext cx="5799926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5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Introduction</a:t>
            </a:r>
          </a:p>
        </p:txBody>
      </p:sp>
      <p:sp>
        <p:nvSpPr>
          <p:cNvPr id="128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1690688"/>
            <a:ext cx="4154715" cy="413861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400"/>
            </a:pPr>
            <a:r>
              <a:t>Data Leakage is a common issue faced by today’s always-online user.</a:t>
            </a:r>
          </a:p>
          <a:p>
            <a:pPr marL="0" indent="0">
              <a:buSzTx/>
              <a:buNone/>
              <a:defRPr sz="2400"/>
            </a:pPr>
            <a:r>
              <a:t>When we transfer private data from on system to another, there is always a possibility of the data getting stolen via transmission. </a:t>
            </a:r>
          </a:p>
          <a:p>
            <a:pPr marL="0" indent="0">
              <a:buSzTx/>
              <a:buNone/>
              <a:defRPr sz="2400"/>
            </a:pPr>
            <a:r>
              <a:t>This poses a serious threat to the end user and the companies using the Internet.</a:t>
            </a:r>
          </a:p>
        </p:txBody>
      </p:sp>
      <p:pic>
        <p:nvPicPr>
          <p:cNvPr id="129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228" y="0"/>
            <a:ext cx="9078688" cy="60524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 txBox="1">
            <a:spLocks noGrp="1"/>
          </p:cNvSpPr>
          <p:nvPr>
            <p:ph type="title"/>
          </p:nvPr>
        </p:nvSpPr>
        <p:spPr>
          <a:xfrm>
            <a:off x="960099" y="978102"/>
            <a:ext cx="10588436" cy="1062645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Problem</a:t>
            </a:r>
          </a:p>
        </p:txBody>
      </p:sp>
      <p:sp>
        <p:nvSpPr>
          <p:cNvPr id="132" name="Straight Connector 9"/>
          <p:cNvSpPr/>
          <p:nvPr/>
        </p:nvSpPr>
        <p:spPr>
          <a:xfrm>
            <a:off x="1047623" y="2265036"/>
            <a:ext cx="10125014" cy="1"/>
          </a:xfrm>
          <a:prstGeom prst="line">
            <a:avLst/>
          </a:prstGeom>
          <a:ln w="15875">
            <a:solidFill>
              <a:srgbClr val="5959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33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22" y="2811103"/>
            <a:ext cx="3366482" cy="1893647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955353" y="2682432"/>
            <a:ext cx="6282171" cy="321575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3200"/>
            </a:lvl1pPr>
          </a:lstStyle>
          <a:p>
            <a:r>
              <a:t>In course of Business, there is a lot of data generated. Over the internet, during transmission there may be security risks involved in form of a Data Leak, protection of which is important!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Data leakage detection introduction | Hivecode SaaS&#10;&#10;Online Media 3" descr="Data leakage detection introduction | Hivecode SaaSOnline Me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88" y="0"/>
            <a:ext cx="10752023" cy="60478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Solution</a:t>
            </a:r>
          </a:p>
        </p:txBody>
      </p:sp>
      <p:sp>
        <p:nvSpPr>
          <p:cNvPr id="13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&gt; IDENTIFY CRITICAL DATA.</a:t>
            </a:r>
          </a:p>
          <a:p>
            <a:pPr marL="0" indent="0">
              <a:buSzTx/>
              <a:buNone/>
            </a:pPr>
            <a:r>
              <a:t>&gt; MONITOR ACCESS AND ACTIVITY.</a:t>
            </a:r>
          </a:p>
          <a:p>
            <a:pPr marL="0" indent="0">
              <a:buSzTx/>
              <a:buNone/>
            </a:pPr>
            <a:r>
              <a:t>&gt; ENCRYPT THE FILES.</a:t>
            </a:r>
          </a:p>
          <a:p>
            <a:pPr marL="0" indent="0">
              <a:buSzTx/>
              <a:buNone/>
            </a:pPr>
            <a:r>
              <a:t>&gt; ENDPOINT SECURITY.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Software Requirements</a:t>
            </a:r>
          </a:p>
        </p:txBody>
      </p:sp>
      <p:sp>
        <p:nvSpPr>
          <p:cNvPr id="142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199" y="1825624"/>
            <a:ext cx="4104863" cy="3727038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376"/>
            </a:pPr>
            <a:r>
              <a:t>Mask all data sent/received by the user.</a:t>
            </a:r>
          </a:p>
          <a:p>
            <a:pPr marL="226313" indent="-226313" defTabSz="905255">
              <a:spcBef>
                <a:spcPts val="900"/>
              </a:spcBef>
              <a:defRPr sz="2376"/>
            </a:pPr>
            <a:r>
              <a:t>Identify attempted attacks.</a:t>
            </a:r>
          </a:p>
          <a:p>
            <a:pPr marL="226313" indent="-226313" defTabSz="905255">
              <a:spcBef>
                <a:spcPts val="900"/>
              </a:spcBef>
              <a:defRPr sz="2376"/>
            </a:pPr>
            <a:r>
              <a:t>User Friendly UI.</a:t>
            </a:r>
          </a:p>
          <a:p>
            <a:pPr marL="226313" indent="-226313" defTabSz="905255">
              <a:spcBef>
                <a:spcPts val="900"/>
              </a:spcBef>
              <a:defRPr sz="2376"/>
            </a:pPr>
            <a:r>
              <a:t>Work on Mobile and PC.</a:t>
            </a:r>
          </a:p>
          <a:p>
            <a:pPr marL="226313" indent="-226313" defTabSz="905255">
              <a:spcBef>
                <a:spcPts val="900"/>
              </a:spcBef>
              <a:defRPr sz="2376"/>
            </a:pPr>
            <a:r>
              <a:t>Use Jargon-Free Language.</a:t>
            </a:r>
          </a:p>
          <a:p>
            <a:pPr marL="226313" indent="-226313" defTabSz="905255">
              <a:spcBef>
                <a:spcPts val="900"/>
              </a:spcBef>
              <a:defRPr sz="2376"/>
            </a:pPr>
            <a:r>
              <a:t>FREE to B2C and earn from B2B, whose data it will protect. </a:t>
            </a:r>
          </a:p>
        </p:txBody>
      </p:sp>
      <p:pic>
        <p:nvPicPr>
          <p:cNvPr id="143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513" y="0"/>
            <a:ext cx="7315201" cy="60507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Tech/Resources utilized</a:t>
            </a:r>
          </a:p>
        </p:txBody>
      </p:sp>
      <p:sp>
        <p:nvSpPr>
          <p:cNvPr id="146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199" y="1825625"/>
            <a:ext cx="4403273" cy="4351338"/>
          </a:xfrm>
          <a:prstGeom prst="rect">
            <a:avLst/>
          </a:prstGeom>
        </p:spPr>
        <p:txBody>
          <a:bodyPr/>
          <a:lstStyle/>
          <a:p>
            <a:r>
              <a:t>Python/Java</a:t>
            </a:r>
          </a:p>
          <a:p>
            <a:r>
              <a:t>Numpy</a:t>
            </a:r>
          </a:p>
          <a:p>
            <a:r>
              <a:t>Django</a:t>
            </a:r>
          </a:p>
          <a:p>
            <a:r>
              <a:t>Git</a:t>
            </a:r>
          </a:p>
          <a:p>
            <a:r>
              <a:t>MongoDB/MySQL/Firebase </a:t>
            </a:r>
          </a:p>
          <a:p>
            <a:r>
              <a:t>HTML Web Template</a:t>
            </a:r>
          </a:p>
          <a:p>
            <a:r>
              <a:t>A .jsp setup. </a:t>
            </a:r>
          </a:p>
        </p:txBody>
      </p:sp>
      <p:pic>
        <p:nvPicPr>
          <p:cNvPr id="147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18" y="2287339"/>
            <a:ext cx="3271279" cy="13085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199" y="4047521"/>
            <a:ext cx="2912410" cy="1630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2869" y="2193394"/>
            <a:ext cx="1562662" cy="1496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Picture 10" descr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3938" y="2193394"/>
            <a:ext cx="1662672" cy="1141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icture 12" descr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2953" y="4346880"/>
            <a:ext cx="1909763" cy="1032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 sz="39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Feedback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15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“With the growing age of rapid communication, your initiative to ensure safety of my data is appreciable and I hope you all make it a success.” ~Abhimanyu</a:t>
            </a:r>
          </a:p>
          <a:p>
            <a:r>
              <a:rPr lang="en-US" dirty="0"/>
              <a:t>"If it works the [</a:t>
            </a:r>
            <a:r>
              <a:rPr lang="en-US"/>
              <a:t>the team] </a:t>
            </a:r>
            <a:r>
              <a:rPr lang="en-US" dirty="0"/>
              <a:t>told me then it will really be a nice app, I would love have it in my phone“ ~Nikhil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278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Narrow</vt:lpstr>
      <vt:lpstr>Calibri</vt:lpstr>
      <vt:lpstr>Calibri Light</vt:lpstr>
      <vt:lpstr>Helvetica</vt:lpstr>
      <vt:lpstr>Office Theme</vt:lpstr>
      <vt:lpstr>DNL : Do Not Leak</vt:lpstr>
      <vt:lpstr>Contents</vt:lpstr>
      <vt:lpstr>Introduction</vt:lpstr>
      <vt:lpstr>Problem</vt:lpstr>
      <vt:lpstr>PowerPoint Presentation</vt:lpstr>
      <vt:lpstr>Solution</vt:lpstr>
      <vt:lpstr>Software Requirements</vt:lpstr>
      <vt:lpstr>Tech/Resources utilized</vt:lpstr>
      <vt:lpstr>Feedback</vt:lpstr>
      <vt:lpstr>Thank You!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DNL : Do Not Leak</dc:title>
  <cp:lastModifiedBy>Abhinav Robinson</cp:lastModifiedBy>
  <cp:revision>5</cp:revision>
  <dcterms:modified xsi:type="dcterms:W3CDTF">2020-02-02T16:39:27Z</dcterms:modified>
</cp:coreProperties>
</file>