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7" r:id="rId11"/>
    <p:sldId id="268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C2F5-5AE0-451D-B390-37AC77F7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84BD4-755E-4823-B5BF-5405FCA9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991F-4E21-47C0-B8DF-A7B31F2F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AE44-3EC9-40FB-A5B5-2296FE41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1AE2-EA32-4886-8DED-31FAADC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0C9F-CD81-4658-A8EB-5EEBE9EA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13F47-DB84-4E75-B5D1-2222B2D3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004D-4B2C-4B18-B365-19C03746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23C3-9A46-4C4F-8C46-F10BFC6A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B283-787D-4F49-8FE8-2DF3730A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E37CC-B63E-4BE0-A231-9CCFDACD6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35F6-C9DA-4CF3-83C8-1BC96AD2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F61E-AA45-4676-A1E2-0040B30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22D1-8410-4C44-823F-6FBCE91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3ACD-815E-40F3-BCA7-8BFF5B9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D5DF-6D34-44E6-9AF0-B41F69A8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FBA2-F7E7-4D0F-AD61-DC3F0370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0953-F4DE-4672-9003-881F00D6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D9A3-EB60-4093-B18E-08455FF9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671B-611A-4C52-BF93-632CB0B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1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0881-54DE-42AA-91AC-C7F06BE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23F7-0909-4A44-B966-6E5CC793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B4A8-612D-4C1A-98C7-58E55EBC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5D76-70C6-45C8-BAEF-BA18788F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5B8B-0E05-4B0E-9ACC-B4341DE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5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3237-0772-4857-8316-346C69DB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00CB-040C-4FD2-924A-D7C44EBE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6F6A-EB23-4411-8920-4D8E3A09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5C64-B4E1-4F94-9E0E-372B987D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4AA3C-9168-4B4E-B0B6-800EBAAC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1B24B-2E45-4DEC-B253-22C459CA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20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759-7279-4603-BD88-58FF4953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765A-91F9-4C1C-ACB8-3FDD804E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27D1E-B96B-446B-AB3B-CF38040E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380D3-800B-440A-AC6D-C048C7F89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4DEAB-AB87-4F0C-9702-B6DDAA5DF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87EB1-FD41-470A-A9A1-98761E49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E51A3-8EDC-4CD7-8CF5-8813867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718BB-1920-44B2-98B9-80572749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9C-6B46-402F-93AB-7E438D0C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FA62-AEE9-48DF-9C21-2B377BA6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E9E40-577E-4286-B24E-FF6B248E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766A3-3DBA-4F5B-B4C0-6B1EC65D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65A08-D1D3-4972-8190-7FEB62E3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66898-4F13-4D9B-8595-C6B56BDB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BD397-D54B-41CF-A9CC-666A35F0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7F5C-E693-4020-ACBA-6E787C91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9BEF-C665-4D69-9642-CF6C6277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978F6-FA68-43C8-988B-BFE43DA1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1FAB-7B63-4D72-A354-A8CE3155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104-08DD-425E-A2C6-B1C8F25F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32E7-7A4B-4FCD-9227-440B16FB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810-6916-4396-9317-BEBBD3D4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433AB-F4A8-4D94-92E7-0C2BDB17C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AC64-502A-4E2D-8B05-BB5636C0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E56BF-FD0D-4DE8-B93D-6958D6BF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E311-0B96-411E-9082-BF76B17F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D7194-BFB4-4E2D-B523-5688B87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5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138A7-182D-4B93-812F-AF29D626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DAE7-05B8-4BD1-9850-CAFF953C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F4ED-5C02-47F3-A169-2E5329F31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801B-D2C9-4CD2-925C-4AD9F4BCFEDA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1552-628B-4DC6-83BB-56007A9D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01B4-326F-472D-A304-C459745E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4F4D-BBA3-4470-AFC6-FB6654A5E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8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1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CFE68-F98F-4DC5-A623-48E16EBEE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94" y="4208939"/>
            <a:ext cx="6458637" cy="1141851"/>
          </a:xfrm>
          <a:noFill/>
        </p:spPr>
        <p:txBody>
          <a:bodyPr>
            <a:normAutofit/>
          </a:bodyPr>
          <a:lstStyle/>
          <a:p>
            <a:r>
              <a:rPr lang="en-IN" sz="1400" b="0" i="0" u="none" strike="noStrike" baseline="0" dirty="0">
                <a:latin typeface="Whitney-Semibold"/>
              </a:rPr>
              <a:t>Kevin A. Fischer1, Lukas </a:t>
            </a:r>
            <a:r>
              <a:rPr lang="en-IN" sz="1400" b="0" i="0" u="none" strike="noStrike" baseline="0" dirty="0" err="1">
                <a:latin typeface="Whitney-Semibold"/>
              </a:rPr>
              <a:t>Hanschke</a:t>
            </a:r>
            <a:r>
              <a:rPr lang="en-IN" sz="1400" b="0" i="0" u="none" strike="noStrike" baseline="0" dirty="0">
                <a:latin typeface="Whitney-Semibold"/>
              </a:rPr>
              <a:t>, </a:t>
            </a:r>
            <a:r>
              <a:rPr lang="en-IN" sz="1400" b="0" i="0" u="none" strike="noStrike" baseline="0" dirty="0" err="1">
                <a:latin typeface="Whitney-Semibold"/>
              </a:rPr>
              <a:t>JakobWierzbowski</a:t>
            </a:r>
            <a:r>
              <a:rPr lang="en-IN" sz="1400" b="0" i="0" u="none" strike="noStrike" baseline="0" dirty="0">
                <a:latin typeface="Whitney-Semibold"/>
              </a:rPr>
              <a:t>, Tobias </a:t>
            </a:r>
            <a:r>
              <a:rPr lang="en-IN" sz="1400" b="0" i="0" u="none" strike="noStrike" baseline="0" dirty="0" err="1">
                <a:latin typeface="Whitney-Semibold"/>
              </a:rPr>
              <a:t>Simmet</a:t>
            </a:r>
            <a:r>
              <a:rPr lang="en-IN" sz="1400" b="0" i="0" u="none" strike="noStrike" baseline="0" dirty="0">
                <a:latin typeface="Whitney-Semibold"/>
              </a:rPr>
              <a:t>, Constantin </a:t>
            </a:r>
            <a:r>
              <a:rPr lang="en-IN" sz="1400" b="0" i="0" u="none" strike="noStrike" baseline="0" dirty="0" err="1">
                <a:latin typeface="Whitney-Semibold"/>
              </a:rPr>
              <a:t>Dory,Jonathan</a:t>
            </a:r>
            <a:r>
              <a:rPr lang="en-IN" sz="1400" b="0" i="0" u="none" strike="noStrike" baseline="0" dirty="0">
                <a:latin typeface="Whitney-Semibold"/>
              </a:rPr>
              <a:t> J. Finley, Jelena </a:t>
            </a:r>
            <a:r>
              <a:rPr lang="en-IN" sz="1400" b="0" i="0" u="none" strike="noStrike" baseline="0" dirty="0" err="1">
                <a:latin typeface="Whitney-Semibold"/>
              </a:rPr>
              <a:t>Vuckovic</a:t>
            </a:r>
            <a:r>
              <a:rPr lang="en-IN" sz="1400" b="0" i="0" u="none" strike="noStrike" baseline="0" dirty="0">
                <a:latin typeface="Whitney-Semibold"/>
              </a:rPr>
              <a:t> and Kai Müller</a:t>
            </a:r>
            <a:endParaRPr lang="en-IN" sz="14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8237B-BD82-4610-965F-89D4FFEE0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2800" b="0" i="0" u="none" strike="noStrike" baseline="0" dirty="0">
                <a:latin typeface="Whitney-Semibold"/>
              </a:rPr>
              <a:t>Signatures of two-photon pulses from a quantum </a:t>
            </a:r>
            <a:r>
              <a:rPr lang="en-IN" sz="2800" b="0" i="0" u="none" strike="noStrike" baseline="0" dirty="0">
                <a:latin typeface="Whitney-Semibold"/>
              </a:rPr>
              <a:t>two-level system</a:t>
            </a:r>
            <a:endParaRPr lang="en-IN" sz="28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2A9A-1587-419C-9EB9-943AD9B0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FB3097B-60BD-4E7B-B889-6679E3A3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3"/>
            <a:ext cx="2752501" cy="269074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12654E6-6422-4ED7-A2D1-A4CAC2B6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7" y="-2"/>
            <a:ext cx="2752501" cy="269074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358F76B-509F-4ADF-B7F2-ABFABBE0D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14" y="0"/>
            <a:ext cx="2752501" cy="2690749"/>
          </a:xfrm>
          <a:prstGeom prst="rect">
            <a:avLst/>
          </a:prstGeom>
        </p:spPr>
      </p:pic>
      <p:pic>
        <p:nvPicPr>
          <p:cNvPr id="10" name="Picture 9" descr="A picture containing text, lit, night, line&#10;&#10;Description automatically generated">
            <a:extLst>
              <a:ext uri="{FF2B5EF4-FFF2-40B4-BE49-F238E27FC236}">
                <a16:creationId xmlns:a16="http://schemas.microsoft.com/office/drawing/2014/main" id="{89654B66-7123-4B88-9659-F003610E4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690747"/>
            <a:ext cx="2752500" cy="4124593"/>
          </a:xfrm>
          <a:prstGeom prst="rect">
            <a:avLst/>
          </a:prstGeom>
        </p:spPr>
      </p:pic>
      <p:pic>
        <p:nvPicPr>
          <p:cNvPr id="12" name="Picture 11" descr="A picture containing text, night&#10;&#10;Description automatically generated">
            <a:extLst>
              <a:ext uri="{FF2B5EF4-FFF2-40B4-BE49-F238E27FC236}">
                <a16:creationId xmlns:a16="http://schemas.microsoft.com/office/drawing/2014/main" id="{F3A5F44F-96F3-4E9D-A076-EA9E46ABA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4" y="2690746"/>
            <a:ext cx="2752500" cy="412459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F3DC3AC2-28BD-4B86-805C-8711C3E62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14" y="2690747"/>
            <a:ext cx="2752501" cy="4124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82A68E-76E6-4F5F-9808-6347A607B5B1}"/>
              </a:ext>
            </a:extLst>
          </p:cNvPr>
          <p:cNvSpPr txBox="1"/>
          <p:nvPr/>
        </p:nvSpPr>
        <p:spPr>
          <a:xfrm>
            <a:off x="6852946" y="279055"/>
            <a:ext cx="13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P_1(t)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5B541-3CFF-4A58-A8DF-9D12C82782E2}"/>
              </a:ext>
            </a:extLst>
          </p:cNvPr>
          <p:cNvSpPr txBox="1"/>
          <p:nvPr/>
        </p:nvSpPr>
        <p:spPr>
          <a:xfrm>
            <a:off x="6380998" y="3159883"/>
            <a:ext cx="124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P_2(t1,tau)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BCA5D-9564-4F9B-AC4C-A7DA14FD37A6}"/>
              </a:ext>
            </a:extLst>
          </p:cNvPr>
          <p:cNvSpPr txBox="1"/>
          <p:nvPr/>
        </p:nvSpPr>
        <p:spPr>
          <a:xfrm>
            <a:off x="462869" y="2551671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C36D-59A1-495C-8E35-4B39A1D4BC7E}"/>
              </a:ext>
            </a:extLst>
          </p:cNvPr>
          <p:cNvSpPr txBox="1"/>
          <p:nvPr/>
        </p:nvSpPr>
        <p:spPr>
          <a:xfrm>
            <a:off x="4691158" y="2547855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B87A0-57F1-4EC2-810F-188399156BCB}"/>
              </a:ext>
            </a:extLst>
          </p:cNvPr>
          <p:cNvSpPr txBox="1"/>
          <p:nvPr/>
        </p:nvSpPr>
        <p:spPr>
          <a:xfrm>
            <a:off x="8743385" y="2547855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6pi</a:t>
            </a:r>
          </a:p>
        </p:txBody>
      </p:sp>
    </p:spTree>
    <p:extLst>
      <p:ext uri="{BB962C8B-B14F-4D97-AF65-F5344CB8AC3E}">
        <p14:creationId xmlns:p14="http://schemas.microsoft.com/office/powerpoint/2010/main" val="389408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BC1-3B46-473B-AF21-D88061DE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964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(simulating 10’s of millions of trajectories)</a:t>
            </a:r>
            <a:r>
              <a:rPr lang="en-IN" sz="3200" b="1" dirty="0"/>
              <a:t>  “From Reference [1]” </a:t>
            </a:r>
            <a:endParaRPr lang="en-IN" sz="32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9CDC058-51A9-466F-8D36-D214FEC4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21065" y="2721553"/>
            <a:ext cx="5150314" cy="2538921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B5496FD-113C-45C8-A487-7996A5FE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9519" y="2671739"/>
            <a:ext cx="5150313" cy="2638548"/>
          </a:xfrm>
          <a:prstGeom prst="rect">
            <a:avLst/>
          </a:prstGeom>
          <a:scene3d>
            <a:camera prst="perspectiveFront">
              <a:rot lat="21599991" lon="10799999" rev="10799999"/>
            </a:camera>
            <a:lightRig rig="threePt" dir="t"/>
          </a:scene3d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D46092D1-5EF4-483A-95A7-AAB78EE8B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t="-17492" r="-288" b="17492"/>
          <a:stretch/>
        </p:blipFill>
        <p:spPr>
          <a:xfrm rot="16200000">
            <a:off x="8269224" y="2426814"/>
            <a:ext cx="5150313" cy="3128397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23D66-C937-4050-95FD-B5467702DC57}"/>
              </a:ext>
            </a:extLst>
          </p:cNvPr>
          <p:cNvSpPr txBox="1"/>
          <p:nvPr/>
        </p:nvSpPr>
        <p:spPr>
          <a:xfrm>
            <a:off x="4982757" y="1111711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3BACF-B244-44AA-B171-72DD3D62114A}"/>
              </a:ext>
            </a:extLst>
          </p:cNvPr>
          <p:cNvSpPr txBox="1"/>
          <p:nvPr/>
        </p:nvSpPr>
        <p:spPr>
          <a:xfrm>
            <a:off x="7595163" y="1171451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76B1B-077C-48AC-86B1-C795C7CAAFF2}"/>
              </a:ext>
            </a:extLst>
          </p:cNvPr>
          <p:cNvSpPr txBox="1"/>
          <p:nvPr/>
        </p:nvSpPr>
        <p:spPr>
          <a:xfrm>
            <a:off x="10093732" y="1111711"/>
            <a:ext cx="75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6pi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DE3B8F6-CCFE-4AE4-B98F-D3B556018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4" y="1481043"/>
            <a:ext cx="3767010" cy="1497914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A5455F7A-7584-451B-B092-46D0D25E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4" y="3163623"/>
            <a:ext cx="3710049" cy="1581036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A55CC8-6F35-44D7-BAA2-E8BD77B64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4" y="4929325"/>
            <a:ext cx="3710048" cy="17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B40F-3F90-4ECF-83D1-DB765BD0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B2C50B-711E-44AA-9475-C3F2D482C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N" sz="2800" b="1" dirty="0"/>
                  <a:t>Looking for Signatures of two photon pulse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800" b="1" dirty="0"/>
                  <a:t> 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7B2C50B-711E-44AA-9475-C3F2D482C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08EEB7-5672-4F1A-9F8D-0AAE949D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6" y="365125"/>
            <a:ext cx="3305033" cy="132556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B8E5937-BD46-4876-B590-36AA4706D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20" y="1604596"/>
            <a:ext cx="6001009" cy="5088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CBCCE-FCB5-4AA5-A1BC-0316E4718B1D}"/>
              </a:ext>
            </a:extLst>
          </p:cNvPr>
          <p:cNvSpPr txBox="1"/>
          <p:nvPr/>
        </p:nvSpPr>
        <p:spPr>
          <a:xfrm>
            <a:off x="838200" y="2782669"/>
            <a:ext cx="37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Super-</a:t>
            </a:r>
            <a:r>
              <a:rPr lang="en-IN" dirty="0" err="1"/>
              <a:t>poissonian</a:t>
            </a:r>
            <a:r>
              <a:rPr lang="en-IN" dirty="0"/>
              <a:t> statistics for even-pi laser pulses.</a:t>
            </a:r>
          </a:p>
        </p:txBody>
      </p:sp>
    </p:spTree>
    <p:extLst>
      <p:ext uri="{BB962C8B-B14F-4D97-AF65-F5344CB8AC3E}">
        <p14:creationId xmlns:p14="http://schemas.microsoft.com/office/powerpoint/2010/main" val="205403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BED4-EB4D-4947-ABFB-6546F4FF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7B29-6F42-4AD0-A46C-AD2F1379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Fischer, K., </a:t>
            </a:r>
            <a:r>
              <a:rPr lang="en-IN" sz="2400" dirty="0" err="1"/>
              <a:t>Hanschke</a:t>
            </a:r>
            <a:r>
              <a:rPr lang="en-IN" sz="2400" dirty="0"/>
              <a:t>, L., </a:t>
            </a:r>
            <a:r>
              <a:rPr lang="en-IN" sz="2400" dirty="0" err="1"/>
              <a:t>Wierzbowski</a:t>
            </a:r>
            <a:r>
              <a:rPr lang="en-IN" sz="2400" dirty="0"/>
              <a:t>, J. et al. Signatures of two-photon pulses from a quantum two-level system. Nature Phys 13, 649–654 (2017).</a:t>
            </a:r>
          </a:p>
          <a:p>
            <a:r>
              <a:rPr lang="en-US" sz="2400" dirty="0"/>
              <a:t>Johansson, J. R., Nation, P. D. &amp; Nori, F. </a:t>
            </a:r>
            <a:r>
              <a:rPr lang="en-US" sz="2400" dirty="0" err="1"/>
              <a:t>QuTiP</a:t>
            </a:r>
            <a:r>
              <a:rPr lang="en-US" sz="2400" dirty="0"/>
              <a:t> 2: a Python framework for the dynamics of open quantum systems. </a:t>
            </a:r>
            <a:r>
              <a:rPr lang="en-US" sz="2400" dirty="0" err="1"/>
              <a:t>Comput</a:t>
            </a:r>
            <a:r>
              <a:rPr lang="en-US" sz="2400" dirty="0"/>
              <a:t>. Phys. </a:t>
            </a:r>
            <a:r>
              <a:rPr lang="en-US" sz="2400" dirty="0" err="1"/>
              <a:t>Commun</a:t>
            </a:r>
            <a:r>
              <a:rPr lang="en-US" sz="2400" dirty="0"/>
              <a:t>. 184, 1234-1240 (2013).</a:t>
            </a:r>
            <a:endParaRPr lang="en-IN" sz="2400" dirty="0"/>
          </a:p>
          <a:p>
            <a:r>
              <a:rPr lang="en-US" dirty="0"/>
              <a:t>Fox, Mark. Quantum Optics: an Introduction. Oxford University Press, (2013). </a:t>
            </a:r>
            <a:endParaRPr lang="en-IN" dirty="0"/>
          </a:p>
          <a:p>
            <a:r>
              <a:rPr lang="en-IN" sz="2400" dirty="0"/>
              <a:t>http://qutip.org/docs/latest/guide/dynamics/dynamics-monte.html</a:t>
            </a:r>
          </a:p>
        </p:txBody>
      </p:sp>
    </p:spTree>
    <p:extLst>
      <p:ext uri="{BB962C8B-B14F-4D97-AF65-F5344CB8AC3E}">
        <p14:creationId xmlns:p14="http://schemas.microsoft.com/office/powerpoint/2010/main" val="18302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9F170-1F69-4C57-A9DD-49193919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04956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BD739-2B6F-4FF5-9251-BB0365CD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22" y="2255545"/>
            <a:ext cx="4008384" cy="43939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Stochastic decay due Spontaneous emissions.</a:t>
            </a:r>
          </a:p>
          <a:p>
            <a:r>
              <a:rPr lang="en-US" sz="2000" dirty="0"/>
              <a:t>A system in shown state, emits photon with probability prop. to Pe(A). </a:t>
            </a:r>
          </a:p>
          <a:p>
            <a:r>
              <a:rPr lang="en-US" sz="2000" dirty="0"/>
              <a:t>Single photon sources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3ACE11F-CC62-48E7-9F90-3B0C2EB0C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73" y="967654"/>
            <a:ext cx="6253212" cy="93798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22BAE3-9431-45B0-ACCF-975A61E2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79" y="2103391"/>
            <a:ext cx="4763243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E22F-616A-425B-B900-F229695A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Quantum Trajectory Approach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FAC21F11-F527-48D5-B409-66C4602DB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200"/>
            <a:ext cx="4031395" cy="29034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9C4C4-A8EB-41A4-A5F1-7883342F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Trajectory </a:t>
            </a:r>
            <a:r>
              <a:rPr lang="en-US" dirty="0"/>
              <a:t>: a possible path that can be taken by a single realization of quantum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such trajectories averaged out to give approximate results.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D232853-83BD-40DA-AA70-39FAD888C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82" y="3497359"/>
            <a:ext cx="4280550" cy="30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B333-3B43-41F4-965F-109311AD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3" y="1889753"/>
            <a:ext cx="10515600" cy="132556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4" name="Content Placeholder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B3F95E-D1CC-415C-9FE8-CA6724F60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05" y="89132"/>
            <a:ext cx="4329460" cy="3235457"/>
          </a:xfrm>
        </p:spPr>
      </p:pic>
      <p:pic>
        <p:nvPicPr>
          <p:cNvPr id="16" name="Content Placeholder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1B3EF4-1A7C-459E-9F10-8D8526B36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05" y="3433863"/>
            <a:ext cx="4329460" cy="3235457"/>
          </a:xfr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3FAF671B-F5FE-41E5-AB91-922C8A5B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45" y="2709077"/>
            <a:ext cx="3213832" cy="26040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11D3C3-C2A4-451F-9F1A-FF349F2EF0AB}"/>
              </a:ext>
            </a:extLst>
          </p:cNvPr>
          <p:cNvSpPr txBox="1"/>
          <p:nvPr/>
        </p:nvSpPr>
        <p:spPr>
          <a:xfrm>
            <a:off x="554477" y="603115"/>
            <a:ext cx="59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Two-level system under pi Gaussian pulse</a:t>
            </a:r>
          </a:p>
          <a:p>
            <a:r>
              <a:rPr lang="en-IN" sz="2400" dirty="0"/>
              <a:t>	</a:t>
            </a:r>
            <a:r>
              <a:rPr lang="en-IN" dirty="0"/>
              <a:t>FWHM = tau/10 = 1/(10*gamma)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B4723-64F4-42E8-8B30-7577BADD08CC}"/>
              </a:ext>
            </a:extLst>
          </p:cNvPr>
          <p:cNvSpPr txBox="1"/>
          <p:nvPr/>
        </p:nvSpPr>
        <p:spPr>
          <a:xfrm>
            <a:off x="2047321" y="5352834"/>
            <a:ext cx="573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E_n</a:t>
            </a:r>
            <a:r>
              <a:rPr lang="en-IN" dirty="0"/>
              <a:t> = 1.0098,  (</a:t>
            </a:r>
            <a:r>
              <a:rPr lang="en-IN" dirty="0" err="1"/>
              <a:t>E_n</a:t>
            </a:r>
            <a:r>
              <a:rPr lang="en-IN" dirty="0"/>
              <a:t>&gt;1)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Re-excitations!!</a:t>
            </a:r>
          </a:p>
        </p:txBody>
      </p:sp>
    </p:spTree>
    <p:extLst>
      <p:ext uri="{BB962C8B-B14F-4D97-AF65-F5344CB8AC3E}">
        <p14:creationId xmlns:p14="http://schemas.microsoft.com/office/powerpoint/2010/main" val="30897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FBCC-939F-4B0C-A8D7-52FABF26041E}"/>
              </a:ext>
            </a:extLst>
          </p:cNvPr>
          <p:cNvSpPr txBox="1">
            <a:spLocks/>
          </p:cNvSpPr>
          <p:nvPr/>
        </p:nvSpPr>
        <p:spPr>
          <a:xfrm>
            <a:off x="651753" y="18897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BC40D-D30E-4C94-ACFE-FA9D4A3A125D}"/>
              </a:ext>
            </a:extLst>
          </p:cNvPr>
          <p:cNvSpPr txBox="1"/>
          <p:nvPr/>
        </p:nvSpPr>
        <p:spPr>
          <a:xfrm>
            <a:off x="554477" y="603115"/>
            <a:ext cx="59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Re-excitations under 2-pi Gaussian pulse</a:t>
            </a:r>
          </a:p>
          <a:p>
            <a:r>
              <a:rPr lang="en-IN" sz="2400" dirty="0"/>
              <a:t>	</a:t>
            </a:r>
            <a:r>
              <a:rPr lang="en-IN" dirty="0"/>
              <a:t>FWHM = tau/10 = 1/(10*gamma)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7D53B-6EC4-45E4-A057-E5EAC011B5EB}"/>
              </a:ext>
            </a:extLst>
          </p:cNvPr>
          <p:cNvSpPr txBox="1"/>
          <p:nvPr/>
        </p:nvSpPr>
        <p:spPr>
          <a:xfrm>
            <a:off x="1155584" y="4832001"/>
            <a:ext cx="573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E_n</a:t>
            </a:r>
            <a:r>
              <a:rPr lang="en-IN" dirty="0"/>
              <a:t> = 0.0991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P_2 &gt; P_1 !!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6276FD7-4AC2-4632-8682-C3E3B2D4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60" y="273068"/>
            <a:ext cx="3910117" cy="2922076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54ECD5-004A-47DB-9995-F2CA4F1B7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8" y="3458983"/>
            <a:ext cx="4073391" cy="3044093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C6ABD53B-6C09-4A29-B99C-CFD24779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11" y="3458983"/>
            <a:ext cx="4073391" cy="304409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C1F4DC70-FCD6-468D-B8E8-C20AA4CC6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" y="2582810"/>
            <a:ext cx="2685864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551-3806-483F-8388-52AB1AA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E_n</a:t>
            </a:r>
            <a:r>
              <a:rPr lang="en-IN" sz="2800" b="1" dirty="0"/>
              <a:t> and Photocounts (P_1, P_2) </a:t>
            </a:r>
            <a:br>
              <a:rPr lang="en-IN" sz="2800" b="1" dirty="0"/>
            </a:br>
            <a:r>
              <a:rPr lang="en-IN" sz="2800" b="1" dirty="0"/>
              <a:t>	Vs Pulse area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52FDD0-BF5B-442E-B782-140A35D6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725477" cy="353140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7E8CABD-8A4C-4F93-88CA-DB0CFDEF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43977"/>
            <a:ext cx="4725477" cy="34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551-3806-483F-8388-52AB1AA7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Photon number Purity Vs Pulse area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A92ECB-7F74-491D-8D51-D1DF69F3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6" y="2141607"/>
            <a:ext cx="2918298" cy="128739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3EDC1E2-4287-443D-BE32-CF38E728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96" y="1310478"/>
            <a:ext cx="6015957" cy="42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5CBD5-EF4E-454A-BBFC-411409C92155}"/>
              </a:ext>
            </a:extLst>
          </p:cNvPr>
          <p:cNvSpPr txBox="1"/>
          <p:nvPr/>
        </p:nvSpPr>
        <p:spPr>
          <a:xfrm>
            <a:off x="838200" y="745728"/>
            <a:ext cx="5972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n-pi Gaussian pulses</a:t>
            </a:r>
          </a:p>
          <a:p>
            <a:endParaRPr lang="en-IN" sz="2400" dirty="0"/>
          </a:p>
          <a:p>
            <a:r>
              <a:rPr lang="en-IN" dirty="0"/>
              <a:t>FWHM = tau/10 = 1/(10*gamma)</a:t>
            </a:r>
            <a:endParaRPr lang="en-IN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775CF-B411-4F07-97C4-0C1BEF6C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F5FA643-3BF5-401B-9C28-7E291A92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6077"/>
            <a:ext cx="4259301" cy="3183026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5EBCCC-328A-473C-BA20-110E900EC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7" y="3429000"/>
            <a:ext cx="4375821" cy="3270103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5D73FA-ECF9-49EC-8402-82A1838EE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6" y="158897"/>
            <a:ext cx="4375821" cy="32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647A3DB-E0A0-45CB-86DC-F6FCA069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" y="9728"/>
            <a:ext cx="2664042" cy="2500009"/>
          </a:xfrm>
          <a:prstGeom prst="rect">
            <a:avLst/>
          </a:prstGeom>
        </p:spPr>
      </p:pic>
      <p:pic>
        <p:nvPicPr>
          <p:cNvPr id="5" name="Picture 4" descr="A picture containing text, light, lit, night&#10;&#10;Description automatically generated">
            <a:extLst>
              <a:ext uri="{FF2B5EF4-FFF2-40B4-BE49-F238E27FC236}">
                <a16:creationId xmlns:a16="http://schemas.microsoft.com/office/drawing/2014/main" id="{BC8B3315-EEBD-40F9-B442-15B1EF915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6588"/>
            <a:ext cx="2971333" cy="435168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E9980-F5DB-4E79-ABAE-AF509DE8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70" y="13149"/>
            <a:ext cx="2835728" cy="2496588"/>
          </a:xfrm>
          <a:prstGeom prst="rect">
            <a:avLst/>
          </a:prstGeom>
        </p:spPr>
      </p:pic>
      <p:pic>
        <p:nvPicPr>
          <p:cNvPr id="9" name="Picture 8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B2B5AA5-0C12-41FF-8334-8EC232E41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67" y="2445411"/>
            <a:ext cx="2971333" cy="445251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2848B5E-F7BA-4CE4-BCC9-B959CF9A8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51" y="9728"/>
            <a:ext cx="2565723" cy="2486860"/>
          </a:xfrm>
          <a:prstGeom prst="rect">
            <a:avLst/>
          </a:prstGeom>
        </p:spPr>
      </p:pic>
      <p:pic>
        <p:nvPicPr>
          <p:cNvPr id="13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0C21AB26-1328-4F42-878E-4E164A0EF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51" y="2445411"/>
            <a:ext cx="2892411" cy="4452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49142-FCE9-4CF0-8608-1D9AF44A0467}"/>
              </a:ext>
            </a:extLst>
          </p:cNvPr>
          <p:cNvSpPr txBox="1"/>
          <p:nvPr/>
        </p:nvSpPr>
        <p:spPr>
          <a:xfrm>
            <a:off x="6405473" y="240144"/>
            <a:ext cx="13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P_1(t)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14421-4205-4E18-A1D5-9C9EF86D6DB0}"/>
              </a:ext>
            </a:extLst>
          </p:cNvPr>
          <p:cNvSpPr txBox="1"/>
          <p:nvPr/>
        </p:nvSpPr>
        <p:spPr>
          <a:xfrm>
            <a:off x="6096000" y="2927758"/>
            <a:ext cx="11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P_2(t1,t2)</a:t>
            </a:r>
          </a:p>
        </p:txBody>
      </p:sp>
    </p:spTree>
    <p:extLst>
      <p:ext uri="{BB962C8B-B14F-4D97-AF65-F5344CB8AC3E}">
        <p14:creationId xmlns:p14="http://schemas.microsoft.com/office/powerpoint/2010/main" val="27143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382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Whitney-Semibold</vt:lpstr>
      <vt:lpstr>Office Theme</vt:lpstr>
      <vt:lpstr>Signatures of two-photon pulses from a quantum two-level system</vt:lpstr>
      <vt:lpstr> </vt:lpstr>
      <vt:lpstr>Quantum Trajectory Approach</vt:lpstr>
      <vt:lpstr> </vt:lpstr>
      <vt:lpstr>PowerPoint Presentation</vt:lpstr>
      <vt:lpstr>E_n and Photocounts (P_1, P_2)   Vs Pulse area</vt:lpstr>
      <vt:lpstr>Photon number Purity Vs Pulse area</vt:lpstr>
      <vt:lpstr> </vt:lpstr>
      <vt:lpstr>PowerPoint Presentation</vt:lpstr>
      <vt:lpstr> </vt:lpstr>
      <vt:lpstr>(simulating 10’s of millions of trajectories)  “From Reference [1]” </vt:lpstr>
      <vt:lpstr>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Signatures of two-photon pulses from a quantum two-level system</dc:title>
  <dc:creator>Abhinav Sharma</dc:creator>
  <cp:lastModifiedBy>Abhinav Sharma</cp:lastModifiedBy>
  <cp:revision>30</cp:revision>
  <dcterms:created xsi:type="dcterms:W3CDTF">2021-05-13T22:57:49Z</dcterms:created>
  <dcterms:modified xsi:type="dcterms:W3CDTF">2021-05-15T20:50:28Z</dcterms:modified>
</cp:coreProperties>
</file>