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2" r:id="rId4"/>
    <p:sldId id="266" r:id="rId5"/>
    <p:sldId id="261" r:id="rId6"/>
    <p:sldId id="263" r:id="rId7"/>
    <p:sldId id="264" r:id="rId8"/>
    <p:sldId id="265"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0506-37F5-42F8-BE0D-A662FF17FB68}"/>
              </a:ext>
            </a:extLst>
          </p:cNvPr>
          <p:cNvSpPr>
            <a:spLocks noGrp="1"/>
          </p:cNvSpPr>
          <p:nvPr>
            <p:ph type="ctrTitle"/>
          </p:nvPr>
        </p:nvSpPr>
        <p:spPr>
          <a:xfrm>
            <a:off x="1876424" y="1122363"/>
            <a:ext cx="8791575" cy="2825384"/>
          </a:xfrm>
        </p:spPr>
        <p:txBody>
          <a:bodyPr>
            <a:noAutofit/>
          </a:bodyPr>
          <a:lstStyle/>
          <a:p>
            <a:pPr algn="ctr"/>
            <a:r>
              <a:rPr lang="en-US" sz="4000" dirty="0"/>
              <a:t>H1-B Visa prediction using machine learning techniques</a:t>
            </a:r>
            <a:endParaRPr lang="en-IN" sz="4000" dirty="0"/>
          </a:p>
        </p:txBody>
      </p:sp>
      <p:sp>
        <p:nvSpPr>
          <p:cNvPr id="3" name="Subtitle 2">
            <a:extLst>
              <a:ext uri="{FF2B5EF4-FFF2-40B4-BE49-F238E27FC236}">
                <a16:creationId xmlns:a16="http://schemas.microsoft.com/office/drawing/2014/main" id="{2DF59808-6CDD-48B5-9F1A-4F82DCBFA81F}"/>
              </a:ext>
            </a:extLst>
          </p:cNvPr>
          <p:cNvSpPr>
            <a:spLocks noGrp="1"/>
          </p:cNvSpPr>
          <p:nvPr>
            <p:ph type="subTitle" idx="1"/>
          </p:nvPr>
        </p:nvSpPr>
        <p:spPr>
          <a:xfrm>
            <a:off x="7883371" y="3602038"/>
            <a:ext cx="2784628" cy="2363756"/>
          </a:xfrm>
        </p:spPr>
        <p:txBody>
          <a:bodyPr>
            <a:normAutofit/>
          </a:bodyPr>
          <a:lstStyle/>
          <a:p>
            <a:endParaRPr lang="en-US" dirty="0"/>
          </a:p>
          <a:p>
            <a:endParaRPr lang="en-US" dirty="0"/>
          </a:p>
          <a:p>
            <a:endParaRPr lang="en-IN" dirty="0"/>
          </a:p>
        </p:txBody>
      </p:sp>
    </p:spTree>
    <p:extLst>
      <p:ext uri="{BB962C8B-B14F-4D97-AF65-F5344CB8AC3E}">
        <p14:creationId xmlns:p14="http://schemas.microsoft.com/office/powerpoint/2010/main" val="296221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332-7F62-4588-B735-ED5077493521}"/>
              </a:ext>
            </a:extLst>
          </p:cNvPr>
          <p:cNvSpPr>
            <a:spLocks noGrp="1"/>
          </p:cNvSpPr>
          <p:nvPr>
            <p:ph type="title"/>
          </p:nvPr>
        </p:nvSpPr>
        <p:spPr>
          <a:xfrm>
            <a:off x="1141413" y="106539"/>
            <a:ext cx="9905998" cy="805640"/>
          </a:xfrm>
        </p:spPr>
        <p:txBody>
          <a:bodyPr>
            <a:normAutofit/>
          </a:bodyPr>
          <a:lstStyle/>
          <a:p>
            <a:r>
              <a:rPr lang="en-US" dirty="0"/>
              <a:t>Flow of work</a:t>
            </a:r>
            <a:endParaRPr lang="en-IN" dirty="0"/>
          </a:p>
        </p:txBody>
      </p:sp>
      <p:sp>
        <p:nvSpPr>
          <p:cNvPr id="4" name="Rectangle 3">
            <a:extLst>
              <a:ext uri="{FF2B5EF4-FFF2-40B4-BE49-F238E27FC236}">
                <a16:creationId xmlns:a16="http://schemas.microsoft.com/office/drawing/2014/main" id="{D044B876-31B4-469A-8D62-38DCF13311A1}"/>
              </a:ext>
            </a:extLst>
          </p:cNvPr>
          <p:cNvSpPr/>
          <p:nvPr/>
        </p:nvSpPr>
        <p:spPr>
          <a:xfrm>
            <a:off x="4154748" y="845606"/>
            <a:ext cx="3568823" cy="4882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Collect data</a:t>
            </a:r>
            <a:endParaRPr lang="en-IN" dirty="0"/>
          </a:p>
        </p:txBody>
      </p:sp>
      <p:sp>
        <p:nvSpPr>
          <p:cNvPr id="5" name="Arrow: Down 4">
            <a:extLst>
              <a:ext uri="{FF2B5EF4-FFF2-40B4-BE49-F238E27FC236}">
                <a16:creationId xmlns:a16="http://schemas.microsoft.com/office/drawing/2014/main" id="{6FEEA882-389F-4127-96D2-5C3313E9208D}"/>
              </a:ext>
            </a:extLst>
          </p:cNvPr>
          <p:cNvSpPr/>
          <p:nvPr/>
        </p:nvSpPr>
        <p:spPr>
          <a:xfrm>
            <a:off x="5712564" y="1327236"/>
            <a:ext cx="585926" cy="59367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03271BE-71F6-49DE-B7B2-A1B74B7C398A}"/>
              </a:ext>
            </a:extLst>
          </p:cNvPr>
          <p:cNvSpPr/>
          <p:nvPr/>
        </p:nvSpPr>
        <p:spPr>
          <a:xfrm>
            <a:off x="4123458" y="1906484"/>
            <a:ext cx="3595456" cy="4882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 cleaning and preprocessing</a:t>
            </a:r>
            <a:endParaRPr lang="en-IN" dirty="0"/>
          </a:p>
        </p:txBody>
      </p:sp>
      <p:sp>
        <p:nvSpPr>
          <p:cNvPr id="7" name="Arrow: Down 6">
            <a:extLst>
              <a:ext uri="{FF2B5EF4-FFF2-40B4-BE49-F238E27FC236}">
                <a16:creationId xmlns:a16="http://schemas.microsoft.com/office/drawing/2014/main" id="{C4D44E61-D353-42CF-8E1B-42D70F379909}"/>
              </a:ext>
            </a:extLst>
          </p:cNvPr>
          <p:cNvSpPr/>
          <p:nvPr/>
        </p:nvSpPr>
        <p:spPr>
          <a:xfrm>
            <a:off x="5712564" y="2385854"/>
            <a:ext cx="585926" cy="57043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8BAA1E8-37C9-4C0F-94CD-D67729221EAB}"/>
              </a:ext>
            </a:extLst>
          </p:cNvPr>
          <p:cNvSpPr/>
          <p:nvPr/>
        </p:nvSpPr>
        <p:spPr>
          <a:xfrm>
            <a:off x="4123459" y="2954045"/>
            <a:ext cx="3595455" cy="4882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Feature engineering</a:t>
            </a:r>
            <a:endParaRPr lang="en-IN" dirty="0"/>
          </a:p>
        </p:txBody>
      </p:sp>
      <p:sp>
        <p:nvSpPr>
          <p:cNvPr id="9" name="Arrow: Down 8">
            <a:extLst>
              <a:ext uri="{FF2B5EF4-FFF2-40B4-BE49-F238E27FC236}">
                <a16:creationId xmlns:a16="http://schemas.microsoft.com/office/drawing/2014/main" id="{F22C030C-706A-437D-9084-7DE7E396CAAF}"/>
              </a:ext>
            </a:extLst>
          </p:cNvPr>
          <p:cNvSpPr/>
          <p:nvPr/>
        </p:nvSpPr>
        <p:spPr>
          <a:xfrm>
            <a:off x="5690261" y="3442317"/>
            <a:ext cx="585926" cy="53597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46A147-05CB-48D2-979D-48D947740399}"/>
              </a:ext>
            </a:extLst>
          </p:cNvPr>
          <p:cNvSpPr/>
          <p:nvPr/>
        </p:nvSpPr>
        <p:spPr>
          <a:xfrm>
            <a:off x="4150091" y="3978289"/>
            <a:ext cx="3568823" cy="5615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Training and testing of predicting models</a:t>
            </a:r>
            <a:endParaRPr lang="en-IN" dirty="0"/>
          </a:p>
        </p:txBody>
      </p:sp>
      <p:sp>
        <p:nvSpPr>
          <p:cNvPr id="12" name="Arrow: Down 11">
            <a:extLst>
              <a:ext uri="{FF2B5EF4-FFF2-40B4-BE49-F238E27FC236}">
                <a16:creationId xmlns:a16="http://schemas.microsoft.com/office/drawing/2014/main" id="{93E9894A-0397-48EF-8DFD-F740CFFAEB9D}"/>
              </a:ext>
            </a:extLst>
          </p:cNvPr>
          <p:cNvSpPr/>
          <p:nvPr/>
        </p:nvSpPr>
        <p:spPr>
          <a:xfrm>
            <a:off x="5681546" y="4539818"/>
            <a:ext cx="585926" cy="56152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545BB7C-7E87-41F7-B336-C3BD0812B0CB}"/>
              </a:ext>
            </a:extLst>
          </p:cNvPr>
          <p:cNvSpPr/>
          <p:nvPr/>
        </p:nvSpPr>
        <p:spPr>
          <a:xfrm>
            <a:off x="4164887" y="5101347"/>
            <a:ext cx="3560054" cy="4882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Comparision</a:t>
            </a:r>
            <a:r>
              <a:rPr lang="en-US" dirty="0"/>
              <a:t> of all models in result</a:t>
            </a:r>
            <a:endParaRPr lang="en-IN" dirty="0"/>
          </a:p>
        </p:txBody>
      </p:sp>
      <p:sp>
        <p:nvSpPr>
          <p:cNvPr id="14" name="Arrow: Down 13">
            <a:extLst>
              <a:ext uri="{FF2B5EF4-FFF2-40B4-BE49-F238E27FC236}">
                <a16:creationId xmlns:a16="http://schemas.microsoft.com/office/drawing/2014/main" id="{E88C6635-3BE8-42C8-887E-5009EF39EF72}"/>
              </a:ext>
            </a:extLst>
          </p:cNvPr>
          <p:cNvSpPr/>
          <p:nvPr/>
        </p:nvSpPr>
        <p:spPr>
          <a:xfrm>
            <a:off x="5712564" y="5589619"/>
            <a:ext cx="528222" cy="48827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4C9375C-8FF1-4498-A1CF-FA93D3AA6077}"/>
              </a:ext>
            </a:extLst>
          </p:cNvPr>
          <p:cNvSpPr/>
          <p:nvPr/>
        </p:nvSpPr>
        <p:spPr>
          <a:xfrm>
            <a:off x="4164887" y="6097892"/>
            <a:ext cx="3554027" cy="4860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Conclusion</a:t>
            </a:r>
            <a:endParaRPr lang="en-IN" dirty="0"/>
          </a:p>
        </p:txBody>
      </p:sp>
    </p:spTree>
    <p:extLst>
      <p:ext uri="{BB962C8B-B14F-4D97-AF65-F5344CB8AC3E}">
        <p14:creationId xmlns:p14="http://schemas.microsoft.com/office/powerpoint/2010/main" val="300404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48D1-93CF-470F-B1C8-299B5421C1B0}"/>
              </a:ext>
            </a:extLst>
          </p:cNvPr>
          <p:cNvSpPr>
            <a:spLocks noGrp="1"/>
          </p:cNvSpPr>
          <p:nvPr>
            <p:ph type="title"/>
          </p:nvPr>
        </p:nvSpPr>
        <p:spPr>
          <a:xfrm>
            <a:off x="1141413" y="618518"/>
            <a:ext cx="9905998" cy="757521"/>
          </a:xfrm>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9F717E7D-F007-414F-91A3-C9AB00F7A474}"/>
              </a:ext>
            </a:extLst>
          </p:cNvPr>
          <p:cNvSpPr>
            <a:spLocks noGrp="1"/>
          </p:cNvSpPr>
          <p:nvPr>
            <p:ph idx="1"/>
          </p:nvPr>
        </p:nvSpPr>
        <p:spPr>
          <a:xfrm>
            <a:off x="1141413" y="1376039"/>
            <a:ext cx="9905999" cy="4847207"/>
          </a:xfrm>
        </p:spPr>
        <p:txBody>
          <a:bodyPr>
            <a:noAutofit/>
          </a:bodyPr>
          <a:lstStyle/>
          <a:p>
            <a:pPr marL="0" indent="0" algn="just">
              <a:buNone/>
            </a:pPr>
            <a:r>
              <a:rPr lang="en-US" sz="2000" dirty="0">
                <a:latin typeface="Calibri" panose="020F0502020204030204" pitchFamily="34" charset="0"/>
                <a:cs typeface="Calibri" panose="020F0502020204030204" pitchFamily="34" charset="0"/>
              </a:rPr>
              <a:t>The H-1B is an employment-based visa in the United States, which allows U.S. employers to temporarily employ foreign workers in specialty occupations. The visa request is applied by the foreign national’s company to the US embassy. So, one year of experience counts as one point. Hence, the user has to collect a total of 12 points in order to qualify for the visa. The chances of getting accepted are very slim due to the restrictions imposed by the United States Government. It has become even more difficult to secure the H-1B visa due to the changes in the procedures and the laws. This is the most common and legal visa status and for international students who complete their college / higher education (Master, PhD) and work in a full-time position. The status of H-1B visa will definitely influence the life and work, and even the career of the international </a:t>
            </a:r>
            <a:r>
              <a:rPr lang="en-US" sz="2000" dirty="0" err="1">
                <a:latin typeface="Calibri" panose="020F0502020204030204" pitchFamily="34" charset="0"/>
                <a:cs typeface="Calibri" panose="020F0502020204030204" pitchFamily="34" charset="0"/>
              </a:rPr>
              <a:t>students.So</a:t>
            </a:r>
            <a:r>
              <a:rPr lang="en-US" sz="2000" dirty="0">
                <a:latin typeface="Calibri" panose="020F0502020204030204" pitchFamily="34" charset="0"/>
                <a:cs typeface="Calibri" panose="020F0502020204030204" pitchFamily="34" charset="0"/>
              </a:rPr>
              <a:t>, this project tries to use algorithm learned in machine learning class, analyze historical H-1B data to produce helpful information. In this project, the proposed system plays the role of predicting the corresponding petition issued for a H-1B visa. The selection depends upon a plethora of factors such as wage, employer, work experience, proficiency, field of work and many more.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04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B6ED-A787-4C35-9106-6927D9003057}"/>
              </a:ext>
            </a:extLst>
          </p:cNvPr>
          <p:cNvSpPr>
            <a:spLocks noGrp="1"/>
          </p:cNvSpPr>
          <p:nvPr>
            <p:ph type="title"/>
          </p:nvPr>
        </p:nvSpPr>
        <p:spPr>
          <a:xfrm>
            <a:off x="1141412" y="550415"/>
            <a:ext cx="9905998" cy="710214"/>
          </a:xfrm>
        </p:spPr>
        <p:txBody>
          <a:bodyPr>
            <a:normAutofit/>
          </a:bodyPr>
          <a:lstStyle/>
          <a:p>
            <a:r>
              <a:rPr lang="en-US" sz="4000" dirty="0"/>
              <a:t>Purpose</a:t>
            </a:r>
            <a:endParaRPr lang="en-IN" sz="4000" dirty="0"/>
          </a:p>
        </p:txBody>
      </p:sp>
      <p:sp>
        <p:nvSpPr>
          <p:cNvPr id="3" name="Content Placeholder 2">
            <a:extLst>
              <a:ext uri="{FF2B5EF4-FFF2-40B4-BE49-F238E27FC236}">
                <a16:creationId xmlns:a16="http://schemas.microsoft.com/office/drawing/2014/main" id="{DF440D48-B3DF-413B-BB40-9390B22676BD}"/>
              </a:ext>
            </a:extLst>
          </p:cNvPr>
          <p:cNvSpPr>
            <a:spLocks noGrp="1"/>
          </p:cNvSpPr>
          <p:nvPr>
            <p:ph idx="1"/>
          </p:nvPr>
        </p:nvSpPr>
        <p:spPr>
          <a:xfrm>
            <a:off x="1141412" y="1260629"/>
            <a:ext cx="9905999" cy="5193438"/>
          </a:xfrm>
        </p:spPr>
        <p:txBody>
          <a:bodyPr>
            <a:noAutofit/>
          </a:bodyPr>
          <a:lstStyle/>
          <a:p>
            <a:pPr marL="0" indent="0" algn="just">
              <a:buNone/>
            </a:pPr>
            <a:r>
              <a:rPr lang="en-US" sz="2200" dirty="0">
                <a:latin typeface="Calibri" panose="020F0502020204030204" pitchFamily="34" charset="0"/>
                <a:cs typeface="Calibri" panose="020F0502020204030204" pitchFamily="34" charset="0"/>
              </a:rPr>
              <a:t>The purpose of this project is to predict whether a petition for H-1B visa will get selected or not. There are various factors involved to get the H-1B visa. This is the most common and legal visa status and for international students who complete their college / higher education (Master, PhD) and work in a full-time position. In addition, our analysis will also provide some statistic data to answer some questions. Such as: What is the top companies that have apply to the H-1B for employees? What is the trend of total number of H-1B application is? What is the top popular Job Title and Worksites for H-1B Visa holders? What is the salary mean values of respective Job Titles? As H-1B visa is the most common and legal status for the international student, these data might help to guard them to choose the easier way to work in the United State and accomplish their American Dream.</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548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CE4B-E8CB-4DD6-A05D-DD31C3764ACA}"/>
              </a:ext>
            </a:extLst>
          </p:cNvPr>
          <p:cNvSpPr>
            <a:spLocks noGrp="1"/>
          </p:cNvSpPr>
          <p:nvPr>
            <p:ph type="title"/>
          </p:nvPr>
        </p:nvSpPr>
        <p:spPr>
          <a:xfrm>
            <a:off x="1141413" y="618518"/>
            <a:ext cx="9905998" cy="1085995"/>
          </a:xfrm>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9641384C-3A15-47C6-8291-415B134A6C2A}"/>
              </a:ext>
            </a:extLst>
          </p:cNvPr>
          <p:cNvSpPr>
            <a:spLocks noGrp="1"/>
          </p:cNvSpPr>
          <p:nvPr>
            <p:ph idx="1"/>
          </p:nvPr>
        </p:nvSpPr>
        <p:spPr>
          <a:xfrm>
            <a:off x="1141412" y="1855433"/>
            <a:ext cx="9905999" cy="3935768"/>
          </a:xfrm>
        </p:spPr>
        <p:txBody>
          <a:bodyPr>
            <a:normAutofit/>
          </a:bodyPr>
          <a:lstStyle/>
          <a:p>
            <a:pPr marL="0" indent="0" algn="just">
              <a:buNone/>
            </a:pPr>
            <a:r>
              <a:rPr lang="en-US" sz="2200" dirty="0">
                <a:latin typeface="Calibri" panose="020F0502020204030204" pitchFamily="34" charset="0"/>
                <a:cs typeface="Calibri" panose="020F0502020204030204" pitchFamily="34" charset="0"/>
              </a:rPr>
              <a:t>There are various machine learning algorithms by which we can predict if H-1B visa petition will get approval or not. In this project, we will get the H-1B  visa approval prediction  with various algorithms and we will try to find the algorithm by which we can get the most accurate result. </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883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25EA-AF80-43D1-8885-D0C9CA4DB12C}"/>
              </a:ext>
            </a:extLst>
          </p:cNvPr>
          <p:cNvSpPr>
            <a:spLocks noGrp="1"/>
          </p:cNvSpPr>
          <p:nvPr>
            <p:ph type="title"/>
          </p:nvPr>
        </p:nvSpPr>
        <p:spPr>
          <a:xfrm>
            <a:off x="1141413" y="932154"/>
            <a:ext cx="9905998" cy="958789"/>
          </a:xfrm>
        </p:spPr>
        <p:txBody>
          <a:bodyPr>
            <a:normAutofit/>
          </a:bodyPr>
          <a:lstStyle/>
          <a:p>
            <a:pPr algn="just"/>
            <a:r>
              <a:rPr lang="en-US" sz="4000" dirty="0"/>
              <a:t>requirements</a:t>
            </a:r>
            <a:endParaRPr lang="en-IN" sz="4000" dirty="0"/>
          </a:p>
        </p:txBody>
      </p:sp>
      <p:sp>
        <p:nvSpPr>
          <p:cNvPr id="3" name="Content Placeholder 2">
            <a:extLst>
              <a:ext uri="{FF2B5EF4-FFF2-40B4-BE49-F238E27FC236}">
                <a16:creationId xmlns:a16="http://schemas.microsoft.com/office/drawing/2014/main" id="{3A4EC5FA-674C-499F-928D-4A969FB4AE6E}"/>
              </a:ext>
            </a:extLst>
          </p:cNvPr>
          <p:cNvSpPr>
            <a:spLocks noGrp="1"/>
          </p:cNvSpPr>
          <p:nvPr>
            <p:ph idx="1"/>
          </p:nvPr>
        </p:nvSpPr>
        <p:spPr/>
        <p:txBody>
          <a:bodyPr/>
          <a:lstStyle/>
          <a:p>
            <a:pPr algn="just">
              <a:buSzPct val="100000"/>
              <a:buFont typeface="Wingdings" panose="05000000000000000000" pitchFamily="2" charset="2"/>
              <a:buChar char="Ø"/>
            </a:pPr>
            <a:r>
              <a:rPr lang="en-US" dirty="0">
                <a:latin typeface="Calibri" panose="020F0502020204030204" pitchFamily="34" charset="0"/>
                <a:cs typeface="Calibri" panose="020F0502020204030204" pitchFamily="34" charset="0"/>
              </a:rPr>
              <a:t> Hardware Requirements –</a:t>
            </a:r>
            <a:r>
              <a:rPr lang="en-IN" dirty="0">
                <a:latin typeface="Calibri" panose="020F0502020204030204" pitchFamily="34" charset="0"/>
                <a:cs typeface="Calibri" panose="020F0502020204030204" pitchFamily="34" charset="0"/>
              </a:rPr>
              <a:t> </a:t>
            </a:r>
          </a:p>
          <a:p>
            <a:pPr marL="0" indent="0" algn="just">
              <a:buNone/>
            </a:pPr>
            <a:r>
              <a:rPr lang="en-IN" dirty="0">
                <a:latin typeface="Calibri" panose="020F0502020204030204" pitchFamily="34" charset="0"/>
                <a:cs typeface="Calibri" panose="020F0502020204030204" pitchFamily="34" charset="0"/>
              </a:rPr>
              <a:t>	Input devices –</a:t>
            </a:r>
            <a:r>
              <a:rPr lang="en-US" dirty="0">
                <a:latin typeface="Calibri" panose="020F0502020204030204" pitchFamily="34" charset="0"/>
                <a:cs typeface="Calibri" panose="020F0502020204030204" pitchFamily="34" charset="0"/>
              </a:rPr>
              <a:t> keyboard , mouse</a:t>
            </a:r>
          </a:p>
          <a:p>
            <a:pPr marL="0" indent="0" algn="just">
              <a:buNone/>
            </a:pPr>
            <a:r>
              <a:rPr lang="en-US" dirty="0">
                <a:latin typeface="Calibri" panose="020F0502020204030204" pitchFamily="34" charset="0"/>
                <a:cs typeface="Calibri" panose="020F0502020204030204" pitchFamily="34" charset="0"/>
              </a:rPr>
              <a:t>	Output devices –</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moniter</a:t>
            </a:r>
            <a:endParaRPr lang="en-IN" dirty="0">
              <a:latin typeface="Calibri" panose="020F0502020204030204" pitchFamily="34" charset="0"/>
              <a:cs typeface="Calibri" panose="020F0502020204030204" pitchFamily="34" charset="0"/>
            </a:endParaRPr>
          </a:p>
          <a:p>
            <a:pPr algn="just">
              <a:buSzPct val="100000"/>
              <a:buFont typeface="Wingdings" panose="05000000000000000000" pitchFamily="2" charset="2"/>
              <a:buChar char="Ø"/>
            </a:pPr>
            <a:r>
              <a:rPr lang="en-IN" dirty="0">
                <a:latin typeface="Calibri" panose="020F0502020204030204" pitchFamily="34" charset="0"/>
                <a:cs typeface="Calibri" panose="020F0502020204030204" pitchFamily="34" charset="0"/>
              </a:rPr>
              <a:t> Software Requirements –</a:t>
            </a:r>
          </a:p>
          <a:p>
            <a:pPr marL="0" indent="0" algn="just">
              <a:buNone/>
            </a:pPr>
            <a:r>
              <a:rPr lang="en-IN" dirty="0">
                <a:latin typeface="Calibri" panose="020F0502020204030204" pitchFamily="34" charset="0"/>
                <a:cs typeface="Calibri" panose="020F0502020204030204" pitchFamily="34" charset="0"/>
              </a:rPr>
              <a:t>	Python, Jupiter Notebook, Various python libraries and modules</a:t>
            </a:r>
          </a:p>
        </p:txBody>
      </p:sp>
    </p:spTree>
    <p:extLst>
      <p:ext uri="{BB962C8B-B14F-4D97-AF65-F5344CB8AC3E}">
        <p14:creationId xmlns:p14="http://schemas.microsoft.com/office/powerpoint/2010/main" val="328657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CB5F-0D0D-4712-82FF-56969C0D67AE}"/>
              </a:ext>
            </a:extLst>
          </p:cNvPr>
          <p:cNvSpPr>
            <a:spLocks noGrp="1"/>
          </p:cNvSpPr>
          <p:nvPr>
            <p:ph type="title"/>
          </p:nvPr>
        </p:nvSpPr>
        <p:spPr>
          <a:xfrm>
            <a:off x="1141413" y="618518"/>
            <a:ext cx="9905998" cy="935074"/>
          </a:xfrm>
        </p:spPr>
        <p:txBody>
          <a:bodyPr>
            <a:normAutofit/>
          </a:bodyPr>
          <a:lstStyle/>
          <a:p>
            <a:pPr algn="just"/>
            <a:r>
              <a:rPr lang="en-US" sz="4000" dirty="0"/>
              <a:t>Proposed solution</a:t>
            </a:r>
            <a:endParaRPr lang="en-IN" sz="4000" dirty="0"/>
          </a:p>
        </p:txBody>
      </p:sp>
      <p:sp>
        <p:nvSpPr>
          <p:cNvPr id="3" name="Content Placeholder 2">
            <a:extLst>
              <a:ext uri="{FF2B5EF4-FFF2-40B4-BE49-F238E27FC236}">
                <a16:creationId xmlns:a16="http://schemas.microsoft.com/office/drawing/2014/main" id="{D51DB43D-1643-4748-BEFA-D411523B36ED}"/>
              </a:ext>
            </a:extLst>
          </p:cNvPr>
          <p:cNvSpPr>
            <a:spLocks noGrp="1"/>
          </p:cNvSpPr>
          <p:nvPr>
            <p:ph idx="1"/>
          </p:nvPr>
        </p:nvSpPr>
        <p:spPr>
          <a:xfrm>
            <a:off x="1141412" y="1633491"/>
            <a:ext cx="9905999" cy="4429958"/>
          </a:xfrm>
        </p:spPr>
        <p:txBody>
          <a:bodyPr/>
          <a:lstStyle/>
          <a:p>
            <a:pPr marL="0" indent="0" algn="just">
              <a:buNone/>
            </a:pPr>
            <a:r>
              <a:rPr lang="en-US" sz="2200" dirty="0">
                <a:latin typeface="Calibri" panose="020F0502020204030204" pitchFamily="34" charset="0"/>
                <a:cs typeface="Calibri" panose="020F0502020204030204" pitchFamily="34" charset="0"/>
              </a:rPr>
              <a:t>Our model and analysis will provide a whole picture of the different approval rates by comparing different conditions based on previous data. In addition, our analysis will also provide some statistic data to visualize the characteristics of the application case and trends. In order to predict the status, we will be training the model with occupation category, prevailing wage, Year of application and Job duration after removing the outliers and applying label encoding to all the categorical data. For analysis part we’ll be plotting different graphs to get a relevant inference and eye appealing layout.</a:t>
            </a:r>
            <a:endParaRPr lang="en-IN" sz="22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31114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7335-ECFD-4D93-AD0E-093468A261CD}"/>
              </a:ext>
            </a:extLst>
          </p:cNvPr>
          <p:cNvSpPr>
            <a:spLocks noGrp="1"/>
          </p:cNvSpPr>
          <p:nvPr>
            <p:ph type="title"/>
          </p:nvPr>
        </p:nvSpPr>
        <p:spPr>
          <a:xfrm>
            <a:off x="1141413" y="618518"/>
            <a:ext cx="9905998" cy="908441"/>
          </a:xfrm>
        </p:spPr>
        <p:txBody>
          <a:bodyPr/>
          <a:lstStyle/>
          <a:p>
            <a:r>
              <a:rPr lang="en-US" dirty="0" err="1"/>
              <a:t>Theoratical</a:t>
            </a:r>
            <a:r>
              <a:rPr lang="en-US" dirty="0"/>
              <a:t> analysis</a:t>
            </a:r>
            <a:endParaRPr lang="en-IN" dirty="0"/>
          </a:p>
        </p:txBody>
      </p:sp>
      <p:sp>
        <p:nvSpPr>
          <p:cNvPr id="3" name="Content Placeholder 2">
            <a:extLst>
              <a:ext uri="{FF2B5EF4-FFF2-40B4-BE49-F238E27FC236}">
                <a16:creationId xmlns:a16="http://schemas.microsoft.com/office/drawing/2014/main" id="{D61BAE34-357A-44BB-90BE-B883AC942FE8}"/>
              </a:ext>
            </a:extLst>
          </p:cNvPr>
          <p:cNvSpPr>
            <a:spLocks noGrp="1"/>
          </p:cNvSpPr>
          <p:nvPr>
            <p:ph idx="1"/>
          </p:nvPr>
        </p:nvSpPr>
        <p:spPr>
          <a:xfrm>
            <a:off x="1141412" y="1802167"/>
            <a:ext cx="9905999" cy="3989034"/>
          </a:xfrm>
        </p:spPr>
        <p:txBody>
          <a:bodyPr>
            <a:normAutofit/>
          </a:bodyPr>
          <a:lstStyle/>
          <a:p>
            <a:pPr marL="0" indent="0" algn="just">
              <a:buNone/>
            </a:pPr>
            <a:r>
              <a:rPr lang="en-US" sz="2200" dirty="0">
                <a:latin typeface="Calibri" panose="020F0502020204030204" pitchFamily="34" charset="0"/>
                <a:cs typeface="Calibri" panose="020F0502020204030204" pitchFamily="34" charset="0"/>
              </a:rPr>
              <a:t>While selecting the algorithm that gives an accurate prediction, we have gone through a lot of algorithms like Decision tree, Random Forest etc. these algorithms have  given the results abruptly accurate and from them we have selected only one algorithm for the prediction problem that is Logistic Regression (because it has given a better accuracy than others). </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558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4062-3E07-4EFD-8F1A-0E0F1733D7C1}"/>
              </a:ext>
            </a:extLst>
          </p:cNvPr>
          <p:cNvSpPr>
            <a:spLocks noGrp="1"/>
          </p:cNvSpPr>
          <p:nvPr>
            <p:ph type="title"/>
          </p:nvPr>
        </p:nvSpPr>
        <p:spPr>
          <a:xfrm>
            <a:off x="1141413" y="618518"/>
            <a:ext cx="9905998" cy="979463"/>
          </a:xfrm>
        </p:spPr>
        <p:txBody>
          <a:bodyPr/>
          <a:lstStyle/>
          <a:p>
            <a:r>
              <a:rPr lang="en-IN" dirty="0"/>
              <a:t>Algorithms to be used</a:t>
            </a:r>
          </a:p>
        </p:txBody>
      </p:sp>
      <p:sp>
        <p:nvSpPr>
          <p:cNvPr id="3" name="Content Placeholder 2">
            <a:extLst>
              <a:ext uri="{FF2B5EF4-FFF2-40B4-BE49-F238E27FC236}">
                <a16:creationId xmlns:a16="http://schemas.microsoft.com/office/drawing/2014/main" id="{A91CD824-8C11-429F-9102-1D47ADA6D701}"/>
              </a:ext>
            </a:extLst>
          </p:cNvPr>
          <p:cNvSpPr>
            <a:spLocks noGrp="1"/>
          </p:cNvSpPr>
          <p:nvPr>
            <p:ph idx="1"/>
          </p:nvPr>
        </p:nvSpPr>
        <p:spPr>
          <a:xfrm>
            <a:off x="1141412" y="1695634"/>
            <a:ext cx="9905999" cy="4660777"/>
          </a:xfrm>
        </p:spPr>
        <p:txBody>
          <a:bodyPr>
            <a:normAutofit fontScale="92500"/>
          </a:bodyPr>
          <a:lstStyle/>
          <a:p>
            <a:pPr marL="0" indent="0" algn="just">
              <a:buNone/>
            </a:pPr>
            <a:r>
              <a:rPr lang="en-US" sz="2200" dirty="0">
                <a:latin typeface="Calibri" panose="020F0502020204030204" pitchFamily="34" charset="0"/>
                <a:cs typeface="Calibri" panose="020F0502020204030204" pitchFamily="34" charset="0"/>
              </a:rPr>
              <a:t>We have used two algorithms for showcasing the difference between the results of different algorithms.</a:t>
            </a:r>
          </a:p>
          <a:p>
            <a:pPr marL="0" indent="0" algn="just">
              <a:buNone/>
            </a:pPr>
            <a:r>
              <a:rPr lang="en-IN" sz="2200" dirty="0">
                <a:latin typeface="Calibri" panose="020F0502020204030204" pitchFamily="34" charset="0"/>
                <a:cs typeface="Calibri" panose="020F0502020204030204" pitchFamily="34" charset="0"/>
              </a:rPr>
              <a:t>1. Decision Tree –</a:t>
            </a:r>
          </a:p>
          <a:p>
            <a:pPr marL="0" indent="0" algn="just">
              <a:buNone/>
            </a:pPr>
            <a:r>
              <a:rPr lang="en-IN" sz="22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Decision trees model sequential decision problems under uncertainty. A decision tree describes graphically the decisions to be made, the events that may occur, and the outcomes associated with combinations of decisions and events</a:t>
            </a:r>
            <a:endParaRPr lang="en-IN" sz="1800" dirty="0">
              <a:latin typeface="Calibri" panose="020F0502020204030204" pitchFamily="34" charset="0"/>
              <a:cs typeface="Calibri" panose="020F0502020204030204" pitchFamily="34" charset="0"/>
            </a:endParaRPr>
          </a:p>
          <a:p>
            <a:pPr marL="0" indent="0" algn="just">
              <a:buNone/>
            </a:pPr>
            <a:r>
              <a:rPr lang="en-US" sz="2200" dirty="0">
                <a:latin typeface="Calibri" panose="020F0502020204030204" pitchFamily="34" charset="0"/>
                <a:cs typeface="Calibri" panose="020F0502020204030204" pitchFamily="34" charset="0"/>
              </a:rPr>
              <a:t>2. </a:t>
            </a:r>
            <a:r>
              <a:rPr lang="en-US" sz="2200" dirty="0" err="1">
                <a:latin typeface="Calibri" panose="020F0502020204030204" pitchFamily="34" charset="0"/>
                <a:cs typeface="Calibri" panose="020F0502020204030204" pitchFamily="34" charset="0"/>
              </a:rPr>
              <a:t>Losgistic</a:t>
            </a:r>
            <a:r>
              <a:rPr lang="en-US" sz="2200" dirty="0">
                <a:latin typeface="Calibri" panose="020F0502020204030204" pitchFamily="34" charset="0"/>
                <a:cs typeface="Calibri" panose="020F0502020204030204" pitchFamily="34" charset="0"/>
              </a:rPr>
              <a:t> Regression</a:t>
            </a:r>
          </a:p>
          <a:p>
            <a:pPr marL="0" indent="0" algn="just">
              <a:buNone/>
            </a:pPr>
            <a:r>
              <a:rPr lang="en-IN" sz="2200" dirty="0">
                <a:latin typeface="Calibri" panose="020F0502020204030204" pitchFamily="34" charset="0"/>
                <a:cs typeface="Calibri" panose="020F0502020204030204" pitchFamily="34" charset="0"/>
              </a:rPr>
              <a:t>	</a:t>
            </a:r>
            <a:r>
              <a:rPr lang="en-US" sz="1900" dirty="0">
                <a:latin typeface="Calibri" panose="020F0502020204030204" pitchFamily="34" charset="0"/>
                <a:cs typeface="Calibri" panose="020F0502020204030204" pitchFamily="34" charset="0"/>
              </a:rPr>
              <a:t>Logistic regression is basically a supervised classification algorithm. In a classification problem, the target variable (or output), y, can take only discrete values for given set of features (or inputs),X. Contrary to popular belief, logistic regression IS a regression model. The model builds a regression model to predict the probability that a given data entry belongs to the category numbered as “1”.</a:t>
            </a:r>
            <a:endParaRPr lang="en-IN"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845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AD45-09A4-401C-9428-E6690E083CC0}"/>
              </a:ext>
            </a:extLst>
          </p:cNvPr>
          <p:cNvSpPr>
            <a:spLocks noGrp="1"/>
          </p:cNvSpPr>
          <p:nvPr>
            <p:ph type="title"/>
          </p:nvPr>
        </p:nvSpPr>
        <p:spPr>
          <a:xfrm>
            <a:off x="1141413" y="618518"/>
            <a:ext cx="9905998" cy="1014973"/>
          </a:xfrm>
        </p:spPr>
        <p:txBody>
          <a:bodyPr>
            <a:normAutofit/>
          </a:bodyPr>
          <a:lstStyle/>
          <a:p>
            <a:pPr algn="just"/>
            <a:r>
              <a:rPr lang="en-US" sz="4000" dirty="0"/>
              <a:t>Flow of project</a:t>
            </a:r>
            <a:endParaRPr lang="en-IN" sz="4000" dirty="0"/>
          </a:p>
        </p:txBody>
      </p:sp>
      <p:sp>
        <p:nvSpPr>
          <p:cNvPr id="3" name="Content Placeholder 2">
            <a:extLst>
              <a:ext uri="{FF2B5EF4-FFF2-40B4-BE49-F238E27FC236}">
                <a16:creationId xmlns:a16="http://schemas.microsoft.com/office/drawing/2014/main" id="{6277D516-BA23-4EB5-8BB4-42A8147797B7}"/>
              </a:ext>
            </a:extLst>
          </p:cNvPr>
          <p:cNvSpPr>
            <a:spLocks noGrp="1"/>
          </p:cNvSpPr>
          <p:nvPr>
            <p:ph idx="1"/>
          </p:nvPr>
        </p:nvSpPr>
        <p:spPr>
          <a:xfrm>
            <a:off x="1141412" y="1553592"/>
            <a:ext cx="9905999" cy="5149049"/>
          </a:xfrm>
        </p:spPr>
        <p:txBody>
          <a:bodyPr>
            <a:noAutofit/>
          </a:bodyPr>
          <a:lstStyle/>
          <a:p>
            <a:pPr algn="just">
              <a:buFont typeface="Wingdings" panose="05000000000000000000" pitchFamily="2" charset="2"/>
              <a:buChar char="§"/>
            </a:pPr>
            <a:r>
              <a:rPr lang="en-US" sz="2000" dirty="0">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Import everything at once for the complete project at a single instance.</a:t>
            </a:r>
          </a:p>
          <a:p>
            <a:pPr algn="just">
              <a:buFont typeface="Wingdings" panose="05000000000000000000" pitchFamily="2" charset="2"/>
              <a:buChar char="§"/>
            </a:pPr>
            <a:r>
              <a:rPr lang="en-US" sz="2000" dirty="0">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Import the data and load it into a pandas </a:t>
            </a:r>
            <a:r>
              <a:rPr lang="en-US" sz="2000" b="0" i="0" dirty="0" err="1">
                <a:effectLst/>
                <a:latin typeface="Calibri" panose="020F0502020204030204" pitchFamily="34" charset="0"/>
                <a:cs typeface="Calibri" panose="020F0502020204030204" pitchFamily="34" charset="0"/>
              </a:rPr>
              <a:t>dataframe</a:t>
            </a:r>
            <a:r>
              <a:rPr lang="en-US" sz="2000" b="0" i="0" dirty="0">
                <a:effectLst/>
                <a:latin typeface="Calibri" panose="020F0502020204030204" pitchFamily="34" charset="0"/>
                <a:cs typeface="Calibri" panose="020F0502020204030204" pitchFamily="34" charset="0"/>
              </a:rPr>
              <a:t> for further cleaning and Analysis.</a:t>
            </a:r>
          </a:p>
          <a:p>
            <a:pPr algn="just">
              <a:buFont typeface="Wingdings" panose="05000000000000000000" pitchFamily="2" charset="2"/>
              <a:buChar char="§"/>
            </a:pPr>
            <a:r>
              <a:rPr lang="en-US" sz="2000" b="0" i="0" dirty="0">
                <a:effectLst/>
                <a:latin typeface="Calibri" panose="020F0502020204030204" pitchFamily="34" charset="0"/>
                <a:cs typeface="Calibri" panose="020F0502020204030204" pitchFamily="34" charset="0"/>
              </a:rPr>
              <a:t> </a:t>
            </a:r>
            <a:r>
              <a:rPr lang="en-IN" sz="2000" b="0" i="0" dirty="0">
                <a:effectLst/>
                <a:latin typeface="Calibri" panose="020F0502020204030204" pitchFamily="34" charset="0"/>
                <a:cs typeface="Calibri" panose="020F0502020204030204" pitchFamily="34" charset="0"/>
              </a:rPr>
              <a:t>Data Analysis and </a:t>
            </a:r>
            <a:r>
              <a:rPr lang="en-IN" sz="2000" b="0" i="0" dirty="0" err="1">
                <a:effectLst/>
                <a:latin typeface="Calibri" panose="020F0502020204030204" pitchFamily="34" charset="0"/>
                <a:cs typeface="Calibri" panose="020F0502020204030204" pitchFamily="34" charset="0"/>
              </a:rPr>
              <a:t>Preprocessing</a:t>
            </a:r>
            <a:endParaRPr lang="en-IN" sz="2000" b="0" i="0" dirty="0">
              <a:effectLst/>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en-IN" sz="2000" dirty="0">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Filter the rows and keep the ones with case status as 'CERTIFIED' or 'DECLINED’</a:t>
            </a:r>
          </a:p>
          <a:p>
            <a:pPr algn="just">
              <a:buFont typeface="Wingdings" panose="05000000000000000000" pitchFamily="2" charset="2"/>
              <a:buChar char="§"/>
            </a:pPr>
            <a:r>
              <a:rPr lang="en-IN" sz="2000" b="0" i="0" dirty="0">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Remove rows with null values for EMPLOYER_NAME, SOC_NAME, JOB_TITLE, FULL_TIME_POSITION, PREVAILING_WAGE</a:t>
            </a:r>
          </a:p>
          <a:p>
            <a:pPr algn="just">
              <a:buFont typeface="Wingdings" panose="05000000000000000000" pitchFamily="2" charset="2"/>
              <a:buChar char="§"/>
            </a:pPr>
            <a:r>
              <a:rPr lang="en-IN" sz="2000" b="0" i="0" dirty="0">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Find the number of certified and denied of all the needed columns with their count</a:t>
            </a:r>
          </a:p>
          <a:p>
            <a:pPr algn="just">
              <a:buFont typeface="Wingdings" panose="05000000000000000000" pitchFamily="2" charset="2"/>
              <a:buChar char="§"/>
            </a:pPr>
            <a:r>
              <a:rPr lang="en-US" sz="2000" dirty="0">
                <a:latin typeface="Calibri" panose="020F0502020204030204" pitchFamily="34" charset="0"/>
                <a:cs typeface="Calibri" panose="020F0502020204030204" pitchFamily="34" charset="0"/>
              </a:rPr>
              <a:t> </a:t>
            </a:r>
            <a:r>
              <a:rPr lang="en-US" sz="2000" b="0" i="0" dirty="0" err="1">
                <a:effectLst/>
                <a:latin typeface="Calibri" panose="020F0502020204030204" pitchFamily="34" charset="0"/>
                <a:cs typeface="Calibri" panose="020F0502020204030204" pitchFamily="34" charset="0"/>
              </a:rPr>
              <a:t>Downsampling</a:t>
            </a:r>
            <a:r>
              <a:rPr lang="en-US" sz="2000" b="0" i="0" dirty="0">
                <a:effectLst/>
                <a:latin typeface="Calibri" panose="020F0502020204030204" pitchFamily="34" charset="0"/>
                <a:cs typeface="Calibri" panose="020F0502020204030204" pitchFamily="34" charset="0"/>
              </a:rPr>
              <a:t> the Data to match the ratio of certified and denied samples</a:t>
            </a:r>
          </a:p>
          <a:p>
            <a:pPr algn="just">
              <a:buFont typeface="Wingdings" panose="05000000000000000000" pitchFamily="2" charset="2"/>
              <a:buChar char="§"/>
            </a:pPr>
            <a:r>
              <a:rPr lang="en-US" sz="2000" b="0" i="0" dirty="0">
                <a:effectLst/>
                <a:latin typeface="Calibri" panose="020F0502020204030204" pitchFamily="34" charset="0"/>
                <a:cs typeface="Calibri" panose="020F0502020204030204" pitchFamily="34" charset="0"/>
              </a:rPr>
              <a:t> </a:t>
            </a:r>
            <a:r>
              <a:rPr lang="en-IN" sz="2000" b="0" i="0" dirty="0">
                <a:effectLst/>
                <a:latin typeface="Calibri" panose="020F0502020204030204" pitchFamily="34" charset="0"/>
                <a:cs typeface="Calibri" panose="020F0502020204030204" pitchFamily="34" charset="0"/>
              </a:rPr>
              <a:t>Features Creation and Categorisation</a:t>
            </a:r>
          </a:p>
          <a:p>
            <a:pPr algn="just">
              <a:buFont typeface="Wingdings" panose="05000000000000000000" pitchFamily="2" charset="2"/>
              <a:buChar char="§"/>
            </a:pPr>
            <a:r>
              <a:rPr lang="en-US" sz="2000" b="0" i="0" dirty="0">
                <a:effectLst/>
                <a:latin typeface="Calibri" panose="020F0502020204030204" pitchFamily="34" charset="0"/>
                <a:cs typeface="Calibri" panose="020F0502020204030204" pitchFamily="34" charset="0"/>
              </a:rPr>
              <a:t> Feature Creation for One-Hot Encoding</a:t>
            </a:r>
          </a:p>
          <a:p>
            <a:pPr algn="just">
              <a:buFont typeface="Wingdings" panose="05000000000000000000" pitchFamily="2" charset="2"/>
              <a:buChar char="§"/>
            </a:pPr>
            <a:r>
              <a:rPr lang="en-US" sz="2000" dirty="0">
                <a:latin typeface="Calibri" panose="020F0502020204030204" pitchFamily="34" charset="0"/>
                <a:cs typeface="Calibri" panose="020F0502020204030204" pitchFamily="34" charset="0"/>
              </a:rPr>
              <a:t>Use training classifiers</a:t>
            </a:r>
            <a:endParaRPr lang="en-US" sz="2000" b="0" i="0" dirty="0">
              <a:effectLst/>
              <a:latin typeface="Calibri" panose="020F0502020204030204" pitchFamily="34" charset="0"/>
              <a:cs typeface="Calibri" panose="020F0502020204030204" pitchFamily="34" charset="0"/>
            </a:endParaRPr>
          </a:p>
          <a:p>
            <a:pPr algn="just">
              <a:buFont typeface="Wingdings" panose="05000000000000000000" pitchFamily="2" charset="2"/>
              <a:buChar char="§"/>
            </a:pPr>
            <a:endParaRPr lang="en-US" sz="2000" b="0" i="0" dirty="0">
              <a:solidFill>
                <a:srgbClr val="000000"/>
              </a:solidFill>
              <a:effectLst/>
              <a:latin typeface="Calibri" panose="020F0502020204030204" pitchFamily="34" charset="0"/>
              <a:cs typeface="Calibri" panose="020F0502020204030204" pitchFamily="34" charset="0"/>
            </a:endParaRPr>
          </a:p>
          <a:p>
            <a:pPr algn="just">
              <a:buFont typeface="Wingdings" panose="05000000000000000000" pitchFamily="2" charset="2"/>
              <a:buChar char="§"/>
            </a:pPr>
            <a:endParaRPr lang="en-US" sz="2000" b="0" i="0" dirty="0">
              <a:effectLst/>
              <a:latin typeface="Calibri" panose="020F0502020204030204" pitchFamily="34" charset="0"/>
              <a:cs typeface="Calibri" panose="020F0502020204030204" pitchFamily="34" charset="0"/>
            </a:endParaRPr>
          </a:p>
          <a:p>
            <a:pPr algn="just">
              <a:buFont typeface="Wingdings" panose="05000000000000000000" pitchFamily="2" charset="2"/>
              <a:buChar char="§"/>
            </a:pPr>
            <a:endParaRPr lang="en-IN" sz="2000" b="0" i="0" dirty="0">
              <a:effectLst/>
              <a:latin typeface="Calibri" panose="020F0502020204030204" pitchFamily="34" charset="0"/>
              <a:cs typeface="Calibri" panose="020F0502020204030204" pitchFamily="34" charset="0"/>
            </a:endParaRPr>
          </a:p>
          <a:p>
            <a:pPr algn="just">
              <a:buFont typeface="Wingdings" panose="05000000000000000000" pitchFamily="2" charset="2"/>
              <a:buChar char="§"/>
            </a:pPr>
            <a:endParaRPr lang="en-US" sz="2000" b="0" i="0" dirty="0">
              <a:effectLst/>
              <a:latin typeface="Calibri" panose="020F0502020204030204" pitchFamily="34" charset="0"/>
              <a:cs typeface="Calibri" panose="020F0502020204030204" pitchFamily="34" charset="0"/>
            </a:endParaRPr>
          </a:p>
          <a:p>
            <a:pPr algn="just">
              <a:buFont typeface="Wingdings" panose="05000000000000000000" pitchFamily="2" charset="2"/>
              <a:buChar char="§"/>
            </a:pPr>
            <a:endParaRPr lang="en-US" sz="2000" b="0" i="0" dirty="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976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352</TotalTime>
  <Words>969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Tw Cen MT</vt:lpstr>
      <vt:lpstr>Wingdings</vt:lpstr>
      <vt:lpstr>Circuit</vt:lpstr>
      <vt:lpstr>H1-B Visa prediction using machine learning techniques</vt:lpstr>
      <vt:lpstr>introduction</vt:lpstr>
      <vt:lpstr>Purpose</vt:lpstr>
      <vt:lpstr>Problem statement</vt:lpstr>
      <vt:lpstr>requirements</vt:lpstr>
      <vt:lpstr>Proposed solution</vt:lpstr>
      <vt:lpstr>Theoratical analysis</vt:lpstr>
      <vt:lpstr>Algorithms to be used</vt:lpstr>
      <vt:lpstr>Flow of project</vt:lpstr>
      <vt:lpstr>Flow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Pushpendra</dc:creator>
  <cp:lastModifiedBy>Abhinav Sarkar</cp:lastModifiedBy>
  <cp:revision>6</cp:revision>
  <dcterms:created xsi:type="dcterms:W3CDTF">2022-01-29T11:02:39Z</dcterms:created>
  <dcterms:modified xsi:type="dcterms:W3CDTF">2022-08-14T07:45:29Z</dcterms:modified>
</cp:coreProperties>
</file>