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1/19/2023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0521E-BAA8-C8DE-8893-CE6F72A58B5B}"/>
              </a:ext>
            </a:extLst>
          </p:cNvPr>
          <p:cNvSpPr>
            <a:spLocks noGrp="1"/>
          </p:cNvSpPr>
          <p:nvPr>
            <p:ph type="ctrTitle"/>
          </p:nvPr>
        </p:nvSpPr>
        <p:spPr>
          <a:xfrm>
            <a:off x="661481" y="437745"/>
            <a:ext cx="10498644" cy="3365770"/>
          </a:xfrm>
        </p:spPr>
        <p:txBody>
          <a:bodyPr>
            <a:normAutofit/>
          </a:bodyPr>
          <a:lstStyle/>
          <a:p>
            <a:r>
              <a:rPr lang="en-IN" b="1" dirty="0">
                <a:solidFill>
                  <a:srgbClr val="FFFF00"/>
                </a:solidFill>
                <a:latin typeface="Times New Roman" panose="02020603050405020304" pitchFamily="18" charset="0"/>
                <a:cs typeface="Times New Roman" panose="02020603050405020304" pitchFamily="18" charset="0"/>
              </a:rPr>
              <a:t>PROJECT BASED LEARNING OF DATA STRUCTURE</a:t>
            </a:r>
            <a:br>
              <a:rPr lang="en-IN" b="1" dirty="0">
                <a:solidFill>
                  <a:srgbClr val="FFFF00"/>
                </a:solidFill>
                <a:latin typeface="Times New Roman" panose="02020603050405020304" pitchFamily="18" charset="0"/>
                <a:cs typeface="Times New Roman" panose="02020603050405020304" pitchFamily="18" charset="0"/>
              </a:rPr>
            </a:br>
            <a:r>
              <a:rPr lang="en-IN" b="1" dirty="0">
                <a:solidFill>
                  <a:srgbClr val="FFFF00"/>
                </a:solidFill>
                <a:latin typeface="Times New Roman" panose="02020603050405020304" pitchFamily="18" charset="0"/>
                <a:cs typeface="Times New Roman" panose="02020603050405020304" pitchFamily="18" charset="0"/>
              </a:rPr>
              <a:t>ON</a:t>
            </a:r>
            <a:br>
              <a:rPr lang="en-IN" b="1" dirty="0">
                <a:solidFill>
                  <a:srgbClr val="FFFF00"/>
                </a:solidFill>
                <a:latin typeface="Times New Roman" panose="02020603050405020304" pitchFamily="18" charset="0"/>
                <a:cs typeface="Times New Roman" panose="02020603050405020304" pitchFamily="18" charset="0"/>
              </a:rPr>
            </a:br>
            <a:r>
              <a:rPr lang="en-IN" b="1" dirty="0">
                <a:solidFill>
                  <a:srgbClr val="FFFF00"/>
                </a:solidFill>
                <a:latin typeface="Times New Roman" panose="02020603050405020304" pitchFamily="18" charset="0"/>
                <a:cs typeface="Times New Roman" panose="02020603050405020304" pitchFamily="18" charset="0"/>
              </a:rPr>
              <a:t>SIMPLE CALENDER</a:t>
            </a:r>
          </a:p>
        </p:txBody>
      </p:sp>
      <p:sp>
        <p:nvSpPr>
          <p:cNvPr id="4" name="Rectangle 3">
            <a:extLst>
              <a:ext uri="{FF2B5EF4-FFF2-40B4-BE49-F238E27FC236}">
                <a16:creationId xmlns:a16="http://schemas.microsoft.com/office/drawing/2014/main" id="{D8E0E96F-A569-E389-2AD5-F833C6B6110B}"/>
              </a:ext>
            </a:extLst>
          </p:cNvPr>
          <p:cNvSpPr/>
          <p:nvPr/>
        </p:nvSpPr>
        <p:spPr>
          <a:xfrm>
            <a:off x="2373549" y="4075889"/>
            <a:ext cx="7568119" cy="18871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solidFill>
                  <a:schemeClr val="accent1"/>
                </a:solidFill>
                <a:latin typeface="Times New Roman" panose="02020603050405020304" pitchFamily="18" charset="0"/>
                <a:cs typeface="Times New Roman" panose="02020603050405020304" pitchFamily="18" charset="0"/>
              </a:rPr>
              <a:t>BY</a:t>
            </a:r>
          </a:p>
          <a:p>
            <a:pPr algn="ctr"/>
            <a:r>
              <a:rPr lang="en-IN" sz="2400" b="1" dirty="0">
                <a:solidFill>
                  <a:schemeClr val="accent6">
                    <a:lumMod val="20000"/>
                    <a:lumOff val="80000"/>
                  </a:schemeClr>
                </a:solidFill>
                <a:latin typeface="Times New Roman" panose="02020603050405020304" pitchFamily="18" charset="0"/>
                <a:cs typeface="Times New Roman" panose="02020603050405020304" pitchFamily="18" charset="0"/>
              </a:rPr>
              <a:t>ABHINAV SHARMA(2100290110004)</a:t>
            </a:r>
          </a:p>
          <a:p>
            <a:pPr algn="ctr"/>
            <a:r>
              <a:rPr lang="en-IN" sz="2400" b="1" dirty="0">
                <a:solidFill>
                  <a:schemeClr val="accent6">
                    <a:lumMod val="20000"/>
                    <a:lumOff val="80000"/>
                  </a:schemeClr>
                </a:solidFill>
                <a:latin typeface="Times New Roman" panose="02020603050405020304" pitchFamily="18" charset="0"/>
                <a:cs typeface="Times New Roman" panose="02020603050405020304" pitchFamily="18" charset="0"/>
              </a:rPr>
              <a:t>GYANVI ASHISH CHAUDHARY(2100290110057</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41828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52714C-51B6-C2E7-C2A4-59C4D1D0D1ED}"/>
              </a:ext>
            </a:extLst>
          </p:cNvPr>
          <p:cNvSpPr txBox="1"/>
          <p:nvPr/>
        </p:nvSpPr>
        <p:spPr>
          <a:xfrm>
            <a:off x="2013626" y="1969953"/>
            <a:ext cx="8696528" cy="1569660"/>
          </a:xfrm>
          <a:prstGeom prst="rect">
            <a:avLst/>
          </a:prstGeom>
          <a:noFill/>
        </p:spPr>
        <p:txBody>
          <a:bodyPr wrap="square" rtlCol="0">
            <a:spAutoFit/>
          </a:bodyPr>
          <a:lstStyle/>
          <a:p>
            <a:r>
              <a:rPr lang="en-IN" sz="9600" b="1" dirty="0">
                <a:solidFill>
                  <a:srgbClr val="FF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88154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8A291-10EB-2F18-56DA-BBE2D8CCE09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acknowledgment</a:t>
            </a:r>
          </a:p>
        </p:txBody>
      </p:sp>
      <p:sp>
        <p:nvSpPr>
          <p:cNvPr id="3" name="Content Placeholder 2">
            <a:extLst>
              <a:ext uri="{FF2B5EF4-FFF2-40B4-BE49-F238E27FC236}">
                <a16:creationId xmlns:a16="http://schemas.microsoft.com/office/drawing/2014/main" id="{2E27A7FB-45A2-5FB3-9A34-DEDB36EDE716}"/>
              </a:ext>
            </a:extLst>
          </p:cNvPr>
          <p:cNvSpPr>
            <a:spLocks noGrp="1"/>
          </p:cNvSpPr>
          <p:nvPr>
            <p:ph idx="1"/>
          </p:nvPr>
        </p:nvSpPr>
        <p:spPr/>
        <p:txBody>
          <a:bodyPr>
            <a:normAutofit fontScale="92500"/>
          </a:bodyPr>
          <a:lstStyle/>
          <a:p>
            <a:r>
              <a:rPr lang="en-US" sz="2400" dirty="0">
                <a:latin typeface="Times New Roman" panose="02020603050405020304" pitchFamily="18" charset="0"/>
                <a:cs typeface="Times New Roman" panose="02020603050405020304" pitchFamily="18" charset="0"/>
              </a:rPr>
              <a:t>I’ve got this golden opportunity to express my kind gratitude and sincere thanks to my subject faculty “</a:t>
            </a:r>
            <a:r>
              <a:rPr lang="en-US" sz="2400" dirty="0">
                <a:solidFill>
                  <a:srgbClr val="FFC000"/>
                </a:solidFill>
                <a:latin typeface="Times New Roman" panose="02020603050405020304" pitchFamily="18" charset="0"/>
                <a:cs typeface="Times New Roman" panose="02020603050405020304" pitchFamily="18" charset="0"/>
              </a:rPr>
              <a:t>Mr. Vinay Kumar”, </a:t>
            </a:r>
            <a:r>
              <a:rPr lang="en-US" sz="2400" dirty="0">
                <a:latin typeface="Times New Roman" panose="02020603050405020304" pitchFamily="18" charset="0"/>
                <a:cs typeface="Times New Roman" panose="02020603050405020304" pitchFamily="18" charset="0"/>
              </a:rPr>
              <a:t>Computer Science and Information Technology Department, KIET GROUP OF INSTITUTIONS for their kind support and necessary counselling in the preparation of this project report. I’m also indebted to each and every person responsible for the making up of this project directly or indirectly. I must also acknowledge or deep debt of gratitude each one of my colleague who led this project come out in the way it is. It’s my hard work and untiring sincere efforts and mutual cooperation to bring out the project work. Last but not the least, I would like to thank my parents for their sound counselling and cheerful support. They have always inspired us and kept our spirit up.</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5700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0A2A2-AFE0-980B-495B-84C01F790625}"/>
              </a:ext>
            </a:extLst>
          </p:cNvPr>
          <p:cNvSpPr>
            <a:spLocks noGrp="1"/>
          </p:cNvSpPr>
          <p:nvPr>
            <p:ph type="title"/>
          </p:nvPr>
        </p:nvSpPr>
        <p:spPr/>
        <p:txBody>
          <a:bodyPr/>
          <a:lstStyle/>
          <a:p>
            <a:r>
              <a:rPr lang="en-IN" b="1" u="sng" dirty="0">
                <a:solidFill>
                  <a:schemeClr val="accent1">
                    <a:lumMod val="60000"/>
                    <a:lumOff val="40000"/>
                  </a:schemeClr>
                </a:solidFill>
                <a:latin typeface="Times New Roman" panose="02020603050405020304" pitchFamily="18" charset="0"/>
                <a:cs typeface="Times New Roman" panose="02020603050405020304" pitchFamily="18" charset="0"/>
              </a:rPr>
              <a:t>PROJECT ABSTRACT</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BDC659-34AF-4AAC-9D14-927D8CF40791}"/>
              </a:ext>
            </a:extLst>
          </p:cNvPr>
          <p:cNvSpPr>
            <a:spLocks noGrp="1"/>
          </p:cNvSpPr>
          <p:nvPr>
            <p:ph idx="1"/>
          </p:nvPr>
        </p:nvSpPr>
        <p:spPr>
          <a:xfrm>
            <a:off x="510704" y="1167318"/>
            <a:ext cx="10131425" cy="3239311"/>
          </a:xfrm>
        </p:spPr>
        <p:txBody>
          <a:bodyPr>
            <a:normAutofit/>
          </a:bodyPr>
          <a:lstStyle/>
          <a:p>
            <a:r>
              <a:rPr lang="en-IN" sz="2400" dirty="0">
                <a:latin typeface="Times New Roman" panose="02020603050405020304" pitchFamily="18" charset="0"/>
                <a:cs typeface="Times New Roman" panose="02020603050405020304" pitchFamily="18" charset="0"/>
              </a:rPr>
              <a:t>The calendar application presented here is a very simple console application developed using C programming language.</a:t>
            </a:r>
          </a:p>
          <a:p>
            <a:r>
              <a:rPr lang="en-IN" sz="2400" dirty="0">
                <a:latin typeface="Times New Roman" panose="02020603050405020304" pitchFamily="18" charset="0"/>
                <a:cs typeface="Times New Roman" panose="02020603050405020304" pitchFamily="18" charset="0"/>
              </a:rPr>
              <a:t>It is built without using graphics properties; instead it utilizes many windows properties to give the application a </a:t>
            </a:r>
            <a:r>
              <a:rPr lang="en-IN" sz="2400" dirty="0" err="1">
                <a:latin typeface="Times New Roman" panose="02020603050405020304" pitchFamily="18" charset="0"/>
                <a:cs typeface="Times New Roman" panose="02020603050405020304" pitchFamily="18" charset="0"/>
              </a:rPr>
              <a:t>colorful</a:t>
            </a:r>
            <a:r>
              <a:rPr lang="en-IN" sz="2400" dirty="0">
                <a:latin typeface="Times New Roman" panose="02020603050405020304" pitchFamily="18" charset="0"/>
                <a:cs typeface="Times New Roman" panose="02020603050405020304" pitchFamily="18" charset="0"/>
              </a:rPr>
              <a:t> look and feel</a:t>
            </a:r>
          </a:p>
          <a:p>
            <a:r>
              <a:rPr lang="en-IN" sz="2400" dirty="0">
                <a:latin typeface="Times New Roman" panose="02020603050405020304" pitchFamily="18" charset="0"/>
                <a:cs typeface="Times New Roman" panose="02020603050405020304" pitchFamily="18" charset="0"/>
              </a:rPr>
              <a:t>It is compiled in online compiler. </a:t>
            </a:r>
          </a:p>
        </p:txBody>
      </p:sp>
    </p:spTree>
    <p:extLst>
      <p:ext uri="{BB962C8B-B14F-4D97-AF65-F5344CB8AC3E}">
        <p14:creationId xmlns:p14="http://schemas.microsoft.com/office/powerpoint/2010/main" val="972331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0A11-A0F3-430E-5E54-4E1B289222D1}"/>
              </a:ext>
            </a:extLst>
          </p:cNvPr>
          <p:cNvSpPr>
            <a:spLocks noGrp="1"/>
          </p:cNvSpPr>
          <p:nvPr>
            <p:ph type="title"/>
          </p:nvPr>
        </p:nvSpPr>
        <p:spPr/>
        <p:txBody>
          <a:bodyPr>
            <a:normAutofit fontScale="90000"/>
          </a:bodyPr>
          <a:lstStyle/>
          <a:p>
            <a:r>
              <a:rPr lang="en-IN" sz="5400" dirty="0">
                <a:latin typeface="Times New Roman" panose="02020603050405020304" pitchFamily="18" charset="0"/>
                <a:cs typeface="Times New Roman" panose="02020603050405020304" pitchFamily="18" charset="0"/>
              </a:rPr>
              <a:t>Index</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4883EF-6C54-8D5A-A01B-A6F6E8C5C564}"/>
              </a:ext>
            </a:extLst>
          </p:cNvPr>
          <p:cNvSpPr>
            <a:spLocks noGrp="1"/>
          </p:cNvSpPr>
          <p:nvPr>
            <p:ph idx="1"/>
          </p:nvPr>
        </p:nvSpPr>
        <p:spPr>
          <a:xfrm>
            <a:off x="685801" y="1400783"/>
            <a:ext cx="10131425" cy="4390417"/>
          </a:xfrm>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r>
              <a:rPr lang="en-IN" sz="4400" b="1" dirty="0">
                <a:solidFill>
                  <a:schemeClr val="accent1">
                    <a:lumMod val="60000"/>
                    <a:lumOff val="40000"/>
                  </a:schemeClr>
                </a:solidFill>
                <a:latin typeface="Times New Roman" panose="02020603050405020304" pitchFamily="18" charset="0"/>
                <a:cs typeface="Times New Roman" panose="02020603050405020304" pitchFamily="18" charset="0"/>
              </a:rPr>
              <a:t>Introduction</a:t>
            </a:r>
          </a:p>
          <a:p>
            <a:r>
              <a:rPr lang="en-IN" sz="4400" b="1" dirty="0">
                <a:solidFill>
                  <a:schemeClr val="accent1">
                    <a:lumMod val="60000"/>
                    <a:lumOff val="40000"/>
                  </a:schemeClr>
                </a:solidFill>
                <a:latin typeface="Times New Roman" panose="02020603050405020304" pitchFamily="18" charset="0"/>
                <a:cs typeface="Times New Roman" panose="02020603050405020304" pitchFamily="18" charset="0"/>
              </a:rPr>
              <a:t>Coding and Implementation</a:t>
            </a:r>
          </a:p>
          <a:p>
            <a:r>
              <a:rPr lang="en-IN" sz="4400" b="1" dirty="0">
                <a:solidFill>
                  <a:schemeClr val="accent1">
                    <a:lumMod val="60000"/>
                    <a:lumOff val="40000"/>
                  </a:schemeClr>
                </a:solidFill>
                <a:latin typeface="Times New Roman" panose="02020603050405020304" pitchFamily="18" charset="0"/>
                <a:cs typeface="Times New Roman" panose="02020603050405020304" pitchFamily="18" charset="0"/>
              </a:rPr>
              <a:t>Result</a:t>
            </a:r>
          </a:p>
        </p:txBody>
      </p:sp>
    </p:spTree>
    <p:extLst>
      <p:ext uri="{BB962C8B-B14F-4D97-AF65-F5344CB8AC3E}">
        <p14:creationId xmlns:p14="http://schemas.microsoft.com/office/powerpoint/2010/main" val="3649387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6D8FE-7BFB-5DFD-A230-B22C186D369A}"/>
              </a:ext>
            </a:extLst>
          </p:cNvPr>
          <p:cNvSpPr>
            <a:spLocks noGrp="1"/>
          </p:cNvSpPr>
          <p:nvPr>
            <p:ph type="title"/>
          </p:nvPr>
        </p:nvSpPr>
        <p:spPr/>
        <p:txBody>
          <a:bodyPr/>
          <a:lstStyle/>
          <a:p>
            <a:r>
              <a:rPr lang="en-IN" b="1" u="sng" dirty="0">
                <a:solidFill>
                  <a:schemeClr val="accent6">
                    <a:lumMod val="20000"/>
                    <a:lumOff val="80000"/>
                  </a:schemeClr>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5C0792D-C29D-E91D-2242-1E44FBFC3694}"/>
              </a:ext>
            </a:extLst>
          </p:cNvPr>
          <p:cNvSpPr>
            <a:spLocks noGrp="1"/>
          </p:cNvSpPr>
          <p:nvPr>
            <p:ph idx="1"/>
          </p:nvPr>
        </p:nvSpPr>
        <p:spPr/>
        <p:txBody>
          <a:bodyPr>
            <a:normAutofit/>
          </a:bodyPr>
          <a:lstStyle/>
          <a:p>
            <a:r>
              <a:rPr lang="en-US" sz="3200" b="0" i="0" dirty="0">
                <a:solidFill>
                  <a:srgbClr val="92D050"/>
                </a:solidFill>
                <a:effectLst/>
                <a:latin typeface="Times New Roman" panose="02020603050405020304" pitchFamily="18" charset="0"/>
                <a:ea typeface="Yu Gothic UI" panose="020B0500000000000000" pitchFamily="34" charset="-128"/>
                <a:cs typeface="Times New Roman" panose="02020603050405020304" pitchFamily="18" charset="0"/>
              </a:rPr>
              <a:t>A calendar is </a:t>
            </a:r>
            <a:r>
              <a:rPr lang="en-US" sz="3200" b="1" i="0" dirty="0">
                <a:solidFill>
                  <a:srgbClr val="92D050"/>
                </a:solidFill>
                <a:effectLst/>
                <a:latin typeface="Times New Roman" panose="02020603050405020304" pitchFamily="18" charset="0"/>
                <a:ea typeface="Yu Gothic UI" panose="020B0500000000000000" pitchFamily="34" charset="-128"/>
                <a:cs typeface="Times New Roman" panose="02020603050405020304" pitchFamily="18" charset="0"/>
              </a:rPr>
              <a:t>a system of organizing days</a:t>
            </a:r>
            <a:r>
              <a:rPr lang="en-US" sz="3200" b="0" i="0" dirty="0">
                <a:solidFill>
                  <a:srgbClr val="92D050"/>
                </a:solidFill>
                <a:effectLst/>
                <a:latin typeface="Times New Roman" panose="02020603050405020304" pitchFamily="18" charset="0"/>
                <a:ea typeface="Yu Gothic UI" panose="020B0500000000000000" pitchFamily="34" charset="-128"/>
                <a:cs typeface="Times New Roman" panose="02020603050405020304" pitchFamily="18" charset="0"/>
              </a:rPr>
              <a:t>. This is done by giving names to periods of time, typically days, weeks, months and years. A date is the designation of a single and specific day within such a system. A calendar is also a physical record (often paper) of such a system.</a:t>
            </a:r>
            <a:endParaRPr lang="en-IN" sz="3200" dirty="0">
              <a:solidFill>
                <a:srgbClr val="92D050"/>
              </a:solidFill>
              <a:latin typeface="Times New Roman" panose="02020603050405020304" pitchFamily="18" charset="0"/>
              <a:ea typeface="Yu Gothic UI" panose="020B0500000000000000" pitchFamily="34" charset="-128"/>
              <a:cs typeface="Times New Roman" panose="02020603050405020304" pitchFamily="18" charset="0"/>
            </a:endParaRPr>
          </a:p>
        </p:txBody>
      </p:sp>
    </p:spTree>
    <p:extLst>
      <p:ext uri="{BB962C8B-B14F-4D97-AF65-F5344CB8AC3E}">
        <p14:creationId xmlns:p14="http://schemas.microsoft.com/office/powerpoint/2010/main" val="1792543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83A6-B80A-6BC9-6F46-793768C5F3C7}"/>
              </a:ext>
            </a:extLst>
          </p:cNvPr>
          <p:cNvSpPr>
            <a:spLocks noGrp="1"/>
          </p:cNvSpPr>
          <p:nvPr>
            <p:ph type="title"/>
          </p:nvPr>
        </p:nvSpPr>
        <p:spPr>
          <a:xfrm>
            <a:off x="296695" y="0"/>
            <a:ext cx="10131425" cy="749030"/>
          </a:xfrm>
        </p:spPr>
        <p:txBody>
          <a:bodyPr/>
          <a:lstStyle/>
          <a:p>
            <a:r>
              <a:rPr lang="en-IN" b="1" u="sng" dirty="0">
                <a:solidFill>
                  <a:srgbClr val="FF0000"/>
                </a:solidFill>
                <a:latin typeface="Times New Roman" panose="02020603050405020304" pitchFamily="18" charset="0"/>
                <a:ea typeface="Cascadia Mono SemiLight" panose="020B0609020000020004" pitchFamily="49" charset="0"/>
                <a:cs typeface="Times New Roman" panose="02020603050405020304" pitchFamily="18" charset="0"/>
              </a:rPr>
              <a:t>CODE   IMPLEMENTATION</a:t>
            </a:r>
          </a:p>
        </p:txBody>
      </p:sp>
      <p:pic>
        <p:nvPicPr>
          <p:cNvPr id="5" name="Content Placeholder 4">
            <a:extLst>
              <a:ext uri="{FF2B5EF4-FFF2-40B4-BE49-F238E27FC236}">
                <a16:creationId xmlns:a16="http://schemas.microsoft.com/office/drawing/2014/main" id="{7D676BA1-8F24-A394-1BF2-2767351C7CFF}"/>
              </a:ext>
            </a:extLst>
          </p:cNvPr>
          <p:cNvPicPr>
            <a:picLocks noGrp="1" noChangeAspect="1"/>
          </p:cNvPicPr>
          <p:nvPr>
            <p:ph idx="1"/>
          </p:nvPr>
        </p:nvPicPr>
        <p:blipFill>
          <a:blip r:embed="rId2"/>
          <a:stretch>
            <a:fillRect/>
          </a:stretch>
        </p:blipFill>
        <p:spPr>
          <a:xfrm>
            <a:off x="87549" y="671209"/>
            <a:ext cx="4755316" cy="5875506"/>
          </a:xfrm>
        </p:spPr>
      </p:pic>
      <p:pic>
        <p:nvPicPr>
          <p:cNvPr id="7" name="Picture 6">
            <a:extLst>
              <a:ext uri="{FF2B5EF4-FFF2-40B4-BE49-F238E27FC236}">
                <a16:creationId xmlns:a16="http://schemas.microsoft.com/office/drawing/2014/main" id="{AECBA6D9-E0B7-F82D-395B-951A76A0A5E4}"/>
              </a:ext>
            </a:extLst>
          </p:cNvPr>
          <p:cNvPicPr>
            <a:picLocks noChangeAspect="1"/>
          </p:cNvPicPr>
          <p:nvPr/>
        </p:nvPicPr>
        <p:blipFill>
          <a:blip r:embed="rId3"/>
          <a:stretch>
            <a:fillRect/>
          </a:stretch>
        </p:blipFill>
        <p:spPr>
          <a:xfrm>
            <a:off x="6271456" y="671209"/>
            <a:ext cx="5100180" cy="5860288"/>
          </a:xfrm>
          <a:prstGeom prst="rect">
            <a:avLst/>
          </a:prstGeom>
        </p:spPr>
      </p:pic>
    </p:spTree>
    <p:extLst>
      <p:ext uri="{BB962C8B-B14F-4D97-AF65-F5344CB8AC3E}">
        <p14:creationId xmlns:p14="http://schemas.microsoft.com/office/powerpoint/2010/main" val="1449049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83A6-B80A-6BC9-6F46-793768C5F3C7}"/>
              </a:ext>
            </a:extLst>
          </p:cNvPr>
          <p:cNvSpPr>
            <a:spLocks noGrp="1"/>
          </p:cNvSpPr>
          <p:nvPr>
            <p:ph type="title"/>
          </p:nvPr>
        </p:nvSpPr>
        <p:spPr>
          <a:xfrm>
            <a:off x="296695" y="0"/>
            <a:ext cx="10131425" cy="749030"/>
          </a:xfrm>
        </p:spPr>
        <p:txBody>
          <a:bodyPr/>
          <a:lstStyle/>
          <a:p>
            <a:r>
              <a:rPr lang="en-IN" b="1" u="sng" dirty="0">
                <a:solidFill>
                  <a:srgbClr val="FF0000"/>
                </a:solidFill>
                <a:latin typeface="Times New Roman" panose="02020603050405020304" pitchFamily="18" charset="0"/>
                <a:ea typeface="Cascadia Mono SemiLight" panose="020B0609020000020004" pitchFamily="49" charset="0"/>
                <a:cs typeface="Times New Roman" panose="02020603050405020304" pitchFamily="18" charset="0"/>
              </a:rPr>
              <a:t>CODE   IMPLEMENTATION</a:t>
            </a:r>
          </a:p>
        </p:txBody>
      </p:sp>
      <p:pic>
        <p:nvPicPr>
          <p:cNvPr id="8" name="Picture 7">
            <a:extLst>
              <a:ext uri="{FF2B5EF4-FFF2-40B4-BE49-F238E27FC236}">
                <a16:creationId xmlns:a16="http://schemas.microsoft.com/office/drawing/2014/main" id="{B8ED0DC0-44FA-47A7-D48E-45DC1018F3BF}"/>
              </a:ext>
            </a:extLst>
          </p:cNvPr>
          <p:cNvPicPr>
            <a:picLocks noChangeAspect="1"/>
          </p:cNvPicPr>
          <p:nvPr/>
        </p:nvPicPr>
        <p:blipFill>
          <a:blip r:embed="rId2"/>
          <a:stretch>
            <a:fillRect/>
          </a:stretch>
        </p:blipFill>
        <p:spPr>
          <a:xfrm>
            <a:off x="0" y="749030"/>
            <a:ext cx="6001966" cy="5928874"/>
          </a:xfrm>
          <a:prstGeom prst="rect">
            <a:avLst/>
          </a:prstGeom>
        </p:spPr>
      </p:pic>
      <p:pic>
        <p:nvPicPr>
          <p:cNvPr id="10" name="Picture 9">
            <a:extLst>
              <a:ext uri="{FF2B5EF4-FFF2-40B4-BE49-F238E27FC236}">
                <a16:creationId xmlns:a16="http://schemas.microsoft.com/office/drawing/2014/main" id="{3AA907A2-ADD5-CCF6-1685-46081F5B718B}"/>
              </a:ext>
            </a:extLst>
          </p:cNvPr>
          <p:cNvPicPr>
            <a:picLocks noChangeAspect="1"/>
          </p:cNvPicPr>
          <p:nvPr/>
        </p:nvPicPr>
        <p:blipFill>
          <a:blip r:embed="rId3"/>
          <a:stretch>
            <a:fillRect/>
          </a:stretch>
        </p:blipFill>
        <p:spPr>
          <a:xfrm>
            <a:off x="6360267" y="665203"/>
            <a:ext cx="5535038" cy="6012701"/>
          </a:xfrm>
          <a:prstGeom prst="rect">
            <a:avLst/>
          </a:prstGeom>
        </p:spPr>
      </p:pic>
    </p:spTree>
    <p:extLst>
      <p:ext uri="{BB962C8B-B14F-4D97-AF65-F5344CB8AC3E}">
        <p14:creationId xmlns:p14="http://schemas.microsoft.com/office/powerpoint/2010/main" val="410842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AF400-EC69-C34D-F7C9-10D605414A7B}"/>
              </a:ext>
            </a:extLst>
          </p:cNvPr>
          <p:cNvSpPr>
            <a:spLocks noGrp="1"/>
          </p:cNvSpPr>
          <p:nvPr>
            <p:ph type="title"/>
          </p:nvPr>
        </p:nvSpPr>
        <p:spPr>
          <a:xfrm>
            <a:off x="471793" y="122726"/>
            <a:ext cx="10131425" cy="879093"/>
          </a:xfrm>
        </p:spPr>
        <p:txBody>
          <a:bodyPr/>
          <a:lstStyle/>
          <a:p>
            <a:r>
              <a:rPr lang="en-IN" b="1" u="sng" dirty="0">
                <a:solidFill>
                  <a:schemeClr val="accent1">
                    <a:lumMod val="60000"/>
                    <a:lumOff val="40000"/>
                  </a:schemeClr>
                </a:solidFill>
                <a:latin typeface="Times New Roman" panose="02020603050405020304" pitchFamily="18" charset="0"/>
                <a:cs typeface="Times New Roman" panose="02020603050405020304" pitchFamily="18" charset="0"/>
              </a:rPr>
              <a:t>output</a:t>
            </a:r>
          </a:p>
        </p:txBody>
      </p:sp>
      <p:pic>
        <p:nvPicPr>
          <p:cNvPr id="5" name="Picture 4">
            <a:extLst>
              <a:ext uri="{FF2B5EF4-FFF2-40B4-BE49-F238E27FC236}">
                <a16:creationId xmlns:a16="http://schemas.microsoft.com/office/drawing/2014/main" id="{F36C4992-22A6-3CB2-2812-10E5C8039AC0}"/>
              </a:ext>
            </a:extLst>
          </p:cNvPr>
          <p:cNvPicPr>
            <a:picLocks noChangeAspect="1"/>
          </p:cNvPicPr>
          <p:nvPr/>
        </p:nvPicPr>
        <p:blipFill>
          <a:blip r:embed="rId2"/>
          <a:stretch>
            <a:fillRect/>
          </a:stretch>
        </p:blipFill>
        <p:spPr>
          <a:xfrm>
            <a:off x="113784" y="904543"/>
            <a:ext cx="3757825" cy="3385355"/>
          </a:xfrm>
          <a:prstGeom prst="rect">
            <a:avLst/>
          </a:prstGeom>
        </p:spPr>
      </p:pic>
      <p:pic>
        <p:nvPicPr>
          <p:cNvPr id="7" name="Picture 6">
            <a:extLst>
              <a:ext uri="{FF2B5EF4-FFF2-40B4-BE49-F238E27FC236}">
                <a16:creationId xmlns:a16="http://schemas.microsoft.com/office/drawing/2014/main" id="{3FF7EF22-518B-0E9A-92BB-70D517FD0B81}"/>
              </a:ext>
            </a:extLst>
          </p:cNvPr>
          <p:cNvPicPr>
            <a:picLocks noChangeAspect="1"/>
          </p:cNvPicPr>
          <p:nvPr/>
        </p:nvPicPr>
        <p:blipFill>
          <a:blip r:embed="rId3"/>
          <a:stretch>
            <a:fillRect/>
          </a:stretch>
        </p:blipFill>
        <p:spPr>
          <a:xfrm>
            <a:off x="3871609" y="2679840"/>
            <a:ext cx="3886537" cy="3419402"/>
          </a:xfrm>
          <a:prstGeom prst="rect">
            <a:avLst/>
          </a:prstGeom>
        </p:spPr>
      </p:pic>
      <p:pic>
        <p:nvPicPr>
          <p:cNvPr id="11" name="Picture 10">
            <a:extLst>
              <a:ext uri="{FF2B5EF4-FFF2-40B4-BE49-F238E27FC236}">
                <a16:creationId xmlns:a16="http://schemas.microsoft.com/office/drawing/2014/main" id="{F826DF9A-7AD6-00FB-6CEC-E52138712DD3}"/>
              </a:ext>
            </a:extLst>
          </p:cNvPr>
          <p:cNvPicPr>
            <a:picLocks noChangeAspect="1"/>
          </p:cNvPicPr>
          <p:nvPr/>
        </p:nvPicPr>
        <p:blipFill>
          <a:blip r:embed="rId4"/>
          <a:stretch>
            <a:fillRect/>
          </a:stretch>
        </p:blipFill>
        <p:spPr>
          <a:xfrm>
            <a:off x="7665328" y="214549"/>
            <a:ext cx="4526672" cy="4366638"/>
          </a:xfrm>
          <a:prstGeom prst="rect">
            <a:avLst/>
          </a:prstGeom>
        </p:spPr>
      </p:pic>
    </p:spTree>
    <p:extLst>
      <p:ext uri="{BB962C8B-B14F-4D97-AF65-F5344CB8AC3E}">
        <p14:creationId xmlns:p14="http://schemas.microsoft.com/office/powerpoint/2010/main" val="1856900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AF400-EC69-C34D-F7C9-10D605414A7B}"/>
              </a:ext>
            </a:extLst>
          </p:cNvPr>
          <p:cNvSpPr>
            <a:spLocks noGrp="1"/>
          </p:cNvSpPr>
          <p:nvPr>
            <p:ph type="title"/>
          </p:nvPr>
        </p:nvSpPr>
        <p:spPr>
          <a:xfrm>
            <a:off x="471793" y="122726"/>
            <a:ext cx="10131425" cy="879093"/>
          </a:xfrm>
        </p:spPr>
        <p:txBody>
          <a:bodyPr/>
          <a:lstStyle/>
          <a:p>
            <a:r>
              <a:rPr lang="en-IN" b="1" u="sng" dirty="0">
                <a:solidFill>
                  <a:schemeClr val="accent1">
                    <a:lumMod val="60000"/>
                    <a:lumOff val="40000"/>
                  </a:schemeClr>
                </a:solidFill>
                <a:latin typeface="Times New Roman" panose="02020603050405020304" pitchFamily="18" charset="0"/>
                <a:cs typeface="Times New Roman" panose="02020603050405020304" pitchFamily="18" charset="0"/>
              </a:rPr>
              <a:t>output</a:t>
            </a:r>
          </a:p>
        </p:txBody>
      </p:sp>
      <p:pic>
        <p:nvPicPr>
          <p:cNvPr id="8" name="Picture 7">
            <a:extLst>
              <a:ext uri="{FF2B5EF4-FFF2-40B4-BE49-F238E27FC236}">
                <a16:creationId xmlns:a16="http://schemas.microsoft.com/office/drawing/2014/main" id="{4D41E720-8585-D428-F96F-535F1C02FF16}"/>
              </a:ext>
            </a:extLst>
          </p:cNvPr>
          <p:cNvPicPr>
            <a:picLocks noChangeAspect="1"/>
          </p:cNvPicPr>
          <p:nvPr/>
        </p:nvPicPr>
        <p:blipFill>
          <a:blip r:embed="rId2"/>
          <a:stretch>
            <a:fillRect/>
          </a:stretch>
        </p:blipFill>
        <p:spPr>
          <a:xfrm>
            <a:off x="0" y="1001820"/>
            <a:ext cx="4214225" cy="2898972"/>
          </a:xfrm>
          <a:prstGeom prst="rect">
            <a:avLst/>
          </a:prstGeom>
        </p:spPr>
      </p:pic>
      <p:pic>
        <p:nvPicPr>
          <p:cNvPr id="11" name="Picture 10">
            <a:extLst>
              <a:ext uri="{FF2B5EF4-FFF2-40B4-BE49-F238E27FC236}">
                <a16:creationId xmlns:a16="http://schemas.microsoft.com/office/drawing/2014/main" id="{3C8E2796-3019-187F-B403-291019CF1B5F}"/>
              </a:ext>
            </a:extLst>
          </p:cNvPr>
          <p:cNvPicPr>
            <a:picLocks noChangeAspect="1"/>
          </p:cNvPicPr>
          <p:nvPr/>
        </p:nvPicPr>
        <p:blipFill>
          <a:blip r:embed="rId3"/>
          <a:stretch>
            <a:fillRect/>
          </a:stretch>
        </p:blipFill>
        <p:spPr>
          <a:xfrm>
            <a:off x="4214225" y="2360641"/>
            <a:ext cx="4145639" cy="3080302"/>
          </a:xfrm>
          <a:prstGeom prst="rect">
            <a:avLst/>
          </a:prstGeom>
        </p:spPr>
      </p:pic>
      <p:pic>
        <p:nvPicPr>
          <p:cNvPr id="13" name="Picture 12">
            <a:extLst>
              <a:ext uri="{FF2B5EF4-FFF2-40B4-BE49-F238E27FC236}">
                <a16:creationId xmlns:a16="http://schemas.microsoft.com/office/drawing/2014/main" id="{629817AA-22E7-B5E6-C2E4-C2C81FF6670C}"/>
              </a:ext>
            </a:extLst>
          </p:cNvPr>
          <p:cNvPicPr>
            <a:picLocks noChangeAspect="1"/>
          </p:cNvPicPr>
          <p:nvPr/>
        </p:nvPicPr>
        <p:blipFill>
          <a:blip r:embed="rId4"/>
          <a:stretch>
            <a:fillRect/>
          </a:stretch>
        </p:blipFill>
        <p:spPr>
          <a:xfrm>
            <a:off x="8359865" y="894274"/>
            <a:ext cx="3702434" cy="3415079"/>
          </a:xfrm>
          <a:prstGeom prst="rect">
            <a:avLst/>
          </a:prstGeom>
        </p:spPr>
      </p:pic>
    </p:spTree>
    <p:extLst>
      <p:ext uri="{BB962C8B-B14F-4D97-AF65-F5344CB8AC3E}">
        <p14:creationId xmlns:p14="http://schemas.microsoft.com/office/powerpoint/2010/main" val="7568051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92</TotalTime>
  <Words>296</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Celestial</vt:lpstr>
      <vt:lpstr>PROJECT BASED LEARNING OF DATA STRUCTURE ON SIMPLE CALENDER</vt:lpstr>
      <vt:lpstr>acknowledgment</vt:lpstr>
      <vt:lpstr>PROJECT ABSTRACT </vt:lpstr>
      <vt:lpstr>Index </vt:lpstr>
      <vt:lpstr>introduction</vt:lpstr>
      <vt:lpstr>CODE   IMPLEMENTATION</vt:lpstr>
      <vt:lpstr>CODE   IMPLEMENTATION</vt:lpstr>
      <vt:lpstr>output</vt:lpstr>
      <vt:lpstr>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BASED LEARNING OF DATA STRUCTURE ON SIMPLE CALENDER</dc:title>
  <dc:creator>gyanvi ashish</dc:creator>
  <cp:lastModifiedBy>Anubhav Sharma</cp:lastModifiedBy>
  <cp:revision>3</cp:revision>
  <dcterms:created xsi:type="dcterms:W3CDTF">2023-01-12T14:37:17Z</dcterms:created>
  <dcterms:modified xsi:type="dcterms:W3CDTF">2023-01-19T17:52:45Z</dcterms:modified>
</cp:coreProperties>
</file>