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76" r:id="rId7"/>
    <p:sldId id="277" r:id="rId8"/>
    <p:sldId id="294" r:id="rId9"/>
    <p:sldId id="300" r:id="rId10"/>
    <p:sldId id="301" r:id="rId11"/>
    <p:sldId id="302" r:id="rId12"/>
    <p:sldId id="305" r:id="rId13"/>
    <p:sldId id="293" r:id="rId14"/>
    <p:sldId id="304" r:id="rId15"/>
    <p:sldId id="303" r:id="rId16"/>
    <p:sldId id="28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5634"/>
  </p:normalViewPr>
  <p:slideViewPr>
    <p:cSldViewPr snapToGrid="0" showGuides="1">
      <p:cViewPr varScale="1">
        <p:scale>
          <a:sx n="66" d="100"/>
          <a:sy n="66" d="100"/>
        </p:scale>
        <p:origin x="460" y="3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66834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9122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33393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23902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96521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4315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11" y="1637478"/>
            <a:ext cx="5257793" cy="205744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Wellness Hub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402743" cy="76028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Ananthakrishnan TH</a:t>
            </a:r>
          </a:p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</a:rPr>
              <a:t>Ajay A</a:t>
            </a:r>
          </a:p>
          <a:p>
            <a:endParaRPr lang="en-US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22" r="6522"/>
          <a:stretch/>
        </p:blipFill>
        <p:spPr>
          <a:xfrm>
            <a:off x="6742557" y="821836"/>
            <a:ext cx="4405503" cy="5066346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10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037617" y="488441"/>
            <a:ext cx="4616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Technology Stack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1491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B62E3-EB6E-2C97-6E69-7AA1B65FCF6A}"/>
              </a:ext>
            </a:extLst>
          </p:cNvPr>
          <p:cNvSpPr txBox="1"/>
          <p:nvPr/>
        </p:nvSpPr>
        <p:spPr>
          <a:xfrm>
            <a:off x="4629752" y="2218390"/>
            <a:ext cx="7023009" cy="2222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Backend: .NET Core (Web API), Entity Framework Core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Frontend: Angular, Toastr for notifications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Database: SQL Server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/>
              </a:rPr>
              <a:t>Deployment: Azure (using Docker containers for microservices)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813AC-916D-E4C3-1B49-C8FF4E0DDC3C}"/>
              </a:ext>
            </a:extLst>
          </p:cNvPr>
          <p:cNvSpPr txBox="1"/>
          <p:nvPr/>
        </p:nvSpPr>
        <p:spPr>
          <a:xfrm>
            <a:off x="336884" y="6429156"/>
            <a:ext cx="6102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11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843159" y="421067"/>
            <a:ext cx="31554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3416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3582A-5F1B-B868-D02C-0DE181FF42B9}"/>
              </a:ext>
            </a:extLst>
          </p:cNvPr>
          <p:cNvSpPr txBox="1"/>
          <p:nvPr/>
        </p:nvSpPr>
        <p:spPr>
          <a:xfrm>
            <a:off x="4389120" y="1668205"/>
            <a:ext cx="7498080" cy="342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Wellness Hub is a unified platform that empowers,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Users to seamlessly track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Enhance their physical, mental, and dietary health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Intuitive interface, personalized insights, and scalable architecture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 It offers a comprehensive solution for achieving a healthier, balanced lifestyle.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6303E-CF9A-4D34-2DF1-12D1B1949F75}"/>
              </a:ext>
            </a:extLst>
          </p:cNvPr>
          <p:cNvSpPr txBox="1"/>
          <p:nvPr/>
        </p:nvSpPr>
        <p:spPr>
          <a:xfrm>
            <a:off x="318460" y="6436933"/>
            <a:ext cx="6102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34F8D304-DFC4-420F-123E-04C75E79ABA9}"/>
              </a:ext>
            </a:extLst>
          </p:cNvPr>
          <p:cNvSpPr/>
          <p:nvPr/>
        </p:nvSpPr>
        <p:spPr>
          <a:xfrm>
            <a:off x="2619483" y="258845"/>
            <a:ext cx="7375446" cy="537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Next Steps: Building a Healthier Future</a:t>
            </a:r>
            <a:endParaRPr lang="en-US" sz="3350" dirty="0">
              <a:latin typeface="Arial Black" panose="020B0A0402010202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5C51370-7CC0-EA67-1AF9-0F49C8B39995}"/>
              </a:ext>
            </a:extLst>
          </p:cNvPr>
          <p:cNvSpPr/>
          <p:nvPr/>
        </p:nvSpPr>
        <p:spPr>
          <a:xfrm>
            <a:off x="3122983" y="1137117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47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EB829E1-27A8-6EB4-8A40-4241F43AA92C}"/>
              </a:ext>
            </a:extLst>
          </p:cNvPr>
          <p:cNvSpPr/>
          <p:nvPr/>
        </p:nvSpPr>
        <p:spPr>
          <a:xfrm>
            <a:off x="5979947" y="1810185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AI-Powered Chatbot</a:t>
            </a: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0CB4D99-0FE6-1FA5-3DEB-72DA1D45AADC}"/>
              </a:ext>
            </a:extLst>
          </p:cNvPr>
          <p:cNvSpPr/>
          <p:nvPr/>
        </p:nvSpPr>
        <p:spPr>
          <a:xfrm>
            <a:off x="3123042" y="2188565"/>
            <a:ext cx="78645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Provide personalized recommendation for users 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0AFBC62-2C1C-0008-7C35-B924CE772504}"/>
              </a:ext>
            </a:extLst>
          </p:cNvPr>
          <p:cNvSpPr/>
          <p:nvPr/>
        </p:nvSpPr>
        <p:spPr>
          <a:xfrm>
            <a:off x="3178019" y="2836753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4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5F820C3-077A-11BC-ECCC-87221F22BF96}"/>
              </a:ext>
            </a:extLst>
          </p:cNvPr>
          <p:cNvSpPr/>
          <p:nvPr/>
        </p:nvSpPr>
        <p:spPr>
          <a:xfrm>
            <a:off x="6039587" y="3579549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Pilot Program</a:t>
            </a:r>
            <a:endParaRPr lang="en-US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1C1E33C8-B9FD-2ABA-5473-AB4F0B37495F}"/>
              </a:ext>
            </a:extLst>
          </p:cNvPr>
          <p:cNvSpPr/>
          <p:nvPr/>
        </p:nvSpPr>
        <p:spPr>
          <a:xfrm>
            <a:off x="3550172" y="3980577"/>
            <a:ext cx="7120129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Launch a pilot program to gather user feedback.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7CB832AF-DB19-6782-83DA-7B8E2101AE25}"/>
              </a:ext>
            </a:extLst>
          </p:cNvPr>
          <p:cNvSpPr/>
          <p:nvPr/>
        </p:nvSpPr>
        <p:spPr>
          <a:xfrm>
            <a:off x="3178019" y="4796563"/>
            <a:ext cx="7864554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7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4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92052049-CCE2-C315-F6B4-9D922D209C0A}"/>
              </a:ext>
            </a:extLst>
          </p:cNvPr>
          <p:cNvSpPr/>
          <p:nvPr/>
        </p:nvSpPr>
        <p:spPr>
          <a:xfrm>
            <a:off x="6034924" y="5423769"/>
            <a:ext cx="2150626" cy="268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00"/>
              </a:lnSpc>
            </a:pPr>
            <a:r>
              <a:rPr lang="en-US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Partnerships</a:t>
            </a:r>
            <a:endParaRPr lang="en-US" dirty="0"/>
          </a:p>
          <a:p>
            <a:pPr marL="0" indent="0" algn="ctr">
              <a:lnSpc>
                <a:spcPts val="2100"/>
              </a:lnSpc>
              <a:buNone/>
            </a:pPr>
            <a:endParaRPr lang="en-US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87E0F83-E6B4-6397-C76E-8E92E4FCFC94}"/>
              </a:ext>
            </a:extLst>
          </p:cNvPr>
          <p:cNvSpPr/>
          <p:nvPr/>
        </p:nvSpPr>
        <p:spPr>
          <a:xfrm>
            <a:off x="3178019" y="5802149"/>
            <a:ext cx="78645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300"/>
              </a:lnSpc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Collaborate with health organizations and fitness providers.</a:t>
            </a:r>
            <a:endParaRPr lang="en-US" sz="1600" dirty="0"/>
          </a:p>
          <a:p>
            <a:pPr marL="0" indent="0" algn="ctr">
              <a:lnSpc>
                <a:spcPts val="2300"/>
              </a:lnSpc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C9E52-D578-41D6-4968-F402AB6FDE2D}"/>
              </a:ext>
            </a:extLst>
          </p:cNvPr>
          <p:cNvSpPr txBox="1"/>
          <p:nvPr/>
        </p:nvSpPr>
        <p:spPr>
          <a:xfrm>
            <a:off x="423512" y="6445266"/>
            <a:ext cx="6102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886" y="2465929"/>
            <a:ext cx="5055698" cy="1325563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600" y="2826795"/>
            <a:ext cx="4253399" cy="1740114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Agenda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b="1" dirty="0"/>
              <a:t>Existing Problem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b="1" dirty="0"/>
              <a:t>Our Solution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Wellness Hub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89219739-1476-343B-A3AA-2C624925D850}"/>
              </a:ext>
            </a:extLst>
          </p:cNvPr>
          <p:cNvSpPr/>
          <p:nvPr/>
        </p:nvSpPr>
        <p:spPr>
          <a:xfrm rot="19873184">
            <a:off x="6167118" y="4207118"/>
            <a:ext cx="2221725" cy="1923991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8603B-6404-A1ED-DC01-F6C89598E60F}"/>
              </a:ext>
            </a:extLst>
          </p:cNvPr>
          <p:cNvSpPr txBox="1"/>
          <p:nvPr/>
        </p:nvSpPr>
        <p:spPr>
          <a:xfrm>
            <a:off x="6274027" y="4845947"/>
            <a:ext cx="1913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9" grpId="0" build="p"/>
      <p:bldP spid="18" grpId="0" build="p"/>
      <p:bldP spid="22" grpId="0" build="p"/>
      <p:bldP spid="24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E9F08141-0DDD-5000-BB20-851D8FA7DB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14541" b="14541"/>
          <a:stretch/>
        </p:blipFill>
        <p:spPr>
          <a:xfrm>
            <a:off x="6371924" y="9625"/>
            <a:ext cx="5820076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95BC54AF-C7B9-99F5-8366-D448C900FACF}"/>
              </a:ext>
            </a:extLst>
          </p:cNvPr>
          <p:cNvSpPr/>
          <p:nvPr/>
        </p:nvSpPr>
        <p:spPr>
          <a:xfrm>
            <a:off x="509574" y="651776"/>
            <a:ext cx="5820076" cy="203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000" dirty="0">
                <a:solidFill>
                  <a:schemeClr val="bg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Revolutionizing Fitness: A Health Wellness Platform</a:t>
            </a:r>
            <a:endParaRPr lang="en-US" sz="40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80092CF9-7ECB-5FF2-5322-939376D0E9E7}"/>
              </a:ext>
            </a:extLst>
          </p:cNvPr>
          <p:cNvSpPr/>
          <p:nvPr/>
        </p:nvSpPr>
        <p:spPr>
          <a:xfrm>
            <a:off x="0" y="3380193"/>
            <a:ext cx="6371923" cy="3477807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pPr algn="just">
              <a:lnSpc>
                <a:spcPct val="150000"/>
              </a:lnSpc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ADC57-D2C6-07CA-56E4-9FC9D2B3363D}"/>
              </a:ext>
            </a:extLst>
          </p:cNvPr>
          <p:cNvSpPr txBox="1"/>
          <p:nvPr/>
        </p:nvSpPr>
        <p:spPr>
          <a:xfrm>
            <a:off x="509573" y="3554129"/>
            <a:ext cx="5669845" cy="197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300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ea typeface="Martel Sans Light" pitchFamily="34" charset="-122"/>
                <a:cs typeface="Martel Sans Light" panose="020B0604020202020204" charset="0"/>
              </a:rPr>
              <a:t>The modern world presents unique challenges to maintaining a healthy lifestyle. Our platform addresses this challenge by providing an empowering users to maintain their health, diet and mental Health goals.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AB932-67E5-C9D5-2E89-35ACDDE178D4}"/>
              </a:ext>
            </a:extLst>
          </p:cNvPr>
          <p:cNvSpPr txBox="1"/>
          <p:nvPr/>
        </p:nvSpPr>
        <p:spPr>
          <a:xfrm>
            <a:off x="349397" y="642915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Hub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801258" y="2761998"/>
            <a:ext cx="2606566" cy="133400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The Problem: Disconnected Health Tools</a:t>
            </a:r>
            <a:endParaRPr lang="en-US" sz="1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8" name="Picture placeholder 19" descr="Layout of website design sketches on white paper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blipFill>
            <a:blip r:embed="rId4"/>
            <a:stretch>
              <a:fillRect/>
            </a:stretch>
          </a:blip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223B85-B3A7-84FC-F0AF-8CA9F9BAA330}"/>
              </a:ext>
            </a:extLst>
          </p:cNvPr>
          <p:cNvSpPr txBox="1"/>
          <p:nvPr/>
        </p:nvSpPr>
        <p:spPr>
          <a:xfrm>
            <a:off x="5627372" y="1406673"/>
            <a:ext cx="6096000" cy="420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Isolated Apps :</a:t>
            </a:r>
            <a:endParaRPr lang="en-US" sz="1800" dirty="0">
              <a:solidFill>
                <a:schemeClr val="accent1">
                  <a:lumMod val="20000"/>
                  <a:lumOff val="8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EF3D2-1DEB-37CC-AF9D-0A0013A215A9}"/>
              </a:ext>
            </a:extLst>
          </p:cNvPr>
          <p:cNvSpPr txBox="1"/>
          <p:nvPr/>
        </p:nvSpPr>
        <p:spPr>
          <a:xfrm>
            <a:off x="5627372" y="3468524"/>
            <a:ext cx="6096000" cy="422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Lack of Insights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E526F-A98D-D7D7-417B-2BFD6B2B5C1A}"/>
              </a:ext>
            </a:extLst>
          </p:cNvPr>
          <p:cNvSpPr txBox="1"/>
          <p:nvPr/>
        </p:nvSpPr>
        <p:spPr>
          <a:xfrm>
            <a:off x="353728" y="6325226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Health Wellness 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B3715-0122-B15A-598F-0C792A30A5C0}"/>
              </a:ext>
            </a:extLst>
          </p:cNvPr>
          <p:cNvSpPr txBox="1"/>
          <p:nvPr/>
        </p:nvSpPr>
        <p:spPr>
          <a:xfrm>
            <a:off x="4742574" y="342520"/>
            <a:ext cx="4488053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Existing Problem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9CA25C3-33C1-C14D-466D-AEC751B8F77B}"/>
              </a:ext>
            </a:extLst>
          </p:cNvPr>
          <p:cNvSpPr/>
          <p:nvPr/>
        </p:nvSpPr>
        <p:spPr>
          <a:xfrm>
            <a:off x="5627372" y="1816937"/>
            <a:ext cx="6564628" cy="1310551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48987-C4B1-0B27-FAC4-6591416F0DB3}"/>
              </a:ext>
            </a:extLst>
          </p:cNvPr>
          <p:cNvSpPr txBox="1"/>
          <p:nvPr/>
        </p:nvSpPr>
        <p:spPr>
          <a:xfrm>
            <a:off x="5994131" y="1875234"/>
            <a:ext cx="6097604" cy="1211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Existing apps often focus on single aspects of health, like diet  or exercise or mental health, lacking a holistic view of well-being.</a:t>
            </a:r>
            <a:endParaRPr lang="en-US" sz="1800" dirty="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2F0C19E0-A991-CF68-5A45-8118AAA5899D}"/>
              </a:ext>
            </a:extLst>
          </p:cNvPr>
          <p:cNvSpPr/>
          <p:nvPr/>
        </p:nvSpPr>
        <p:spPr>
          <a:xfrm>
            <a:off x="5627371" y="3878916"/>
            <a:ext cx="6564628" cy="1243603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D9F690-F424-6CCC-74BD-652ADBA687C4}"/>
              </a:ext>
            </a:extLst>
          </p:cNvPr>
          <p:cNvSpPr txBox="1"/>
          <p:nvPr/>
        </p:nvSpPr>
        <p:spPr>
          <a:xfrm>
            <a:off x="5994131" y="3878917"/>
            <a:ext cx="6097604" cy="120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Users struggle to identify patterns and make informed decisions without personalized guidance and data analysis.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9" grpId="0"/>
      <p:bldP spid="11" grpId="0"/>
      <p:bldP spid="16" grpId="0" animBg="1"/>
      <p:bldP spid="18" grpId="0"/>
      <p:bldP spid="21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45448" y="2396343"/>
            <a:ext cx="2354317" cy="129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Our Solution: A Comprehensive Approach</a:t>
            </a:r>
            <a:endParaRPr lang="en-US" sz="1800" dirty="0">
              <a:latin typeface="Arial Black" panose="020B0A04020102020204" pitchFamily="34" charset="0"/>
            </a:endParaRPr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299DCFCA-95B6-ABED-11AF-1B85DC431B2E}"/>
              </a:ext>
            </a:extLst>
          </p:cNvPr>
          <p:cNvSpPr/>
          <p:nvPr/>
        </p:nvSpPr>
        <p:spPr>
          <a:xfrm>
            <a:off x="6094396" y="1718897"/>
            <a:ext cx="6097604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B7368B3F-EBCE-7CDC-9733-5800BB010AFF}"/>
              </a:ext>
            </a:extLst>
          </p:cNvPr>
          <p:cNvSpPr/>
          <p:nvPr/>
        </p:nvSpPr>
        <p:spPr>
          <a:xfrm>
            <a:off x="5293894" y="3115701"/>
            <a:ext cx="6898103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1">
            <a:extLst>
              <a:ext uri="{FF2B5EF4-FFF2-40B4-BE49-F238E27FC236}">
                <a16:creationId xmlns:a16="http://schemas.microsoft.com/office/drawing/2014/main" id="{FA7F8954-9948-8C21-1899-7F4F38E3C3F6}"/>
              </a:ext>
            </a:extLst>
          </p:cNvPr>
          <p:cNvSpPr/>
          <p:nvPr/>
        </p:nvSpPr>
        <p:spPr>
          <a:xfrm>
            <a:off x="4472521" y="4608119"/>
            <a:ext cx="7719475" cy="915476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F6DF3-6467-8F0D-08D0-A8A47ED70663}"/>
              </a:ext>
            </a:extLst>
          </p:cNvPr>
          <p:cNvSpPr txBox="1"/>
          <p:nvPr/>
        </p:nvSpPr>
        <p:spPr>
          <a:xfrm>
            <a:off x="5716597" y="3353731"/>
            <a:ext cx="6371924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</a:t>
            </a:r>
            <a:r>
              <a:rPr lang="en-US" b="1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ublic APIs for advanced analytics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AFA5E-9B1C-D164-3DBA-3DABA78E83CB}"/>
              </a:ext>
            </a:extLst>
          </p:cNvPr>
          <p:cNvSpPr txBox="1"/>
          <p:nvPr/>
        </p:nvSpPr>
        <p:spPr>
          <a:xfrm>
            <a:off x="6457743" y="1956927"/>
            <a:ext cx="6097604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Integrates diet, exercise, and mental well-being.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DA314B-B170-78D8-D1C8-56C7F6606491}"/>
              </a:ext>
            </a:extLst>
          </p:cNvPr>
          <p:cNvSpPr txBox="1"/>
          <p:nvPr/>
        </p:nvSpPr>
        <p:spPr>
          <a:xfrm>
            <a:off x="4599431" y="4643150"/>
            <a:ext cx="7407276" cy="818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An easy-to-use interface for effortless tracking and seamless data entry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5257791" y="336281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Our Solution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8" grpId="0" animBg="1"/>
      <p:bldP spid="29" grpId="0" animBg="1"/>
      <p:bldP spid="31" grpId="0"/>
      <p:bldP spid="33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45448" y="2402623"/>
            <a:ext cx="2354317" cy="12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Key Features: Empowering Users</a:t>
            </a:r>
            <a:endParaRPr lang="en-US" sz="1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299DCFCA-95B6-ABED-11AF-1B85DC431B2E}"/>
              </a:ext>
            </a:extLst>
          </p:cNvPr>
          <p:cNvSpPr/>
          <p:nvPr/>
        </p:nvSpPr>
        <p:spPr>
          <a:xfrm>
            <a:off x="5188017" y="1718897"/>
            <a:ext cx="7003983" cy="173673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8" name="Shape 1">
            <a:extLst>
              <a:ext uri="{FF2B5EF4-FFF2-40B4-BE49-F238E27FC236}">
                <a16:creationId xmlns:a16="http://schemas.microsoft.com/office/drawing/2014/main" id="{B7368B3F-EBCE-7CDC-9733-5800BB010AFF}"/>
              </a:ext>
            </a:extLst>
          </p:cNvPr>
          <p:cNvSpPr/>
          <p:nvPr/>
        </p:nvSpPr>
        <p:spPr>
          <a:xfrm>
            <a:off x="5240956" y="4001483"/>
            <a:ext cx="6898103" cy="1736729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2F6DF3-6467-8F0D-08D0-A8A47ED70663}"/>
              </a:ext>
            </a:extLst>
          </p:cNvPr>
          <p:cNvSpPr txBox="1"/>
          <p:nvPr/>
        </p:nvSpPr>
        <p:spPr>
          <a:xfrm>
            <a:off x="7562249" y="4056963"/>
            <a:ext cx="2103103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Track food intake</a:t>
            </a:r>
            <a:endParaRPr lang="en-US" sz="18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EAFA5E-9B1C-D164-3DBA-3DABA78E83CB}"/>
              </a:ext>
            </a:extLst>
          </p:cNvPr>
          <p:cNvSpPr txBox="1"/>
          <p:nvPr/>
        </p:nvSpPr>
        <p:spPr>
          <a:xfrm>
            <a:off x="6791417" y="1801287"/>
            <a:ext cx="3873375" cy="82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800" b="1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User and Admin Management</a:t>
            </a:r>
            <a:endParaRPr lang="en-US" sz="1800" b="1" dirty="0"/>
          </a:p>
          <a:p>
            <a:pPr marL="0" indent="0">
              <a:lnSpc>
                <a:spcPts val="3000"/>
              </a:lnSpc>
              <a:buNone/>
            </a:pP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4969033" y="193107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C1D4-0077-9687-39B3-962E0BF32E60}"/>
              </a:ext>
            </a:extLst>
          </p:cNvPr>
          <p:cNvSpPr txBox="1"/>
          <p:nvPr/>
        </p:nvSpPr>
        <p:spPr>
          <a:xfrm>
            <a:off x="5345229" y="2402623"/>
            <a:ext cx="6689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Users track health metrics with personalized dashboards, while admins manage data and oversee platform insights.</a:t>
            </a:r>
            <a:endParaRPr lang="en-IN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2C7E6-30B3-488B-AF27-19085D900426}"/>
              </a:ext>
            </a:extLst>
          </p:cNvPr>
          <p:cNvSpPr txBox="1"/>
          <p:nvPr/>
        </p:nvSpPr>
        <p:spPr>
          <a:xfrm>
            <a:off x="5391743" y="4785254"/>
            <a:ext cx="66430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Log food intake and analyze macronutrients seamlessly with public API integration.</a:t>
            </a:r>
            <a:endParaRPr lang="en-IN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 animBg="1"/>
      <p:bldP spid="28" grpId="0" animBg="1"/>
      <p:bldP spid="31" grpId="0"/>
      <p:bldP spid="33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357722" y="6390857"/>
            <a:ext cx="4114800" cy="365125"/>
          </a:xfrm>
        </p:spPr>
        <p:txBody>
          <a:bodyPr/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</a:t>
            </a:r>
            <a:r>
              <a:rPr lang="en-US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C090-1DAF-E18A-E4D1-571FC287353D}"/>
              </a:ext>
            </a:extLst>
          </p:cNvPr>
          <p:cNvSpPr txBox="1"/>
          <p:nvPr/>
        </p:nvSpPr>
        <p:spPr>
          <a:xfrm>
            <a:off x="1426198" y="2383595"/>
            <a:ext cx="2354317" cy="1295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Key Features: Empowering Users</a:t>
            </a:r>
            <a:endParaRPr lang="en-US" sz="1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AA1B57-44E1-E42C-1AE3-7CC497128C30}"/>
              </a:ext>
            </a:extLst>
          </p:cNvPr>
          <p:cNvSpPr txBox="1"/>
          <p:nvPr/>
        </p:nvSpPr>
        <p:spPr>
          <a:xfrm>
            <a:off x="4969033" y="193107"/>
            <a:ext cx="3644768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00"/>
              </a:lnSpc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7FBF6117-F98C-1E7B-3978-97C6ADC909A1}"/>
              </a:ext>
            </a:extLst>
          </p:cNvPr>
          <p:cNvSpPr/>
          <p:nvPr/>
        </p:nvSpPr>
        <p:spPr>
          <a:xfrm>
            <a:off x="4969032" y="1944179"/>
            <a:ext cx="7222967" cy="172010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B56D-2BC0-F205-FF62-95D3A364936D}"/>
              </a:ext>
            </a:extLst>
          </p:cNvPr>
          <p:cNvSpPr txBox="1"/>
          <p:nvPr/>
        </p:nvSpPr>
        <p:spPr>
          <a:xfrm>
            <a:off x="7139019" y="1944179"/>
            <a:ext cx="4820508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</a:t>
            </a:r>
            <a:r>
              <a:rPr lang="en-US" sz="1800" b="1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nalyzing Users fitness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5C02C-3909-A11A-201A-4635B6C1330C}"/>
              </a:ext>
            </a:extLst>
          </p:cNvPr>
          <p:cNvSpPr txBox="1"/>
          <p:nvPr/>
        </p:nvSpPr>
        <p:spPr>
          <a:xfrm>
            <a:off x="5415880" y="2333043"/>
            <a:ext cx="6613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Log workouts, track progress, and analyze users' fitness levels for actionable insights.</a:t>
            </a: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3B7EA849-0B16-C633-C27B-C0D1AF22D563}"/>
              </a:ext>
            </a:extLst>
          </p:cNvPr>
          <p:cNvSpPr/>
          <p:nvPr/>
        </p:nvSpPr>
        <p:spPr>
          <a:xfrm>
            <a:off x="4969033" y="4361025"/>
            <a:ext cx="7222967" cy="172010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6074B-4342-8502-0F8D-98E427338E5F}"/>
              </a:ext>
            </a:extLst>
          </p:cNvPr>
          <p:cNvSpPr txBox="1"/>
          <p:nvPr/>
        </p:nvSpPr>
        <p:spPr>
          <a:xfrm>
            <a:off x="7052392" y="4376414"/>
            <a:ext cx="4820508" cy="439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18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Maintaining Mental Health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53136-5A6C-39C6-CC99-CC4D48E8D5F9}"/>
              </a:ext>
            </a:extLst>
          </p:cNvPr>
          <p:cNvSpPr txBox="1"/>
          <p:nvPr/>
        </p:nvSpPr>
        <p:spPr>
          <a:xfrm>
            <a:off x="5415880" y="4897909"/>
            <a:ext cx="6613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  <a:lumOff val="90000"/>
                  </a:schemeClr>
                </a:solidFill>
                <a:latin typeface="Martel Sans Light" panose="020B0604020202020204"/>
              </a:rPr>
              <a:t>Monitor mental health and gain valuable insights into your wellness journey.</a:t>
            </a:r>
            <a:endParaRPr lang="en-US" dirty="0">
              <a:solidFill>
                <a:schemeClr val="tx2">
                  <a:lumMod val="10000"/>
                  <a:lumOff val="90000"/>
                </a:schemeClr>
              </a:solidFill>
              <a:latin typeface="Martel Sans Light" panose="020B0604020202020204"/>
              <a:cs typeface="Martel Sans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5" grpId="0"/>
      <p:bldP spid="8" grpId="0"/>
      <p:bldP spid="9" grpId="0" animBg="1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8EAC507-264C-D7BC-0B90-EDC8630F2249}"/>
              </a:ext>
            </a:extLst>
          </p:cNvPr>
          <p:cNvSpPr txBox="1"/>
          <p:nvPr/>
        </p:nvSpPr>
        <p:spPr>
          <a:xfrm>
            <a:off x="1840077" y="197497"/>
            <a:ext cx="9124749" cy="700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15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Arial Black" panose="020B0A04020102020204" pitchFamily="34" charset="0"/>
                <a:ea typeface="Kanit" pitchFamily="34" charset="-122"/>
                <a:cs typeface="Kanit" pitchFamily="34" charset="-120"/>
              </a:rPr>
              <a:t>Workflow: A Seamless User Experience</a:t>
            </a:r>
            <a:endParaRPr lang="en-US" sz="32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4088-4FA8-D2BD-6ADF-442ACDD2501D}"/>
              </a:ext>
            </a:extLst>
          </p:cNvPr>
          <p:cNvSpPr txBox="1"/>
          <p:nvPr/>
        </p:nvSpPr>
        <p:spPr>
          <a:xfrm>
            <a:off x="280786" y="6469021"/>
            <a:ext cx="6121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hape 1">
            <a:extLst>
              <a:ext uri="{FF2B5EF4-FFF2-40B4-BE49-F238E27FC236}">
                <a16:creationId xmlns:a16="http://schemas.microsoft.com/office/drawing/2014/main" id="{52A0995B-53DE-4211-96A3-F672AAC5EC20}"/>
              </a:ext>
            </a:extLst>
          </p:cNvPr>
          <p:cNvSpPr/>
          <p:nvPr/>
        </p:nvSpPr>
        <p:spPr>
          <a:xfrm>
            <a:off x="6039050" y="909973"/>
            <a:ext cx="45719" cy="5356073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5A249EAE-A281-BC75-9693-C523E52757BD}"/>
              </a:ext>
            </a:extLst>
          </p:cNvPr>
          <p:cNvSpPr/>
          <p:nvPr/>
        </p:nvSpPr>
        <p:spPr>
          <a:xfrm>
            <a:off x="5054106" y="1395986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D43F5B88-D9DD-6DAD-3B01-7ED19E59A36C}"/>
              </a:ext>
            </a:extLst>
          </p:cNvPr>
          <p:cNvSpPr/>
          <p:nvPr/>
        </p:nvSpPr>
        <p:spPr>
          <a:xfrm>
            <a:off x="5803605" y="1160599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BBACE343-FFCD-CDF9-A328-F7007E0DF46E}"/>
              </a:ext>
            </a:extLst>
          </p:cNvPr>
          <p:cNvSpPr/>
          <p:nvPr/>
        </p:nvSpPr>
        <p:spPr>
          <a:xfrm>
            <a:off x="6004106" y="1253944"/>
            <a:ext cx="100370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D06B5D38-5F28-2BF7-950C-0C94DFEA1A1F}"/>
              </a:ext>
            </a:extLst>
          </p:cNvPr>
          <p:cNvSpPr/>
          <p:nvPr/>
        </p:nvSpPr>
        <p:spPr>
          <a:xfrm>
            <a:off x="385854" y="1198349"/>
            <a:ext cx="4668252" cy="713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Users register and set up personalized profiles</a:t>
            </a:r>
            <a:endParaRPr lang="en-US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B993144A-1753-2969-3BB7-B880BC24B1D2}"/>
              </a:ext>
            </a:extLst>
          </p:cNvPr>
          <p:cNvSpPr/>
          <p:nvPr/>
        </p:nvSpPr>
        <p:spPr>
          <a:xfrm>
            <a:off x="6274497" y="2510173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12A5D08-C5EA-31F3-B04D-3D359E6DE387}"/>
              </a:ext>
            </a:extLst>
          </p:cNvPr>
          <p:cNvSpPr/>
          <p:nvPr/>
        </p:nvSpPr>
        <p:spPr>
          <a:xfrm>
            <a:off x="5803605" y="2274786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D927E6D-0779-32D4-5D32-86FF5835BCB8}"/>
              </a:ext>
            </a:extLst>
          </p:cNvPr>
          <p:cNvSpPr/>
          <p:nvPr/>
        </p:nvSpPr>
        <p:spPr>
          <a:xfrm>
            <a:off x="5974221" y="2368131"/>
            <a:ext cx="160139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F61D440-AE8D-3906-4774-70E1281D98D2}"/>
              </a:ext>
            </a:extLst>
          </p:cNvPr>
          <p:cNvSpPr/>
          <p:nvPr/>
        </p:nvSpPr>
        <p:spPr>
          <a:xfrm>
            <a:off x="7280040" y="2246926"/>
            <a:ext cx="4626412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Log dietary entries, exercise activities &amp; the current mood through intuitive forms</a:t>
            </a:r>
            <a:endParaRPr lang="en-US" dirty="0"/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EB93B6EC-727C-0055-0250-B2F2760660C4}"/>
              </a:ext>
            </a:extLst>
          </p:cNvPr>
          <p:cNvSpPr/>
          <p:nvPr/>
        </p:nvSpPr>
        <p:spPr>
          <a:xfrm>
            <a:off x="5054106" y="3513036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1">
            <a:extLst>
              <a:ext uri="{FF2B5EF4-FFF2-40B4-BE49-F238E27FC236}">
                <a16:creationId xmlns:a16="http://schemas.microsoft.com/office/drawing/2014/main" id="{EAB31F55-98B4-9C60-4D71-7549E41773DB}"/>
              </a:ext>
            </a:extLst>
          </p:cNvPr>
          <p:cNvSpPr/>
          <p:nvPr/>
        </p:nvSpPr>
        <p:spPr>
          <a:xfrm>
            <a:off x="5803605" y="3277650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C0666819-B02F-DF8F-219C-12E7766530DD}"/>
              </a:ext>
            </a:extLst>
          </p:cNvPr>
          <p:cNvSpPr/>
          <p:nvPr/>
        </p:nvSpPr>
        <p:spPr>
          <a:xfrm>
            <a:off x="5972555" y="3370995"/>
            <a:ext cx="163354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6E2FBB64-ECE1-C85F-66CF-B36C6C9F2F33}"/>
              </a:ext>
            </a:extLst>
          </p:cNvPr>
          <p:cNvSpPr/>
          <p:nvPr/>
        </p:nvSpPr>
        <p:spPr>
          <a:xfrm>
            <a:off x="421875" y="3137995"/>
            <a:ext cx="454775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System automatically calculates caloric intake, nutritional data.</a:t>
            </a:r>
            <a:endParaRPr lang="en-US" dirty="0"/>
          </a:p>
        </p:txBody>
      </p:sp>
      <p:sp>
        <p:nvSpPr>
          <p:cNvPr id="18" name="Shape 14">
            <a:extLst>
              <a:ext uri="{FF2B5EF4-FFF2-40B4-BE49-F238E27FC236}">
                <a16:creationId xmlns:a16="http://schemas.microsoft.com/office/drawing/2014/main" id="{1841233D-7050-6888-A416-576AA3BF2851}"/>
              </a:ext>
            </a:extLst>
          </p:cNvPr>
          <p:cNvSpPr/>
          <p:nvPr/>
        </p:nvSpPr>
        <p:spPr>
          <a:xfrm>
            <a:off x="6274497" y="4515900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Shape 15">
            <a:extLst>
              <a:ext uri="{FF2B5EF4-FFF2-40B4-BE49-F238E27FC236}">
                <a16:creationId xmlns:a16="http://schemas.microsoft.com/office/drawing/2014/main" id="{BE503391-DF12-3CDD-0123-4ED2382B9310}"/>
              </a:ext>
            </a:extLst>
          </p:cNvPr>
          <p:cNvSpPr/>
          <p:nvPr/>
        </p:nvSpPr>
        <p:spPr>
          <a:xfrm>
            <a:off x="5803605" y="4280513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4F99CD71-A6D9-4043-38CE-629CD9827790}"/>
              </a:ext>
            </a:extLst>
          </p:cNvPr>
          <p:cNvSpPr/>
          <p:nvPr/>
        </p:nvSpPr>
        <p:spPr>
          <a:xfrm>
            <a:off x="5968864" y="4373858"/>
            <a:ext cx="17085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2450" dirty="0"/>
          </a:p>
        </p:txBody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A2A9D1A4-A4A5-2636-702D-E63EC0F10EDE}"/>
              </a:ext>
            </a:extLst>
          </p:cNvPr>
          <p:cNvSpPr/>
          <p:nvPr/>
        </p:nvSpPr>
        <p:spPr>
          <a:xfrm>
            <a:off x="7280040" y="4252652"/>
            <a:ext cx="4753948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Access dashboards maintaining physical and mental health of the user</a:t>
            </a:r>
            <a:endParaRPr lang="en-US" dirty="0"/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3083C164-D6D9-7A56-ACAA-17E8E78E5D15}"/>
              </a:ext>
            </a:extLst>
          </p:cNvPr>
          <p:cNvSpPr/>
          <p:nvPr/>
        </p:nvSpPr>
        <p:spPr>
          <a:xfrm>
            <a:off x="5054106" y="5518763"/>
            <a:ext cx="779978" cy="30480"/>
          </a:xfrm>
          <a:prstGeom prst="roundRect">
            <a:avLst>
              <a:gd name="adj" fmla="val 109681"/>
            </a:avLst>
          </a:prstGeom>
          <a:solidFill>
            <a:srgbClr val="48446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9">
            <a:extLst>
              <a:ext uri="{FF2B5EF4-FFF2-40B4-BE49-F238E27FC236}">
                <a16:creationId xmlns:a16="http://schemas.microsoft.com/office/drawing/2014/main" id="{3F0938A6-AF9A-40E1-A712-69CA89152B43}"/>
              </a:ext>
            </a:extLst>
          </p:cNvPr>
          <p:cNvSpPr/>
          <p:nvPr/>
        </p:nvSpPr>
        <p:spPr>
          <a:xfrm>
            <a:off x="5803605" y="5283376"/>
            <a:ext cx="501372" cy="501372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E4DF3626-4CA5-30C5-F863-C52F66269840}"/>
              </a:ext>
            </a:extLst>
          </p:cNvPr>
          <p:cNvSpPr/>
          <p:nvPr/>
        </p:nvSpPr>
        <p:spPr>
          <a:xfrm>
            <a:off x="5973269" y="5376721"/>
            <a:ext cx="162044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5</a:t>
            </a:r>
            <a:endParaRPr lang="en-US" sz="2450" dirty="0"/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74B20C63-7011-364B-BC36-73FE86F81307}"/>
              </a:ext>
            </a:extLst>
          </p:cNvPr>
          <p:cNvSpPr/>
          <p:nvPr/>
        </p:nvSpPr>
        <p:spPr>
          <a:xfrm>
            <a:off x="385854" y="5283376"/>
            <a:ext cx="4547756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Receive public API analysis for nutrients and physical calculations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7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>
                <a:solidFill>
                  <a:schemeClr val="tx2">
                    <a:lumMod val="10000"/>
                    <a:lumOff val="90000"/>
                  </a:schemeClr>
                </a:solidFill>
              </a:rPr>
              <a:pPr/>
              <a:t>9</a:t>
            </a:fld>
            <a:endParaRPr lang="en-US" altLang="zh-CN" dirty="0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509B1-227F-1A14-472D-EF92152C52B3}"/>
              </a:ext>
            </a:extLst>
          </p:cNvPr>
          <p:cNvSpPr txBox="1"/>
          <p:nvPr/>
        </p:nvSpPr>
        <p:spPr>
          <a:xfrm>
            <a:off x="4037617" y="488441"/>
            <a:ext cx="5280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>
                    <a:lumMod val="95000"/>
                  </a:schemeClr>
                </a:solidFill>
                <a:effectLst/>
                <a:latin typeface="Arial Black" panose="020B0A04020102020204" pitchFamily="34" charset="0"/>
              </a:rPr>
              <a:t>Project Architecture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CC713920-3156-D7F5-B7C1-8C1C178887EC}"/>
              </a:ext>
            </a:extLst>
          </p:cNvPr>
          <p:cNvSpPr/>
          <p:nvPr/>
        </p:nvSpPr>
        <p:spPr>
          <a:xfrm>
            <a:off x="3882180" y="1434164"/>
            <a:ext cx="8309820" cy="4350620"/>
          </a:xfrm>
          <a:prstGeom prst="roundRect">
            <a:avLst>
              <a:gd name="adj" fmla="val 1433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B62E3-EB6E-2C97-6E69-7AA1B65FCF6A}"/>
              </a:ext>
            </a:extLst>
          </p:cNvPr>
          <p:cNvSpPr txBox="1"/>
          <p:nvPr/>
        </p:nvSpPr>
        <p:spPr>
          <a:xfrm>
            <a:off x="4400456" y="1701457"/>
            <a:ext cx="7023009" cy="429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 Black" panose="020B0A04020102020204" pitchFamily="34" charset="0"/>
                <a:cs typeface="Martel Sans Light" panose="020B0604020202020204" charset="0"/>
              </a:rPr>
              <a:t>Microservices Architecture: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APIs like User Profile Management, Health Metrics, Diet, Exercise, and Mental Health, each with its own database for scalability.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Martel Sans Light" panose="020B0604020202020204" charset="0"/>
                <a:cs typeface="Martel Sans Light" panose="020B0604020202020204" charset="0"/>
              </a:rPr>
              <a:t>An API Gateway manages communication between services and handles security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Martel Sans Light" panose="020B0604020202020204" charset="0"/>
                <a:cs typeface="Martel Sans Light" panose="020B0604020202020204" charset="0"/>
              </a:rPr>
              <a:t>Public APIs used: Nutritionix API, Google reCaptcha</a:t>
            </a:r>
            <a:endParaRPr lang="en-US" b="0" i="0" dirty="0"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Martel Sans Light" panose="020B0604020202020204" charset="0"/>
              <a:cs typeface="Martel Sans Light" panose="020B060402020202020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  <a:latin typeface="Martel Sans Light" panose="020B0604020202020204" charset="0"/>
              <a:cs typeface="Martel Sans Light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A4092C-F560-1849-F177-252AD4F077B9}"/>
              </a:ext>
            </a:extLst>
          </p:cNvPr>
          <p:cNvSpPr txBox="1"/>
          <p:nvPr/>
        </p:nvSpPr>
        <p:spPr>
          <a:xfrm>
            <a:off x="484686" y="6477801"/>
            <a:ext cx="318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Wellness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Hub</a:t>
            </a:r>
            <a:endParaRPr lang="en-US" sz="1400" noProof="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/>
    </p:bldLst>
  </p:timing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2263</TotalTime>
  <Words>503</Words>
  <Application>Microsoft Office PowerPoint</Application>
  <PresentationFormat>Widescreen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Abadi</vt:lpstr>
      <vt:lpstr>Arial</vt:lpstr>
      <vt:lpstr>Arial Black</vt:lpstr>
      <vt:lpstr>Calibri</vt:lpstr>
      <vt:lpstr>Kanit</vt:lpstr>
      <vt:lpstr>Martel Sans Light</vt:lpstr>
      <vt:lpstr>Posterama Text Black</vt:lpstr>
      <vt:lpstr>Posterama Text SemiBold</vt:lpstr>
      <vt:lpstr>Wingdings</vt:lpstr>
      <vt:lpstr>Custom​​</vt:lpstr>
      <vt:lpstr>Wellness Hub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Wellness Hub</dc:title>
  <dc:creator>Ajay Anbarasu(UST,IN)</dc:creator>
  <cp:lastModifiedBy>Ajay Anbarasu(UST,IN)</cp:lastModifiedBy>
  <cp:revision>5</cp:revision>
  <dcterms:created xsi:type="dcterms:W3CDTF">2024-11-18T13:44:11Z</dcterms:created>
  <dcterms:modified xsi:type="dcterms:W3CDTF">2024-11-20T05:32:47Z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