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9c350576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9c350576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9c350576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9c350576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9c377521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9c377521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9c377521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9c377521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9c35057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9c35057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9d5d25ae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9d5d25ae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9c37752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9c37752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9d92ba9f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9d92ba9f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9c377521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9c377521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98a59d3e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98a59d3e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9c350576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9c350576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9c377521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9c377521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9c37752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9c37752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9d96d758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9d96d758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9d96d758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9d96d758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9c35057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9c35057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9c350576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9c350576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12.png"/><Relationship Id="rId7"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components101.com/modules/l293n-motor-driver-module" TargetMode="External"/><Relationship Id="rId4" Type="http://schemas.openxmlformats.org/officeDocument/2006/relationships/hyperlink" Target="https://www.makeuseof.com/tag/cheapest-arduino-nano/" TargetMode="External"/><Relationship Id="rId5" Type="http://schemas.openxmlformats.org/officeDocument/2006/relationships/hyperlink" Target="https://components101.com/sensors/mpu6050-modul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MINOR PROJECT</a:t>
            </a:r>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311700" y="1878532"/>
            <a:ext cx="4242600" cy="20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Self Balancing Robot</a:t>
            </a:r>
            <a:endParaRPr b="1" sz="2200"/>
          </a:p>
          <a:p>
            <a:pPr indent="0" lvl="0" marL="0" rtl="0" algn="l">
              <a:spcBef>
                <a:spcPts val="0"/>
              </a:spcBef>
              <a:spcAft>
                <a:spcPts val="0"/>
              </a:spcAft>
              <a:buNone/>
            </a:pPr>
            <a:r>
              <a:t/>
            </a:r>
            <a:endParaRPr b="1"/>
          </a:p>
          <a:p>
            <a:pPr indent="0" lvl="0" marL="0" rtl="0" algn="l">
              <a:spcBef>
                <a:spcPts val="0"/>
              </a:spcBef>
              <a:spcAft>
                <a:spcPts val="0"/>
              </a:spcAft>
              <a:buNone/>
            </a:pPr>
            <a:r>
              <a:rPr b="1" lang="en">
                <a:solidFill>
                  <a:srgbClr val="FF9900"/>
                </a:solidFill>
              </a:rPr>
              <a:t>Saumitra Nashikkar SMCE2160</a:t>
            </a:r>
            <a:endParaRPr b="1">
              <a:solidFill>
                <a:srgbClr val="FF9900"/>
              </a:solidFill>
            </a:endParaRPr>
          </a:p>
          <a:p>
            <a:pPr indent="0" lvl="0" marL="0" rtl="0" algn="l">
              <a:spcBef>
                <a:spcPts val="0"/>
              </a:spcBef>
              <a:spcAft>
                <a:spcPts val="0"/>
              </a:spcAft>
              <a:buNone/>
            </a:pPr>
            <a:r>
              <a:rPr b="1" lang="en">
                <a:solidFill>
                  <a:srgbClr val="FF9900"/>
                </a:solidFill>
              </a:rPr>
              <a:t>Abhinav Singh S207030</a:t>
            </a:r>
            <a:endParaRPr b="1">
              <a:solidFill>
                <a:srgbClr val="FF9900"/>
              </a:solidFill>
            </a:endParaRPr>
          </a:p>
          <a:p>
            <a:pPr indent="0" lvl="0" marL="0" rtl="0" algn="l">
              <a:spcBef>
                <a:spcPts val="0"/>
              </a:spcBef>
              <a:spcAft>
                <a:spcPts val="0"/>
              </a:spcAft>
              <a:buNone/>
            </a:pPr>
            <a:r>
              <a:rPr b="1" lang="en">
                <a:solidFill>
                  <a:srgbClr val="FF9900"/>
                </a:solidFill>
              </a:rPr>
              <a:t>Anish Bhat SCETSY100</a:t>
            </a:r>
            <a:endParaRPr b="1">
              <a:solidFill>
                <a:srgbClr val="FF9900"/>
              </a:solidFill>
            </a:endParaRPr>
          </a:p>
          <a:p>
            <a:pPr indent="0" lvl="0" marL="0" rtl="0" algn="l">
              <a:spcBef>
                <a:spcPts val="0"/>
              </a:spcBef>
              <a:spcAft>
                <a:spcPts val="0"/>
              </a:spcAft>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Diagram</a:t>
            </a:r>
            <a:endParaRPr/>
          </a:p>
        </p:txBody>
      </p:sp>
      <p:sp>
        <p:nvSpPr>
          <p:cNvPr id="126" name="Google Shape;126;p22"/>
          <p:cNvSpPr txBox="1"/>
          <p:nvPr/>
        </p:nvSpPr>
        <p:spPr>
          <a:xfrm>
            <a:off x="462575" y="1323700"/>
            <a:ext cx="8369700" cy="3399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1200"/>
              <a:t> </a:t>
            </a:r>
            <a:endParaRPr sz="1200"/>
          </a:p>
        </p:txBody>
      </p:sp>
      <p:pic>
        <p:nvPicPr>
          <p:cNvPr id="127" name="Google Shape;127;p22"/>
          <p:cNvPicPr preferRelativeResize="0"/>
          <p:nvPr/>
        </p:nvPicPr>
        <p:blipFill>
          <a:blip r:embed="rId3">
            <a:alphaModFix/>
          </a:blip>
          <a:stretch>
            <a:fillRect/>
          </a:stretch>
        </p:blipFill>
        <p:spPr>
          <a:xfrm>
            <a:off x="1111875" y="1323700"/>
            <a:ext cx="6696751" cy="365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539725"/>
            <a:ext cx="8520600" cy="9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a:t>
            </a:r>
            <a:endParaRPr/>
          </a:p>
        </p:txBody>
      </p:sp>
      <p:sp>
        <p:nvSpPr>
          <p:cNvPr id="133" name="Google Shape;133;p23"/>
          <p:cNvSpPr txBox="1"/>
          <p:nvPr/>
        </p:nvSpPr>
        <p:spPr>
          <a:xfrm>
            <a:off x="373450" y="1476850"/>
            <a:ext cx="8458800" cy="3259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33A44"/>
              </a:buClr>
              <a:buSzPts val="1500"/>
              <a:buFont typeface="Calibri"/>
              <a:buChar char="●"/>
            </a:pPr>
            <a:r>
              <a:rPr b="1" lang="en" sz="1500">
                <a:solidFill>
                  <a:srgbClr val="233A44"/>
                </a:solidFill>
                <a:latin typeface="Calibri"/>
                <a:ea typeface="Calibri"/>
                <a:cs typeface="Calibri"/>
                <a:sym typeface="Calibri"/>
              </a:rPr>
              <a:t>Toy Motors</a:t>
            </a:r>
            <a:r>
              <a:rPr lang="en" sz="1500">
                <a:solidFill>
                  <a:srgbClr val="233A44"/>
                </a:solidFill>
                <a:latin typeface="Calibri"/>
                <a:ea typeface="Calibri"/>
                <a:cs typeface="Calibri"/>
                <a:sym typeface="Calibri"/>
              </a:rPr>
              <a:t>  - 4.5 V to 9V, 250mA, RPM = 200(approx.)</a:t>
            </a:r>
            <a:endParaRPr sz="1500">
              <a:solidFill>
                <a:srgbClr val="233A44"/>
              </a:solidFill>
              <a:latin typeface="Calibri"/>
              <a:ea typeface="Calibri"/>
              <a:cs typeface="Calibri"/>
              <a:sym typeface="Calibri"/>
            </a:endParaRPr>
          </a:p>
          <a:p>
            <a:pPr indent="-323850" lvl="0" marL="457200" rtl="0" algn="l">
              <a:lnSpc>
                <a:spcPct val="115000"/>
              </a:lnSpc>
              <a:spcBef>
                <a:spcPts val="0"/>
              </a:spcBef>
              <a:spcAft>
                <a:spcPts val="0"/>
              </a:spcAft>
              <a:buClr>
                <a:srgbClr val="233A44"/>
              </a:buClr>
              <a:buSzPts val="1500"/>
              <a:buFont typeface="Calibri"/>
              <a:buChar char="●"/>
            </a:pPr>
            <a:r>
              <a:rPr b="1" lang="en" sz="1500">
                <a:solidFill>
                  <a:srgbClr val="233A44"/>
                </a:solidFill>
                <a:latin typeface="Calibri"/>
                <a:ea typeface="Calibri"/>
                <a:cs typeface="Calibri"/>
                <a:sym typeface="Calibri"/>
              </a:rPr>
              <a:t>Motor Driver</a:t>
            </a:r>
            <a:r>
              <a:rPr lang="en" sz="1500">
                <a:solidFill>
                  <a:srgbClr val="233A44"/>
                </a:solidFill>
                <a:latin typeface="Calibri"/>
                <a:ea typeface="Calibri"/>
                <a:cs typeface="Calibri"/>
                <a:sym typeface="Calibri"/>
              </a:rPr>
              <a:t> - L298N </a:t>
            </a:r>
            <a:endParaRPr sz="1500">
              <a:solidFill>
                <a:srgbClr val="233A44"/>
              </a:solidFill>
              <a:latin typeface="Calibri"/>
              <a:ea typeface="Calibri"/>
              <a:cs typeface="Calibri"/>
              <a:sym typeface="Calibri"/>
            </a:endParaRPr>
          </a:p>
          <a:p>
            <a:pPr indent="-323850" lvl="0" marL="457200" rtl="0" algn="l">
              <a:lnSpc>
                <a:spcPct val="115000"/>
              </a:lnSpc>
              <a:spcBef>
                <a:spcPts val="0"/>
              </a:spcBef>
              <a:spcAft>
                <a:spcPts val="0"/>
              </a:spcAft>
              <a:buClr>
                <a:srgbClr val="233A44"/>
              </a:buClr>
              <a:buSzPts val="1500"/>
              <a:buFont typeface="Calibri"/>
              <a:buChar char="●"/>
            </a:pPr>
            <a:r>
              <a:rPr b="1" lang="en" sz="1500">
                <a:solidFill>
                  <a:srgbClr val="233A44"/>
                </a:solidFill>
                <a:latin typeface="Calibri"/>
                <a:ea typeface="Calibri"/>
                <a:cs typeface="Calibri"/>
                <a:sym typeface="Calibri"/>
              </a:rPr>
              <a:t>Arduino Nano</a:t>
            </a:r>
            <a:r>
              <a:rPr lang="en" sz="1500">
                <a:solidFill>
                  <a:srgbClr val="233A44"/>
                </a:solidFill>
                <a:latin typeface="Calibri"/>
                <a:ea typeface="Calibri"/>
                <a:cs typeface="Calibri"/>
                <a:sym typeface="Calibri"/>
              </a:rPr>
              <a:t> </a:t>
            </a:r>
            <a:endParaRPr sz="1500">
              <a:solidFill>
                <a:srgbClr val="233A44"/>
              </a:solidFill>
              <a:latin typeface="Calibri"/>
              <a:ea typeface="Calibri"/>
              <a:cs typeface="Calibri"/>
              <a:sym typeface="Calibri"/>
            </a:endParaRPr>
          </a:p>
          <a:p>
            <a:pPr indent="-323850" lvl="0" marL="457200" rtl="0" algn="l">
              <a:lnSpc>
                <a:spcPct val="115000"/>
              </a:lnSpc>
              <a:spcBef>
                <a:spcPts val="0"/>
              </a:spcBef>
              <a:spcAft>
                <a:spcPts val="0"/>
              </a:spcAft>
              <a:buClr>
                <a:srgbClr val="233A44"/>
              </a:buClr>
              <a:buSzPts val="1500"/>
              <a:buFont typeface="Calibri"/>
              <a:buChar char="●"/>
            </a:pPr>
            <a:r>
              <a:rPr b="1" lang="en" sz="1500">
                <a:solidFill>
                  <a:srgbClr val="233A44"/>
                </a:solidFill>
                <a:latin typeface="Calibri"/>
                <a:ea typeface="Calibri"/>
                <a:cs typeface="Calibri"/>
                <a:sym typeface="Calibri"/>
              </a:rPr>
              <a:t>6-axis IMU </a:t>
            </a:r>
            <a:r>
              <a:rPr lang="en" sz="1500">
                <a:solidFill>
                  <a:srgbClr val="233A44"/>
                </a:solidFill>
                <a:latin typeface="Calibri"/>
                <a:ea typeface="Calibri"/>
                <a:cs typeface="Calibri"/>
                <a:sym typeface="Calibri"/>
              </a:rPr>
              <a:t>(ADXL 345 accelerometer ,ITG 3200 gyroscope , Sparkfun 6 DOF IMU sensor board, MPU 6050.)</a:t>
            </a:r>
            <a:endParaRPr b="1" sz="1500">
              <a:solidFill>
                <a:srgbClr val="233A44"/>
              </a:solidFill>
              <a:latin typeface="Calibri"/>
              <a:ea typeface="Calibri"/>
              <a:cs typeface="Calibri"/>
              <a:sym typeface="Calibri"/>
            </a:endParaRPr>
          </a:p>
          <a:p>
            <a:pPr indent="-323850" lvl="0" marL="457200" rtl="0" algn="l">
              <a:lnSpc>
                <a:spcPct val="115000"/>
              </a:lnSpc>
              <a:spcBef>
                <a:spcPts val="0"/>
              </a:spcBef>
              <a:spcAft>
                <a:spcPts val="0"/>
              </a:spcAft>
              <a:buClr>
                <a:srgbClr val="233A44"/>
              </a:buClr>
              <a:buSzPts val="1500"/>
              <a:buFont typeface="Calibri"/>
              <a:buChar char="●"/>
            </a:pPr>
            <a:r>
              <a:rPr b="1" lang="en" sz="1500">
                <a:solidFill>
                  <a:srgbClr val="233A44"/>
                </a:solidFill>
                <a:latin typeface="Calibri"/>
                <a:ea typeface="Calibri"/>
                <a:cs typeface="Calibri"/>
                <a:sym typeface="Calibri"/>
              </a:rPr>
              <a:t>Batteries</a:t>
            </a:r>
            <a:endParaRPr b="1" sz="1500">
              <a:solidFill>
                <a:srgbClr val="233A44"/>
              </a:solidFill>
              <a:latin typeface="Calibri"/>
              <a:ea typeface="Calibri"/>
              <a:cs typeface="Calibri"/>
              <a:sym typeface="Calibri"/>
            </a:endParaRPr>
          </a:p>
          <a:p>
            <a:pPr indent="-323850" lvl="0" marL="457200" rtl="0" algn="l">
              <a:lnSpc>
                <a:spcPct val="115000"/>
              </a:lnSpc>
              <a:spcBef>
                <a:spcPts val="0"/>
              </a:spcBef>
              <a:spcAft>
                <a:spcPts val="0"/>
              </a:spcAft>
              <a:buClr>
                <a:srgbClr val="233A44"/>
              </a:buClr>
              <a:buSzPts val="1500"/>
              <a:buFont typeface="Calibri"/>
              <a:buChar char="●"/>
            </a:pPr>
            <a:r>
              <a:rPr b="1" lang="en" sz="1500">
                <a:solidFill>
                  <a:srgbClr val="233A44"/>
                </a:solidFill>
                <a:latin typeface="Calibri"/>
                <a:ea typeface="Calibri"/>
                <a:cs typeface="Calibri"/>
                <a:sym typeface="Calibri"/>
              </a:rPr>
              <a:t>Wood or Plastic</a:t>
            </a:r>
            <a:r>
              <a:rPr lang="en" sz="1500">
                <a:solidFill>
                  <a:srgbClr val="233A44"/>
                </a:solidFill>
                <a:latin typeface="Calibri"/>
                <a:ea typeface="Calibri"/>
                <a:cs typeface="Calibri"/>
                <a:sym typeface="Calibri"/>
              </a:rPr>
              <a:t> for the structure of the robot.</a:t>
            </a:r>
            <a:endParaRPr sz="1500">
              <a:solidFill>
                <a:srgbClr val="233A44"/>
              </a:solidFill>
              <a:latin typeface="Calibri"/>
              <a:ea typeface="Calibri"/>
              <a:cs typeface="Calibri"/>
              <a:sym typeface="Calibri"/>
            </a:endParaRPr>
          </a:p>
          <a:p>
            <a:pPr indent="-323850" lvl="0" marL="457200" rtl="0" algn="l">
              <a:lnSpc>
                <a:spcPct val="115000"/>
              </a:lnSpc>
              <a:spcBef>
                <a:spcPts val="0"/>
              </a:spcBef>
              <a:spcAft>
                <a:spcPts val="0"/>
              </a:spcAft>
              <a:buClr>
                <a:srgbClr val="233A44"/>
              </a:buClr>
              <a:buSzPts val="1500"/>
              <a:buFont typeface="Calibri"/>
              <a:buChar char="●"/>
            </a:pPr>
            <a:r>
              <a:rPr b="1" lang="en" sz="1500">
                <a:solidFill>
                  <a:srgbClr val="233A44"/>
                </a:solidFill>
                <a:latin typeface="Calibri"/>
                <a:ea typeface="Calibri"/>
                <a:cs typeface="Calibri"/>
                <a:sym typeface="Calibri"/>
              </a:rPr>
              <a:t>Perfboard</a:t>
            </a:r>
            <a:endParaRPr b="1" sz="1500">
              <a:solidFill>
                <a:srgbClr val="233A44"/>
              </a:solidFill>
              <a:latin typeface="Calibri"/>
              <a:ea typeface="Calibri"/>
              <a:cs typeface="Calibri"/>
              <a:sym typeface="Calibri"/>
            </a:endParaRPr>
          </a:p>
          <a:p>
            <a:pPr indent="0" lvl="0" marL="0" rtl="0" algn="l">
              <a:lnSpc>
                <a:spcPct val="115000"/>
              </a:lnSpc>
              <a:spcBef>
                <a:spcPts val="1600"/>
              </a:spcBef>
              <a:spcAft>
                <a:spcPts val="0"/>
              </a:spcAft>
              <a:buNone/>
            </a:pPr>
            <a:r>
              <a:t/>
            </a:r>
            <a:endParaRPr sz="1600">
              <a:latin typeface="Roboto"/>
              <a:ea typeface="Roboto"/>
              <a:cs typeface="Roboto"/>
              <a:sym typeface="Roboto"/>
            </a:endParaRPr>
          </a:p>
          <a:p>
            <a:pPr indent="0" lvl="0" marL="0" rtl="0" algn="l">
              <a:lnSpc>
                <a:spcPct val="115000"/>
              </a:lnSpc>
              <a:spcBef>
                <a:spcPts val="1600"/>
              </a:spcBef>
              <a:spcAft>
                <a:spcPts val="0"/>
              </a:spcAft>
              <a:buNone/>
            </a:pPr>
            <a:r>
              <a:t/>
            </a:r>
            <a:endParaRPr>
              <a:latin typeface="Roboto"/>
              <a:ea typeface="Roboto"/>
              <a:cs typeface="Roboto"/>
              <a:sym typeface="Roboto"/>
            </a:endParaRPr>
          </a:p>
        </p:txBody>
      </p:sp>
      <p:pic>
        <p:nvPicPr>
          <p:cNvPr id="134" name="Google Shape;134;p23"/>
          <p:cNvPicPr preferRelativeResize="0"/>
          <p:nvPr/>
        </p:nvPicPr>
        <p:blipFill>
          <a:blip r:embed="rId3">
            <a:alphaModFix/>
          </a:blip>
          <a:stretch>
            <a:fillRect/>
          </a:stretch>
        </p:blipFill>
        <p:spPr>
          <a:xfrm>
            <a:off x="373450" y="3798850"/>
            <a:ext cx="1338554" cy="937200"/>
          </a:xfrm>
          <a:prstGeom prst="rect">
            <a:avLst/>
          </a:prstGeom>
          <a:noFill/>
          <a:ln>
            <a:noFill/>
          </a:ln>
        </p:spPr>
      </p:pic>
      <p:pic>
        <p:nvPicPr>
          <p:cNvPr id="135" name="Google Shape;135;p23"/>
          <p:cNvPicPr preferRelativeResize="0"/>
          <p:nvPr/>
        </p:nvPicPr>
        <p:blipFill>
          <a:blip r:embed="rId4">
            <a:alphaModFix/>
          </a:blip>
          <a:stretch>
            <a:fillRect/>
          </a:stretch>
        </p:blipFill>
        <p:spPr>
          <a:xfrm>
            <a:off x="2315000" y="3636800"/>
            <a:ext cx="1261300" cy="1261300"/>
          </a:xfrm>
          <a:prstGeom prst="rect">
            <a:avLst/>
          </a:prstGeom>
          <a:noFill/>
          <a:ln>
            <a:noFill/>
          </a:ln>
        </p:spPr>
      </p:pic>
      <p:pic>
        <p:nvPicPr>
          <p:cNvPr id="136" name="Google Shape;136;p23"/>
          <p:cNvPicPr preferRelativeResize="0"/>
          <p:nvPr/>
        </p:nvPicPr>
        <p:blipFill>
          <a:blip r:embed="rId5">
            <a:alphaModFix/>
          </a:blip>
          <a:stretch>
            <a:fillRect/>
          </a:stretch>
        </p:blipFill>
        <p:spPr>
          <a:xfrm>
            <a:off x="4139925" y="3568086"/>
            <a:ext cx="1469246" cy="1398725"/>
          </a:xfrm>
          <a:prstGeom prst="rect">
            <a:avLst/>
          </a:prstGeom>
          <a:noFill/>
          <a:ln>
            <a:noFill/>
          </a:ln>
        </p:spPr>
      </p:pic>
      <p:pic>
        <p:nvPicPr>
          <p:cNvPr id="137" name="Google Shape;137;p23"/>
          <p:cNvPicPr preferRelativeResize="0"/>
          <p:nvPr/>
        </p:nvPicPr>
        <p:blipFill>
          <a:blip r:embed="rId6">
            <a:alphaModFix/>
          </a:blip>
          <a:stretch>
            <a:fillRect/>
          </a:stretch>
        </p:blipFill>
        <p:spPr>
          <a:xfrm>
            <a:off x="6172800" y="3675588"/>
            <a:ext cx="2443330" cy="1183725"/>
          </a:xfrm>
          <a:prstGeom prst="rect">
            <a:avLst/>
          </a:prstGeom>
          <a:noFill/>
          <a:ln>
            <a:noFill/>
          </a:ln>
        </p:spPr>
      </p:pic>
      <p:pic>
        <p:nvPicPr>
          <p:cNvPr id="138" name="Google Shape;138;p23"/>
          <p:cNvPicPr preferRelativeResize="0"/>
          <p:nvPr/>
        </p:nvPicPr>
        <p:blipFill>
          <a:blip r:embed="rId7">
            <a:alphaModFix/>
          </a:blip>
          <a:stretch>
            <a:fillRect/>
          </a:stretch>
        </p:blipFill>
        <p:spPr>
          <a:xfrm>
            <a:off x="7217396" y="224371"/>
            <a:ext cx="1398725" cy="139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Motor Driver</a:t>
            </a:r>
            <a:endParaRPr/>
          </a:p>
        </p:txBody>
      </p:sp>
      <p:pic>
        <p:nvPicPr>
          <p:cNvPr id="144" name="Google Shape;144;p24"/>
          <p:cNvPicPr preferRelativeResize="0"/>
          <p:nvPr/>
        </p:nvPicPr>
        <p:blipFill>
          <a:blip r:embed="rId3">
            <a:alphaModFix/>
          </a:blip>
          <a:stretch>
            <a:fillRect/>
          </a:stretch>
        </p:blipFill>
        <p:spPr>
          <a:xfrm>
            <a:off x="6517150" y="286038"/>
            <a:ext cx="2185162" cy="1536200"/>
          </a:xfrm>
          <a:prstGeom prst="rect">
            <a:avLst/>
          </a:prstGeom>
          <a:noFill/>
          <a:ln>
            <a:noFill/>
          </a:ln>
        </p:spPr>
      </p:pic>
      <p:sp>
        <p:nvSpPr>
          <p:cNvPr id="145" name="Google Shape;145;p24"/>
          <p:cNvSpPr txBox="1"/>
          <p:nvPr/>
        </p:nvSpPr>
        <p:spPr>
          <a:xfrm>
            <a:off x="381750" y="2149825"/>
            <a:ext cx="8320500" cy="25416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Roboto"/>
              <a:buChar char="●"/>
            </a:pPr>
            <a:r>
              <a:rPr lang="en">
                <a:latin typeface="Roboto"/>
                <a:ea typeface="Roboto"/>
                <a:cs typeface="Roboto"/>
                <a:sym typeface="Roboto"/>
              </a:rPr>
              <a:t>Instead of using a separate voltage regulator we will be using the </a:t>
            </a:r>
            <a:r>
              <a:rPr b="1" lang="en">
                <a:latin typeface="Roboto"/>
                <a:ea typeface="Roboto"/>
                <a:cs typeface="Roboto"/>
                <a:sym typeface="Roboto"/>
              </a:rPr>
              <a:t>L298N</a:t>
            </a:r>
            <a:r>
              <a:rPr lang="en">
                <a:latin typeface="Roboto"/>
                <a:ea typeface="Roboto"/>
                <a:cs typeface="Roboto"/>
                <a:sym typeface="Roboto"/>
              </a:rPr>
              <a:t> motor driver to run the motors.</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It will also be used for controlling the directions in which the motor rotate.</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The OUT (1,2,3&amp;4 ) are connected to the motors, 3 power module pins on the front , 4 pins (IN1,IN2 ,IN3 &amp; IN4) to control the </a:t>
            </a:r>
            <a:r>
              <a:rPr lang="en">
                <a:latin typeface="Roboto"/>
                <a:ea typeface="Roboto"/>
                <a:cs typeface="Roboto"/>
                <a:sym typeface="Roboto"/>
              </a:rPr>
              <a:t>direction</a:t>
            </a:r>
            <a:r>
              <a:rPr lang="en">
                <a:latin typeface="Roboto"/>
                <a:ea typeface="Roboto"/>
                <a:cs typeface="Roboto"/>
                <a:sym typeface="Roboto"/>
              </a:rPr>
              <a:t> of the motor.</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IN1 and 1N3 are used to control the rotate the </a:t>
            </a:r>
            <a:r>
              <a:rPr lang="en">
                <a:latin typeface="Roboto"/>
                <a:ea typeface="Roboto"/>
                <a:cs typeface="Roboto"/>
                <a:sym typeface="Roboto"/>
              </a:rPr>
              <a:t>motors</a:t>
            </a:r>
            <a:r>
              <a:rPr lang="en">
                <a:latin typeface="Roboto"/>
                <a:ea typeface="Roboto"/>
                <a:cs typeface="Roboto"/>
                <a:sym typeface="Roboto"/>
              </a:rPr>
              <a:t> in clockwise </a:t>
            </a:r>
            <a:r>
              <a:rPr lang="en">
                <a:latin typeface="Roboto"/>
                <a:ea typeface="Roboto"/>
                <a:cs typeface="Roboto"/>
                <a:sym typeface="Roboto"/>
              </a:rPr>
              <a:t>direction</a:t>
            </a:r>
            <a:r>
              <a:rPr lang="en">
                <a:latin typeface="Roboto"/>
                <a:ea typeface="Roboto"/>
                <a:cs typeface="Roboto"/>
                <a:sym typeface="Roboto"/>
              </a:rPr>
              <a:t> and IN2 and IN4 are used to rotated the motors in anti-clockwise direction.</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The 2 enable pins are used to control the speed of the motor.</a:t>
            </a:r>
            <a:endParaRPr>
              <a:latin typeface="Roboto"/>
              <a:ea typeface="Roboto"/>
              <a:cs typeface="Roboto"/>
              <a:sym typeface="Roboto"/>
            </a:endParaRPr>
          </a:p>
        </p:txBody>
      </p:sp>
      <p:pic>
        <p:nvPicPr>
          <p:cNvPr id="146" name="Google Shape;146;p24"/>
          <p:cNvPicPr preferRelativeResize="0"/>
          <p:nvPr/>
        </p:nvPicPr>
        <p:blipFill>
          <a:blip r:embed="rId4">
            <a:alphaModFix/>
          </a:blip>
          <a:stretch>
            <a:fillRect/>
          </a:stretch>
        </p:blipFill>
        <p:spPr>
          <a:xfrm>
            <a:off x="3873250" y="249150"/>
            <a:ext cx="2414938" cy="1609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539725"/>
            <a:ext cx="8520600" cy="8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Arduino NANO and IMU</a:t>
            </a:r>
            <a:endParaRPr/>
          </a:p>
        </p:txBody>
      </p:sp>
      <p:sp>
        <p:nvSpPr>
          <p:cNvPr id="152" name="Google Shape;152;p25"/>
          <p:cNvSpPr txBox="1"/>
          <p:nvPr/>
        </p:nvSpPr>
        <p:spPr>
          <a:xfrm>
            <a:off x="394675" y="1274700"/>
            <a:ext cx="7514700" cy="372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t>ARDUINO Nano</a:t>
            </a:r>
            <a:endParaRPr b="1" sz="1500"/>
          </a:p>
          <a:p>
            <a:pPr indent="-323850" lvl="0" marL="457200" rtl="0" algn="just">
              <a:lnSpc>
                <a:spcPct val="115000"/>
              </a:lnSpc>
              <a:spcBef>
                <a:spcPts val="1600"/>
              </a:spcBef>
              <a:spcAft>
                <a:spcPts val="0"/>
              </a:spcAft>
              <a:buClr>
                <a:srgbClr val="000000"/>
              </a:buClr>
              <a:buSzPts val="1500"/>
              <a:buFont typeface="Arial"/>
              <a:buChar char="●"/>
            </a:pPr>
            <a:r>
              <a:rPr lang="en" sz="1500"/>
              <a:t>The </a:t>
            </a:r>
            <a:r>
              <a:rPr b="1" lang="en" sz="1500"/>
              <a:t>Arduino Nano</a:t>
            </a:r>
            <a:r>
              <a:rPr lang="en" sz="1500"/>
              <a:t> is a small, complete, and breadboard-friendly board based on the ATmega328P.</a:t>
            </a:r>
            <a:endParaRPr sz="1500"/>
          </a:p>
          <a:p>
            <a:pPr indent="-323850" lvl="0" marL="457200" rtl="0" algn="just">
              <a:lnSpc>
                <a:spcPct val="115000"/>
              </a:lnSpc>
              <a:spcBef>
                <a:spcPts val="0"/>
              </a:spcBef>
              <a:spcAft>
                <a:spcPts val="0"/>
              </a:spcAft>
              <a:buClr>
                <a:srgbClr val="000000"/>
              </a:buClr>
              <a:buSzPts val="1500"/>
              <a:buFont typeface="Arial"/>
              <a:buChar char="●"/>
            </a:pPr>
            <a:r>
              <a:rPr lang="en" sz="1500"/>
              <a:t>It is the cheapest option available in the market.</a:t>
            </a:r>
            <a:endParaRPr sz="1500"/>
          </a:p>
          <a:p>
            <a:pPr indent="-323850" lvl="0" marL="457200" rtl="0" algn="just">
              <a:lnSpc>
                <a:spcPct val="115000"/>
              </a:lnSpc>
              <a:spcBef>
                <a:spcPts val="0"/>
              </a:spcBef>
              <a:spcAft>
                <a:spcPts val="0"/>
              </a:spcAft>
              <a:buClr>
                <a:srgbClr val="000000"/>
              </a:buClr>
              <a:buSzPts val="1500"/>
              <a:buFont typeface="Arial"/>
              <a:buChar char="●"/>
            </a:pPr>
            <a:r>
              <a:rPr lang="en" sz="1500"/>
              <a:t>Has the same features as that of Arduino UNO but smaller in size and used for comfortable prototyping.</a:t>
            </a:r>
            <a:endParaRPr sz="1500"/>
          </a:p>
          <a:p>
            <a:pPr indent="0" lvl="0" marL="0" rtl="0" algn="l">
              <a:lnSpc>
                <a:spcPct val="115000"/>
              </a:lnSpc>
              <a:spcBef>
                <a:spcPts val="1600"/>
              </a:spcBef>
              <a:spcAft>
                <a:spcPts val="0"/>
              </a:spcAft>
              <a:buNone/>
            </a:pPr>
            <a:r>
              <a:rPr b="1" lang="en" sz="1500"/>
              <a:t>MPU6050</a:t>
            </a:r>
            <a:endParaRPr b="1" sz="1500"/>
          </a:p>
          <a:p>
            <a:pPr indent="-323850" lvl="0" marL="457200" rtl="0" algn="just">
              <a:lnSpc>
                <a:spcPct val="115000"/>
              </a:lnSpc>
              <a:spcBef>
                <a:spcPts val="1600"/>
              </a:spcBef>
              <a:spcAft>
                <a:spcPts val="0"/>
              </a:spcAft>
              <a:buSzPts val="1500"/>
              <a:buChar char="●"/>
            </a:pPr>
            <a:r>
              <a:rPr lang="en" sz="1500"/>
              <a:t>It is the most accurate and reliable sensor which has both accelerometer and gyroscope integrated on a single chip.</a:t>
            </a:r>
            <a:endParaRPr sz="1500"/>
          </a:p>
          <a:p>
            <a:pPr indent="-323850" lvl="0" marL="457200" rtl="0" algn="just">
              <a:lnSpc>
                <a:spcPct val="115000"/>
              </a:lnSpc>
              <a:spcBef>
                <a:spcPts val="0"/>
              </a:spcBef>
              <a:spcAft>
                <a:spcPts val="0"/>
              </a:spcAft>
              <a:buSzPts val="1500"/>
              <a:buChar char="●"/>
            </a:pPr>
            <a:r>
              <a:rPr lang="en" sz="1500"/>
              <a:t>Gyroscope is used for measuring the rotational velocity and accelerometer is used to determine gravitational acceleration along the 3 axes.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259625"/>
            <a:ext cx="8520600" cy="9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IMU Interfacing with Arduino</a:t>
            </a:r>
            <a:endParaRPr/>
          </a:p>
        </p:txBody>
      </p:sp>
      <p:sp>
        <p:nvSpPr>
          <p:cNvPr id="158" name="Google Shape;158;p26"/>
          <p:cNvSpPr txBox="1"/>
          <p:nvPr/>
        </p:nvSpPr>
        <p:spPr>
          <a:xfrm>
            <a:off x="373450" y="1018525"/>
            <a:ext cx="8458800" cy="3717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33A44"/>
              </a:buClr>
              <a:buSzPts val="1500"/>
              <a:buFont typeface="Calibri"/>
              <a:buAutoNum type="arabicPeriod"/>
            </a:pPr>
            <a:r>
              <a:rPr lang="en" sz="1500">
                <a:solidFill>
                  <a:srgbClr val="233A44"/>
                </a:solidFill>
                <a:latin typeface="Calibri"/>
                <a:ea typeface="Calibri"/>
                <a:cs typeface="Calibri"/>
                <a:sym typeface="Calibri"/>
              </a:rPr>
              <a:t>Header files used are wire.h, MPU6050.h and stepper.h .</a:t>
            </a:r>
            <a:endParaRPr sz="1500">
              <a:solidFill>
                <a:srgbClr val="233A44"/>
              </a:solidFill>
              <a:latin typeface="Calibri"/>
              <a:ea typeface="Calibri"/>
              <a:cs typeface="Calibri"/>
              <a:sym typeface="Calibri"/>
            </a:endParaRPr>
          </a:p>
          <a:p>
            <a:pPr indent="-323850" lvl="0" marL="457200" rtl="0" algn="l">
              <a:lnSpc>
                <a:spcPct val="115000"/>
              </a:lnSpc>
              <a:spcBef>
                <a:spcPts val="0"/>
              </a:spcBef>
              <a:spcAft>
                <a:spcPts val="0"/>
              </a:spcAft>
              <a:buClr>
                <a:srgbClr val="233A44"/>
              </a:buClr>
              <a:buSzPts val="1500"/>
              <a:buFont typeface="Calibri"/>
              <a:buAutoNum type="arabicPeriod"/>
            </a:pPr>
            <a:r>
              <a:rPr lang="en" sz="1500">
                <a:solidFill>
                  <a:srgbClr val="233A44"/>
                </a:solidFill>
                <a:latin typeface="Calibri"/>
                <a:ea typeface="Calibri"/>
                <a:cs typeface="Calibri"/>
                <a:sym typeface="Calibri"/>
              </a:rPr>
              <a:t>Declare one variable for each of these header files in the setup function. Also, declare 6 variables of 16 bit integer data type for acceleration and gyroscope (ax,ay,az,gx,gy,gz).</a:t>
            </a:r>
            <a:endParaRPr sz="1500">
              <a:solidFill>
                <a:srgbClr val="233A44"/>
              </a:solidFill>
              <a:latin typeface="Calibri"/>
              <a:ea typeface="Calibri"/>
              <a:cs typeface="Calibri"/>
              <a:sym typeface="Calibri"/>
            </a:endParaRPr>
          </a:p>
          <a:p>
            <a:pPr indent="-323850" lvl="0" marL="457200" rtl="0" algn="l">
              <a:lnSpc>
                <a:spcPct val="115000"/>
              </a:lnSpc>
              <a:spcBef>
                <a:spcPts val="0"/>
              </a:spcBef>
              <a:spcAft>
                <a:spcPts val="0"/>
              </a:spcAft>
              <a:buClr>
                <a:srgbClr val="233A44"/>
              </a:buClr>
              <a:buSzPts val="1500"/>
              <a:buFont typeface="Calibri"/>
              <a:buAutoNum type="arabicPeriod"/>
            </a:pPr>
            <a:r>
              <a:rPr lang="en" sz="1500">
                <a:solidFill>
                  <a:srgbClr val="233A44"/>
                </a:solidFill>
                <a:latin typeface="Calibri"/>
                <a:ea typeface="Calibri"/>
                <a:cs typeface="Calibri"/>
                <a:sym typeface="Calibri"/>
              </a:rPr>
              <a:t>Initiate the wire library. Use the ‘attach’ function of the stepper library for providing the pin which will allow the Arduino to give the input to the motor through the pin.</a:t>
            </a:r>
            <a:endParaRPr sz="1500">
              <a:solidFill>
                <a:srgbClr val="233A44"/>
              </a:solidFill>
              <a:latin typeface="Calibri"/>
              <a:ea typeface="Calibri"/>
              <a:cs typeface="Calibri"/>
              <a:sym typeface="Calibri"/>
            </a:endParaRPr>
          </a:p>
          <a:p>
            <a:pPr indent="-323850" lvl="0" marL="457200" rtl="0" algn="l">
              <a:lnSpc>
                <a:spcPct val="115000"/>
              </a:lnSpc>
              <a:spcBef>
                <a:spcPts val="0"/>
              </a:spcBef>
              <a:spcAft>
                <a:spcPts val="0"/>
              </a:spcAft>
              <a:buClr>
                <a:srgbClr val="233A44"/>
              </a:buClr>
              <a:buSzPts val="1500"/>
              <a:buFont typeface="Calibri"/>
              <a:buAutoNum type="arabicPeriod"/>
            </a:pPr>
            <a:r>
              <a:rPr lang="en" sz="1500">
                <a:solidFill>
                  <a:srgbClr val="233A44"/>
                </a:solidFill>
                <a:latin typeface="Calibri"/>
                <a:ea typeface="Calibri"/>
                <a:cs typeface="Calibri"/>
                <a:sym typeface="Calibri"/>
              </a:rPr>
              <a:t>Initialize the sensor and test its connection.</a:t>
            </a:r>
            <a:endParaRPr sz="1500">
              <a:solidFill>
                <a:srgbClr val="233A44"/>
              </a:solidFill>
              <a:latin typeface="Calibri"/>
              <a:ea typeface="Calibri"/>
              <a:cs typeface="Calibri"/>
              <a:sym typeface="Calibri"/>
            </a:endParaRPr>
          </a:p>
          <a:p>
            <a:pPr indent="-323850" lvl="0" marL="457200" rtl="0" algn="l">
              <a:lnSpc>
                <a:spcPct val="115000"/>
              </a:lnSpc>
              <a:spcBef>
                <a:spcPts val="0"/>
              </a:spcBef>
              <a:spcAft>
                <a:spcPts val="0"/>
              </a:spcAft>
              <a:buClr>
                <a:srgbClr val="233A44"/>
              </a:buClr>
              <a:buSzPts val="1500"/>
              <a:buFont typeface="Calibri"/>
              <a:buAutoNum type="arabicPeriod"/>
            </a:pPr>
            <a:r>
              <a:rPr lang="en" sz="1500">
                <a:solidFill>
                  <a:srgbClr val="233A44"/>
                </a:solidFill>
                <a:latin typeface="Calibri"/>
                <a:ea typeface="Calibri"/>
                <a:cs typeface="Calibri"/>
                <a:sym typeface="Calibri"/>
              </a:rPr>
              <a:t>In the loop function, use the ‘getmotion6’ function from the MPU library to receive the output from the sensor i.e the values of all the 6 variables of acceleration and gyroscope.</a:t>
            </a:r>
            <a:endParaRPr sz="1500">
              <a:solidFill>
                <a:srgbClr val="233A44"/>
              </a:solidFill>
              <a:latin typeface="Calibri"/>
              <a:ea typeface="Calibri"/>
              <a:cs typeface="Calibri"/>
              <a:sym typeface="Calibri"/>
            </a:endParaRPr>
          </a:p>
          <a:p>
            <a:pPr indent="-323850" lvl="0" marL="457200" rtl="0" algn="l">
              <a:lnSpc>
                <a:spcPct val="115000"/>
              </a:lnSpc>
              <a:spcBef>
                <a:spcPts val="0"/>
              </a:spcBef>
              <a:spcAft>
                <a:spcPts val="0"/>
              </a:spcAft>
              <a:buClr>
                <a:srgbClr val="233A44"/>
              </a:buClr>
              <a:buSzPts val="1500"/>
              <a:buFont typeface="Calibri"/>
              <a:buAutoNum type="arabicPeriod"/>
            </a:pPr>
            <a:r>
              <a:rPr lang="en" sz="1500">
                <a:solidFill>
                  <a:srgbClr val="233A44"/>
                </a:solidFill>
                <a:latin typeface="Calibri"/>
                <a:ea typeface="Calibri"/>
                <a:cs typeface="Calibri"/>
                <a:sym typeface="Calibri"/>
              </a:rPr>
              <a:t>Map each of these variables with the help of ‘map’ function which is intended to change one range of values to other range of values.</a:t>
            </a:r>
            <a:endParaRPr sz="1500">
              <a:solidFill>
                <a:srgbClr val="233A44"/>
              </a:solidFill>
              <a:latin typeface="Calibri"/>
              <a:ea typeface="Calibri"/>
              <a:cs typeface="Calibri"/>
              <a:sym typeface="Calibri"/>
            </a:endParaRPr>
          </a:p>
          <a:p>
            <a:pPr indent="-323850" lvl="0" marL="457200" rtl="0" algn="l">
              <a:lnSpc>
                <a:spcPct val="115000"/>
              </a:lnSpc>
              <a:spcBef>
                <a:spcPts val="0"/>
              </a:spcBef>
              <a:spcAft>
                <a:spcPts val="0"/>
              </a:spcAft>
              <a:buClr>
                <a:srgbClr val="233A44"/>
              </a:buClr>
              <a:buSzPts val="1500"/>
              <a:buFont typeface="Calibri"/>
              <a:buAutoNum type="arabicPeriod"/>
            </a:pPr>
            <a:r>
              <a:rPr lang="en" sz="1500">
                <a:solidFill>
                  <a:srgbClr val="233A44"/>
                </a:solidFill>
                <a:latin typeface="Calibri"/>
                <a:ea typeface="Calibri"/>
                <a:cs typeface="Calibri"/>
                <a:sym typeface="Calibri"/>
              </a:rPr>
              <a:t>Use the ‘write’ to provide the mapped output to the motor for moving it.</a:t>
            </a:r>
            <a:endParaRPr sz="1500">
              <a:solidFill>
                <a:srgbClr val="233A44"/>
              </a:solidFill>
              <a:latin typeface="Calibri"/>
              <a:ea typeface="Calibri"/>
              <a:cs typeface="Calibri"/>
              <a:sym typeface="Calibri"/>
            </a:endParaRPr>
          </a:p>
          <a:p>
            <a:pPr indent="0" lvl="0" marL="0" rtl="0" algn="l">
              <a:lnSpc>
                <a:spcPct val="115000"/>
              </a:lnSpc>
              <a:spcBef>
                <a:spcPts val="1600"/>
              </a:spcBef>
              <a:spcAft>
                <a:spcPts val="0"/>
              </a:spcAft>
              <a:buNone/>
            </a:pPr>
            <a:r>
              <a:t/>
            </a:r>
            <a:endParaRPr sz="1600">
              <a:latin typeface="Roboto"/>
              <a:ea typeface="Roboto"/>
              <a:cs typeface="Roboto"/>
              <a:sym typeface="Roboto"/>
            </a:endParaRPr>
          </a:p>
          <a:p>
            <a:pPr indent="0" lvl="0" marL="0" rtl="0" algn="l">
              <a:lnSpc>
                <a:spcPct val="115000"/>
              </a:lnSpc>
              <a:spcBef>
                <a:spcPts val="160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Diagrams</a:t>
            </a:r>
            <a:endParaRPr/>
          </a:p>
        </p:txBody>
      </p:sp>
      <p:pic>
        <p:nvPicPr>
          <p:cNvPr id="164" name="Google Shape;164;p27"/>
          <p:cNvPicPr preferRelativeResize="0"/>
          <p:nvPr/>
        </p:nvPicPr>
        <p:blipFill>
          <a:blip r:embed="rId3">
            <a:alphaModFix/>
          </a:blip>
          <a:stretch>
            <a:fillRect/>
          </a:stretch>
        </p:blipFill>
        <p:spPr>
          <a:xfrm>
            <a:off x="419750" y="1401725"/>
            <a:ext cx="3276600" cy="3334374"/>
          </a:xfrm>
          <a:prstGeom prst="rect">
            <a:avLst/>
          </a:prstGeom>
          <a:noFill/>
          <a:ln>
            <a:noFill/>
          </a:ln>
        </p:spPr>
      </p:pic>
      <p:pic>
        <p:nvPicPr>
          <p:cNvPr id="165" name="Google Shape;165;p27"/>
          <p:cNvPicPr preferRelativeResize="0"/>
          <p:nvPr/>
        </p:nvPicPr>
        <p:blipFill>
          <a:blip r:embed="rId4">
            <a:alphaModFix/>
          </a:blip>
          <a:stretch>
            <a:fillRect/>
          </a:stretch>
        </p:blipFill>
        <p:spPr>
          <a:xfrm>
            <a:off x="4103775" y="1298600"/>
            <a:ext cx="3373825" cy="3395699"/>
          </a:xfrm>
          <a:prstGeom prst="rect">
            <a:avLst/>
          </a:prstGeom>
          <a:noFill/>
          <a:ln>
            <a:noFill/>
          </a:ln>
        </p:spPr>
      </p:pic>
      <p:sp>
        <p:nvSpPr>
          <p:cNvPr id="166" name="Google Shape;166;p27"/>
          <p:cNvSpPr txBox="1"/>
          <p:nvPr/>
        </p:nvSpPr>
        <p:spPr>
          <a:xfrm>
            <a:off x="3581775" y="891200"/>
            <a:ext cx="43797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Materials used: Plastic/3D printed material</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539725"/>
            <a:ext cx="8520600" cy="9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 &amp; APPLICATIONS</a:t>
            </a:r>
            <a:endParaRPr/>
          </a:p>
        </p:txBody>
      </p:sp>
      <p:sp>
        <p:nvSpPr>
          <p:cNvPr id="172" name="Google Shape;172;p28"/>
          <p:cNvSpPr txBox="1"/>
          <p:nvPr/>
        </p:nvSpPr>
        <p:spPr>
          <a:xfrm>
            <a:off x="373450" y="1476850"/>
            <a:ext cx="8458800" cy="3259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233A44"/>
              </a:buClr>
              <a:buSzPts val="1700"/>
              <a:buFont typeface="Calibri"/>
              <a:buAutoNum type="arabicPeriod"/>
            </a:pPr>
            <a:r>
              <a:rPr lang="en" sz="1700">
                <a:solidFill>
                  <a:srgbClr val="233A44"/>
                </a:solidFill>
                <a:latin typeface="Calibri"/>
                <a:ea typeface="Calibri"/>
                <a:cs typeface="Calibri"/>
                <a:sym typeface="Calibri"/>
              </a:rPr>
              <a:t>A metal Detector can be added to the robot so that it can be brought into use for land mine detection.</a:t>
            </a:r>
            <a:endParaRPr sz="1700">
              <a:solidFill>
                <a:srgbClr val="233A44"/>
              </a:solidFill>
              <a:latin typeface="Calibri"/>
              <a:ea typeface="Calibri"/>
              <a:cs typeface="Calibri"/>
              <a:sym typeface="Calibri"/>
            </a:endParaRPr>
          </a:p>
          <a:p>
            <a:pPr indent="-336550" lvl="0" marL="457200" rtl="0" algn="l">
              <a:lnSpc>
                <a:spcPct val="115000"/>
              </a:lnSpc>
              <a:spcBef>
                <a:spcPts val="0"/>
              </a:spcBef>
              <a:spcAft>
                <a:spcPts val="0"/>
              </a:spcAft>
              <a:buClr>
                <a:srgbClr val="233A44"/>
              </a:buClr>
              <a:buSzPts val="1700"/>
              <a:buFont typeface="Calibri"/>
              <a:buAutoNum type="arabicPeriod"/>
            </a:pPr>
            <a:r>
              <a:rPr lang="en" sz="1700">
                <a:solidFill>
                  <a:srgbClr val="233A44"/>
                </a:solidFill>
                <a:latin typeface="Calibri"/>
                <a:ea typeface="Calibri"/>
                <a:cs typeface="Calibri"/>
                <a:sym typeface="Calibri"/>
              </a:rPr>
              <a:t>A scaled up and modified version based on the same concept can be used in vehicles that are made for handicapped people.</a:t>
            </a:r>
            <a:endParaRPr sz="1700">
              <a:solidFill>
                <a:srgbClr val="233A44"/>
              </a:solidFill>
              <a:latin typeface="Calibri"/>
              <a:ea typeface="Calibri"/>
              <a:cs typeface="Calibri"/>
              <a:sym typeface="Calibri"/>
            </a:endParaRPr>
          </a:p>
          <a:p>
            <a:pPr indent="-336550" lvl="0" marL="457200" rtl="0" algn="l">
              <a:lnSpc>
                <a:spcPct val="115000"/>
              </a:lnSpc>
              <a:spcBef>
                <a:spcPts val="0"/>
              </a:spcBef>
              <a:spcAft>
                <a:spcPts val="0"/>
              </a:spcAft>
              <a:buClr>
                <a:srgbClr val="233A44"/>
              </a:buClr>
              <a:buSzPts val="1700"/>
              <a:buFont typeface="Calibri"/>
              <a:buAutoNum type="arabicPeriod"/>
            </a:pPr>
            <a:r>
              <a:rPr lang="en" sz="1700">
                <a:solidFill>
                  <a:srgbClr val="233A44"/>
                </a:solidFill>
                <a:latin typeface="Calibri"/>
                <a:ea typeface="Calibri"/>
                <a:cs typeface="Calibri"/>
                <a:sym typeface="Calibri"/>
              </a:rPr>
              <a:t>Can be used for the purpose of carrying objects from one place to another.</a:t>
            </a:r>
            <a:endParaRPr sz="1700">
              <a:solidFill>
                <a:srgbClr val="233A44"/>
              </a:solidFill>
              <a:latin typeface="Calibri"/>
              <a:ea typeface="Calibri"/>
              <a:cs typeface="Calibri"/>
              <a:sym typeface="Calibri"/>
            </a:endParaRPr>
          </a:p>
          <a:p>
            <a:pPr indent="0" lvl="0" marL="0" rtl="0" algn="l">
              <a:lnSpc>
                <a:spcPct val="115000"/>
              </a:lnSpc>
              <a:spcBef>
                <a:spcPts val="1600"/>
              </a:spcBef>
              <a:spcAft>
                <a:spcPts val="0"/>
              </a:spcAft>
              <a:buNone/>
            </a:pPr>
            <a:r>
              <a:t/>
            </a:r>
            <a:endParaRPr sz="1600">
              <a:latin typeface="Roboto"/>
              <a:ea typeface="Roboto"/>
              <a:cs typeface="Roboto"/>
              <a:sym typeface="Roboto"/>
            </a:endParaRPr>
          </a:p>
          <a:p>
            <a:pPr indent="0" lvl="0" marL="0" rtl="0" algn="l">
              <a:lnSpc>
                <a:spcPct val="115000"/>
              </a:lnSpc>
              <a:spcBef>
                <a:spcPts val="160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8" name="Google Shape;178;p29"/>
          <p:cNvSpPr txBox="1"/>
          <p:nvPr/>
        </p:nvSpPr>
        <p:spPr>
          <a:xfrm>
            <a:off x="542400" y="1285850"/>
            <a:ext cx="8289900" cy="30639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SzPts val="1100"/>
              <a:buFont typeface="Roboto"/>
              <a:buChar char="●"/>
            </a:pPr>
            <a:r>
              <a:rPr lang="en" sz="1300">
                <a:solidFill>
                  <a:srgbClr val="233A44"/>
                </a:solidFill>
                <a:uFill>
                  <a:noFill/>
                </a:uFill>
                <a:hlinkClick r:id="rId3">
                  <a:extLst>
                    <a:ext uri="{A12FA001-AC4F-418D-AE19-62706E023703}">
                      <ahyp:hlinkClr val="tx"/>
                    </a:ext>
                  </a:extLst>
                </a:hlinkClick>
              </a:rPr>
              <a:t>https://components101.com/modules/l293n-motor-driver-module</a:t>
            </a:r>
            <a:endParaRPr sz="1300">
              <a:solidFill>
                <a:srgbClr val="233A44"/>
              </a:solidFill>
            </a:endParaRPr>
          </a:p>
          <a:p>
            <a:pPr indent="-298450" lvl="0" marL="457200" rtl="0" algn="just">
              <a:lnSpc>
                <a:spcPct val="115000"/>
              </a:lnSpc>
              <a:spcBef>
                <a:spcPts val="0"/>
              </a:spcBef>
              <a:spcAft>
                <a:spcPts val="0"/>
              </a:spcAft>
              <a:buSzPts val="1100"/>
              <a:buFont typeface="Roboto"/>
              <a:buChar char="●"/>
            </a:pPr>
            <a:r>
              <a:rPr lang="en" sz="1300">
                <a:solidFill>
                  <a:srgbClr val="233A44"/>
                </a:solidFill>
                <a:uFill>
                  <a:noFill/>
                </a:uFill>
                <a:hlinkClick r:id="rId4">
                  <a:extLst>
                    <a:ext uri="{A12FA001-AC4F-418D-AE19-62706E023703}">
                      <ahyp:hlinkClr val="tx"/>
                    </a:ext>
                  </a:extLst>
                </a:hlinkClick>
              </a:rPr>
              <a:t>https://www.makeuseof.com/tag/cheapest-arduino-nano/</a:t>
            </a:r>
            <a:endParaRPr sz="1300">
              <a:solidFill>
                <a:srgbClr val="233A44"/>
              </a:solidFill>
            </a:endParaRPr>
          </a:p>
          <a:p>
            <a:pPr indent="-298450" lvl="0" marL="457200" rtl="0" algn="just">
              <a:lnSpc>
                <a:spcPct val="115000"/>
              </a:lnSpc>
              <a:spcBef>
                <a:spcPts val="0"/>
              </a:spcBef>
              <a:spcAft>
                <a:spcPts val="0"/>
              </a:spcAft>
              <a:buSzPts val="1100"/>
              <a:buFont typeface="Roboto"/>
              <a:buChar char="●"/>
            </a:pPr>
            <a:r>
              <a:rPr lang="en" sz="1300">
                <a:solidFill>
                  <a:srgbClr val="233A44"/>
                </a:solidFill>
                <a:uFill>
                  <a:noFill/>
                </a:uFill>
                <a:hlinkClick r:id="rId5">
                  <a:extLst>
                    <a:ext uri="{A12FA001-AC4F-418D-AE19-62706E023703}">
                      <ahyp:hlinkClr val="tx"/>
                    </a:ext>
                  </a:extLst>
                </a:hlinkClick>
              </a:rPr>
              <a:t>https://components101.com/sensors/mpu6050-module</a:t>
            </a:r>
            <a:endParaRPr sz="1300">
              <a:solidFill>
                <a:srgbClr val="233A44"/>
              </a:solidFill>
            </a:endParaRPr>
          </a:p>
          <a:p>
            <a:pPr indent="-323850" lvl="0" marL="457200" rtl="0" algn="just">
              <a:lnSpc>
                <a:spcPct val="115000"/>
              </a:lnSpc>
              <a:spcBef>
                <a:spcPts val="640"/>
              </a:spcBef>
              <a:spcAft>
                <a:spcPts val="0"/>
              </a:spcAft>
              <a:buSzPts val="1500"/>
              <a:buChar char="●"/>
            </a:pPr>
            <a:r>
              <a:rPr lang="en" sz="1300">
                <a:solidFill>
                  <a:srgbClr val="233A44"/>
                </a:solidFill>
              </a:rPr>
              <a:t>Ji-Hyun Park,Baek-Kyu Cho et al. Development of a self-balancing robot with a control moment gyroscope. International Journal of Advanced Robotic Systems[Online] March 2018</a:t>
            </a:r>
            <a:endParaRPr sz="1300">
              <a:solidFill>
                <a:srgbClr val="233A44"/>
              </a:solidFill>
            </a:endParaRPr>
          </a:p>
          <a:p>
            <a:pPr indent="-292100" lvl="0" marL="457200" rtl="0" algn="just">
              <a:lnSpc>
                <a:spcPct val="115000"/>
              </a:lnSpc>
              <a:spcBef>
                <a:spcPts val="0"/>
              </a:spcBef>
              <a:spcAft>
                <a:spcPts val="0"/>
              </a:spcAft>
              <a:buClr>
                <a:srgbClr val="233A44"/>
              </a:buClr>
              <a:buSzPts val="1000"/>
              <a:buChar char="●"/>
            </a:pPr>
            <a:r>
              <a:rPr lang="en" sz="1300">
                <a:solidFill>
                  <a:srgbClr val="233A44"/>
                </a:solidFill>
              </a:rPr>
              <a:t>Aja Mariam Johnson, Nasar A et al. Design and development of a two wheeled self balancing robot for an application of object carrying. International Journal of Engineering Research and Technology(IJERT) Vol. 6 Issue 07 July 2017</a:t>
            </a:r>
            <a:endParaRPr sz="1300">
              <a:solidFill>
                <a:srgbClr val="233A44"/>
              </a:solidFill>
            </a:endParaRPr>
          </a:p>
          <a:p>
            <a:pPr indent="-292100" lvl="0" marL="457200" rtl="0" algn="just">
              <a:lnSpc>
                <a:spcPct val="115000"/>
              </a:lnSpc>
              <a:spcBef>
                <a:spcPts val="0"/>
              </a:spcBef>
              <a:spcAft>
                <a:spcPts val="0"/>
              </a:spcAft>
              <a:buClr>
                <a:srgbClr val="233A44"/>
              </a:buClr>
              <a:buSzPts val="1000"/>
              <a:buChar char="●"/>
            </a:pPr>
            <a:r>
              <a:rPr lang="en" sz="1300">
                <a:solidFill>
                  <a:srgbClr val="233A44"/>
                </a:solidFill>
              </a:rPr>
              <a:t>A.K.M Ashfaque Shakil Shaon, Subrata Bhowmik, Bikash Kumar Bhawmick, Priya Das and Nipu Kumar Das et al. Design and Implementation of a Self-Balancing Robot. International Conference on Mechanical Engineering and Renewable Energy 2017[ICMERE2017-PI-294] December 2017</a:t>
            </a:r>
            <a:endParaRPr sz="1300">
              <a:solidFill>
                <a:srgbClr val="233A44"/>
              </a:solidFill>
            </a:endParaRPr>
          </a:p>
          <a:p>
            <a:pPr indent="0" lvl="0" marL="0" rtl="0" algn="l">
              <a:lnSpc>
                <a:spcPct val="115000"/>
              </a:lnSpc>
              <a:spcBef>
                <a:spcPts val="28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000"/>
          </a:p>
          <a:p>
            <a:pPr indent="0" lvl="0" marL="0" rtl="0" algn="ctr">
              <a:spcBef>
                <a:spcPts val="0"/>
              </a:spcBef>
              <a:spcAft>
                <a:spcPts val="0"/>
              </a:spcAft>
              <a:buNone/>
            </a:pPr>
            <a:r>
              <a:t/>
            </a:r>
            <a:endParaRPr sz="4000"/>
          </a:p>
          <a:p>
            <a:pPr indent="0" lvl="0" marL="0" rtl="0" algn="ctr">
              <a:spcBef>
                <a:spcPts val="0"/>
              </a:spcBef>
              <a:spcAft>
                <a:spcPts val="0"/>
              </a:spcAft>
              <a:buNone/>
            </a:pPr>
            <a:r>
              <a:t/>
            </a:r>
            <a:endParaRPr sz="4000"/>
          </a:p>
          <a:p>
            <a:pPr indent="0" lvl="0" marL="0" rtl="0" algn="ctr">
              <a:spcBef>
                <a:spcPts val="0"/>
              </a:spcBef>
              <a:spcAft>
                <a:spcPts val="0"/>
              </a:spcAft>
              <a:buNone/>
            </a:pPr>
            <a:r>
              <a:rPr lang="en" sz="4000"/>
              <a:t>THANK YOU </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6159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1" name="Google Shape;71;p14"/>
          <p:cNvSpPr txBox="1"/>
          <p:nvPr/>
        </p:nvSpPr>
        <p:spPr>
          <a:xfrm>
            <a:off x="373450" y="1476850"/>
            <a:ext cx="8458800" cy="3259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rgbClr val="000000"/>
              </a:buClr>
              <a:buSzPts val="1800"/>
              <a:buFont typeface="Arial"/>
              <a:buNone/>
            </a:pPr>
            <a:r>
              <a:rPr lang="en" sz="1700"/>
              <a:t>Two  Wheeled  Self  Balancing  Robot  is  a foremost  research  topic  in  the  area  of  robotics  and  control engineering.  The  principle  of  operation  behind  a  self  balancing robot is an inverted pendulum concept. The major focus in this paper  is   the  hardware  development  of  a  two  wheeled  self balancing  robot  for  an  application  to  carry  objects  from  one place  to  another.  The  modeling  of  the  self  balancing  robot  is done  in  terms  of  the  inverted  pendulum.</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539725"/>
            <a:ext cx="8520600" cy="8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7" name="Google Shape;77;p15"/>
          <p:cNvSpPr txBox="1"/>
          <p:nvPr/>
        </p:nvSpPr>
        <p:spPr>
          <a:xfrm>
            <a:off x="373450" y="1476850"/>
            <a:ext cx="8458800" cy="32592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SzPts val="1700"/>
              <a:buAutoNum type="arabicPeriod"/>
            </a:pPr>
            <a:r>
              <a:rPr lang="en" sz="1700"/>
              <a:t>The research in the field of self-balancing robot has gained momentum in the field of robotics and control engineering. The basic working principle behind the self-balancing robot is an inverted pendulum concept. </a:t>
            </a:r>
            <a:endParaRPr sz="1700"/>
          </a:p>
          <a:p>
            <a:pPr indent="-336550" lvl="0" marL="457200" rtl="0" algn="just">
              <a:lnSpc>
                <a:spcPct val="115000"/>
              </a:lnSpc>
              <a:spcBef>
                <a:spcPts val="0"/>
              </a:spcBef>
              <a:spcAft>
                <a:spcPts val="0"/>
              </a:spcAft>
              <a:buSzPts val="1700"/>
              <a:buAutoNum type="arabicPeriod"/>
            </a:pPr>
            <a:r>
              <a:rPr lang="en" sz="1700"/>
              <a:t>Two wheeled self-balancing robot requires just two points of contact with the floor surface. The unique stability control that is required to keep the robot balanced differentiates it from ordinary robots. </a:t>
            </a:r>
            <a:endParaRPr sz="1700"/>
          </a:p>
          <a:p>
            <a:pPr indent="-336550" lvl="0" marL="457200" rtl="0" algn="just">
              <a:lnSpc>
                <a:spcPct val="115000"/>
              </a:lnSpc>
              <a:spcBef>
                <a:spcPts val="0"/>
              </a:spcBef>
              <a:spcAft>
                <a:spcPts val="0"/>
              </a:spcAft>
              <a:buSzPts val="1700"/>
              <a:buAutoNum type="arabicPeriod"/>
            </a:pPr>
            <a:r>
              <a:rPr lang="en" sz="1700"/>
              <a:t>The basic idea of a self-balancing robot is similar to the inverted pendulum model in the control theory. It has many advantages such as small size, low cost, flexibility.</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539725"/>
            <a:ext cx="8520600" cy="8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83" name="Google Shape;83;p16"/>
          <p:cNvSpPr txBox="1"/>
          <p:nvPr/>
        </p:nvSpPr>
        <p:spPr>
          <a:xfrm>
            <a:off x="373450" y="1476850"/>
            <a:ext cx="8458800" cy="3259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sz="1700"/>
              <a:t>Literature , Market &amp; Competitor Survey</a:t>
            </a:r>
            <a:endParaRPr sz="1700"/>
          </a:p>
          <a:p>
            <a:pPr indent="-336550" lvl="0" marL="457200" rtl="0" algn="l">
              <a:lnSpc>
                <a:spcPct val="115000"/>
              </a:lnSpc>
              <a:spcBef>
                <a:spcPts val="0"/>
              </a:spcBef>
              <a:spcAft>
                <a:spcPts val="0"/>
              </a:spcAft>
              <a:buSzPts val="1700"/>
              <a:buChar char="●"/>
            </a:pPr>
            <a:r>
              <a:rPr lang="en" sz="1700"/>
              <a:t>Basic overview of the design and concepts</a:t>
            </a:r>
            <a:endParaRPr sz="1700"/>
          </a:p>
          <a:p>
            <a:pPr indent="-336550" lvl="0" marL="457200" rtl="0" algn="l">
              <a:lnSpc>
                <a:spcPct val="115000"/>
              </a:lnSpc>
              <a:spcBef>
                <a:spcPts val="0"/>
              </a:spcBef>
              <a:spcAft>
                <a:spcPts val="0"/>
              </a:spcAft>
              <a:buSzPts val="1700"/>
              <a:buChar char="●"/>
            </a:pPr>
            <a:r>
              <a:rPr lang="en" sz="1700"/>
              <a:t>Structure of the robot</a:t>
            </a:r>
            <a:endParaRPr sz="1700"/>
          </a:p>
          <a:p>
            <a:pPr indent="-336550" lvl="0" marL="457200" rtl="0" algn="l">
              <a:lnSpc>
                <a:spcPct val="115000"/>
              </a:lnSpc>
              <a:spcBef>
                <a:spcPts val="0"/>
              </a:spcBef>
              <a:spcAft>
                <a:spcPts val="0"/>
              </a:spcAft>
              <a:buSzPts val="1700"/>
              <a:buChar char="●"/>
            </a:pPr>
            <a:r>
              <a:rPr lang="en" sz="1700"/>
              <a:t>Deciding Components</a:t>
            </a:r>
            <a:endParaRPr sz="1700"/>
          </a:p>
          <a:p>
            <a:pPr indent="-336550" lvl="0" marL="457200" rtl="0" algn="l">
              <a:lnSpc>
                <a:spcPct val="115000"/>
              </a:lnSpc>
              <a:spcBef>
                <a:spcPts val="0"/>
              </a:spcBef>
              <a:spcAft>
                <a:spcPts val="0"/>
              </a:spcAft>
              <a:buSzPts val="1700"/>
              <a:buChar char="●"/>
            </a:pPr>
            <a:r>
              <a:rPr lang="en" sz="1700"/>
              <a:t>Working on the circuit</a:t>
            </a:r>
            <a:endParaRPr sz="1700"/>
          </a:p>
          <a:p>
            <a:pPr indent="-336550" lvl="0" marL="457200" rtl="0" algn="l">
              <a:lnSpc>
                <a:spcPct val="115000"/>
              </a:lnSpc>
              <a:spcBef>
                <a:spcPts val="0"/>
              </a:spcBef>
              <a:spcAft>
                <a:spcPts val="0"/>
              </a:spcAft>
              <a:buSzPts val="1700"/>
              <a:buChar char="●"/>
            </a:pPr>
            <a:r>
              <a:rPr lang="en" sz="1700"/>
              <a:t>Final Design</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311700" y="176400"/>
            <a:ext cx="8520600" cy="6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Physics</a:t>
            </a:r>
            <a:endParaRPr/>
          </a:p>
        </p:txBody>
      </p:sp>
      <p:sp>
        <p:nvSpPr>
          <p:cNvPr id="89" name="Google Shape;89;p17"/>
          <p:cNvSpPr txBox="1"/>
          <p:nvPr/>
        </p:nvSpPr>
        <p:spPr>
          <a:xfrm>
            <a:off x="389950" y="965575"/>
            <a:ext cx="8355900" cy="378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Physics behind the working of a self balancing robot is similar to that of an inverted pendulum. It is fashioned as a rigid rod fastened by a frictionless joint to a rigid cart moving in one direction. To simplify the equations the </a:t>
            </a:r>
            <a:r>
              <a:rPr lang="en">
                <a:latin typeface="Roboto"/>
                <a:ea typeface="Roboto"/>
                <a:cs typeface="Roboto"/>
                <a:sym typeface="Roboto"/>
              </a:rPr>
              <a:t>wheelbase</a:t>
            </a:r>
            <a:r>
              <a:rPr lang="en">
                <a:latin typeface="Roboto"/>
                <a:ea typeface="Roboto"/>
                <a:cs typeface="Roboto"/>
                <a:sym typeface="Roboto"/>
              </a:rPr>
              <a:t> can be </a:t>
            </a:r>
            <a:r>
              <a:rPr lang="en">
                <a:latin typeface="Roboto"/>
                <a:ea typeface="Roboto"/>
                <a:cs typeface="Roboto"/>
                <a:sym typeface="Roboto"/>
              </a:rPr>
              <a:t>compared</a:t>
            </a:r>
            <a:r>
              <a:rPr lang="en">
                <a:latin typeface="Roboto"/>
                <a:ea typeface="Roboto"/>
                <a:cs typeface="Roboto"/>
                <a:sym typeface="Roboto"/>
              </a:rPr>
              <a:t> to a cart sliding on a frictionless surface.</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Where m(cart) and m(pend) represent the cart’s and pendulum’s weight respectively. Parameter, l, is the distance to the pendulum’s center of mass, θ the angle between the pendulum and the vertical axis as seen in Figure. The parameter, f is a friction parameter. Rewriting the equations as transfer functions gives us: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90" name="Google Shape;90;p17"/>
          <p:cNvPicPr preferRelativeResize="0"/>
          <p:nvPr/>
        </p:nvPicPr>
        <p:blipFill>
          <a:blip r:embed="rId3">
            <a:alphaModFix/>
          </a:blip>
          <a:stretch>
            <a:fillRect/>
          </a:stretch>
        </p:blipFill>
        <p:spPr>
          <a:xfrm>
            <a:off x="2276700" y="2676100"/>
            <a:ext cx="3921742" cy="207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 name="Shape 94"/>
        <p:cNvGrpSpPr/>
        <p:nvPr/>
      </p:nvGrpSpPr>
      <p:grpSpPr>
        <a:xfrm>
          <a:off x="0" y="0"/>
          <a:ext cx="0" cy="0"/>
          <a:chOff x="0" y="0"/>
          <a:chExt cx="0" cy="0"/>
        </a:xfrm>
      </p:grpSpPr>
      <p:sp>
        <p:nvSpPr>
          <p:cNvPr id="95" name="Google Shape;95;p18"/>
          <p:cNvSpPr txBox="1"/>
          <p:nvPr/>
        </p:nvSpPr>
        <p:spPr>
          <a:xfrm>
            <a:off x="204250" y="204250"/>
            <a:ext cx="8718000" cy="46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Where Ψ represents the angle deviation, see and X is the position of the cart. The upper case letters mark the transformation from the time domain to the Laplace domain. It is concluded that for all positive values of the parameters l, I(pend), m(cart), m(pend) and g the system in itself is unstable since it has a pole in the right half plane. This arrangement is viable, since an inverted pendulum is intuitively unstable.The differential equations are linearised. According to Glad and Ljung, the system can then also be described in State Space form with the states being ̇x, ̈x, ̇ψ and </a:t>
            </a:r>
            <a:r>
              <a:rPr lang="en">
                <a:latin typeface="Roboto"/>
                <a:ea typeface="Roboto"/>
                <a:cs typeface="Roboto"/>
                <a:sym typeface="Roboto"/>
              </a:rPr>
              <a:t> </a:t>
            </a:r>
            <a:r>
              <a:rPr lang="en">
                <a:latin typeface="Roboto"/>
                <a:ea typeface="Roboto"/>
                <a:cs typeface="Roboto"/>
                <a:sym typeface="Roboto"/>
              </a:rPr>
              <a:t>̈ψ.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96" name="Google Shape;96;p18"/>
          <p:cNvPicPr preferRelativeResize="0"/>
          <p:nvPr/>
        </p:nvPicPr>
        <p:blipFill>
          <a:blip r:embed="rId3">
            <a:alphaModFix/>
          </a:blip>
          <a:stretch>
            <a:fillRect/>
          </a:stretch>
        </p:blipFill>
        <p:spPr>
          <a:xfrm>
            <a:off x="2411663" y="204250"/>
            <a:ext cx="4303175" cy="1151250"/>
          </a:xfrm>
          <a:prstGeom prst="rect">
            <a:avLst/>
          </a:prstGeom>
          <a:noFill/>
          <a:ln>
            <a:noFill/>
          </a:ln>
        </p:spPr>
      </p:pic>
      <p:pic>
        <p:nvPicPr>
          <p:cNvPr id="97" name="Google Shape;97;p18"/>
          <p:cNvPicPr preferRelativeResize="0"/>
          <p:nvPr/>
        </p:nvPicPr>
        <p:blipFill>
          <a:blip r:embed="rId4">
            <a:alphaModFix/>
          </a:blip>
          <a:stretch>
            <a:fillRect/>
          </a:stretch>
        </p:blipFill>
        <p:spPr>
          <a:xfrm>
            <a:off x="3382150" y="2990863"/>
            <a:ext cx="2362200" cy="180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sp>
        <p:nvSpPr>
          <p:cNvPr id="102" name="Google Shape;102;p19"/>
          <p:cNvSpPr txBox="1"/>
          <p:nvPr/>
        </p:nvSpPr>
        <p:spPr>
          <a:xfrm>
            <a:off x="232100" y="213550"/>
            <a:ext cx="8652900" cy="46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Where Uinput is the control effort in time domain. The system matrices A, B and C given by: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sz="1350">
              <a:latin typeface="Roboto"/>
              <a:ea typeface="Roboto"/>
              <a:cs typeface="Roboto"/>
              <a:sym typeface="Roboto"/>
            </a:endParaRPr>
          </a:p>
          <a:p>
            <a:pPr indent="0" lvl="0" marL="0" rtl="0" algn="l">
              <a:spcBef>
                <a:spcPts val="0"/>
              </a:spcBef>
              <a:spcAft>
                <a:spcPts val="0"/>
              </a:spcAft>
              <a:buNone/>
            </a:pPr>
            <a:r>
              <a:t/>
            </a:r>
            <a:endParaRPr sz="1350">
              <a:latin typeface="Roboto"/>
              <a:ea typeface="Roboto"/>
              <a:cs typeface="Roboto"/>
              <a:sym typeface="Roboto"/>
            </a:endParaRPr>
          </a:p>
          <a:p>
            <a:pPr indent="0" lvl="0" marL="0" rtl="0" algn="l">
              <a:spcBef>
                <a:spcPts val="0"/>
              </a:spcBef>
              <a:spcAft>
                <a:spcPts val="0"/>
              </a:spcAft>
              <a:buNone/>
            </a:pPr>
            <a:r>
              <a:t/>
            </a:r>
            <a:endParaRPr sz="1350">
              <a:latin typeface="Roboto"/>
              <a:ea typeface="Roboto"/>
              <a:cs typeface="Roboto"/>
              <a:sym typeface="Roboto"/>
            </a:endParaRPr>
          </a:p>
          <a:p>
            <a:pPr indent="0" lvl="0" marL="0" rtl="0" algn="l">
              <a:spcBef>
                <a:spcPts val="0"/>
              </a:spcBef>
              <a:spcAft>
                <a:spcPts val="0"/>
              </a:spcAft>
              <a:buNone/>
            </a:pPr>
            <a:r>
              <a:t/>
            </a:r>
            <a:endParaRPr sz="1350">
              <a:latin typeface="Roboto"/>
              <a:ea typeface="Roboto"/>
              <a:cs typeface="Roboto"/>
              <a:sym typeface="Roboto"/>
            </a:endParaRPr>
          </a:p>
          <a:p>
            <a:pPr indent="0" lvl="0" marL="0" rtl="0" algn="l">
              <a:spcBef>
                <a:spcPts val="0"/>
              </a:spcBef>
              <a:spcAft>
                <a:spcPts val="0"/>
              </a:spcAft>
              <a:buNone/>
            </a:pPr>
            <a:r>
              <a:t/>
            </a:r>
            <a:endParaRPr sz="1350">
              <a:latin typeface="Roboto"/>
              <a:ea typeface="Roboto"/>
              <a:cs typeface="Roboto"/>
              <a:sym typeface="Roboto"/>
            </a:endParaRPr>
          </a:p>
          <a:p>
            <a:pPr indent="0" lvl="0" marL="0" rtl="0" algn="l">
              <a:spcBef>
                <a:spcPts val="0"/>
              </a:spcBef>
              <a:spcAft>
                <a:spcPts val="0"/>
              </a:spcAft>
              <a:buNone/>
            </a:pPr>
            <a:r>
              <a:t/>
            </a:r>
            <a:endParaRPr sz="1350">
              <a:latin typeface="Roboto"/>
              <a:ea typeface="Roboto"/>
              <a:cs typeface="Roboto"/>
              <a:sym typeface="Roboto"/>
            </a:endParaRPr>
          </a:p>
          <a:p>
            <a:pPr indent="0" lvl="0" marL="0" rtl="0" algn="l">
              <a:spcBef>
                <a:spcPts val="0"/>
              </a:spcBef>
              <a:spcAft>
                <a:spcPts val="0"/>
              </a:spcAft>
              <a:buNone/>
            </a:pPr>
            <a:r>
              <a:rPr lang="en" sz="1350">
                <a:latin typeface="Roboto"/>
                <a:ea typeface="Roboto"/>
                <a:cs typeface="Roboto"/>
                <a:sym typeface="Roboto"/>
              </a:rPr>
              <a:t>The system is controllable if the matrix S, defined as</a:t>
            </a:r>
            <a:endParaRPr sz="1350">
              <a:latin typeface="Roboto"/>
              <a:ea typeface="Roboto"/>
              <a:cs typeface="Roboto"/>
              <a:sym typeface="Roboto"/>
            </a:endParaRPr>
          </a:p>
          <a:p>
            <a:pPr indent="0" lvl="0" marL="0" rtl="0" algn="l">
              <a:spcBef>
                <a:spcPts val="0"/>
              </a:spcBef>
              <a:spcAft>
                <a:spcPts val="0"/>
              </a:spcAft>
              <a:buNone/>
            </a:pPr>
            <a:r>
              <a:t/>
            </a:r>
            <a:endParaRPr sz="1350">
              <a:latin typeface="Times New Roman"/>
              <a:ea typeface="Times New Roman"/>
              <a:cs typeface="Times New Roman"/>
              <a:sym typeface="Times New Roman"/>
            </a:endParaRPr>
          </a:p>
          <a:p>
            <a:pPr indent="0" lvl="0" marL="0" rtl="0" algn="l">
              <a:spcBef>
                <a:spcPts val="0"/>
              </a:spcBef>
              <a:spcAft>
                <a:spcPts val="0"/>
              </a:spcAft>
              <a:buNone/>
            </a:pPr>
            <a:r>
              <a:t/>
            </a:r>
            <a:endParaRPr sz="1350">
              <a:latin typeface="Times New Roman"/>
              <a:ea typeface="Times New Roman"/>
              <a:cs typeface="Times New Roman"/>
              <a:sym typeface="Times New Roman"/>
            </a:endParaRPr>
          </a:p>
          <a:p>
            <a:pPr indent="0" lvl="0" marL="0" rtl="0" algn="l">
              <a:spcBef>
                <a:spcPts val="0"/>
              </a:spcBef>
              <a:spcAft>
                <a:spcPts val="0"/>
              </a:spcAft>
              <a:buNone/>
            </a:pPr>
            <a:r>
              <a:t/>
            </a:r>
            <a:endParaRPr sz="1350">
              <a:latin typeface="Times New Roman"/>
              <a:ea typeface="Times New Roman"/>
              <a:cs typeface="Times New Roman"/>
              <a:sym typeface="Times New Roman"/>
            </a:endParaRPr>
          </a:p>
          <a:p>
            <a:pPr indent="0" lvl="0" marL="0" rtl="0" algn="l">
              <a:spcBef>
                <a:spcPts val="0"/>
              </a:spcBef>
              <a:spcAft>
                <a:spcPts val="0"/>
              </a:spcAft>
              <a:buNone/>
            </a:pPr>
            <a:r>
              <a:rPr lang="en" sz="1350">
                <a:latin typeface="Roboto"/>
                <a:ea typeface="Roboto"/>
                <a:cs typeface="Roboto"/>
                <a:sym typeface="Roboto"/>
              </a:rPr>
              <a:t>has full rank. Likewise, the system is observable if the matrix O has full rank, where O is defined as</a:t>
            </a:r>
            <a:endParaRPr sz="1350">
              <a:latin typeface="Roboto"/>
              <a:ea typeface="Roboto"/>
              <a:cs typeface="Roboto"/>
              <a:sym typeface="Roboto"/>
            </a:endParaRPr>
          </a:p>
          <a:p>
            <a:pPr indent="0" lvl="0" marL="0" rtl="0" algn="l">
              <a:spcBef>
                <a:spcPts val="0"/>
              </a:spcBef>
              <a:spcAft>
                <a:spcPts val="0"/>
              </a:spcAft>
              <a:buNone/>
            </a:pPr>
            <a:r>
              <a:t/>
            </a:r>
            <a:endParaRPr sz="1350">
              <a:latin typeface="Roboto"/>
              <a:ea typeface="Roboto"/>
              <a:cs typeface="Roboto"/>
              <a:sym typeface="Roboto"/>
            </a:endParaRPr>
          </a:p>
          <a:p>
            <a:pPr indent="0" lvl="0" marL="0" rtl="0" algn="l">
              <a:spcBef>
                <a:spcPts val="0"/>
              </a:spcBef>
              <a:spcAft>
                <a:spcPts val="0"/>
              </a:spcAft>
              <a:buNone/>
            </a:pPr>
            <a:r>
              <a:t/>
            </a:r>
            <a:endParaRPr sz="1350">
              <a:latin typeface="Roboto"/>
              <a:ea typeface="Roboto"/>
              <a:cs typeface="Roboto"/>
              <a:sym typeface="Roboto"/>
            </a:endParaRPr>
          </a:p>
          <a:p>
            <a:pPr indent="0" lvl="0" marL="0" rtl="0" algn="l">
              <a:spcBef>
                <a:spcPts val="0"/>
              </a:spcBef>
              <a:spcAft>
                <a:spcPts val="0"/>
              </a:spcAft>
              <a:buNone/>
            </a:pPr>
            <a:r>
              <a:t/>
            </a:r>
            <a:endParaRPr sz="1350">
              <a:latin typeface="Roboto"/>
              <a:ea typeface="Roboto"/>
              <a:cs typeface="Roboto"/>
              <a:sym typeface="Roboto"/>
            </a:endParaRPr>
          </a:p>
          <a:p>
            <a:pPr indent="0" lvl="0" marL="0" rtl="0" algn="l">
              <a:spcBef>
                <a:spcPts val="0"/>
              </a:spcBef>
              <a:spcAft>
                <a:spcPts val="0"/>
              </a:spcAft>
              <a:buNone/>
            </a:pPr>
            <a:r>
              <a:t/>
            </a:r>
            <a:endParaRPr sz="1350">
              <a:latin typeface="Roboto"/>
              <a:ea typeface="Roboto"/>
              <a:cs typeface="Roboto"/>
              <a:sym typeface="Roboto"/>
            </a:endParaRPr>
          </a:p>
          <a:p>
            <a:pPr indent="0" lvl="0" marL="0" rtl="0" algn="l">
              <a:spcBef>
                <a:spcPts val="0"/>
              </a:spcBef>
              <a:spcAft>
                <a:spcPts val="0"/>
              </a:spcAft>
              <a:buNone/>
            </a:pPr>
            <a:r>
              <a:t/>
            </a:r>
            <a:endParaRPr sz="1350">
              <a:latin typeface="Roboto"/>
              <a:ea typeface="Roboto"/>
              <a:cs typeface="Roboto"/>
              <a:sym typeface="Roboto"/>
            </a:endParaRPr>
          </a:p>
          <a:p>
            <a:pPr indent="0" lvl="0" marL="0" rtl="0" algn="l">
              <a:spcBef>
                <a:spcPts val="0"/>
              </a:spcBef>
              <a:spcAft>
                <a:spcPts val="0"/>
              </a:spcAft>
              <a:buNone/>
            </a:pPr>
            <a:r>
              <a:rPr lang="en" sz="1350">
                <a:latin typeface="Roboto"/>
                <a:ea typeface="Roboto"/>
                <a:cs typeface="Roboto"/>
                <a:sym typeface="Roboto"/>
              </a:rPr>
              <a:t>The rank of S and O confirms that the system is controllable and observable for any positive value of l, I</a:t>
            </a:r>
            <a:r>
              <a:rPr lang="en" sz="1000">
                <a:latin typeface="Roboto"/>
                <a:ea typeface="Roboto"/>
                <a:cs typeface="Roboto"/>
                <a:sym typeface="Roboto"/>
              </a:rPr>
              <a:t>pend</a:t>
            </a:r>
            <a:r>
              <a:rPr lang="en" sz="1350">
                <a:latin typeface="Roboto"/>
                <a:ea typeface="Roboto"/>
                <a:cs typeface="Roboto"/>
                <a:sym typeface="Roboto"/>
              </a:rPr>
              <a:t>, m</a:t>
            </a:r>
            <a:r>
              <a:rPr lang="en" sz="1000">
                <a:latin typeface="Roboto"/>
                <a:ea typeface="Roboto"/>
                <a:cs typeface="Roboto"/>
                <a:sym typeface="Roboto"/>
              </a:rPr>
              <a:t>cart</a:t>
            </a:r>
            <a:r>
              <a:rPr lang="en" sz="1350">
                <a:latin typeface="Roboto"/>
                <a:ea typeface="Roboto"/>
                <a:cs typeface="Roboto"/>
                <a:sym typeface="Roboto"/>
              </a:rPr>
              <a:t>, m</a:t>
            </a:r>
            <a:r>
              <a:rPr lang="en" sz="1000">
                <a:latin typeface="Roboto"/>
                <a:ea typeface="Roboto"/>
                <a:cs typeface="Roboto"/>
                <a:sym typeface="Roboto"/>
              </a:rPr>
              <a:t>pend </a:t>
            </a:r>
            <a:r>
              <a:rPr lang="en" sz="1350">
                <a:latin typeface="Roboto"/>
                <a:ea typeface="Roboto"/>
                <a:cs typeface="Roboto"/>
                <a:sym typeface="Roboto"/>
              </a:rPr>
              <a:t>and g.</a:t>
            </a:r>
            <a:endParaRPr sz="1350">
              <a:latin typeface="Roboto"/>
              <a:ea typeface="Roboto"/>
              <a:cs typeface="Roboto"/>
              <a:sym typeface="Roboto"/>
            </a:endParaRPr>
          </a:p>
        </p:txBody>
      </p:sp>
      <p:pic>
        <p:nvPicPr>
          <p:cNvPr id="103" name="Google Shape;103;p19"/>
          <p:cNvPicPr preferRelativeResize="0"/>
          <p:nvPr/>
        </p:nvPicPr>
        <p:blipFill>
          <a:blip r:embed="rId3">
            <a:alphaModFix/>
          </a:blip>
          <a:stretch>
            <a:fillRect/>
          </a:stretch>
        </p:blipFill>
        <p:spPr>
          <a:xfrm>
            <a:off x="3386975" y="2726613"/>
            <a:ext cx="2343150" cy="390525"/>
          </a:xfrm>
          <a:prstGeom prst="rect">
            <a:avLst/>
          </a:prstGeom>
          <a:noFill/>
          <a:ln>
            <a:noFill/>
          </a:ln>
        </p:spPr>
      </p:pic>
      <p:pic>
        <p:nvPicPr>
          <p:cNvPr id="104" name="Google Shape;104;p19"/>
          <p:cNvPicPr preferRelativeResize="0"/>
          <p:nvPr/>
        </p:nvPicPr>
        <p:blipFill>
          <a:blip r:embed="rId4">
            <a:alphaModFix/>
          </a:blip>
          <a:stretch>
            <a:fillRect/>
          </a:stretch>
        </p:blipFill>
        <p:spPr>
          <a:xfrm>
            <a:off x="3938588" y="3483225"/>
            <a:ext cx="1266825" cy="990600"/>
          </a:xfrm>
          <a:prstGeom prst="rect">
            <a:avLst/>
          </a:prstGeom>
          <a:noFill/>
          <a:ln>
            <a:noFill/>
          </a:ln>
        </p:spPr>
      </p:pic>
      <p:pic>
        <p:nvPicPr>
          <p:cNvPr id="105" name="Google Shape;105;p19"/>
          <p:cNvPicPr preferRelativeResize="0"/>
          <p:nvPr/>
        </p:nvPicPr>
        <p:blipFill>
          <a:blip r:embed="rId5">
            <a:alphaModFix/>
          </a:blip>
          <a:stretch>
            <a:fillRect/>
          </a:stretch>
        </p:blipFill>
        <p:spPr>
          <a:xfrm>
            <a:off x="232100" y="635925"/>
            <a:ext cx="4064949" cy="747425"/>
          </a:xfrm>
          <a:prstGeom prst="rect">
            <a:avLst/>
          </a:prstGeom>
          <a:noFill/>
          <a:ln>
            <a:noFill/>
          </a:ln>
        </p:spPr>
      </p:pic>
      <p:pic>
        <p:nvPicPr>
          <p:cNvPr id="106" name="Google Shape;106;p19"/>
          <p:cNvPicPr preferRelativeResize="0"/>
          <p:nvPr/>
        </p:nvPicPr>
        <p:blipFill>
          <a:blip r:embed="rId6">
            <a:alphaModFix/>
          </a:blip>
          <a:stretch>
            <a:fillRect/>
          </a:stretch>
        </p:blipFill>
        <p:spPr>
          <a:xfrm>
            <a:off x="4572000" y="1006925"/>
            <a:ext cx="2550350" cy="887075"/>
          </a:xfrm>
          <a:prstGeom prst="rect">
            <a:avLst/>
          </a:prstGeom>
          <a:noFill/>
          <a:ln>
            <a:noFill/>
          </a:ln>
        </p:spPr>
      </p:pic>
      <p:pic>
        <p:nvPicPr>
          <p:cNvPr id="107" name="Google Shape;107;p19"/>
          <p:cNvPicPr preferRelativeResize="0"/>
          <p:nvPr/>
        </p:nvPicPr>
        <p:blipFill>
          <a:blip r:embed="rId7">
            <a:alphaModFix/>
          </a:blip>
          <a:stretch>
            <a:fillRect/>
          </a:stretch>
        </p:blipFill>
        <p:spPr>
          <a:xfrm>
            <a:off x="7235813" y="1894000"/>
            <a:ext cx="1819275" cy="57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539725"/>
            <a:ext cx="8520600" cy="9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METHODOLOGY</a:t>
            </a:r>
            <a:endParaRPr/>
          </a:p>
        </p:txBody>
      </p:sp>
      <p:sp>
        <p:nvSpPr>
          <p:cNvPr id="113" name="Google Shape;113;p20"/>
          <p:cNvSpPr txBox="1"/>
          <p:nvPr/>
        </p:nvSpPr>
        <p:spPr>
          <a:xfrm>
            <a:off x="373450" y="1476850"/>
            <a:ext cx="8458800" cy="32592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The self balancing robot gets balanced on a pair of wheels having the required grip providing sufficient friction. For maintaining the vertical axis, inclination angle must be measured as well as controlling the motors to move forward and backward. </a:t>
            </a:r>
            <a:endParaRPr>
              <a:latin typeface="Roboto"/>
              <a:ea typeface="Roboto"/>
              <a:cs typeface="Roboto"/>
              <a:sym typeface="Roboto"/>
            </a:endParaRPr>
          </a:p>
          <a:p>
            <a:pPr indent="0" lvl="0" marL="457200" rtl="0" algn="just">
              <a:lnSpc>
                <a:spcPct val="115000"/>
              </a:lnSpc>
              <a:spcBef>
                <a:spcPts val="0"/>
              </a:spcBef>
              <a:spcAft>
                <a:spcPts val="0"/>
              </a:spcAft>
              <a:buNone/>
            </a:pPr>
            <a:r>
              <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We will be using MPU6050 which is a type of variable capacitive micro electromechanical system and is highly sensitive. It will act as a combination of accelerometer as well as a gyroscope. These sensors will produce an output which will get subtracted from the desired value to produce an error. </a:t>
            </a:r>
            <a:endParaRPr>
              <a:latin typeface="Roboto"/>
              <a:ea typeface="Roboto"/>
              <a:cs typeface="Roboto"/>
              <a:sym typeface="Roboto"/>
            </a:endParaRPr>
          </a:p>
          <a:p>
            <a:pPr indent="0" lvl="0" marL="457200" rtl="0" algn="just">
              <a:lnSpc>
                <a:spcPct val="115000"/>
              </a:lnSpc>
              <a:spcBef>
                <a:spcPts val="0"/>
              </a:spcBef>
              <a:spcAft>
                <a:spcPts val="0"/>
              </a:spcAft>
              <a:buNone/>
            </a:pPr>
            <a:r>
              <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This error will be fed to the Arduino which will try to reduce the error to the smallest value possible and accordingly the motors will be driven.</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539725"/>
            <a:ext cx="8520600" cy="9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PID Controller</a:t>
            </a:r>
            <a:endParaRPr/>
          </a:p>
        </p:txBody>
      </p:sp>
      <p:sp>
        <p:nvSpPr>
          <p:cNvPr id="119" name="Google Shape;119;p21"/>
          <p:cNvSpPr txBox="1"/>
          <p:nvPr/>
        </p:nvSpPr>
        <p:spPr>
          <a:xfrm>
            <a:off x="373450" y="1476850"/>
            <a:ext cx="8458800" cy="32592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rgbClr val="233A44"/>
              </a:buClr>
              <a:buSzPts val="1500"/>
              <a:buFont typeface="Calibri"/>
              <a:buChar char="●"/>
            </a:pPr>
            <a:r>
              <a:rPr lang="en" sz="1500">
                <a:solidFill>
                  <a:srgbClr val="233A44"/>
                </a:solidFill>
                <a:latin typeface="Calibri"/>
                <a:ea typeface="Calibri"/>
                <a:cs typeface="Calibri"/>
                <a:sym typeface="Calibri"/>
              </a:rPr>
              <a:t>Input to the controller is error form the system. Here the error will be the deviation or tilting of the robot to one side.</a:t>
            </a:r>
            <a:endParaRPr sz="1500">
              <a:solidFill>
                <a:srgbClr val="233A44"/>
              </a:solidFill>
              <a:latin typeface="Calibri"/>
              <a:ea typeface="Calibri"/>
              <a:cs typeface="Calibri"/>
              <a:sym typeface="Calibri"/>
            </a:endParaRPr>
          </a:p>
          <a:p>
            <a:pPr indent="-323850" lvl="0" marL="457200" rtl="0" algn="just">
              <a:lnSpc>
                <a:spcPct val="115000"/>
              </a:lnSpc>
              <a:spcBef>
                <a:spcPts val="0"/>
              </a:spcBef>
              <a:spcAft>
                <a:spcPts val="0"/>
              </a:spcAft>
              <a:buClr>
                <a:srgbClr val="233A44"/>
              </a:buClr>
              <a:buSzPts val="1500"/>
              <a:buFont typeface="Calibri"/>
              <a:buChar char="●"/>
            </a:pPr>
            <a:r>
              <a:rPr lang="en" sz="1500">
                <a:solidFill>
                  <a:srgbClr val="233A44"/>
                </a:solidFill>
                <a:latin typeface="Calibri"/>
                <a:ea typeface="Calibri"/>
                <a:cs typeface="Calibri"/>
                <a:sym typeface="Calibri"/>
              </a:rPr>
              <a:t>It simply calculates the angular measurement of the robot and makes the motors move in the same direction to stop the falling of the robot.</a:t>
            </a:r>
            <a:endParaRPr sz="1500">
              <a:solidFill>
                <a:srgbClr val="233A44"/>
              </a:solidFill>
              <a:latin typeface="Calibri"/>
              <a:ea typeface="Calibri"/>
              <a:cs typeface="Calibri"/>
              <a:sym typeface="Calibri"/>
            </a:endParaRPr>
          </a:p>
          <a:p>
            <a:pPr indent="-323850" lvl="0" marL="457200" rtl="0" algn="just">
              <a:lnSpc>
                <a:spcPct val="115000"/>
              </a:lnSpc>
              <a:spcBef>
                <a:spcPts val="0"/>
              </a:spcBef>
              <a:spcAft>
                <a:spcPts val="0"/>
              </a:spcAft>
              <a:buClr>
                <a:srgbClr val="233A44"/>
              </a:buClr>
              <a:buSzPts val="1500"/>
              <a:buFont typeface="Calibri"/>
              <a:buChar char="●"/>
            </a:pPr>
            <a:r>
              <a:rPr lang="en" sz="1500">
                <a:solidFill>
                  <a:srgbClr val="233A44"/>
                </a:solidFill>
                <a:latin typeface="Calibri"/>
                <a:ea typeface="Calibri"/>
                <a:cs typeface="Calibri"/>
                <a:sym typeface="Calibri"/>
              </a:rPr>
              <a:t>The Integral term will find the average of past errors and this term has an important role in reducing the steady state errors. The Derivative component will handle the overshoots and reduces the robot vibrations of the robot.</a:t>
            </a:r>
            <a:endParaRPr sz="1500">
              <a:solidFill>
                <a:srgbClr val="233A44"/>
              </a:solidFill>
              <a:latin typeface="Calibri"/>
              <a:ea typeface="Calibri"/>
              <a:cs typeface="Calibri"/>
              <a:sym typeface="Calibri"/>
            </a:endParaRPr>
          </a:p>
          <a:p>
            <a:pPr indent="-323850" lvl="0" marL="457200" rtl="0" algn="just">
              <a:lnSpc>
                <a:spcPct val="115000"/>
              </a:lnSpc>
              <a:spcBef>
                <a:spcPts val="0"/>
              </a:spcBef>
              <a:spcAft>
                <a:spcPts val="0"/>
              </a:spcAft>
              <a:buClr>
                <a:srgbClr val="233A44"/>
              </a:buClr>
              <a:buSzPts val="1500"/>
              <a:buFont typeface="Calibri"/>
              <a:buChar char="●"/>
            </a:pPr>
            <a:r>
              <a:rPr b="1" lang="en" sz="1500">
                <a:solidFill>
                  <a:srgbClr val="233A44"/>
                </a:solidFill>
                <a:latin typeface="Calibri"/>
                <a:ea typeface="Calibri"/>
                <a:cs typeface="Calibri"/>
                <a:sym typeface="Calibri"/>
              </a:rPr>
              <a:t>The Arduino and IMU will together work as the PID. </a:t>
            </a:r>
            <a:endParaRPr b="1" sz="1500">
              <a:solidFill>
                <a:srgbClr val="233A44"/>
              </a:solidFill>
              <a:latin typeface="Calibri"/>
              <a:ea typeface="Calibri"/>
              <a:cs typeface="Calibri"/>
              <a:sym typeface="Calibri"/>
            </a:endParaRPr>
          </a:p>
          <a:p>
            <a:pPr indent="0" lvl="0" marL="0" rtl="0" algn="l">
              <a:lnSpc>
                <a:spcPct val="115000"/>
              </a:lnSpc>
              <a:spcBef>
                <a:spcPts val="1600"/>
              </a:spcBef>
              <a:spcAft>
                <a:spcPts val="0"/>
              </a:spcAft>
              <a:buNone/>
            </a:pPr>
            <a:r>
              <a:t/>
            </a:r>
            <a:endParaRPr>
              <a:latin typeface="Roboto"/>
              <a:ea typeface="Roboto"/>
              <a:cs typeface="Roboto"/>
              <a:sym typeface="Roboto"/>
            </a:endParaRPr>
          </a:p>
        </p:txBody>
      </p:sp>
      <p:pic>
        <p:nvPicPr>
          <p:cNvPr id="120" name="Google Shape;120;p21"/>
          <p:cNvPicPr preferRelativeResize="0"/>
          <p:nvPr/>
        </p:nvPicPr>
        <p:blipFill>
          <a:blip r:embed="rId3">
            <a:alphaModFix/>
          </a:blip>
          <a:stretch>
            <a:fillRect/>
          </a:stretch>
        </p:blipFill>
        <p:spPr>
          <a:xfrm>
            <a:off x="5017388" y="238675"/>
            <a:ext cx="3476625" cy="1238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