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93881A39-00AB-4F1F-AA55-0F7D0F81F1FA}"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sldNum" idx="1"/>
          </p:nvPr>
        </p:nvSpPr>
        <p:spPr/>
        <p:txBody>
          <a:bodyPr/>
          <a:p>
            <a:fld id="{1DD62C60-8CC2-41A6-B111-FDDA4CEE3FE7}"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sldNum" idx="1"/>
          </p:nvPr>
        </p:nvSpPr>
        <p:spPr/>
        <p:txBody>
          <a:bodyPr/>
          <a:p>
            <a:fld id="{6C4A4895-8950-4B63-AD7E-6F8075A212F0}"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sldNum" idx="1"/>
          </p:nvPr>
        </p:nvSpPr>
        <p:spPr/>
        <p:txBody>
          <a:bodyPr/>
          <a:p>
            <a:fld id="{9F48F32E-FD18-49E6-97E9-F0F8407A1A23}"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BBDB6809-07CD-45D4-9F09-DD48E753DADB}"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2"/>
          </p:nvPr>
        </p:nvSpPr>
        <p:spPr/>
        <p:txBody>
          <a:bodyPr/>
          <a:p>
            <a:fld id="{ED88538E-AE41-42CE-A96A-5F9711BEB776}"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sldNum" idx="2"/>
          </p:nvPr>
        </p:nvSpPr>
        <p:spPr/>
        <p:txBody>
          <a:bodyPr/>
          <a:p>
            <a:fld id="{7ACA7487-37BC-4BC4-8D06-70C7CFB87139}"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7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sldNum" idx="2"/>
          </p:nvPr>
        </p:nvSpPr>
        <p:spPr/>
        <p:txBody>
          <a:bodyPr/>
          <a:p>
            <a:fld id="{9D26A59D-C699-48F8-93C8-27E6DEEB9DAD}"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sldNum" idx="2"/>
          </p:nvPr>
        </p:nvSpPr>
        <p:spPr/>
        <p:txBody>
          <a:bodyPr/>
          <a:p>
            <a:fld id="{99CA351E-9C9F-40A7-9097-424FC97DE2C5}"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2"/>
          </p:nvPr>
        </p:nvSpPr>
        <p:spPr/>
        <p:txBody>
          <a:bodyPr/>
          <a:p>
            <a:fld id="{6A7029A8-2A8D-4973-B2AC-419FFB10418B}"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7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2"/>
          </p:nvPr>
        </p:nvSpPr>
        <p:spPr/>
        <p:txBody>
          <a:bodyPr/>
          <a:p>
            <a:fld id="{B59BBF57-2643-43D3-ABF4-4F60EED461AC}"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1"/>
          </p:nvPr>
        </p:nvSpPr>
        <p:spPr/>
        <p:txBody>
          <a:bodyPr/>
          <a:p>
            <a:fld id="{818C08B1-AC63-4C1F-8CC0-D99D638055C4}"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7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8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2"/>
          </p:nvPr>
        </p:nvSpPr>
        <p:spPr/>
        <p:txBody>
          <a:bodyPr/>
          <a:p>
            <a:fld id="{7FE1D5F6-23A5-428C-B7F2-0F6824640D7D}"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8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8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2"/>
          </p:nvPr>
        </p:nvSpPr>
        <p:spPr/>
        <p:txBody>
          <a:bodyPr/>
          <a:p>
            <a:fld id="{213E2357-FBA2-4234-BC1B-B8BA6E7171CE}"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8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sldNum" idx="2"/>
          </p:nvPr>
        </p:nvSpPr>
        <p:spPr/>
        <p:txBody>
          <a:bodyPr/>
          <a:p>
            <a:fld id="{4C91199F-A31D-4E2C-8AC4-3F23B3A6E45A}"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9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9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9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sldNum" idx="2"/>
          </p:nvPr>
        </p:nvSpPr>
        <p:spPr/>
        <p:txBody>
          <a:bodyPr/>
          <a:p>
            <a:fld id="{A9664E6A-8614-41B9-8526-BF206E658B78}"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9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9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9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9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9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sldNum" idx="2"/>
          </p:nvPr>
        </p:nvSpPr>
        <p:spPr/>
        <p:txBody>
          <a:bodyPr/>
          <a:p>
            <a:fld id="{97EC6F09-F7C4-46CE-9B45-0580D80DD915}"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E48659C0-2420-43B7-BC8B-6C851FD4839F}"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3"/>
          </p:nvPr>
        </p:nvSpPr>
        <p:spPr/>
        <p:txBody>
          <a:bodyPr/>
          <a:p>
            <a:fld id="{605E3DA5-9F25-4EA2-8E50-934D8871C201}"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sldNum" idx="3"/>
          </p:nvPr>
        </p:nvSpPr>
        <p:spPr/>
        <p:txBody>
          <a:bodyPr/>
          <a:p>
            <a:fld id="{1368E159-FA08-4A6A-89BC-0EFA595ACDBF}"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1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sldNum" idx="3"/>
          </p:nvPr>
        </p:nvSpPr>
        <p:spPr/>
        <p:txBody>
          <a:bodyPr/>
          <a:p>
            <a:fld id="{F7E9085F-36BA-4E85-8090-7B08035BFA1D}"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sldNum" idx="3"/>
          </p:nvPr>
        </p:nvSpPr>
        <p:spPr/>
        <p:txBody>
          <a:bodyPr/>
          <a:p>
            <a:fld id="{BE7324A4-5DBE-4692-BAA5-583C62291C04}"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sldNum" idx="1"/>
          </p:nvPr>
        </p:nvSpPr>
        <p:spPr/>
        <p:txBody>
          <a:bodyPr/>
          <a:p>
            <a:fld id="{82C01F9B-4B73-4317-A384-1D2BD7183152}"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4"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3"/>
          </p:nvPr>
        </p:nvSpPr>
        <p:spPr/>
        <p:txBody>
          <a:bodyPr/>
          <a:p>
            <a:fld id="{2A1DC759-C535-4B82-BD35-AC5D6A38568E}"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1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1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3"/>
          </p:nvPr>
        </p:nvSpPr>
        <p:spPr/>
        <p:txBody>
          <a:bodyPr/>
          <a:p>
            <a:fld id="{5E8389A7-9A45-4E58-A296-9E0244AD71F1}"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2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2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3"/>
          </p:nvPr>
        </p:nvSpPr>
        <p:spPr/>
        <p:txBody>
          <a:bodyPr/>
          <a:p>
            <a:fld id="{5DC3E110-F34A-4935-BB5F-D14D57262937}"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2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2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3"/>
          </p:nvPr>
        </p:nvSpPr>
        <p:spPr/>
        <p:txBody>
          <a:bodyPr/>
          <a:p>
            <a:fld id="{6929EA6B-BE83-4EC9-AB06-2B7F7A0C98E6}"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2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sldNum" idx="3"/>
          </p:nvPr>
        </p:nvSpPr>
        <p:spPr/>
        <p:txBody>
          <a:bodyPr/>
          <a:p>
            <a:fld id="{EB974F51-5EAE-468F-8AAE-AD8282C04D94}"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3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3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3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sldNum" idx="3"/>
          </p:nvPr>
        </p:nvSpPr>
        <p:spPr/>
        <p:txBody>
          <a:bodyPr/>
          <a:p>
            <a:fld id="{6B9B1088-1DD5-45F1-9D6E-A19CECDF223E}"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3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3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3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4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4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sldNum" idx="3"/>
          </p:nvPr>
        </p:nvSpPr>
        <p:spPr/>
        <p:txBody>
          <a:bodyPr/>
          <a:p>
            <a:fld id="{29131591-6108-4281-9377-470184F38E6F}"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2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sldNum" idx="1"/>
          </p:nvPr>
        </p:nvSpPr>
        <p:spPr/>
        <p:txBody>
          <a:bodyPr/>
          <a:p>
            <a:fld id="{768B66FE-0D05-4CE6-8E22-6D90C5DAE2CF}"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sldNum" idx="1"/>
          </p:nvPr>
        </p:nvSpPr>
        <p:spPr/>
        <p:txBody>
          <a:bodyPr/>
          <a:p>
            <a:fld id="{65A72606-796E-4ED0-992A-2B3BABF5E813}"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1"/>
          </p:nvPr>
        </p:nvSpPr>
        <p:spPr/>
        <p:txBody>
          <a:bodyPr/>
          <a:p>
            <a:fld id="{2FDEC0CE-014F-4BEB-93E1-39B485A7A045}"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3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1"/>
          </p:nvPr>
        </p:nvSpPr>
        <p:spPr/>
        <p:txBody>
          <a:bodyPr/>
          <a:p>
            <a:fld id="{29AB943E-5CE6-4FCB-B433-0AAC0D62840B}"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1"/>
          </p:nvPr>
        </p:nvSpPr>
        <p:spPr/>
        <p:txBody>
          <a:bodyPr/>
          <a:p>
            <a:fld id="{27B395D8-F146-4334-9F5C-4E073AB28A9D}"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1"/>
          </p:nvPr>
        </p:nvSpPr>
        <p:spPr/>
        <p:txBody>
          <a:bodyPr/>
          <a:p>
            <a:fld id="{8CAB3680-5615-48DB-890C-6EC9014AF02E}"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grpSp>
        <p:nvGrpSpPr>
          <p:cNvPr id="0" name="Google Shape;20;p3"/>
          <p:cNvGrpSpPr/>
          <p:nvPr/>
        </p:nvGrpSpPr>
        <p:grpSpPr>
          <a:xfrm>
            <a:off x="4406760" y="-360"/>
            <a:ext cx="4736880" cy="5143320"/>
            <a:chOff x="4406760" y="-360"/>
            <a:chExt cx="4736880" cy="5143320"/>
          </a:xfrm>
        </p:grpSpPr>
        <p:sp>
          <p:nvSpPr>
            <p:cNvPr id="1" name="Google Shape;21;p3"/>
            <p:cNvSpPr/>
            <p:nvPr/>
          </p:nvSpPr>
          <p:spPr>
            <a:xfrm rot="5400000">
              <a:off x="4408200" y="-1800"/>
              <a:ext cx="4733280" cy="4736880"/>
            </a:xfrm>
            <a:prstGeom prst="diagStripe">
              <a:avLst>
                <a:gd name="adj" fmla="val 49469"/>
              </a:avLst>
            </a:prstGeom>
            <a:solidFill>
              <a:schemeClr val="lt1">
                <a:alpha val="3000"/>
              </a:schemeClr>
            </a:solidFill>
            <a:ln w="0">
              <a:noFill/>
            </a:ln>
          </p:spPr>
          <p:style>
            <a:lnRef idx="0"/>
            <a:fillRef idx="0"/>
            <a:effectRef idx="0"/>
            <a:fontRef idx="minor"/>
          </p:style>
        </p:sp>
        <p:sp>
          <p:nvSpPr>
            <p:cNvPr id="2" name="Google Shape;22;p3"/>
            <p:cNvSpPr/>
            <p:nvPr/>
          </p:nvSpPr>
          <p:spPr>
            <a:xfrm rot="5400000">
              <a:off x="4841640" y="5040"/>
              <a:ext cx="4297320" cy="4286160"/>
            </a:xfrm>
            <a:prstGeom prst="diagStripe">
              <a:avLst>
                <a:gd name="adj" fmla="val 0"/>
              </a:avLst>
            </a:prstGeom>
            <a:solidFill>
              <a:schemeClr val="lt1">
                <a:alpha val="3000"/>
              </a:schemeClr>
            </a:solidFill>
            <a:ln w="0">
              <a:noFill/>
            </a:ln>
          </p:spPr>
          <p:style>
            <a:lnRef idx="0"/>
            <a:fillRef idx="0"/>
            <a:effectRef idx="0"/>
            <a:fontRef idx="minor"/>
          </p:style>
        </p:sp>
        <p:sp>
          <p:nvSpPr>
            <p:cNvPr id="3" name="Google Shape;23;p3"/>
            <p:cNvSpPr/>
            <p:nvPr/>
          </p:nvSpPr>
          <p:spPr>
            <a:xfrm rot="16200000">
              <a:off x="5618520" y="1236960"/>
              <a:ext cx="808200" cy="808200"/>
            </a:xfrm>
            <a:prstGeom prst="diagStripe">
              <a:avLst>
                <a:gd name="adj" fmla="val 50000"/>
              </a:avLst>
            </a:prstGeom>
            <a:solidFill>
              <a:schemeClr val="lt1">
                <a:alpha val="7000"/>
              </a:schemeClr>
            </a:solidFill>
            <a:ln w="0">
              <a:noFill/>
            </a:ln>
          </p:spPr>
          <p:style>
            <a:lnRef idx="0"/>
            <a:fillRef idx="0"/>
            <a:effectRef idx="0"/>
            <a:fontRef idx="minor"/>
          </p:style>
        </p:sp>
        <p:sp>
          <p:nvSpPr>
            <p:cNvPr id="4" name="Google Shape;24;p3"/>
            <p:cNvSpPr/>
            <p:nvPr/>
          </p:nvSpPr>
          <p:spPr>
            <a:xfrm flipH="1">
              <a:off x="5849280" y="1443960"/>
              <a:ext cx="808200" cy="808200"/>
            </a:xfrm>
            <a:prstGeom prst="diagStripe">
              <a:avLst>
                <a:gd name="adj" fmla="val 50000"/>
              </a:avLst>
            </a:prstGeom>
            <a:solidFill>
              <a:schemeClr val="lt1">
                <a:alpha val="7000"/>
              </a:schemeClr>
            </a:solidFill>
            <a:ln w="0">
              <a:noFill/>
            </a:ln>
          </p:spPr>
          <p:style>
            <a:lnRef idx="0"/>
            <a:fillRef idx="0"/>
            <a:effectRef idx="0"/>
            <a:fontRef idx="minor"/>
          </p:style>
        </p:sp>
        <p:sp>
          <p:nvSpPr>
            <p:cNvPr id="5" name="Google Shape;25;p3"/>
            <p:cNvSpPr/>
            <p:nvPr/>
          </p:nvSpPr>
          <p:spPr>
            <a:xfrm rot="16200000">
              <a:off x="5987160" y="2469960"/>
              <a:ext cx="808200" cy="808200"/>
            </a:xfrm>
            <a:prstGeom prst="diagStripe">
              <a:avLst>
                <a:gd name="adj" fmla="val 50000"/>
              </a:avLst>
            </a:prstGeom>
            <a:solidFill>
              <a:schemeClr val="lt1">
                <a:alpha val="7000"/>
              </a:schemeClr>
            </a:solidFill>
            <a:ln w="0">
              <a:noFill/>
            </a:ln>
          </p:spPr>
          <p:style>
            <a:lnRef idx="0"/>
            <a:fillRef idx="0"/>
            <a:effectRef idx="0"/>
            <a:fontRef idx="minor"/>
          </p:style>
        </p:sp>
        <p:sp>
          <p:nvSpPr>
            <p:cNvPr id="6" name="Google Shape;26;p3"/>
            <p:cNvSpPr/>
            <p:nvPr/>
          </p:nvSpPr>
          <p:spPr>
            <a:xfrm flipH="1">
              <a:off x="6221520" y="2676960"/>
              <a:ext cx="808200" cy="808200"/>
            </a:xfrm>
            <a:prstGeom prst="diagStripe">
              <a:avLst>
                <a:gd name="adj" fmla="val 50000"/>
              </a:avLst>
            </a:prstGeom>
            <a:solidFill>
              <a:schemeClr val="lt1">
                <a:alpha val="7000"/>
              </a:schemeClr>
            </a:solidFill>
            <a:ln w="0">
              <a:noFill/>
            </a:ln>
          </p:spPr>
          <p:style>
            <a:lnRef idx="0"/>
            <a:fillRef idx="0"/>
            <a:effectRef idx="0"/>
            <a:fontRef idx="minor"/>
          </p:style>
        </p:sp>
        <p:sp>
          <p:nvSpPr>
            <p:cNvPr id="7" name="Google Shape;27;p3"/>
            <p:cNvSpPr/>
            <p:nvPr/>
          </p:nvSpPr>
          <p:spPr>
            <a:xfrm rot="16200000">
              <a:off x="6675480" y="1862640"/>
              <a:ext cx="808200" cy="808200"/>
            </a:xfrm>
            <a:prstGeom prst="diagStripe">
              <a:avLst>
                <a:gd name="adj" fmla="val 50000"/>
              </a:avLst>
            </a:prstGeom>
            <a:solidFill>
              <a:schemeClr val="lt1">
                <a:alpha val="7000"/>
              </a:schemeClr>
            </a:solidFill>
            <a:ln w="0">
              <a:noFill/>
            </a:ln>
          </p:spPr>
          <p:style>
            <a:lnRef idx="0"/>
            <a:fillRef idx="0"/>
            <a:effectRef idx="0"/>
            <a:fontRef idx="minor"/>
          </p:style>
        </p:sp>
        <p:sp>
          <p:nvSpPr>
            <p:cNvPr id="8" name="Google Shape;28;p3"/>
            <p:cNvSpPr/>
            <p:nvPr/>
          </p:nvSpPr>
          <p:spPr>
            <a:xfrm flipH="1">
              <a:off x="6907320" y="2069640"/>
              <a:ext cx="808200" cy="808200"/>
            </a:xfrm>
            <a:prstGeom prst="diagStripe">
              <a:avLst>
                <a:gd name="adj" fmla="val 50000"/>
              </a:avLst>
            </a:prstGeom>
            <a:solidFill>
              <a:schemeClr val="lt2"/>
            </a:solidFill>
            <a:ln w="0">
              <a:noFill/>
            </a:ln>
          </p:spPr>
          <p:style>
            <a:lnRef idx="0"/>
            <a:fillRef idx="0"/>
            <a:effectRef idx="0"/>
            <a:fontRef idx="minor"/>
          </p:style>
        </p:sp>
        <p:sp>
          <p:nvSpPr>
            <p:cNvPr id="9" name="Google Shape;29;p3"/>
            <p:cNvSpPr/>
            <p:nvPr/>
          </p:nvSpPr>
          <p:spPr>
            <a:xfrm rot="16200000">
              <a:off x="6861240" y="2478240"/>
              <a:ext cx="808200" cy="808200"/>
            </a:xfrm>
            <a:prstGeom prst="diagStripe">
              <a:avLst>
                <a:gd name="adj" fmla="val 50000"/>
              </a:avLst>
            </a:prstGeom>
            <a:solidFill>
              <a:schemeClr val="lt1">
                <a:alpha val="7000"/>
              </a:schemeClr>
            </a:solidFill>
            <a:ln w="0">
              <a:noFill/>
            </a:ln>
          </p:spPr>
          <p:style>
            <a:lnRef idx="0"/>
            <a:fillRef idx="0"/>
            <a:effectRef idx="0"/>
            <a:fontRef idx="minor"/>
          </p:style>
        </p:sp>
        <p:sp>
          <p:nvSpPr>
            <p:cNvPr id="10" name="Google Shape;30;p3"/>
            <p:cNvSpPr/>
            <p:nvPr/>
          </p:nvSpPr>
          <p:spPr>
            <a:xfrm flipH="1">
              <a:off x="7964640" y="2692800"/>
              <a:ext cx="808200" cy="808200"/>
            </a:xfrm>
            <a:prstGeom prst="diagStripe">
              <a:avLst>
                <a:gd name="adj" fmla="val 50000"/>
              </a:avLst>
            </a:prstGeom>
            <a:solidFill>
              <a:schemeClr val="lt1">
                <a:alpha val="7000"/>
              </a:schemeClr>
            </a:solidFill>
            <a:ln w="0">
              <a:noFill/>
            </a:ln>
          </p:spPr>
          <p:style>
            <a:lnRef idx="0"/>
            <a:fillRef idx="0"/>
            <a:effectRef idx="0"/>
            <a:fontRef idx="minor"/>
          </p:style>
        </p:sp>
        <p:sp>
          <p:nvSpPr>
            <p:cNvPr id="11" name="Google Shape;31;p3"/>
            <p:cNvSpPr/>
            <p:nvPr/>
          </p:nvSpPr>
          <p:spPr>
            <a:xfrm flipH="1">
              <a:off x="8144280" y="3308760"/>
              <a:ext cx="808200" cy="808200"/>
            </a:xfrm>
            <a:prstGeom prst="diagStripe">
              <a:avLst>
                <a:gd name="adj" fmla="val 50000"/>
              </a:avLst>
            </a:prstGeom>
            <a:solidFill>
              <a:schemeClr val="lt1">
                <a:alpha val="7000"/>
              </a:schemeClr>
            </a:solidFill>
            <a:ln w="0">
              <a:noFill/>
            </a:ln>
          </p:spPr>
          <p:style>
            <a:lnRef idx="0"/>
            <a:fillRef idx="0"/>
            <a:effectRef idx="0"/>
            <a:fontRef idx="minor"/>
          </p:style>
        </p:sp>
        <p:sp>
          <p:nvSpPr>
            <p:cNvPr id="12" name="Google Shape;32;p3"/>
            <p:cNvSpPr/>
            <p:nvPr/>
          </p:nvSpPr>
          <p:spPr>
            <a:xfrm rot="16200000">
              <a:off x="7047720" y="3095640"/>
              <a:ext cx="808200" cy="808200"/>
            </a:xfrm>
            <a:prstGeom prst="diagStripe">
              <a:avLst>
                <a:gd name="adj" fmla="val 50000"/>
              </a:avLst>
            </a:prstGeom>
            <a:solidFill>
              <a:schemeClr val="lt1">
                <a:alpha val="7000"/>
              </a:schemeClr>
            </a:solidFill>
            <a:ln w="0">
              <a:noFill/>
            </a:ln>
          </p:spPr>
          <p:style>
            <a:lnRef idx="0"/>
            <a:fillRef idx="0"/>
            <a:effectRef idx="0"/>
            <a:fontRef idx="minor"/>
          </p:style>
        </p:sp>
        <p:sp>
          <p:nvSpPr>
            <p:cNvPr id="13" name="Google Shape;33;p3"/>
            <p:cNvSpPr/>
            <p:nvPr/>
          </p:nvSpPr>
          <p:spPr>
            <a:xfrm flipH="1">
              <a:off x="7275960" y="3302640"/>
              <a:ext cx="808200" cy="808200"/>
            </a:xfrm>
            <a:prstGeom prst="diagStripe">
              <a:avLst>
                <a:gd name="adj" fmla="val 50000"/>
              </a:avLst>
            </a:prstGeom>
            <a:solidFill>
              <a:schemeClr val="lt1">
                <a:alpha val="7000"/>
              </a:schemeClr>
            </a:solidFill>
            <a:ln w="0">
              <a:noFill/>
            </a:ln>
          </p:spPr>
          <p:style>
            <a:lnRef idx="0"/>
            <a:fillRef idx="0"/>
            <a:effectRef idx="0"/>
            <a:fontRef idx="minor"/>
          </p:style>
        </p:sp>
        <p:sp>
          <p:nvSpPr>
            <p:cNvPr id="14" name="Google Shape;34;p3"/>
            <p:cNvSpPr/>
            <p:nvPr/>
          </p:nvSpPr>
          <p:spPr>
            <a:xfrm rot="16200000">
              <a:off x="7227360" y="3711240"/>
              <a:ext cx="808200" cy="808200"/>
            </a:xfrm>
            <a:prstGeom prst="diagStripe">
              <a:avLst>
                <a:gd name="adj" fmla="val 50000"/>
              </a:avLst>
            </a:prstGeom>
            <a:solidFill>
              <a:schemeClr val="accent1"/>
            </a:solidFill>
            <a:ln w="0">
              <a:noFill/>
            </a:ln>
          </p:spPr>
          <p:style>
            <a:lnRef idx="0"/>
            <a:fillRef idx="0"/>
            <a:effectRef idx="0"/>
            <a:fontRef idx="minor"/>
          </p:style>
        </p:sp>
        <p:sp>
          <p:nvSpPr>
            <p:cNvPr id="15" name="Google Shape;35;p3"/>
            <p:cNvSpPr/>
            <p:nvPr/>
          </p:nvSpPr>
          <p:spPr>
            <a:xfrm flipH="1">
              <a:off x="7461720" y="3918240"/>
              <a:ext cx="808200" cy="808200"/>
            </a:xfrm>
            <a:prstGeom prst="diagStripe">
              <a:avLst>
                <a:gd name="adj" fmla="val 50000"/>
              </a:avLst>
            </a:prstGeom>
            <a:solidFill>
              <a:schemeClr val="lt1">
                <a:alpha val="7000"/>
              </a:schemeClr>
            </a:solidFill>
            <a:ln w="0">
              <a:noFill/>
            </a:ln>
          </p:spPr>
          <p:style>
            <a:lnRef idx="0"/>
            <a:fillRef idx="0"/>
            <a:effectRef idx="0"/>
            <a:fontRef idx="minor"/>
          </p:style>
        </p:sp>
        <p:sp>
          <p:nvSpPr>
            <p:cNvPr id="16" name="Google Shape;36;p3"/>
            <p:cNvSpPr/>
            <p:nvPr/>
          </p:nvSpPr>
          <p:spPr>
            <a:xfrm rot="16200000">
              <a:off x="8102520" y="3719160"/>
              <a:ext cx="808200" cy="808200"/>
            </a:xfrm>
            <a:prstGeom prst="diagStripe">
              <a:avLst>
                <a:gd name="adj" fmla="val 50000"/>
              </a:avLst>
            </a:prstGeom>
            <a:solidFill>
              <a:schemeClr val="lt1">
                <a:alpha val="7000"/>
              </a:schemeClr>
            </a:solidFill>
            <a:ln w="0">
              <a:noFill/>
            </a:ln>
          </p:spPr>
          <p:style>
            <a:lnRef idx="0"/>
            <a:fillRef idx="0"/>
            <a:effectRef idx="0"/>
            <a:fontRef idx="minor"/>
          </p:style>
        </p:sp>
        <p:sp>
          <p:nvSpPr>
            <p:cNvPr id="17" name="Google Shape;37;p3"/>
            <p:cNvSpPr/>
            <p:nvPr/>
          </p:nvSpPr>
          <p:spPr>
            <a:xfrm flipH="1">
              <a:off x="8333640" y="3925800"/>
              <a:ext cx="808200" cy="808200"/>
            </a:xfrm>
            <a:prstGeom prst="diagStripe">
              <a:avLst>
                <a:gd name="adj" fmla="val 50000"/>
              </a:avLst>
            </a:prstGeom>
            <a:solidFill>
              <a:schemeClr val="lt1">
                <a:alpha val="7000"/>
              </a:schemeClr>
            </a:solidFill>
            <a:ln w="0">
              <a:noFill/>
            </a:ln>
          </p:spPr>
          <p:style>
            <a:lnRef idx="0"/>
            <a:fillRef idx="0"/>
            <a:effectRef idx="0"/>
            <a:fontRef idx="minor"/>
          </p:style>
        </p:sp>
        <p:sp>
          <p:nvSpPr>
            <p:cNvPr id="18" name="Google Shape;38;p3"/>
            <p:cNvSpPr/>
            <p:nvPr/>
          </p:nvSpPr>
          <p:spPr>
            <a:xfrm rot="16200000">
              <a:off x="8288280" y="4334760"/>
              <a:ext cx="808200" cy="808200"/>
            </a:xfrm>
            <a:prstGeom prst="diagStripe">
              <a:avLst>
                <a:gd name="adj" fmla="val 50000"/>
              </a:avLst>
            </a:prstGeom>
            <a:solidFill>
              <a:schemeClr val="lt1">
                <a:alpha val="7000"/>
              </a:schemeClr>
            </a:solidFill>
            <a:ln w="0">
              <a:noFill/>
            </a:ln>
          </p:spPr>
          <p:style>
            <a:lnRef idx="0"/>
            <a:fillRef idx="0"/>
            <a:effectRef idx="0"/>
            <a:fontRef idx="minor"/>
          </p:style>
        </p:sp>
      </p:grpSp>
      <p:sp>
        <p:nvSpPr>
          <p:cNvPr id="19" name="PlaceHolder 1"/>
          <p:cNvSpPr>
            <a:spLocks noGrp="1"/>
          </p:cNvSpPr>
          <p:nvPr>
            <p:ph type="sldNum" idx="1"/>
          </p:nvPr>
        </p:nvSpPr>
        <p:spPr>
          <a:xfrm>
            <a:off x="8472600" y="4663080"/>
            <a:ext cx="547920" cy="392760"/>
          </a:xfrm>
          <a:prstGeom prst="rect">
            <a:avLst/>
          </a:prstGeom>
          <a:noFill/>
          <a:ln w="0">
            <a:noFill/>
          </a:ln>
        </p:spPr>
        <p:txBody>
          <a:bodyPr lIns="90000" rIns="90000" tIns="91440" bIns="91440" anchor="ctr">
            <a:noAutofit/>
          </a:bodyPr>
          <a:lstStyle>
            <a:lvl1pPr algn="r">
              <a:lnSpc>
                <a:spcPct val="100000"/>
              </a:lnSpc>
              <a:buNone/>
              <a:tabLst>
                <a:tab algn="l" pos="0"/>
              </a:tabLst>
              <a:defRPr b="0" lang="en" sz="1000" spc="-1" strike="noStrike">
                <a:solidFill>
                  <a:srgbClr val="ffffff"/>
                </a:solidFill>
                <a:latin typeface="Lato"/>
                <a:ea typeface="Lato"/>
              </a:defRPr>
            </a:lvl1pPr>
          </a:lstStyle>
          <a:p>
            <a:pPr algn="r">
              <a:lnSpc>
                <a:spcPct val="100000"/>
              </a:lnSpc>
              <a:buNone/>
              <a:tabLst>
                <a:tab algn="l" pos="0"/>
              </a:tabLst>
            </a:pPr>
            <a:fld id="{2AF49F9F-43A6-42AB-B77B-DF1007E80476}" type="slidenum">
              <a:rPr b="0" lang="en" sz="1000" spc="-1" strike="noStrike">
                <a:solidFill>
                  <a:srgbClr val="ffffff"/>
                </a:solidFill>
                <a:latin typeface="Lato"/>
                <a:ea typeface="Lato"/>
              </a:rPr>
              <a:t>1</a:t>
            </a:fld>
            <a:endParaRPr b="0" lang="en-IN" sz="1000" spc="-1" strike="noStrike">
              <a:latin typeface="Times New Roman"/>
            </a:endParaRPr>
          </a:p>
        </p:txBody>
      </p:sp>
      <p:sp>
        <p:nvSpPr>
          <p:cNvPr id="20"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21"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grpSp>
        <p:nvGrpSpPr>
          <p:cNvPr id="58" name="Google Shape;42;p4"/>
          <p:cNvGrpSpPr/>
          <p:nvPr/>
        </p:nvGrpSpPr>
        <p:grpSpPr>
          <a:xfrm>
            <a:off x="0" y="381600"/>
            <a:ext cx="1036800" cy="1015200"/>
            <a:chOff x="0" y="381600"/>
            <a:chExt cx="1036800" cy="1015200"/>
          </a:xfrm>
        </p:grpSpPr>
        <p:sp>
          <p:nvSpPr>
            <p:cNvPr id="59" name="Google Shape;43;p4"/>
            <p:cNvSpPr/>
            <p:nvPr/>
          </p:nvSpPr>
          <p:spPr>
            <a:xfrm rot="16200000">
              <a:off x="0" y="381600"/>
              <a:ext cx="808200" cy="808200"/>
            </a:xfrm>
            <a:prstGeom prst="diagStripe">
              <a:avLst>
                <a:gd name="adj" fmla="val 50000"/>
              </a:avLst>
            </a:prstGeom>
            <a:solidFill>
              <a:schemeClr val="accent1"/>
            </a:solidFill>
            <a:ln w="0">
              <a:noFill/>
            </a:ln>
          </p:spPr>
          <p:style>
            <a:lnRef idx="0"/>
            <a:fillRef idx="0"/>
            <a:effectRef idx="0"/>
            <a:fontRef idx="minor"/>
          </p:style>
        </p:sp>
        <p:sp>
          <p:nvSpPr>
            <p:cNvPr id="60" name="Google Shape;44;p4"/>
            <p:cNvSpPr/>
            <p:nvPr/>
          </p:nvSpPr>
          <p:spPr>
            <a:xfrm flipH="1">
              <a:off x="228240" y="588600"/>
              <a:ext cx="808200" cy="808200"/>
            </a:xfrm>
            <a:prstGeom prst="diagStripe">
              <a:avLst>
                <a:gd name="adj" fmla="val 50000"/>
              </a:avLst>
            </a:prstGeom>
            <a:solidFill>
              <a:schemeClr val="lt2"/>
            </a:solidFill>
            <a:ln w="0">
              <a:noFill/>
            </a:ln>
          </p:spPr>
          <p:style>
            <a:lnRef idx="0"/>
            <a:fillRef idx="0"/>
            <a:effectRef idx="0"/>
            <a:fontRef idx="minor"/>
          </p:style>
        </p:sp>
      </p:grpSp>
      <p:sp>
        <p:nvSpPr>
          <p:cNvPr id="61" name="PlaceHolder 1"/>
          <p:cNvSpPr>
            <a:spLocks noGrp="1"/>
          </p:cNvSpPr>
          <p:nvPr>
            <p:ph type="title"/>
          </p:nvPr>
        </p:nvSpPr>
        <p:spPr>
          <a:xfrm>
            <a:off x="823680" y="2053080"/>
            <a:ext cx="4586400" cy="114804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62"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ffffff"/>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ffffff"/>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ffffff"/>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ffffff"/>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ffffff"/>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ffffff"/>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63" name="PlaceHolder 3"/>
          <p:cNvSpPr>
            <a:spLocks noGrp="1"/>
          </p:cNvSpPr>
          <p:nvPr>
            <p:ph type="sldNum" idx="2"/>
          </p:nvPr>
        </p:nvSpPr>
        <p:spPr>
          <a:xfrm>
            <a:off x="8472600" y="4663080"/>
            <a:ext cx="547920" cy="392760"/>
          </a:xfrm>
          <a:prstGeom prst="rect">
            <a:avLst/>
          </a:prstGeom>
          <a:noFill/>
          <a:ln w="0">
            <a:noFill/>
          </a:ln>
        </p:spPr>
        <p:txBody>
          <a:bodyPr lIns="90000" rIns="90000" tIns="91440" bIns="91440" anchor="ctr">
            <a:noAutofit/>
          </a:bodyPr>
          <a:lstStyle>
            <a:lvl1pPr algn="r">
              <a:lnSpc>
                <a:spcPct val="100000"/>
              </a:lnSpc>
              <a:buNone/>
              <a:tabLst>
                <a:tab algn="l" pos="0"/>
              </a:tabLst>
              <a:defRPr b="0" lang="en" sz="1000" spc="-1" strike="noStrike">
                <a:solidFill>
                  <a:srgbClr val="ffffff"/>
                </a:solidFill>
                <a:latin typeface="Lato"/>
                <a:ea typeface="Lato"/>
              </a:defRPr>
            </a:lvl1pPr>
          </a:lstStyle>
          <a:p>
            <a:pPr algn="r">
              <a:lnSpc>
                <a:spcPct val="100000"/>
              </a:lnSpc>
              <a:buNone/>
              <a:tabLst>
                <a:tab algn="l" pos="0"/>
              </a:tabLst>
            </a:pPr>
            <a:fld id="{327544E7-8F34-4148-B64C-59A16E51540E}" type="slidenum">
              <a:rPr b="0" lang="en" sz="1000" spc="-1" strike="noStrike">
                <a:solidFill>
                  <a:srgbClr val="ffffff"/>
                </a:solidFill>
                <a:latin typeface="Lato"/>
                <a:ea typeface="Lato"/>
              </a:rPr>
              <a:t>&lt;number&gt;</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grpSp>
        <p:nvGrpSpPr>
          <p:cNvPr id="100" name="Google Shape;63;p7"/>
          <p:cNvGrpSpPr/>
          <p:nvPr/>
        </p:nvGrpSpPr>
        <p:grpSpPr>
          <a:xfrm>
            <a:off x="0" y="381600"/>
            <a:ext cx="1036800" cy="1015200"/>
            <a:chOff x="0" y="381600"/>
            <a:chExt cx="1036800" cy="1015200"/>
          </a:xfrm>
        </p:grpSpPr>
        <p:sp>
          <p:nvSpPr>
            <p:cNvPr id="101" name="Google Shape;64;p7"/>
            <p:cNvSpPr/>
            <p:nvPr/>
          </p:nvSpPr>
          <p:spPr>
            <a:xfrm rot="16200000">
              <a:off x="0" y="381600"/>
              <a:ext cx="808200" cy="808200"/>
            </a:xfrm>
            <a:prstGeom prst="diagStripe">
              <a:avLst>
                <a:gd name="adj" fmla="val 50000"/>
              </a:avLst>
            </a:prstGeom>
            <a:solidFill>
              <a:schemeClr val="accent1"/>
            </a:solidFill>
            <a:ln w="0">
              <a:noFill/>
            </a:ln>
          </p:spPr>
          <p:style>
            <a:lnRef idx="0"/>
            <a:fillRef idx="0"/>
            <a:effectRef idx="0"/>
            <a:fontRef idx="minor"/>
          </p:style>
        </p:sp>
        <p:sp>
          <p:nvSpPr>
            <p:cNvPr id="102" name="Google Shape;65;p7"/>
            <p:cNvSpPr/>
            <p:nvPr/>
          </p:nvSpPr>
          <p:spPr>
            <a:xfrm flipH="1">
              <a:off x="228240" y="588600"/>
              <a:ext cx="808200" cy="808200"/>
            </a:xfrm>
            <a:prstGeom prst="diagStripe">
              <a:avLst>
                <a:gd name="adj" fmla="val 50000"/>
              </a:avLst>
            </a:prstGeom>
            <a:solidFill>
              <a:schemeClr val="lt2"/>
            </a:solidFill>
            <a:ln w="0">
              <a:noFill/>
            </a:ln>
          </p:spPr>
          <p:style>
            <a:lnRef idx="0"/>
            <a:fillRef idx="0"/>
            <a:effectRef idx="0"/>
            <a:fontRef idx="minor"/>
          </p:style>
        </p:sp>
      </p:grpSp>
      <p:sp>
        <p:nvSpPr>
          <p:cNvPr id="103" name="PlaceHolder 1"/>
          <p:cNvSpPr>
            <a:spLocks noGrp="1"/>
          </p:cNvSpPr>
          <p:nvPr>
            <p:ph type="sldNum" idx="3"/>
          </p:nvPr>
        </p:nvSpPr>
        <p:spPr>
          <a:xfrm>
            <a:off x="8472600" y="4663080"/>
            <a:ext cx="547920" cy="392760"/>
          </a:xfrm>
          <a:prstGeom prst="rect">
            <a:avLst/>
          </a:prstGeom>
          <a:noFill/>
          <a:ln w="0">
            <a:noFill/>
          </a:ln>
        </p:spPr>
        <p:txBody>
          <a:bodyPr lIns="90000" rIns="90000" tIns="91440" bIns="91440" anchor="ctr">
            <a:noAutofit/>
          </a:bodyPr>
          <a:lstStyle>
            <a:lvl1pPr algn="r">
              <a:lnSpc>
                <a:spcPct val="100000"/>
              </a:lnSpc>
              <a:buNone/>
              <a:tabLst>
                <a:tab algn="l" pos="0"/>
              </a:tabLst>
              <a:defRPr b="0" lang="en" sz="1000" spc="-1" strike="noStrike">
                <a:solidFill>
                  <a:srgbClr val="ffffff"/>
                </a:solidFill>
                <a:latin typeface="Lato"/>
                <a:ea typeface="Lato"/>
              </a:defRPr>
            </a:lvl1pPr>
          </a:lstStyle>
          <a:p>
            <a:pPr algn="r">
              <a:lnSpc>
                <a:spcPct val="100000"/>
              </a:lnSpc>
              <a:buNone/>
              <a:tabLst>
                <a:tab algn="l" pos="0"/>
              </a:tabLst>
            </a:pPr>
            <a:fld id="{2C9FA23B-8B0D-49E1-98EA-D7F59D8EE061}" type="slidenum">
              <a:rPr b="0" lang="en" sz="1000" spc="-1" strike="noStrike">
                <a:solidFill>
                  <a:srgbClr val="ffffff"/>
                </a:solidFill>
                <a:latin typeface="Lato"/>
                <a:ea typeface="Lato"/>
              </a:rPr>
              <a:t>&lt;number&gt;</a:t>
            </a:fld>
            <a:endParaRPr b="0" lang="en-IN" sz="1000" spc="-1" strike="noStrike">
              <a:latin typeface="Times New Roman"/>
            </a:endParaRPr>
          </a:p>
        </p:txBody>
      </p:sp>
      <p:sp>
        <p:nvSpPr>
          <p:cNvPr id="104"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105"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s://metamask.io/" TargetMode="External"/><Relationship Id="rId2" Type="http://schemas.openxmlformats.org/officeDocument/2006/relationships/hyperlink" Target="https://git-scm.com/" TargetMode="External"/><Relationship Id="rId3" Type="http://schemas.openxmlformats.org/officeDocument/2006/relationships/hyperlink" Target="https://nodejs.org/en/" TargetMode="External"/><Relationship Id="rId4" Type="http://schemas.openxmlformats.org/officeDocument/2006/relationships/hyperlink" Target="https://metamask.io/" TargetMode="External"/><Relationship Id="rId5"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311760" y="311760"/>
            <a:ext cx="8519760" cy="1656360"/>
          </a:xfrm>
          <a:prstGeom prst="rect">
            <a:avLst/>
          </a:prstGeom>
          <a:noFill/>
          <a:ln w="0">
            <a:noFill/>
          </a:ln>
        </p:spPr>
        <p:txBody>
          <a:bodyPr lIns="90000" rIns="90000" tIns="91440" bIns="91440" anchor="ctr">
            <a:normAutofit/>
          </a:bodyPr>
          <a:p>
            <a:pPr algn="ctr">
              <a:buNone/>
            </a:pPr>
            <a:r>
              <a:rPr b="0" lang="en-IN" sz="4400" spc="-1" strike="noStrike">
                <a:latin typeface="Arial"/>
              </a:rPr>
              <a:t>Blockchain Ecommerce </a:t>
            </a:r>
            <a:br>
              <a:rPr sz="4400"/>
            </a:br>
            <a:r>
              <a:rPr b="0" lang="en-IN" sz="4400" spc="-1" strike="noStrike">
                <a:latin typeface="Arial"/>
              </a:rPr>
              <a:t>Website</a:t>
            </a:r>
            <a:endParaRPr b="0" lang="en-IN" sz="4400" spc="-1" strike="noStrike">
              <a:latin typeface="Arial"/>
            </a:endParaRPr>
          </a:p>
        </p:txBody>
      </p:sp>
      <p:pic>
        <p:nvPicPr>
          <p:cNvPr id="143" name="Google Shape;135;p13" descr=""/>
          <p:cNvPicPr/>
          <p:nvPr/>
        </p:nvPicPr>
        <p:blipFill>
          <a:blip r:embed="rId1"/>
          <a:stretch/>
        </p:blipFill>
        <p:spPr>
          <a:xfrm>
            <a:off x="1989360" y="1968840"/>
            <a:ext cx="4709160" cy="286920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1297440" y="393840"/>
            <a:ext cx="7038360" cy="913320"/>
          </a:xfrm>
          <a:prstGeom prst="rect">
            <a:avLst/>
          </a:prstGeom>
          <a:noFill/>
          <a:ln w="0">
            <a:noFill/>
          </a:ln>
        </p:spPr>
        <p:txBody>
          <a:bodyPr lIns="0" rIns="0" tIns="91440" bIns="91440" anchor="t">
            <a:normAutofit/>
          </a:bodyPr>
          <a:p>
            <a:pPr algn="ctr">
              <a:buNone/>
            </a:pPr>
            <a:endParaRPr b="0" lang="en-IN" sz="4400" spc="-1" strike="noStrike">
              <a:latin typeface="Arial"/>
            </a:endParaRPr>
          </a:p>
        </p:txBody>
      </p:sp>
      <p:sp>
        <p:nvSpPr>
          <p:cNvPr id="161" name="PlaceHolder 2"/>
          <p:cNvSpPr>
            <a:spLocks noGrp="1"/>
          </p:cNvSpPr>
          <p:nvPr>
            <p:ph/>
          </p:nvPr>
        </p:nvSpPr>
        <p:spPr>
          <a:xfrm>
            <a:off x="298080" y="1386360"/>
            <a:ext cx="8463960" cy="3714840"/>
          </a:xfrm>
          <a:prstGeom prst="rect">
            <a:avLst/>
          </a:prstGeom>
          <a:noFill/>
          <a:ln w="0">
            <a:noFill/>
          </a:ln>
        </p:spPr>
        <p:txBody>
          <a:bodyPr lIns="0" rIns="0" tIns="91440" bIns="91440" anchor="t">
            <a:noAutofit/>
          </a:bodyPr>
          <a:p>
            <a:pPr marL="457200" algn="just">
              <a:lnSpc>
                <a:spcPct val="150000"/>
              </a:lnSpc>
              <a:buNone/>
              <a:tabLst>
                <a:tab algn="l" pos="0"/>
              </a:tabLst>
            </a:pPr>
            <a:r>
              <a:rPr b="1" lang="en" sz="2000" spc="-1" strike="noStrike">
                <a:solidFill>
                  <a:srgbClr val="ffffff"/>
                </a:solidFill>
                <a:highlight>
                  <a:srgbClr val="1b212c"/>
                </a:highlight>
                <a:latin typeface="Arial"/>
                <a:ea typeface="Arial"/>
              </a:rPr>
              <a:t>Other technologies used</a:t>
            </a:r>
            <a:endParaRPr b="0" lang="en-IN" sz="2000" spc="-1" strike="noStrike">
              <a:latin typeface="Arial"/>
            </a:endParaRPr>
          </a:p>
          <a:p>
            <a:pPr marL="457200" indent="-304920" algn="just">
              <a:lnSpc>
                <a:spcPct val="150000"/>
              </a:lnSpc>
              <a:spcBef>
                <a:spcPts val="1199"/>
              </a:spcBef>
              <a:buClr>
                <a:srgbClr val="ffffff"/>
              </a:buClr>
              <a:buFont typeface="Arial"/>
              <a:buChar char="-"/>
              <a:tabLst>
                <a:tab algn="l" pos="0"/>
              </a:tabLst>
            </a:pPr>
            <a:r>
              <a:rPr b="1" lang="en" sz="1200" spc="-1" strike="noStrike">
                <a:solidFill>
                  <a:srgbClr val="ffffff"/>
                </a:solidFill>
                <a:highlight>
                  <a:srgbClr val="1b212c"/>
                </a:highlight>
                <a:latin typeface="Arial"/>
                <a:ea typeface="Arial"/>
              </a:rPr>
              <a:t>Git </a:t>
            </a:r>
            <a:endParaRPr b="0" lang="en-IN" sz="1200" spc="-1" strike="noStrike">
              <a:latin typeface="Arial"/>
            </a:endParaRPr>
          </a:p>
          <a:p>
            <a:pPr marL="457200" algn="just">
              <a:lnSpc>
                <a:spcPct val="150000"/>
              </a:lnSpc>
              <a:spcBef>
                <a:spcPts val="1199"/>
              </a:spcBef>
              <a:buNone/>
              <a:tabLst>
                <a:tab algn="l" pos="0"/>
              </a:tabLst>
            </a:pPr>
            <a:r>
              <a:rPr b="0" lang="en" sz="1200" spc="-1" strike="noStrike">
                <a:solidFill>
                  <a:srgbClr val="ffffff"/>
                </a:solidFill>
                <a:highlight>
                  <a:srgbClr val="1b212c"/>
                </a:highlight>
                <a:latin typeface="Arial"/>
                <a:ea typeface="Arial"/>
              </a:rPr>
              <a:t>A free and open source distributed version control system. It tracks changes in any set of files, usually used for coordinating work among programmers. Used with Github for implementing version control in this project.</a:t>
            </a:r>
            <a:endParaRPr b="0" lang="en-IN" sz="1200" spc="-1" strike="noStrike">
              <a:latin typeface="Arial"/>
            </a:endParaRPr>
          </a:p>
          <a:p>
            <a:pPr marL="457200" indent="-304920" algn="just">
              <a:lnSpc>
                <a:spcPct val="150000"/>
              </a:lnSpc>
              <a:spcBef>
                <a:spcPts val="1199"/>
              </a:spcBef>
              <a:buClr>
                <a:srgbClr val="ffffff"/>
              </a:buClr>
              <a:buFont typeface="Arial"/>
              <a:buChar char="-"/>
              <a:tabLst>
                <a:tab algn="l" pos="0"/>
              </a:tabLst>
            </a:pPr>
            <a:r>
              <a:rPr b="1" lang="en" sz="1200" spc="-1" strike="noStrike">
                <a:solidFill>
                  <a:srgbClr val="ffffff"/>
                </a:solidFill>
                <a:highlight>
                  <a:srgbClr val="1b212c"/>
                </a:highlight>
                <a:latin typeface="Arial"/>
                <a:ea typeface="Arial"/>
              </a:rPr>
              <a:t>VSCode </a:t>
            </a:r>
            <a:endParaRPr b="0" lang="en-IN" sz="1200" spc="-1" strike="noStrike">
              <a:latin typeface="Arial"/>
            </a:endParaRPr>
          </a:p>
          <a:p>
            <a:pPr algn="just">
              <a:lnSpc>
                <a:spcPct val="150000"/>
              </a:lnSpc>
              <a:spcBef>
                <a:spcPts val="1199"/>
              </a:spcBef>
              <a:buNone/>
              <a:tabLst>
                <a:tab algn="l" pos="0"/>
              </a:tabLst>
            </a:pPr>
            <a:r>
              <a:rPr b="0" lang="en" sz="1200" spc="-1" strike="noStrike">
                <a:solidFill>
                  <a:srgbClr val="ffffff"/>
                </a:solidFill>
                <a:highlight>
                  <a:srgbClr val="1b212c"/>
                </a:highlight>
                <a:latin typeface="Arial"/>
                <a:ea typeface="Arial"/>
              </a:rPr>
              <a:t>Code editor made by Microsoft for Windows, Linux and macOS. Used as the primary code editor in the project.</a:t>
            </a:r>
            <a:endParaRPr b="0" lang="en-IN" sz="1200" spc="-1" strike="noStrike">
              <a:latin typeface="Arial"/>
            </a:endParaRPr>
          </a:p>
          <a:p>
            <a:pPr marL="457200" indent="-304920" algn="just">
              <a:lnSpc>
                <a:spcPct val="150000"/>
              </a:lnSpc>
              <a:spcBef>
                <a:spcPts val="1199"/>
              </a:spcBef>
              <a:buClr>
                <a:srgbClr val="ffffff"/>
              </a:buClr>
              <a:buFont typeface="Arial"/>
              <a:buChar char="-"/>
              <a:tabLst>
                <a:tab algn="l" pos="0"/>
              </a:tabLst>
            </a:pPr>
            <a:r>
              <a:rPr b="1" lang="en" sz="1200" spc="-1" strike="noStrike">
                <a:solidFill>
                  <a:srgbClr val="ffffff"/>
                </a:solidFill>
                <a:highlight>
                  <a:srgbClr val="1b212c"/>
                </a:highlight>
                <a:latin typeface="Arial"/>
                <a:ea typeface="Arial"/>
              </a:rPr>
              <a:t>Vercel </a:t>
            </a:r>
            <a:endParaRPr b="0" lang="en-IN" sz="1200" spc="-1" strike="noStrike">
              <a:latin typeface="Arial"/>
            </a:endParaRPr>
          </a:p>
          <a:p>
            <a:pPr algn="just">
              <a:lnSpc>
                <a:spcPct val="150000"/>
              </a:lnSpc>
              <a:spcBef>
                <a:spcPts val="1199"/>
              </a:spcBef>
              <a:spcAft>
                <a:spcPts val="1199"/>
              </a:spcAft>
              <a:buNone/>
              <a:tabLst>
                <a:tab algn="l" pos="0"/>
              </a:tabLst>
            </a:pPr>
            <a:r>
              <a:rPr b="0" lang="en" sz="1200" spc="-1" strike="noStrike">
                <a:solidFill>
                  <a:srgbClr val="ffffff"/>
                </a:solidFill>
                <a:highlight>
                  <a:srgbClr val="1b212c"/>
                </a:highlight>
                <a:latin typeface="Arial"/>
                <a:ea typeface="Arial"/>
              </a:rPr>
              <a:t>A hosting service for deploying the website. Used to host the project website</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1297440" y="393840"/>
            <a:ext cx="7038360" cy="913320"/>
          </a:xfrm>
          <a:prstGeom prst="rect">
            <a:avLst/>
          </a:prstGeom>
          <a:noFill/>
          <a:ln w="0">
            <a:noFill/>
          </a:ln>
        </p:spPr>
        <p:txBody>
          <a:bodyPr lIns="0" rIns="0" tIns="91440" bIns="91440" anchor="t">
            <a:normAutofit/>
          </a:bodyPr>
          <a:p>
            <a:pPr>
              <a:lnSpc>
                <a:spcPct val="100000"/>
              </a:lnSpc>
              <a:buNone/>
              <a:tabLst>
                <a:tab algn="l" pos="0"/>
              </a:tabLst>
            </a:pPr>
            <a:r>
              <a:rPr b="0" lang="en" sz="2400" spc="-1" strike="noStrike">
                <a:solidFill>
                  <a:srgbClr val="ffffff"/>
                </a:solidFill>
                <a:latin typeface="Montserrat"/>
                <a:ea typeface="Montserrat"/>
              </a:rPr>
              <a:t>Hardware and Software Requirements</a:t>
            </a:r>
            <a:endParaRPr b="0" lang="en-IN" sz="2400" spc="-1" strike="noStrike">
              <a:latin typeface="Arial"/>
            </a:endParaRPr>
          </a:p>
        </p:txBody>
      </p:sp>
      <p:sp>
        <p:nvSpPr>
          <p:cNvPr id="163" name="PlaceHolder 2"/>
          <p:cNvSpPr>
            <a:spLocks noGrp="1"/>
          </p:cNvSpPr>
          <p:nvPr>
            <p:ph/>
          </p:nvPr>
        </p:nvSpPr>
        <p:spPr>
          <a:xfrm>
            <a:off x="589320" y="1373400"/>
            <a:ext cx="7746480" cy="3228480"/>
          </a:xfrm>
          <a:prstGeom prst="rect">
            <a:avLst/>
          </a:prstGeom>
          <a:noFill/>
          <a:ln w="0">
            <a:noFill/>
          </a:ln>
        </p:spPr>
        <p:txBody>
          <a:bodyPr lIns="0" rIns="0" tIns="91440" bIns="91440" anchor="t">
            <a:noAutofit/>
          </a:bodyPr>
          <a:p>
            <a:pPr algn="just">
              <a:lnSpc>
                <a:spcPct val="115000"/>
              </a:lnSpc>
              <a:buNone/>
              <a:tabLst>
                <a:tab algn="l" pos="0"/>
              </a:tabLst>
            </a:pPr>
            <a:r>
              <a:rPr b="0" lang="en" sz="1200" spc="-1" strike="noStrike">
                <a:solidFill>
                  <a:srgbClr val="ffffff"/>
                </a:solidFill>
                <a:latin typeface="Lato"/>
                <a:ea typeface="Lato"/>
              </a:rPr>
              <a:t>To use the deployed website you will need:</a:t>
            </a:r>
            <a:endParaRPr b="0" lang="en-IN" sz="1200" spc="-1" strike="noStrike">
              <a:latin typeface="Arial"/>
            </a:endParaRPr>
          </a:p>
          <a:p>
            <a:pPr marL="457200" indent="-304920" algn="just">
              <a:lnSpc>
                <a:spcPct val="115000"/>
              </a:lnSpc>
              <a:spcBef>
                <a:spcPts val="1199"/>
              </a:spcBef>
              <a:buClr>
                <a:srgbClr val="ffffff"/>
              </a:buClr>
              <a:buFont typeface="Lato"/>
              <a:buChar char="-"/>
              <a:tabLst>
                <a:tab algn="l" pos="0"/>
              </a:tabLst>
            </a:pPr>
            <a:r>
              <a:rPr b="0" lang="en" sz="1200" spc="-1" strike="noStrike">
                <a:solidFill>
                  <a:srgbClr val="ffffff"/>
                </a:solidFill>
                <a:latin typeface="Lato"/>
                <a:ea typeface="Lato"/>
              </a:rPr>
              <a:t>A system with latest version of windows, linux distribution or macOS.</a:t>
            </a:r>
            <a:endParaRPr b="0" lang="en-IN" sz="1200" spc="-1" strike="noStrike">
              <a:latin typeface="Arial"/>
            </a:endParaRPr>
          </a:p>
          <a:p>
            <a:pPr marL="457200" indent="-304920" algn="just">
              <a:lnSpc>
                <a:spcPct val="115000"/>
              </a:lnSpc>
              <a:buClr>
                <a:srgbClr val="ffffff"/>
              </a:buClr>
              <a:buFont typeface="Lato"/>
              <a:buChar char="-"/>
              <a:tabLst>
                <a:tab algn="l" pos="0"/>
              </a:tabLst>
            </a:pPr>
            <a:r>
              <a:rPr b="0" lang="en" sz="1200" spc="-1" strike="noStrike">
                <a:solidFill>
                  <a:srgbClr val="ffffff"/>
                </a:solidFill>
                <a:latin typeface="Lato"/>
                <a:ea typeface="Lato"/>
              </a:rPr>
              <a:t>A web browser. Brave 1.33 or Chrome 103 preferred.</a:t>
            </a:r>
            <a:endParaRPr b="0" lang="en-IN" sz="1200" spc="-1" strike="noStrike">
              <a:latin typeface="Arial"/>
            </a:endParaRPr>
          </a:p>
          <a:p>
            <a:pPr marL="457200" indent="-304920" algn="just">
              <a:lnSpc>
                <a:spcPct val="115000"/>
              </a:lnSpc>
              <a:buClr>
                <a:srgbClr val="ffffff"/>
              </a:buClr>
              <a:buFont typeface="Lato"/>
              <a:buChar char="-"/>
              <a:tabLst>
                <a:tab algn="l" pos="0"/>
              </a:tabLst>
            </a:pPr>
            <a:r>
              <a:rPr b="0" lang="en" sz="1200" spc="-1" strike="noStrike" u="sng">
                <a:solidFill>
                  <a:srgbClr val="7890cd"/>
                </a:solidFill>
                <a:uFillTx/>
                <a:latin typeface="Lato"/>
                <a:ea typeface="Lato"/>
                <a:hlinkClick r:id="rId1"/>
              </a:rPr>
              <a:t>MetaMask extension</a:t>
            </a:r>
            <a:r>
              <a:rPr b="0" lang="en" sz="1200" spc="-1" strike="noStrike">
                <a:solidFill>
                  <a:srgbClr val="ffffff"/>
                </a:solidFill>
                <a:latin typeface="Lato"/>
                <a:ea typeface="Lato"/>
              </a:rPr>
              <a:t> installed in browser.</a:t>
            </a:r>
            <a:endParaRPr b="0" lang="en-IN" sz="1200" spc="-1" strike="noStrike">
              <a:latin typeface="Arial"/>
            </a:endParaRPr>
          </a:p>
          <a:p>
            <a:pPr marL="457200" indent="-304920" algn="just">
              <a:lnSpc>
                <a:spcPct val="115000"/>
              </a:lnSpc>
              <a:buClr>
                <a:srgbClr val="ffffff"/>
              </a:buClr>
              <a:buFont typeface="Lato"/>
              <a:buChar char="-"/>
              <a:tabLst>
                <a:tab algn="l" pos="0"/>
              </a:tabLst>
            </a:pPr>
            <a:r>
              <a:rPr b="0" lang="en" sz="1200" spc="-1" strike="noStrike">
                <a:solidFill>
                  <a:srgbClr val="ffffff"/>
                </a:solidFill>
                <a:latin typeface="Lato"/>
                <a:ea typeface="Lato"/>
              </a:rPr>
              <a:t>Test ether on Rinkeby network.</a:t>
            </a:r>
            <a:endParaRPr b="0" lang="en-IN" sz="1200" spc="-1" strike="noStrike">
              <a:latin typeface="Arial"/>
            </a:endParaRPr>
          </a:p>
          <a:p>
            <a:pPr algn="just">
              <a:lnSpc>
                <a:spcPct val="115000"/>
              </a:lnSpc>
              <a:spcBef>
                <a:spcPts val="1199"/>
              </a:spcBef>
              <a:buNone/>
              <a:tabLst>
                <a:tab algn="l" pos="0"/>
              </a:tabLst>
            </a:pPr>
            <a:endParaRPr b="0" lang="en-IN" sz="1200" spc="-1" strike="noStrike">
              <a:latin typeface="Arial"/>
            </a:endParaRPr>
          </a:p>
          <a:p>
            <a:pPr algn="just">
              <a:lnSpc>
                <a:spcPct val="115000"/>
              </a:lnSpc>
              <a:spcBef>
                <a:spcPts val="1199"/>
              </a:spcBef>
              <a:buNone/>
              <a:tabLst>
                <a:tab algn="l" pos="0"/>
              </a:tabLst>
            </a:pPr>
            <a:r>
              <a:rPr b="0" lang="en" sz="1200" spc="-1" strike="noStrike">
                <a:solidFill>
                  <a:srgbClr val="ffffff"/>
                </a:solidFill>
                <a:latin typeface="Lato"/>
                <a:ea typeface="Lato"/>
              </a:rPr>
              <a:t>To run the project locally you need:</a:t>
            </a:r>
            <a:endParaRPr b="0" lang="en-IN" sz="1200" spc="-1" strike="noStrike">
              <a:latin typeface="Arial"/>
            </a:endParaRPr>
          </a:p>
          <a:p>
            <a:pPr marL="457200" indent="-304920" algn="just">
              <a:lnSpc>
                <a:spcPct val="115000"/>
              </a:lnSpc>
              <a:spcBef>
                <a:spcPts val="1199"/>
              </a:spcBef>
              <a:buClr>
                <a:srgbClr val="ffffff"/>
              </a:buClr>
              <a:buFont typeface="Lato"/>
              <a:buChar char="-"/>
              <a:tabLst>
                <a:tab algn="l" pos="0"/>
              </a:tabLst>
            </a:pPr>
            <a:r>
              <a:rPr b="0" lang="en" sz="1200" spc="-1" strike="noStrike" u="sng">
                <a:solidFill>
                  <a:srgbClr val="7890cd"/>
                </a:solidFill>
                <a:uFillTx/>
                <a:latin typeface="Lato"/>
                <a:ea typeface="Lato"/>
                <a:hlinkClick r:id="rId2"/>
              </a:rPr>
              <a:t>Git</a:t>
            </a:r>
            <a:endParaRPr b="0" lang="en-IN" sz="1200" spc="-1" strike="noStrike">
              <a:latin typeface="Arial"/>
            </a:endParaRPr>
          </a:p>
          <a:p>
            <a:pPr marL="457200" indent="-304920" algn="just">
              <a:lnSpc>
                <a:spcPct val="115000"/>
              </a:lnSpc>
              <a:buClr>
                <a:srgbClr val="ffffff"/>
              </a:buClr>
              <a:buFont typeface="Lato"/>
              <a:buChar char="-"/>
              <a:tabLst>
                <a:tab algn="l" pos="0"/>
              </a:tabLst>
            </a:pPr>
            <a:r>
              <a:rPr b="0" lang="en" sz="1200" spc="-1" strike="noStrike" u="sng">
                <a:solidFill>
                  <a:srgbClr val="7890cd"/>
                </a:solidFill>
                <a:uFillTx/>
                <a:latin typeface="Lato"/>
                <a:ea typeface="Lato"/>
                <a:hlinkClick r:id="rId3"/>
              </a:rPr>
              <a:t>Node JS</a:t>
            </a:r>
            <a:r>
              <a:rPr b="0" lang="en" sz="1200" spc="-1" strike="noStrike">
                <a:solidFill>
                  <a:srgbClr val="c9d1d9"/>
                </a:solidFill>
                <a:latin typeface="Lato"/>
                <a:ea typeface="Lato"/>
              </a:rPr>
              <a:t> </a:t>
            </a:r>
            <a:r>
              <a:rPr b="0" lang="en" sz="1200" spc="-1" strike="noStrike">
                <a:solidFill>
                  <a:srgbClr val="ffffff"/>
                </a:solidFill>
                <a:latin typeface="Lato"/>
                <a:ea typeface="Lato"/>
              </a:rPr>
              <a:t>(everything was installed and tested under v15.12.0)</a:t>
            </a:r>
            <a:endParaRPr b="0" lang="en-IN" sz="1200" spc="-1" strike="noStrike">
              <a:latin typeface="Arial"/>
            </a:endParaRPr>
          </a:p>
          <a:p>
            <a:pPr marL="457200" indent="-304920" algn="just">
              <a:lnSpc>
                <a:spcPct val="115000"/>
              </a:lnSpc>
              <a:buClr>
                <a:srgbClr val="ffffff"/>
              </a:buClr>
              <a:buFont typeface="Lato"/>
              <a:buChar char="-"/>
              <a:tabLst>
                <a:tab algn="l" pos="0"/>
              </a:tabLst>
            </a:pPr>
            <a:r>
              <a:rPr b="0" lang="en" sz="1200" spc="-1" strike="noStrike">
                <a:solidFill>
                  <a:srgbClr val="ffffff"/>
                </a:solidFill>
                <a:latin typeface="Lato"/>
                <a:ea typeface="Lato"/>
              </a:rPr>
              <a:t>A source-code editor.</a:t>
            </a:r>
            <a:endParaRPr b="0" lang="en-IN" sz="1200" spc="-1" strike="noStrike">
              <a:latin typeface="Arial"/>
            </a:endParaRPr>
          </a:p>
          <a:p>
            <a:pPr marL="457200" indent="-304920" algn="just">
              <a:lnSpc>
                <a:spcPct val="115000"/>
              </a:lnSpc>
              <a:buClr>
                <a:srgbClr val="ffffff"/>
              </a:buClr>
              <a:buFont typeface="Lato"/>
              <a:buChar char="-"/>
              <a:tabLst>
                <a:tab algn="l" pos="0"/>
              </a:tabLst>
            </a:pPr>
            <a:r>
              <a:rPr b="0" lang="en" sz="1200" spc="-1" strike="noStrike">
                <a:solidFill>
                  <a:srgbClr val="ffffff"/>
                </a:solidFill>
                <a:latin typeface="Lato"/>
                <a:ea typeface="Lato"/>
              </a:rPr>
              <a:t>A Browser with the</a:t>
            </a:r>
            <a:r>
              <a:rPr b="0" lang="en" sz="1200" spc="-1" strike="noStrike">
                <a:solidFill>
                  <a:srgbClr val="1b212c"/>
                </a:solidFill>
                <a:latin typeface="Lato"/>
                <a:ea typeface="Lato"/>
              </a:rPr>
              <a:t> </a:t>
            </a:r>
            <a:r>
              <a:rPr b="0" lang="en" sz="1200" spc="-1" strike="noStrike" u="sng">
                <a:solidFill>
                  <a:srgbClr val="7890cd"/>
                </a:solidFill>
                <a:uFillTx/>
                <a:latin typeface="Lato"/>
                <a:ea typeface="Lato"/>
                <a:hlinkClick r:id="rId4"/>
              </a:rPr>
              <a:t>MetaMask extension</a:t>
            </a:r>
            <a:r>
              <a:rPr b="0" lang="en" sz="1200" spc="-1" strike="noStrike">
                <a:solidFill>
                  <a:srgbClr val="c9d1d9"/>
                </a:solidFill>
                <a:latin typeface="Lato"/>
                <a:ea typeface="Lato"/>
              </a:rPr>
              <a:t> </a:t>
            </a:r>
            <a:r>
              <a:rPr b="0" lang="en" sz="1200" spc="-1" strike="noStrike">
                <a:solidFill>
                  <a:srgbClr val="ffffff"/>
                </a:solidFill>
                <a:latin typeface="Lato"/>
                <a:ea typeface="Lato"/>
              </a:rPr>
              <a:t>installed.</a:t>
            </a:r>
            <a:endParaRPr b="0" lang="en-IN" sz="1200" spc="-1" strike="noStrike">
              <a:latin typeface="Arial"/>
            </a:endParaRPr>
          </a:p>
          <a:p>
            <a:pPr marL="457200" indent="-304920" algn="just">
              <a:lnSpc>
                <a:spcPct val="115000"/>
              </a:lnSpc>
              <a:buClr>
                <a:srgbClr val="ffffff"/>
              </a:buClr>
              <a:buFont typeface="Lato"/>
              <a:buChar char="-"/>
              <a:tabLst>
                <a:tab algn="l" pos="0"/>
              </a:tabLst>
            </a:pPr>
            <a:r>
              <a:rPr b="0" lang="en" sz="1200" spc="-1" strike="noStrike">
                <a:solidFill>
                  <a:srgbClr val="ffffff"/>
                </a:solidFill>
                <a:latin typeface="Lato"/>
                <a:ea typeface="Lato"/>
              </a:rPr>
              <a:t>Test Ether on the Rinkeby network.</a:t>
            </a:r>
            <a:endParaRPr b="0" lang="en-IN" sz="1200" spc="-1" strike="noStrike">
              <a:latin typeface="Arial"/>
            </a:endParaRPr>
          </a:p>
          <a:p>
            <a:pPr marL="457200" algn="just">
              <a:lnSpc>
                <a:spcPct val="115000"/>
              </a:lnSpc>
              <a:spcBef>
                <a:spcPts val="1199"/>
              </a:spcBef>
              <a:spcAft>
                <a:spcPts val="1199"/>
              </a:spcAft>
              <a:buNone/>
              <a:tabLst>
                <a:tab algn="l" pos="0"/>
              </a:tabLst>
            </a:pP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1297440" y="393840"/>
            <a:ext cx="7038360" cy="913320"/>
          </a:xfrm>
          <a:prstGeom prst="rect">
            <a:avLst/>
          </a:prstGeom>
          <a:noFill/>
          <a:ln w="0">
            <a:noFill/>
          </a:ln>
        </p:spPr>
        <p:txBody>
          <a:bodyPr lIns="0" rIns="0" tIns="91440" bIns="91440" anchor="t">
            <a:normAutofit/>
          </a:bodyPr>
          <a:p>
            <a:pPr>
              <a:lnSpc>
                <a:spcPct val="100000"/>
              </a:lnSpc>
              <a:buNone/>
              <a:tabLst>
                <a:tab algn="l" pos="0"/>
              </a:tabLst>
            </a:pPr>
            <a:r>
              <a:rPr b="0" lang="en" sz="2400" spc="-1" strike="noStrike">
                <a:solidFill>
                  <a:srgbClr val="ffffff"/>
                </a:solidFill>
                <a:latin typeface="Montserrat"/>
                <a:ea typeface="Montserrat"/>
              </a:rPr>
              <a:t>Roadmap</a:t>
            </a:r>
            <a:endParaRPr b="0" lang="en-IN" sz="2400" spc="-1" strike="noStrike">
              <a:latin typeface="Arial"/>
            </a:endParaRPr>
          </a:p>
        </p:txBody>
      </p:sp>
      <p:sp>
        <p:nvSpPr>
          <p:cNvPr id="165" name="PlaceHolder 2"/>
          <p:cNvSpPr>
            <a:spLocks noGrp="1"/>
          </p:cNvSpPr>
          <p:nvPr>
            <p:ph/>
          </p:nvPr>
        </p:nvSpPr>
        <p:spPr>
          <a:xfrm>
            <a:off x="582120" y="1351800"/>
            <a:ext cx="7836840" cy="3499920"/>
          </a:xfrm>
          <a:prstGeom prst="rect">
            <a:avLst/>
          </a:prstGeom>
          <a:noFill/>
          <a:ln w="0">
            <a:noFill/>
          </a:ln>
        </p:spPr>
        <p:txBody>
          <a:bodyPr lIns="0" rIns="0" tIns="91440" bIns="91440" anchor="t">
            <a:normAutofit/>
          </a:bodyPr>
          <a:p>
            <a:pPr algn="just">
              <a:lnSpc>
                <a:spcPct val="115000"/>
              </a:lnSpc>
              <a:buNone/>
              <a:tabLst>
                <a:tab algn="l" pos="0"/>
              </a:tabLst>
            </a:pPr>
            <a:r>
              <a:rPr b="0" lang="en" sz="1200" spc="-1" strike="noStrike">
                <a:solidFill>
                  <a:srgbClr val="ffffff"/>
                </a:solidFill>
                <a:highlight>
                  <a:srgbClr val="1b212c"/>
                </a:highlight>
                <a:latin typeface="Lato"/>
                <a:ea typeface="Lato"/>
              </a:rPr>
              <a:t>1. Discuss the scope and functionality of a blockchain e-commerce website and assign roles to team members.</a:t>
            </a:r>
            <a:endParaRPr b="0" lang="en-IN" sz="1200" spc="-1" strike="noStrike">
              <a:latin typeface="Arial"/>
            </a:endParaRPr>
          </a:p>
          <a:p>
            <a:pPr algn="just">
              <a:lnSpc>
                <a:spcPct val="115000"/>
              </a:lnSpc>
              <a:buNone/>
              <a:tabLst>
                <a:tab algn="l" pos="0"/>
              </a:tabLst>
            </a:pPr>
            <a:endParaRPr b="0" lang="en-IN" sz="1200" spc="-1" strike="noStrike">
              <a:latin typeface="Arial"/>
            </a:endParaRPr>
          </a:p>
          <a:p>
            <a:pPr algn="just">
              <a:lnSpc>
                <a:spcPct val="115000"/>
              </a:lnSpc>
              <a:buNone/>
              <a:tabLst>
                <a:tab algn="l" pos="0"/>
              </a:tabLst>
            </a:pPr>
            <a:r>
              <a:rPr b="0" lang="en" sz="1200" spc="-1" strike="noStrike">
                <a:solidFill>
                  <a:srgbClr val="ffffff"/>
                </a:solidFill>
                <a:highlight>
                  <a:srgbClr val="1b212c"/>
                </a:highlight>
                <a:latin typeface="Lato"/>
                <a:ea typeface="Lato"/>
              </a:rPr>
              <a:t>2. Creating, testing and deploying smart contracts to perform transactions on the blockchain with the basic functions of buying and selling tokens being demonstrable.</a:t>
            </a:r>
            <a:endParaRPr b="0" lang="en-IN" sz="1200" spc="-1" strike="noStrike">
              <a:latin typeface="Arial"/>
            </a:endParaRPr>
          </a:p>
          <a:p>
            <a:pPr algn="just">
              <a:lnSpc>
                <a:spcPct val="115000"/>
              </a:lnSpc>
              <a:buNone/>
              <a:tabLst>
                <a:tab algn="l" pos="0"/>
              </a:tabLst>
            </a:pPr>
            <a:endParaRPr b="0" lang="en-IN" sz="1200" spc="-1" strike="noStrike">
              <a:latin typeface="Arial"/>
            </a:endParaRPr>
          </a:p>
          <a:p>
            <a:pPr algn="just">
              <a:lnSpc>
                <a:spcPct val="115000"/>
              </a:lnSpc>
              <a:buNone/>
              <a:tabLst>
                <a:tab algn="l" pos="0"/>
              </a:tabLst>
            </a:pPr>
            <a:r>
              <a:rPr b="0" lang="en" sz="1200" spc="-1" strike="noStrike">
                <a:solidFill>
                  <a:srgbClr val="ffffff"/>
                </a:solidFill>
                <a:highlight>
                  <a:srgbClr val="1b212c"/>
                </a:highlight>
                <a:latin typeface="Lato"/>
                <a:ea typeface="Lato"/>
              </a:rPr>
              <a:t>3. Building a react frontend for the eCommerce website using React(Next.js) and TailwindCSS.</a:t>
            </a:r>
            <a:endParaRPr b="0" lang="en-IN" sz="1200" spc="-1" strike="noStrike">
              <a:latin typeface="Arial"/>
            </a:endParaRPr>
          </a:p>
          <a:p>
            <a:pPr algn="just">
              <a:lnSpc>
                <a:spcPct val="115000"/>
              </a:lnSpc>
              <a:buNone/>
              <a:tabLst>
                <a:tab algn="l" pos="0"/>
              </a:tabLst>
            </a:pPr>
            <a:endParaRPr b="0" lang="en-IN" sz="1200" spc="-1" strike="noStrike">
              <a:latin typeface="Arial"/>
            </a:endParaRPr>
          </a:p>
          <a:p>
            <a:pPr algn="just">
              <a:lnSpc>
                <a:spcPct val="115000"/>
              </a:lnSpc>
              <a:buNone/>
              <a:tabLst>
                <a:tab algn="l" pos="0"/>
              </a:tabLst>
            </a:pPr>
            <a:r>
              <a:rPr b="0" lang="en" sz="1200" spc="-1" strike="noStrike">
                <a:solidFill>
                  <a:srgbClr val="ffffff"/>
                </a:solidFill>
                <a:highlight>
                  <a:srgbClr val="1b212c"/>
                </a:highlight>
                <a:latin typeface="Lato"/>
                <a:ea typeface="Lato"/>
              </a:rPr>
              <a:t>4. Adding and testing blockchain functionality on the frontend side using ethers.js with React.</a:t>
            </a:r>
            <a:endParaRPr b="0" lang="en-IN" sz="1200" spc="-1" strike="noStrike">
              <a:latin typeface="Arial"/>
            </a:endParaRPr>
          </a:p>
          <a:p>
            <a:pPr algn="just">
              <a:lnSpc>
                <a:spcPct val="115000"/>
              </a:lnSpc>
              <a:buNone/>
              <a:tabLst>
                <a:tab algn="l" pos="0"/>
              </a:tabLst>
            </a:pPr>
            <a:endParaRPr b="0" lang="en-IN" sz="1200" spc="-1" strike="noStrike">
              <a:latin typeface="Arial"/>
            </a:endParaRPr>
          </a:p>
          <a:p>
            <a:pPr algn="just">
              <a:lnSpc>
                <a:spcPct val="115000"/>
              </a:lnSpc>
              <a:buNone/>
              <a:tabLst>
                <a:tab algn="l" pos="0"/>
              </a:tabLst>
            </a:pPr>
            <a:r>
              <a:rPr b="0" lang="en" sz="1200" spc="-1" strike="noStrike">
                <a:solidFill>
                  <a:srgbClr val="ffffff"/>
                </a:solidFill>
                <a:highlight>
                  <a:srgbClr val="1b212c"/>
                </a:highlight>
                <a:latin typeface="Lato"/>
                <a:ea typeface="Lato"/>
              </a:rPr>
              <a:t>5. Building unit tests for testing front-end integrations with a blockchain.</a:t>
            </a:r>
            <a:endParaRPr b="0" lang="en-IN" sz="1200" spc="-1" strike="noStrike">
              <a:latin typeface="Arial"/>
            </a:endParaRPr>
          </a:p>
          <a:p>
            <a:pPr algn="just">
              <a:lnSpc>
                <a:spcPct val="115000"/>
              </a:lnSpc>
              <a:buNone/>
              <a:tabLst>
                <a:tab algn="l" pos="0"/>
              </a:tabLst>
            </a:pPr>
            <a:endParaRPr b="0" lang="en-IN" sz="1200" spc="-1" strike="noStrike">
              <a:latin typeface="Arial"/>
            </a:endParaRPr>
          </a:p>
          <a:p>
            <a:pPr algn="just">
              <a:lnSpc>
                <a:spcPct val="115000"/>
              </a:lnSpc>
              <a:buNone/>
              <a:tabLst>
                <a:tab algn="l" pos="0"/>
              </a:tabLst>
            </a:pPr>
            <a:r>
              <a:rPr b="0" lang="en" sz="1200" spc="-1" strike="noStrike">
                <a:solidFill>
                  <a:srgbClr val="ffffff"/>
                </a:solidFill>
                <a:highlight>
                  <a:srgbClr val="1b212c"/>
                </a:highlight>
                <a:latin typeface="Lato"/>
                <a:ea typeface="Lato"/>
              </a:rPr>
              <a:t>6. Adding documentation about the project in the github repository.</a:t>
            </a:r>
            <a:endParaRPr b="0" lang="en-IN" sz="1200" spc="-1" strike="noStrike">
              <a:latin typeface="Arial"/>
            </a:endParaRPr>
          </a:p>
          <a:p>
            <a:pPr algn="just">
              <a:lnSpc>
                <a:spcPct val="115000"/>
              </a:lnSpc>
              <a:buNone/>
              <a:tabLst>
                <a:tab algn="l" pos="0"/>
              </a:tabLst>
            </a:pPr>
            <a:endParaRPr b="0" lang="en-IN" sz="1200" spc="-1" strike="noStrike">
              <a:latin typeface="Arial"/>
            </a:endParaRPr>
          </a:p>
          <a:p>
            <a:pPr algn="just">
              <a:lnSpc>
                <a:spcPct val="115000"/>
              </a:lnSpc>
              <a:spcAft>
                <a:spcPts val="1199"/>
              </a:spcAft>
              <a:buNone/>
              <a:tabLst>
                <a:tab algn="l" pos="0"/>
              </a:tabLst>
            </a:pPr>
            <a:r>
              <a:rPr b="0" lang="en" sz="1200" spc="-1" strike="noStrike">
                <a:solidFill>
                  <a:srgbClr val="ffffff"/>
                </a:solidFill>
                <a:highlight>
                  <a:srgbClr val="1b212c"/>
                </a:highlight>
                <a:latin typeface="Lato"/>
                <a:ea typeface="Lato"/>
              </a:rPr>
              <a:t>7. Deploying the website on a hosting service. </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491760" y="285480"/>
            <a:ext cx="8519760" cy="572040"/>
          </a:xfrm>
          <a:prstGeom prst="rect">
            <a:avLst/>
          </a:prstGeom>
          <a:noFill/>
          <a:ln w="0">
            <a:noFill/>
          </a:ln>
        </p:spPr>
        <p:txBody>
          <a:bodyPr lIns="0" rIns="0" tIns="91440" bIns="91440" anchor="t">
            <a:normAutofit/>
          </a:bodyPr>
          <a:p>
            <a:pPr algn="ctr">
              <a:lnSpc>
                <a:spcPct val="100000"/>
              </a:lnSpc>
              <a:buNone/>
              <a:tabLst>
                <a:tab algn="l" pos="0"/>
              </a:tabLst>
            </a:pPr>
            <a:r>
              <a:rPr b="0" lang="en" sz="2400" spc="-1" strike="noStrike">
                <a:solidFill>
                  <a:srgbClr val="ffffff"/>
                </a:solidFill>
                <a:latin typeface="Montserrat"/>
                <a:ea typeface="Montserrat"/>
              </a:rPr>
              <a:t>PERT Chart</a:t>
            </a:r>
            <a:endParaRPr b="0" lang="en-IN" sz="2400" spc="-1" strike="noStrike">
              <a:latin typeface="Arial"/>
            </a:endParaRPr>
          </a:p>
        </p:txBody>
      </p:sp>
      <p:sp>
        <p:nvSpPr>
          <p:cNvPr id="167" name="PlaceHolder 2"/>
          <p:cNvSpPr>
            <a:spLocks noGrp="1"/>
          </p:cNvSpPr>
          <p:nvPr>
            <p:ph/>
          </p:nvPr>
        </p:nvSpPr>
        <p:spPr>
          <a:xfrm>
            <a:off x="180360" y="1420920"/>
            <a:ext cx="8789040" cy="3327480"/>
          </a:xfrm>
          <a:prstGeom prst="rect">
            <a:avLst/>
          </a:prstGeom>
          <a:noFill/>
          <a:ln w="0">
            <a:noFill/>
          </a:ln>
        </p:spPr>
        <p:txBody>
          <a:bodyPr lIns="0" rIns="0" tIns="91440" bIns="91440" anchor="t">
            <a:normAutofit/>
          </a:bodyPr>
          <a:p>
            <a:endParaRPr b="0" lang="en-IN" sz="3200" spc="-1" strike="noStrike">
              <a:latin typeface="Arial"/>
            </a:endParaRPr>
          </a:p>
        </p:txBody>
      </p:sp>
      <p:pic>
        <p:nvPicPr>
          <p:cNvPr id="168" name="Google Shape;215;p26" descr=""/>
          <p:cNvPicPr/>
          <p:nvPr/>
        </p:nvPicPr>
        <p:blipFill>
          <a:blip r:embed="rId1"/>
          <a:stretch/>
        </p:blipFill>
        <p:spPr>
          <a:xfrm>
            <a:off x="180360" y="1420920"/>
            <a:ext cx="8831520" cy="332748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491760" y="285480"/>
            <a:ext cx="8519760" cy="572040"/>
          </a:xfrm>
          <a:prstGeom prst="rect">
            <a:avLst/>
          </a:prstGeom>
          <a:noFill/>
          <a:ln w="0">
            <a:noFill/>
          </a:ln>
        </p:spPr>
        <p:txBody>
          <a:bodyPr lIns="0" rIns="0" tIns="91440" bIns="91440" anchor="t">
            <a:normAutofit/>
          </a:bodyPr>
          <a:p>
            <a:pPr algn="ctr">
              <a:lnSpc>
                <a:spcPct val="100000"/>
              </a:lnSpc>
              <a:buNone/>
              <a:tabLst>
                <a:tab algn="l" pos="0"/>
              </a:tabLst>
            </a:pPr>
            <a:r>
              <a:rPr b="0" lang="en" sz="2400" spc="-1" strike="noStrike">
                <a:solidFill>
                  <a:srgbClr val="ffffff"/>
                </a:solidFill>
                <a:latin typeface="Montserrat"/>
                <a:ea typeface="Montserrat"/>
              </a:rPr>
              <a:t>Level-1 Data Flow Diagram </a:t>
            </a:r>
            <a:endParaRPr b="0" lang="en-IN" sz="2400" spc="-1" strike="noStrike">
              <a:latin typeface="Arial"/>
            </a:endParaRPr>
          </a:p>
        </p:txBody>
      </p:sp>
      <p:sp>
        <p:nvSpPr>
          <p:cNvPr id="170" name="PlaceHolder 2"/>
          <p:cNvSpPr>
            <a:spLocks noGrp="1"/>
          </p:cNvSpPr>
          <p:nvPr>
            <p:ph/>
          </p:nvPr>
        </p:nvSpPr>
        <p:spPr>
          <a:xfrm>
            <a:off x="1376640" y="1152360"/>
            <a:ext cx="6324120" cy="3746880"/>
          </a:xfrm>
          <a:prstGeom prst="rect">
            <a:avLst/>
          </a:prstGeom>
          <a:noFill/>
          <a:ln w="0">
            <a:noFill/>
          </a:ln>
        </p:spPr>
        <p:txBody>
          <a:bodyPr lIns="0" rIns="0" tIns="91440" bIns="91440" anchor="t">
            <a:normAutofit/>
          </a:bodyPr>
          <a:p>
            <a:endParaRPr b="0" lang="en-IN" sz="3200" spc="-1" strike="noStrike">
              <a:latin typeface="Arial"/>
            </a:endParaRPr>
          </a:p>
        </p:txBody>
      </p:sp>
      <p:pic>
        <p:nvPicPr>
          <p:cNvPr id="171" name="Google Shape;222;p27" descr=""/>
          <p:cNvPicPr/>
          <p:nvPr/>
        </p:nvPicPr>
        <p:blipFill>
          <a:blip r:embed="rId1"/>
          <a:stretch/>
        </p:blipFill>
        <p:spPr>
          <a:xfrm>
            <a:off x="1376640" y="1152360"/>
            <a:ext cx="6324120" cy="374688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311760" y="2018160"/>
            <a:ext cx="2807280" cy="754920"/>
          </a:xfrm>
          <a:prstGeom prst="rect">
            <a:avLst/>
          </a:prstGeom>
          <a:noFill/>
          <a:ln w="0">
            <a:noFill/>
          </a:ln>
        </p:spPr>
        <p:txBody>
          <a:bodyPr lIns="90000" rIns="90000" tIns="91440" bIns="91440" anchor="t">
            <a:normAutofit/>
          </a:bodyPr>
          <a:p>
            <a:pPr algn="ctr">
              <a:lnSpc>
                <a:spcPct val="100000"/>
              </a:lnSpc>
              <a:buNone/>
              <a:tabLst>
                <a:tab algn="l" pos="0"/>
              </a:tabLst>
            </a:pPr>
            <a:r>
              <a:rPr b="0" lang="en" sz="2400" spc="-1" strike="noStrike">
                <a:solidFill>
                  <a:srgbClr val="ffffff"/>
                </a:solidFill>
                <a:latin typeface="Montserrat"/>
                <a:ea typeface="Montserrat"/>
              </a:rPr>
              <a:t>Flow Charts</a:t>
            </a:r>
            <a:endParaRPr b="0" lang="en-IN" sz="2400" spc="-1" strike="noStrike">
              <a:latin typeface="Arial"/>
            </a:endParaRPr>
          </a:p>
        </p:txBody>
      </p:sp>
      <p:sp>
        <p:nvSpPr>
          <p:cNvPr id="173" name="PlaceHolder 2"/>
          <p:cNvSpPr>
            <a:spLocks noGrp="1"/>
          </p:cNvSpPr>
          <p:nvPr>
            <p:ph/>
          </p:nvPr>
        </p:nvSpPr>
        <p:spPr>
          <a:xfrm>
            <a:off x="311760" y="4131360"/>
            <a:ext cx="2807280" cy="437040"/>
          </a:xfrm>
          <a:prstGeom prst="rect">
            <a:avLst/>
          </a:prstGeom>
          <a:noFill/>
          <a:ln w="0">
            <a:noFill/>
          </a:ln>
        </p:spPr>
        <p:txBody>
          <a:bodyPr lIns="90000" rIns="90000" tIns="91440" bIns="91440" anchor="t">
            <a:normAutofit fontScale="92000"/>
          </a:bodyPr>
          <a:p>
            <a:endParaRPr b="0" lang="en-IN" sz="3200" spc="-1" strike="noStrike">
              <a:latin typeface="Arial"/>
            </a:endParaRPr>
          </a:p>
        </p:txBody>
      </p:sp>
      <p:pic>
        <p:nvPicPr>
          <p:cNvPr id="174" name="Google Shape;229;p28" descr=""/>
          <p:cNvPicPr/>
          <p:nvPr/>
        </p:nvPicPr>
        <p:blipFill>
          <a:blip r:embed="rId1"/>
          <a:stretch/>
        </p:blipFill>
        <p:spPr>
          <a:xfrm>
            <a:off x="4644720" y="145440"/>
            <a:ext cx="3831480" cy="490032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2278440" y="2025360"/>
            <a:ext cx="4586400" cy="1148040"/>
          </a:xfrm>
          <a:prstGeom prst="rect">
            <a:avLst/>
          </a:prstGeom>
          <a:noFill/>
          <a:ln w="0">
            <a:noFill/>
          </a:ln>
        </p:spPr>
        <p:txBody>
          <a:bodyPr lIns="90000" rIns="90000" tIns="91440" bIns="91440" anchor="ctr">
            <a:normAutofit/>
          </a:bodyPr>
          <a:p>
            <a:pPr algn="ctr">
              <a:lnSpc>
                <a:spcPct val="100000"/>
              </a:lnSpc>
              <a:buNone/>
              <a:tabLst>
                <a:tab algn="l" pos="0"/>
              </a:tabLst>
            </a:pPr>
            <a:r>
              <a:rPr b="0" lang="en" sz="3200" spc="-1" strike="noStrike">
                <a:solidFill>
                  <a:srgbClr val="00ffff"/>
                </a:solidFill>
                <a:latin typeface="Arial"/>
                <a:ea typeface="Arial"/>
              </a:rPr>
              <a:t>Thank You</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1297440" y="393840"/>
            <a:ext cx="7038360" cy="913320"/>
          </a:xfrm>
          <a:prstGeom prst="rect">
            <a:avLst/>
          </a:prstGeom>
          <a:noFill/>
          <a:ln w="0">
            <a:noFill/>
          </a:ln>
        </p:spPr>
        <p:txBody>
          <a:bodyPr lIns="0" rIns="0" tIns="91440" bIns="91440" anchor="t">
            <a:normAutofit/>
          </a:bodyPr>
          <a:p>
            <a:pPr>
              <a:lnSpc>
                <a:spcPct val="100000"/>
              </a:lnSpc>
              <a:buNone/>
              <a:tabLst>
                <a:tab algn="l" pos="0"/>
              </a:tabLst>
            </a:pPr>
            <a:r>
              <a:rPr b="0" lang="en" sz="2400" spc="-1" strike="noStrike">
                <a:solidFill>
                  <a:srgbClr val="ffffff"/>
                </a:solidFill>
                <a:latin typeface="Montserrat"/>
                <a:ea typeface="Montserrat"/>
              </a:rPr>
              <a:t>Introduction</a:t>
            </a:r>
            <a:endParaRPr b="0" lang="en-IN" sz="2400" spc="-1" strike="noStrike">
              <a:latin typeface="Arial"/>
            </a:endParaRPr>
          </a:p>
        </p:txBody>
      </p:sp>
      <p:sp>
        <p:nvSpPr>
          <p:cNvPr id="145" name="PlaceHolder 2"/>
          <p:cNvSpPr>
            <a:spLocks noGrp="1"/>
          </p:cNvSpPr>
          <p:nvPr>
            <p:ph/>
          </p:nvPr>
        </p:nvSpPr>
        <p:spPr>
          <a:xfrm>
            <a:off x="415800" y="1307880"/>
            <a:ext cx="8415720" cy="3599280"/>
          </a:xfrm>
          <a:prstGeom prst="rect">
            <a:avLst/>
          </a:prstGeom>
          <a:noFill/>
          <a:ln w="0">
            <a:noFill/>
          </a:ln>
        </p:spPr>
        <p:txBody>
          <a:bodyPr lIns="0" rIns="0" tIns="91440" bIns="91440" anchor="t">
            <a:normAutofit/>
          </a:bodyPr>
          <a:p>
            <a:pPr algn="just">
              <a:lnSpc>
                <a:spcPct val="115000"/>
              </a:lnSpc>
              <a:buNone/>
              <a:tabLst>
                <a:tab algn="l" pos="0"/>
              </a:tabLst>
            </a:pPr>
            <a:r>
              <a:rPr b="0" lang="en" sz="1200" spc="-1" strike="noStrike">
                <a:solidFill>
                  <a:srgbClr val="ffffff"/>
                </a:solidFill>
                <a:latin typeface="Arial"/>
                <a:ea typeface="Arial"/>
              </a:rPr>
              <a:t>Blockchain in simple terms is a peer-to-peer protocol that allows people to interact directly with each other, rather than going through a third party. It aims to make transactions trustless, secure, and accessible.</a:t>
            </a:r>
            <a:endParaRPr b="0" lang="en-IN" sz="1200" spc="-1" strike="noStrike">
              <a:latin typeface="Arial"/>
            </a:endParaRPr>
          </a:p>
          <a:p>
            <a:pPr algn="just">
              <a:lnSpc>
                <a:spcPct val="115000"/>
              </a:lnSpc>
              <a:buNone/>
              <a:tabLst>
                <a:tab algn="l" pos="0"/>
              </a:tabLst>
            </a:pPr>
            <a:endParaRPr b="0" lang="en-IN" sz="1200" spc="-1" strike="noStrike">
              <a:latin typeface="Arial"/>
            </a:endParaRPr>
          </a:p>
          <a:p>
            <a:pPr algn="just">
              <a:lnSpc>
                <a:spcPct val="115000"/>
              </a:lnSpc>
              <a:buNone/>
              <a:tabLst>
                <a:tab algn="l" pos="0"/>
              </a:tabLst>
            </a:pPr>
            <a:r>
              <a:rPr b="0" lang="en" sz="1200" spc="-1" strike="noStrike">
                <a:solidFill>
                  <a:srgbClr val="ffffff"/>
                </a:solidFill>
                <a:latin typeface="Arial"/>
                <a:ea typeface="Arial"/>
              </a:rPr>
              <a:t>Most eCommerce websites face functional or operational issues such as slow transactions, trust, digital data ownership, and policies. Blockchain technology can help an eCommerce business to gain confidence in online payments. With the cryptocurrency in place, you can introduce a secure, accurate, and quick payment method to your business. </a:t>
            </a:r>
            <a:endParaRPr b="0" lang="en-IN" sz="1200" spc="-1" strike="noStrike">
              <a:latin typeface="Arial"/>
            </a:endParaRPr>
          </a:p>
          <a:p>
            <a:pPr algn="just">
              <a:lnSpc>
                <a:spcPct val="115000"/>
              </a:lnSpc>
              <a:buNone/>
              <a:tabLst>
                <a:tab algn="l" pos="0"/>
              </a:tabLst>
            </a:pPr>
            <a:endParaRPr b="0" lang="en-IN" sz="1200" spc="-1" strike="noStrike">
              <a:latin typeface="Arial"/>
            </a:endParaRPr>
          </a:p>
          <a:p>
            <a:pPr algn="just">
              <a:lnSpc>
                <a:spcPct val="115000"/>
              </a:lnSpc>
              <a:buNone/>
              <a:tabLst>
                <a:tab algn="l" pos="0"/>
              </a:tabLst>
            </a:pPr>
            <a:r>
              <a:rPr b="1" lang="en" sz="1200" spc="-1" strike="noStrike">
                <a:solidFill>
                  <a:srgbClr val="ffffff"/>
                </a:solidFill>
                <a:latin typeface="Arial"/>
                <a:ea typeface="Arial"/>
              </a:rPr>
              <a:t>BlockBuy</a:t>
            </a:r>
            <a:r>
              <a:rPr b="0" lang="en" sz="1200" spc="-1" strike="noStrike">
                <a:solidFill>
                  <a:srgbClr val="ffffff"/>
                </a:solidFill>
                <a:latin typeface="Arial"/>
                <a:ea typeface="Arial"/>
              </a:rPr>
              <a:t> is a blockchain based eCommerce Marketplace where the users can trade items in a trustless and secure way. With blockchain-driven technology, you will not need any third-party influence for transactions. You can have accurate, faster, and transparent transactions with a complete record stored for future use. </a:t>
            </a:r>
            <a:endParaRPr b="0" lang="en-IN" sz="1200" spc="-1" strike="noStrike">
              <a:latin typeface="Arial"/>
            </a:endParaRPr>
          </a:p>
          <a:p>
            <a:pPr algn="just">
              <a:lnSpc>
                <a:spcPct val="115000"/>
              </a:lnSpc>
              <a:buNone/>
              <a:tabLst>
                <a:tab algn="l" pos="0"/>
              </a:tabLst>
            </a:pPr>
            <a:endParaRPr b="0" lang="en-IN" sz="1200" spc="-1" strike="noStrike">
              <a:latin typeface="Arial"/>
            </a:endParaRPr>
          </a:p>
          <a:p>
            <a:pPr algn="just">
              <a:lnSpc>
                <a:spcPct val="115000"/>
              </a:lnSpc>
              <a:buNone/>
              <a:tabLst>
                <a:tab algn="l" pos="0"/>
              </a:tabLst>
            </a:pPr>
            <a:r>
              <a:rPr b="0" lang="en" sz="1200" spc="-1" strike="noStrike">
                <a:solidFill>
                  <a:srgbClr val="ffffff"/>
                </a:solidFill>
                <a:latin typeface="Arial"/>
                <a:ea typeface="Arial"/>
              </a:rPr>
              <a:t>GitHub Repository:</a:t>
            </a:r>
            <a:r>
              <a:rPr b="0" lang="en" sz="1200" spc="-1" strike="noStrike" u="sng">
                <a:solidFill>
                  <a:srgbClr val="7890cd"/>
                </a:solidFill>
                <a:uFillTx/>
                <a:latin typeface="Arial"/>
                <a:ea typeface="Arial"/>
              </a:rPr>
              <a:t> https://github.com/AbhinavXT/BlockBuy-Ecommerce</a:t>
            </a:r>
            <a:endParaRPr b="0" lang="en-IN" sz="1200" spc="-1" strike="noStrike">
              <a:latin typeface="Arial"/>
            </a:endParaRPr>
          </a:p>
          <a:p>
            <a:pPr algn="just">
              <a:lnSpc>
                <a:spcPct val="115000"/>
              </a:lnSpc>
              <a:buNone/>
              <a:tabLst>
                <a:tab algn="l" pos="0"/>
              </a:tabLst>
            </a:pPr>
            <a:r>
              <a:rPr b="0" lang="en" sz="1200" spc="-1" strike="noStrike">
                <a:solidFill>
                  <a:srgbClr val="ffffff"/>
                </a:solidFill>
                <a:latin typeface="Arial"/>
                <a:ea typeface="Arial"/>
              </a:rPr>
              <a:t>Deployed Website: </a:t>
            </a:r>
            <a:r>
              <a:rPr b="0" lang="en" sz="1200" spc="-1" strike="noStrike" u="sng">
                <a:solidFill>
                  <a:srgbClr val="7890cd"/>
                </a:solidFill>
                <a:uFillTx/>
                <a:latin typeface="Arial"/>
                <a:ea typeface="Arial"/>
              </a:rPr>
              <a:t>https://block-buy-ecommerce.vercel.app/</a:t>
            </a:r>
            <a:endParaRPr b="0" lang="en-IN" sz="1200" spc="-1" strike="noStrike">
              <a:latin typeface="Arial"/>
            </a:endParaRPr>
          </a:p>
          <a:p>
            <a:pPr algn="just">
              <a:lnSpc>
                <a:spcPct val="115000"/>
              </a:lnSpc>
              <a:spcAft>
                <a:spcPts val="1199"/>
              </a:spcAft>
              <a:buNone/>
              <a:tabLst>
                <a:tab algn="l" pos="0"/>
              </a:tabLst>
            </a:pP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311760" y="0"/>
            <a:ext cx="8519760" cy="415080"/>
          </a:xfrm>
          <a:prstGeom prst="rect">
            <a:avLst/>
          </a:prstGeom>
          <a:noFill/>
          <a:ln w="0">
            <a:noFill/>
          </a:ln>
        </p:spPr>
        <p:txBody>
          <a:bodyPr lIns="0" rIns="0" tIns="91440" bIns="91440" anchor="t">
            <a:normAutofit fontScale="85000"/>
          </a:bodyPr>
          <a:p>
            <a:pPr algn="ctr">
              <a:buNone/>
            </a:pPr>
            <a:endParaRPr b="0" lang="en-IN" sz="4400" spc="-1" strike="noStrike">
              <a:latin typeface="Arial"/>
            </a:endParaRPr>
          </a:p>
        </p:txBody>
      </p:sp>
      <p:sp>
        <p:nvSpPr>
          <p:cNvPr id="147" name="PlaceHolder 2"/>
          <p:cNvSpPr>
            <a:spLocks noGrp="1"/>
          </p:cNvSpPr>
          <p:nvPr>
            <p:ph/>
          </p:nvPr>
        </p:nvSpPr>
        <p:spPr>
          <a:xfrm>
            <a:off x="1032840" y="963720"/>
            <a:ext cx="7798680" cy="4179240"/>
          </a:xfrm>
          <a:prstGeom prst="rect">
            <a:avLst/>
          </a:prstGeom>
          <a:noFill/>
          <a:ln w="0">
            <a:noFill/>
          </a:ln>
        </p:spPr>
        <p:txBody>
          <a:bodyPr lIns="0" rIns="0" tIns="91440" bIns="91440" anchor="t">
            <a:noAutofit/>
          </a:bodyPr>
          <a:p>
            <a:pPr algn="just">
              <a:lnSpc>
                <a:spcPct val="109000"/>
              </a:lnSpc>
              <a:spcBef>
                <a:spcPts val="1199"/>
              </a:spcBef>
              <a:buNone/>
              <a:tabLst>
                <a:tab algn="l" pos="0"/>
              </a:tabLst>
            </a:pPr>
            <a:r>
              <a:rPr b="0" lang="en" sz="1200" spc="-1" strike="noStrike">
                <a:solidFill>
                  <a:srgbClr val="ffffff"/>
                </a:solidFill>
                <a:latin typeface="Arial"/>
                <a:ea typeface="Arial"/>
              </a:rPr>
              <a:t>When applied in building eCommerce sites blockchain will help in:</a:t>
            </a:r>
            <a:endParaRPr b="0" lang="en-IN" sz="1200" spc="-1" strike="noStrike">
              <a:latin typeface="Arial"/>
            </a:endParaRPr>
          </a:p>
          <a:p>
            <a:pPr algn="just">
              <a:lnSpc>
                <a:spcPct val="109000"/>
              </a:lnSpc>
              <a:spcBef>
                <a:spcPts val="1199"/>
              </a:spcBef>
              <a:buNone/>
              <a:tabLst>
                <a:tab algn="l" pos="0"/>
              </a:tabLst>
            </a:pPr>
            <a:endParaRPr b="0" lang="en-IN" sz="300" spc="-1" strike="noStrike">
              <a:latin typeface="Arial"/>
            </a:endParaRPr>
          </a:p>
          <a:p>
            <a:pPr algn="just">
              <a:lnSpc>
                <a:spcPct val="109000"/>
              </a:lnSpc>
              <a:spcBef>
                <a:spcPts val="1199"/>
              </a:spcBef>
              <a:buNone/>
              <a:tabLst>
                <a:tab algn="l" pos="0"/>
              </a:tabLst>
            </a:pPr>
            <a:r>
              <a:rPr b="1" lang="en" sz="1200" spc="-1" strike="noStrike">
                <a:solidFill>
                  <a:srgbClr val="ffffff"/>
                </a:solidFill>
                <a:latin typeface="Arial"/>
                <a:ea typeface="Arial"/>
              </a:rPr>
              <a:t>- Revamping payment methods.</a:t>
            </a:r>
            <a:endParaRPr b="0" lang="en-IN" sz="1200" spc="-1" strike="noStrike">
              <a:latin typeface="Arial"/>
            </a:endParaRPr>
          </a:p>
          <a:p>
            <a:pPr algn="just">
              <a:lnSpc>
                <a:spcPct val="109000"/>
              </a:lnSpc>
              <a:spcBef>
                <a:spcPts val="1199"/>
              </a:spcBef>
              <a:buNone/>
              <a:tabLst>
                <a:tab algn="l" pos="0"/>
              </a:tabLst>
            </a:pPr>
            <a:r>
              <a:rPr b="1" lang="en" sz="1200" spc="-1" strike="noStrike">
                <a:solidFill>
                  <a:srgbClr val="ffffff"/>
                </a:solidFill>
                <a:latin typeface="Arial"/>
                <a:ea typeface="Arial"/>
              </a:rPr>
              <a:t>- </a:t>
            </a:r>
            <a:r>
              <a:rPr b="0" lang="en" sz="1200" spc="-1" strike="noStrike">
                <a:solidFill>
                  <a:srgbClr val="ffffff"/>
                </a:solidFill>
                <a:latin typeface="Arial"/>
                <a:ea typeface="Arial"/>
              </a:rPr>
              <a:t>Only the buyer and seller control the operations. Hence, no third party can manipulate the transactions. No one can devalue or inflate the currencies.</a:t>
            </a:r>
            <a:endParaRPr b="0" lang="en-IN" sz="1200" spc="-1" strike="noStrike">
              <a:latin typeface="Arial"/>
            </a:endParaRPr>
          </a:p>
          <a:p>
            <a:pPr algn="just">
              <a:lnSpc>
                <a:spcPct val="109000"/>
              </a:lnSpc>
              <a:spcBef>
                <a:spcPts val="1199"/>
              </a:spcBef>
              <a:buNone/>
              <a:tabLst>
                <a:tab algn="l" pos="0"/>
              </a:tabLst>
            </a:pPr>
            <a:r>
              <a:rPr b="0" lang="en" sz="1200" spc="-1" strike="noStrike">
                <a:solidFill>
                  <a:srgbClr val="ffffff"/>
                </a:solidFill>
                <a:latin typeface="Arial"/>
                <a:ea typeface="Arial"/>
              </a:rPr>
              <a:t>- Furthermore, cryptocurrencies don’t reveal the identities of the parties. However, the transactions are still transparent, and the details are stored in the decentralized ledger.</a:t>
            </a:r>
            <a:endParaRPr b="0" lang="en-IN" sz="1200" spc="-1" strike="noStrike">
              <a:latin typeface="Arial"/>
            </a:endParaRPr>
          </a:p>
          <a:p>
            <a:pPr algn="just">
              <a:lnSpc>
                <a:spcPct val="109000"/>
              </a:lnSpc>
              <a:spcBef>
                <a:spcPts val="1199"/>
              </a:spcBef>
              <a:buNone/>
              <a:tabLst>
                <a:tab algn="l" pos="0"/>
              </a:tabLst>
            </a:pPr>
            <a:endParaRPr b="0" lang="en-IN" sz="300" spc="-1" strike="noStrike">
              <a:latin typeface="Arial"/>
            </a:endParaRPr>
          </a:p>
          <a:p>
            <a:pPr algn="just">
              <a:lnSpc>
                <a:spcPct val="109000"/>
              </a:lnSpc>
              <a:spcBef>
                <a:spcPts val="1199"/>
              </a:spcBef>
              <a:buNone/>
              <a:tabLst>
                <a:tab algn="l" pos="0"/>
              </a:tabLst>
            </a:pPr>
            <a:r>
              <a:rPr b="1" lang="en" sz="1200" spc="-1" strike="noStrike">
                <a:solidFill>
                  <a:srgbClr val="ffffff"/>
                </a:solidFill>
                <a:latin typeface="Arial"/>
                <a:ea typeface="Arial"/>
              </a:rPr>
              <a:t>- Increasing Security</a:t>
            </a:r>
            <a:endParaRPr b="0" lang="en-IN" sz="1200" spc="-1" strike="noStrike">
              <a:latin typeface="Arial"/>
            </a:endParaRPr>
          </a:p>
          <a:p>
            <a:pPr algn="just">
              <a:lnSpc>
                <a:spcPct val="109000"/>
              </a:lnSpc>
              <a:spcBef>
                <a:spcPts val="1199"/>
              </a:spcBef>
              <a:buNone/>
              <a:tabLst>
                <a:tab algn="l" pos="0"/>
              </a:tabLst>
            </a:pPr>
            <a:r>
              <a:rPr b="0" lang="en" sz="1200" spc="-1" strike="noStrike">
                <a:solidFill>
                  <a:srgbClr val="ffffff"/>
                </a:solidFill>
                <a:latin typeface="Arial"/>
                <a:ea typeface="Arial"/>
              </a:rPr>
              <a:t>- Blockchain does not exhibit any party’s identity. It does not ask a consumer to provide their sensitive data. Instead, it authorizes the consumer to transfer funds from his wallet to a recipient without additional information.</a:t>
            </a:r>
            <a:endParaRPr b="0" lang="en-IN" sz="1200" spc="-1" strike="noStrike">
              <a:latin typeface="Arial"/>
            </a:endParaRPr>
          </a:p>
          <a:p>
            <a:pPr algn="just">
              <a:lnSpc>
                <a:spcPct val="109000"/>
              </a:lnSpc>
              <a:spcBef>
                <a:spcPts val="1199"/>
              </a:spcBef>
              <a:buNone/>
              <a:tabLst>
                <a:tab algn="l" pos="0"/>
              </a:tabLst>
            </a:pP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311760" y="0"/>
            <a:ext cx="8519760" cy="415080"/>
          </a:xfrm>
          <a:prstGeom prst="rect">
            <a:avLst/>
          </a:prstGeom>
          <a:noFill/>
          <a:ln w="0">
            <a:noFill/>
          </a:ln>
        </p:spPr>
        <p:txBody>
          <a:bodyPr lIns="0" rIns="0" tIns="91440" bIns="91440" anchor="t">
            <a:normAutofit fontScale="85000"/>
          </a:bodyPr>
          <a:p>
            <a:pPr algn="ctr">
              <a:buNone/>
            </a:pPr>
            <a:endParaRPr b="0" lang="en-IN" sz="4400" spc="-1" strike="noStrike">
              <a:latin typeface="Arial"/>
            </a:endParaRPr>
          </a:p>
        </p:txBody>
      </p:sp>
      <p:sp>
        <p:nvSpPr>
          <p:cNvPr id="149" name="PlaceHolder 2"/>
          <p:cNvSpPr>
            <a:spLocks noGrp="1"/>
          </p:cNvSpPr>
          <p:nvPr>
            <p:ph/>
          </p:nvPr>
        </p:nvSpPr>
        <p:spPr>
          <a:xfrm>
            <a:off x="1032840" y="963720"/>
            <a:ext cx="7798680" cy="4179240"/>
          </a:xfrm>
          <a:prstGeom prst="rect">
            <a:avLst/>
          </a:prstGeom>
          <a:noFill/>
          <a:ln w="0">
            <a:noFill/>
          </a:ln>
        </p:spPr>
        <p:txBody>
          <a:bodyPr lIns="0" rIns="0" tIns="91440" bIns="91440" anchor="t">
            <a:noAutofit/>
          </a:bodyPr>
          <a:p>
            <a:pPr algn="just">
              <a:lnSpc>
                <a:spcPct val="109000"/>
              </a:lnSpc>
              <a:spcBef>
                <a:spcPts val="1199"/>
              </a:spcBef>
              <a:buNone/>
              <a:tabLst>
                <a:tab algn="l" pos="0"/>
              </a:tabLst>
            </a:pPr>
            <a:r>
              <a:rPr b="1" lang="en" sz="1200" spc="-1" strike="noStrike">
                <a:solidFill>
                  <a:srgbClr val="ffffff"/>
                </a:solidFill>
                <a:latin typeface="Arial"/>
                <a:ea typeface="Arial"/>
              </a:rPr>
              <a:t>- Reducing cost</a:t>
            </a:r>
            <a:endParaRPr b="0" lang="en-IN" sz="1200" spc="-1" strike="noStrike">
              <a:latin typeface="Arial"/>
            </a:endParaRPr>
          </a:p>
          <a:p>
            <a:pPr algn="just">
              <a:lnSpc>
                <a:spcPct val="109000"/>
              </a:lnSpc>
              <a:spcBef>
                <a:spcPts val="1199"/>
              </a:spcBef>
              <a:buNone/>
              <a:tabLst>
                <a:tab algn="l" pos="0"/>
              </a:tabLst>
            </a:pPr>
            <a:r>
              <a:rPr b="1" lang="en" sz="1200" spc="-1" strike="noStrike">
                <a:solidFill>
                  <a:srgbClr val="ffffff"/>
                </a:solidFill>
                <a:latin typeface="Arial"/>
                <a:ea typeface="Arial"/>
              </a:rPr>
              <a:t>- </a:t>
            </a:r>
            <a:r>
              <a:rPr b="0" lang="en" sz="1200" spc="-1" strike="noStrike">
                <a:solidFill>
                  <a:srgbClr val="ffffff"/>
                </a:solidFill>
                <a:latin typeface="Arial"/>
                <a:ea typeface="Arial"/>
              </a:rPr>
              <a:t>When you manage the supply chain with the help of blockchain, you will automatically see reduced costs incurred earlier. For example, automation will eliminate intermediaries and reduce fraud and other threats such as product duplication.</a:t>
            </a:r>
            <a:endParaRPr b="0" lang="en-IN" sz="1200" spc="-1" strike="noStrike">
              <a:latin typeface="Arial"/>
            </a:endParaRPr>
          </a:p>
          <a:p>
            <a:pPr algn="just">
              <a:lnSpc>
                <a:spcPct val="109000"/>
              </a:lnSpc>
              <a:spcBef>
                <a:spcPts val="1199"/>
              </a:spcBef>
              <a:buNone/>
              <a:tabLst>
                <a:tab algn="l" pos="0"/>
              </a:tabLst>
            </a:pPr>
            <a:endParaRPr b="0" lang="en-IN" sz="300" spc="-1" strike="noStrike">
              <a:latin typeface="Arial"/>
            </a:endParaRPr>
          </a:p>
          <a:p>
            <a:pPr algn="just">
              <a:lnSpc>
                <a:spcPct val="109000"/>
              </a:lnSpc>
              <a:spcBef>
                <a:spcPts val="1199"/>
              </a:spcBef>
              <a:buNone/>
              <a:tabLst>
                <a:tab algn="l" pos="0"/>
              </a:tabLst>
            </a:pPr>
            <a:endParaRPr b="0" lang="en-IN" sz="300" spc="-1" strike="noStrike">
              <a:latin typeface="Arial"/>
            </a:endParaRPr>
          </a:p>
          <a:p>
            <a:pPr algn="just">
              <a:lnSpc>
                <a:spcPct val="109000"/>
              </a:lnSpc>
              <a:spcBef>
                <a:spcPts val="1199"/>
              </a:spcBef>
              <a:buNone/>
              <a:tabLst>
                <a:tab algn="l" pos="0"/>
              </a:tabLst>
            </a:pPr>
            <a:r>
              <a:rPr b="1" lang="en" sz="1200" spc="-1" strike="noStrike">
                <a:solidFill>
                  <a:srgbClr val="ffffff"/>
                </a:solidFill>
                <a:latin typeface="Arial"/>
                <a:ea typeface="Arial"/>
              </a:rPr>
              <a:t>- Making a more transparent marketplace.</a:t>
            </a:r>
            <a:endParaRPr b="0" lang="en-IN" sz="1200" spc="-1" strike="noStrike">
              <a:latin typeface="Arial"/>
            </a:endParaRPr>
          </a:p>
          <a:p>
            <a:pPr algn="just">
              <a:lnSpc>
                <a:spcPct val="109000"/>
              </a:lnSpc>
              <a:spcBef>
                <a:spcPts val="1199"/>
              </a:spcBef>
              <a:buNone/>
              <a:tabLst>
                <a:tab algn="l" pos="0"/>
              </a:tabLst>
            </a:pPr>
            <a:r>
              <a:rPr b="0" lang="en" sz="1200" spc="-1" strike="noStrike">
                <a:solidFill>
                  <a:srgbClr val="ffffff"/>
                </a:solidFill>
                <a:latin typeface="Arial"/>
                <a:ea typeface="Arial"/>
              </a:rPr>
              <a:t>- Introducing </a:t>
            </a:r>
            <a:r>
              <a:rPr b="1" lang="en" sz="1200" spc="-1" strike="noStrike">
                <a:solidFill>
                  <a:srgbClr val="ffffff"/>
                </a:solidFill>
                <a:latin typeface="Arial"/>
                <a:ea typeface="Arial"/>
              </a:rPr>
              <a:t>blockchain technology </a:t>
            </a:r>
            <a:r>
              <a:rPr b="0" lang="en" sz="1200" spc="-1" strike="noStrike">
                <a:solidFill>
                  <a:srgbClr val="ffffff"/>
                </a:solidFill>
                <a:latin typeface="Arial"/>
                <a:ea typeface="Arial"/>
              </a:rPr>
              <a:t>can work positively for you. Due to its decentralized nature, any wrongdoings can be tracked instantly. Also, all stakeholders can see who is doing it.</a:t>
            </a:r>
            <a:endParaRPr b="0" lang="en-IN" sz="1200" spc="-1" strike="noStrike">
              <a:latin typeface="Arial"/>
            </a:endParaRPr>
          </a:p>
          <a:p>
            <a:pPr algn="just">
              <a:lnSpc>
                <a:spcPct val="109000"/>
              </a:lnSpc>
              <a:spcBef>
                <a:spcPts val="99"/>
              </a:spcBef>
              <a:buNone/>
              <a:tabLst>
                <a:tab algn="l" pos="0"/>
              </a:tabLst>
            </a:pPr>
            <a:endParaRPr b="0" lang="en-IN" sz="1200" spc="-1" strike="noStrike">
              <a:latin typeface="Arial"/>
            </a:endParaRPr>
          </a:p>
          <a:p>
            <a:pPr algn="just">
              <a:lnSpc>
                <a:spcPct val="109000"/>
              </a:lnSpc>
              <a:spcBef>
                <a:spcPts val="1199"/>
              </a:spcBef>
              <a:buNone/>
              <a:tabLst>
                <a:tab algn="l" pos="0"/>
              </a:tabLst>
            </a:pPr>
            <a:endParaRPr b="0" lang="en-IN" sz="1200" spc="-1" strike="noStrike">
              <a:latin typeface="Arial"/>
            </a:endParaRPr>
          </a:p>
          <a:p>
            <a:pPr algn="just">
              <a:lnSpc>
                <a:spcPct val="109000"/>
              </a:lnSpc>
              <a:spcBef>
                <a:spcPts val="1199"/>
              </a:spcBef>
              <a:buNone/>
              <a:tabLst>
                <a:tab algn="l" pos="0"/>
              </a:tabLst>
            </a:pP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1297440" y="393840"/>
            <a:ext cx="7038360" cy="913320"/>
          </a:xfrm>
          <a:prstGeom prst="rect">
            <a:avLst/>
          </a:prstGeom>
          <a:noFill/>
          <a:ln w="0">
            <a:noFill/>
          </a:ln>
        </p:spPr>
        <p:txBody>
          <a:bodyPr lIns="0" rIns="0" tIns="91440" bIns="91440" anchor="t">
            <a:normAutofit/>
          </a:bodyPr>
          <a:p>
            <a:pPr>
              <a:lnSpc>
                <a:spcPct val="100000"/>
              </a:lnSpc>
              <a:buNone/>
              <a:tabLst>
                <a:tab algn="l" pos="0"/>
              </a:tabLst>
            </a:pPr>
            <a:r>
              <a:rPr b="0" lang="en" sz="2400" spc="-1" strike="noStrike">
                <a:solidFill>
                  <a:srgbClr val="ffffff"/>
                </a:solidFill>
                <a:latin typeface="Montserrat"/>
                <a:ea typeface="Montserrat"/>
              </a:rPr>
              <a:t>Tech Stack</a:t>
            </a:r>
            <a:endParaRPr b="0" lang="en-IN" sz="2400" spc="-1" strike="noStrike">
              <a:latin typeface="Arial"/>
            </a:endParaRPr>
          </a:p>
        </p:txBody>
      </p:sp>
      <p:sp>
        <p:nvSpPr>
          <p:cNvPr id="151" name="PlaceHolder 2"/>
          <p:cNvSpPr>
            <a:spLocks noGrp="1"/>
          </p:cNvSpPr>
          <p:nvPr>
            <p:ph/>
          </p:nvPr>
        </p:nvSpPr>
        <p:spPr>
          <a:xfrm>
            <a:off x="339480" y="1425600"/>
            <a:ext cx="8463960" cy="3717360"/>
          </a:xfrm>
          <a:prstGeom prst="rect">
            <a:avLst/>
          </a:prstGeom>
          <a:noFill/>
          <a:ln w="0">
            <a:noFill/>
          </a:ln>
        </p:spPr>
        <p:txBody>
          <a:bodyPr lIns="0" rIns="0" tIns="91440" bIns="91440" anchor="t">
            <a:noAutofit/>
          </a:bodyPr>
          <a:p>
            <a:pPr algn="just">
              <a:lnSpc>
                <a:spcPct val="150000"/>
              </a:lnSpc>
              <a:buNone/>
              <a:tabLst>
                <a:tab algn="l" pos="0"/>
              </a:tabLst>
            </a:pPr>
            <a:r>
              <a:rPr b="1" lang="en" sz="2000" spc="-1" strike="noStrike">
                <a:solidFill>
                  <a:srgbClr val="ffffff"/>
                </a:solidFill>
                <a:highlight>
                  <a:srgbClr val="1b212c"/>
                </a:highlight>
                <a:latin typeface="Arial"/>
                <a:ea typeface="Arial"/>
              </a:rPr>
              <a:t>Frontend</a:t>
            </a:r>
            <a:endParaRPr b="0" lang="en-IN" sz="2000" spc="-1" strike="noStrike">
              <a:latin typeface="Arial"/>
            </a:endParaRPr>
          </a:p>
          <a:p>
            <a:pPr algn="just">
              <a:lnSpc>
                <a:spcPct val="150000"/>
              </a:lnSpc>
              <a:spcBef>
                <a:spcPts val="1199"/>
              </a:spcBef>
              <a:buNone/>
              <a:tabLst>
                <a:tab algn="l" pos="0"/>
              </a:tabLst>
            </a:pPr>
            <a:r>
              <a:rPr b="1" lang="en" sz="1400" spc="-1" strike="noStrike">
                <a:solidFill>
                  <a:srgbClr val="ffffff"/>
                </a:solidFill>
                <a:highlight>
                  <a:srgbClr val="1b212c"/>
                </a:highlight>
                <a:latin typeface="Arial"/>
                <a:ea typeface="Arial"/>
              </a:rPr>
              <a:t>JavaScript</a:t>
            </a:r>
            <a:endParaRPr b="0" lang="en-IN" sz="1400" spc="-1" strike="noStrike">
              <a:latin typeface="Arial"/>
            </a:endParaRPr>
          </a:p>
          <a:p>
            <a:pPr marL="457200" algn="just">
              <a:lnSpc>
                <a:spcPct val="150000"/>
              </a:lnSpc>
              <a:spcBef>
                <a:spcPts val="1199"/>
              </a:spcBef>
              <a:buNone/>
              <a:tabLst>
                <a:tab algn="l" pos="0"/>
              </a:tabLst>
            </a:pPr>
            <a:r>
              <a:rPr b="0" lang="en" sz="1200" spc="-1" strike="noStrike">
                <a:solidFill>
                  <a:srgbClr val="ffffff"/>
                </a:solidFill>
                <a:highlight>
                  <a:srgbClr val="1b212c"/>
                </a:highlight>
                <a:latin typeface="Arial"/>
                <a:ea typeface="Arial"/>
              </a:rPr>
              <a:t>Javascript</a:t>
            </a:r>
            <a:r>
              <a:rPr b="1" lang="en" sz="1200" spc="-1" strike="noStrike">
                <a:solidFill>
                  <a:srgbClr val="ffffff"/>
                </a:solidFill>
                <a:highlight>
                  <a:srgbClr val="1b212c"/>
                </a:highlight>
                <a:latin typeface="Arial"/>
                <a:ea typeface="Arial"/>
              </a:rPr>
              <a:t> </a:t>
            </a:r>
            <a:r>
              <a:rPr b="0" lang="en" sz="1200" spc="-1" strike="noStrike">
                <a:solidFill>
                  <a:srgbClr val="ffffff"/>
                </a:solidFill>
                <a:highlight>
                  <a:srgbClr val="1b212c"/>
                </a:highlight>
                <a:latin typeface="Arial"/>
                <a:ea typeface="Arial"/>
              </a:rPr>
              <a:t> is a programming language that is one of the core technologies of the World Wide Web, alongside HTML and CSS. Over 97% of websites use JavaScript on the client side for web page behavior, often incorporating third-party libraries. </a:t>
            </a:r>
            <a:endParaRPr b="0" lang="en-IN" sz="1200" spc="-1" strike="noStrike">
              <a:latin typeface="Arial"/>
            </a:endParaRPr>
          </a:p>
          <a:p>
            <a:pPr marL="457200" algn="just">
              <a:lnSpc>
                <a:spcPct val="150000"/>
              </a:lnSpc>
              <a:spcBef>
                <a:spcPts val="1199"/>
              </a:spcBef>
              <a:buNone/>
              <a:tabLst>
                <a:tab algn="l" pos="0"/>
              </a:tabLst>
            </a:pPr>
            <a:r>
              <a:rPr b="0" lang="en" sz="1200" spc="-1" strike="noStrike">
                <a:solidFill>
                  <a:srgbClr val="ffffff"/>
                </a:solidFill>
                <a:highlight>
                  <a:srgbClr val="1b212c"/>
                </a:highlight>
                <a:latin typeface="Arial"/>
                <a:ea typeface="Arial"/>
              </a:rPr>
              <a:t>In this project Javascript is used on frontend for creating different functions for rendering data on pages, </a:t>
            </a:r>
            <a:endParaRPr b="0" lang="en-IN" sz="1200" spc="-1" strike="noStrike">
              <a:latin typeface="Arial"/>
            </a:endParaRPr>
          </a:p>
          <a:p>
            <a:pPr marL="457200" algn="just">
              <a:lnSpc>
                <a:spcPct val="150000"/>
              </a:lnSpc>
              <a:spcBef>
                <a:spcPts val="1199"/>
              </a:spcBef>
              <a:spcAft>
                <a:spcPts val="1199"/>
              </a:spcAft>
              <a:buNone/>
              <a:tabLst>
                <a:tab algn="l" pos="0"/>
              </a:tabLst>
            </a:pP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1297440" y="393840"/>
            <a:ext cx="7038360" cy="913320"/>
          </a:xfrm>
          <a:prstGeom prst="rect">
            <a:avLst/>
          </a:prstGeom>
          <a:noFill/>
          <a:ln w="0">
            <a:noFill/>
          </a:ln>
        </p:spPr>
        <p:txBody>
          <a:bodyPr lIns="0" rIns="0" tIns="91440" bIns="91440" anchor="t">
            <a:normAutofit/>
          </a:bodyPr>
          <a:p>
            <a:pPr algn="ctr">
              <a:buNone/>
            </a:pPr>
            <a:endParaRPr b="0" lang="en-IN" sz="4400" spc="-1" strike="noStrike">
              <a:latin typeface="Arial"/>
            </a:endParaRPr>
          </a:p>
        </p:txBody>
      </p:sp>
      <p:sp>
        <p:nvSpPr>
          <p:cNvPr id="153" name="PlaceHolder 2"/>
          <p:cNvSpPr>
            <a:spLocks noGrp="1"/>
          </p:cNvSpPr>
          <p:nvPr>
            <p:ph/>
          </p:nvPr>
        </p:nvSpPr>
        <p:spPr>
          <a:xfrm>
            <a:off x="339480" y="1400400"/>
            <a:ext cx="8463960" cy="3624840"/>
          </a:xfrm>
          <a:prstGeom prst="rect">
            <a:avLst/>
          </a:prstGeom>
          <a:noFill/>
          <a:ln w="0">
            <a:noFill/>
          </a:ln>
        </p:spPr>
        <p:txBody>
          <a:bodyPr lIns="0" rIns="0" tIns="91440" bIns="91440" anchor="t">
            <a:noAutofit/>
          </a:bodyPr>
          <a:p>
            <a:pPr algn="just">
              <a:lnSpc>
                <a:spcPct val="150000"/>
              </a:lnSpc>
              <a:buNone/>
              <a:tabLst>
                <a:tab algn="l" pos="0"/>
              </a:tabLst>
            </a:pPr>
            <a:r>
              <a:rPr b="1" lang="en" sz="1400" spc="-1" strike="noStrike">
                <a:solidFill>
                  <a:srgbClr val="ffffff"/>
                </a:solidFill>
                <a:highlight>
                  <a:srgbClr val="1b212c"/>
                </a:highlight>
                <a:latin typeface="Arial"/>
                <a:ea typeface="Arial"/>
              </a:rPr>
              <a:t>Next.js(React)</a:t>
            </a:r>
            <a:endParaRPr b="0" lang="en-IN" sz="1400" spc="-1" strike="noStrike">
              <a:latin typeface="Arial"/>
            </a:endParaRPr>
          </a:p>
          <a:p>
            <a:pPr marL="457200" algn="just">
              <a:lnSpc>
                <a:spcPct val="150000"/>
              </a:lnSpc>
              <a:spcBef>
                <a:spcPts val="1199"/>
              </a:spcBef>
              <a:buNone/>
              <a:tabLst>
                <a:tab algn="l" pos="0"/>
              </a:tabLst>
            </a:pPr>
            <a:r>
              <a:rPr b="0" lang="en" sz="1200" spc="-1" strike="noStrike">
                <a:solidFill>
                  <a:srgbClr val="ffffff"/>
                </a:solidFill>
                <a:highlight>
                  <a:srgbClr val="1b212c"/>
                </a:highlight>
                <a:latin typeface="Arial"/>
                <a:ea typeface="Arial"/>
              </a:rPr>
              <a:t>Next.js is an open-source web development framework built on top of Node.js enabling React based web applications functionalities such as server-side rendering.</a:t>
            </a:r>
            <a:endParaRPr b="0" lang="en-IN" sz="1200" spc="-1" strike="noStrike">
              <a:latin typeface="Arial"/>
            </a:endParaRPr>
          </a:p>
          <a:p>
            <a:pPr marL="457200">
              <a:lnSpc>
                <a:spcPct val="115000"/>
              </a:lnSpc>
              <a:spcBef>
                <a:spcPts val="1400"/>
              </a:spcBef>
              <a:buNone/>
              <a:tabLst>
                <a:tab algn="l" pos="0"/>
              </a:tabLst>
            </a:pPr>
            <a:r>
              <a:rPr b="0" lang="en" sz="1200" spc="-1" strike="noStrike">
                <a:solidFill>
                  <a:srgbClr val="ffffff"/>
                </a:solidFill>
                <a:latin typeface="Arial"/>
                <a:ea typeface="Arial"/>
              </a:rPr>
              <a:t>It brings Next JS users three main advantages:</a:t>
            </a:r>
            <a:endParaRPr b="0" lang="en-IN" sz="1200" spc="-1" strike="noStrike">
              <a:latin typeface="Arial"/>
            </a:endParaRPr>
          </a:p>
          <a:p>
            <a:pPr marL="914400" indent="-304920">
              <a:lnSpc>
                <a:spcPct val="115000"/>
              </a:lnSpc>
              <a:spcBef>
                <a:spcPts val="1400"/>
              </a:spcBef>
              <a:buClr>
                <a:srgbClr val="ffffff"/>
              </a:buClr>
              <a:buFont typeface="Arial"/>
              <a:buChar char="●"/>
              <a:tabLst>
                <a:tab algn="l" pos="0"/>
              </a:tabLst>
            </a:pPr>
            <a:r>
              <a:rPr b="0" lang="en" sz="1200" spc="-1" strike="noStrike">
                <a:solidFill>
                  <a:srgbClr val="ffffff"/>
                </a:solidFill>
                <a:latin typeface="Arial"/>
                <a:ea typeface="Arial"/>
              </a:rPr>
              <a:t>Rich user experience (easier and faster)</a:t>
            </a:r>
            <a:endParaRPr b="0" lang="en-IN" sz="1200" spc="-1" strike="noStrike">
              <a:latin typeface="Arial"/>
            </a:endParaRPr>
          </a:p>
          <a:p>
            <a:pPr marL="914400" indent="-304920">
              <a:lnSpc>
                <a:spcPct val="115000"/>
              </a:lnSpc>
              <a:buClr>
                <a:srgbClr val="ffffff"/>
              </a:buClr>
              <a:buFont typeface="Arial"/>
              <a:buChar char="●"/>
              <a:tabLst>
                <a:tab algn="l" pos="0"/>
              </a:tabLst>
            </a:pPr>
            <a:r>
              <a:rPr b="0" lang="en" sz="1200" spc="-1" strike="noStrike">
                <a:solidFill>
                  <a:srgbClr val="ffffff"/>
                </a:solidFill>
                <a:latin typeface="Arial"/>
                <a:ea typeface="Arial"/>
              </a:rPr>
              <a:t>Outstanding performance (also easier and faster)</a:t>
            </a:r>
            <a:endParaRPr b="0" lang="en-IN" sz="1200" spc="-1" strike="noStrike">
              <a:latin typeface="Arial"/>
            </a:endParaRPr>
          </a:p>
          <a:p>
            <a:pPr marL="914400" indent="-304920">
              <a:lnSpc>
                <a:spcPct val="115000"/>
              </a:lnSpc>
              <a:buClr>
                <a:srgbClr val="ffffff"/>
              </a:buClr>
              <a:buFont typeface="Arial"/>
              <a:buChar char="●"/>
              <a:tabLst>
                <a:tab algn="l" pos="0"/>
              </a:tabLst>
            </a:pPr>
            <a:r>
              <a:rPr b="0" lang="en" sz="1200" spc="-1" strike="noStrike">
                <a:solidFill>
                  <a:srgbClr val="ffffff"/>
                </a:solidFill>
                <a:highlight>
                  <a:srgbClr val="1b212c"/>
                </a:highlight>
                <a:latin typeface="Arial"/>
                <a:ea typeface="Arial"/>
              </a:rPr>
              <a:t>Automatic Routing through pages</a:t>
            </a:r>
            <a:endParaRPr b="0" lang="en-IN" sz="1200" spc="-1" strike="noStrike">
              <a:latin typeface="Arial"/>
            </a:endParaRPr>
          </a:p>
          <a:p>
            <a:pPr marL="914400" indent="-304920">
              <a:lnSpc>
                <a:spcPct val="115000"/>
              </a:lnSpc>
              <a:buClr>
                <a:srgbClr val="ffffff"/>
              </a:buClr>
              <a:buFont typeface="Arial"/>
              <a:buChar char="●"/>
              <a:tabLst>
                <a:tab algn="l" pos="0"/>
              </a:tabLst>
            </a:pPr>
            <a:r>
              <a:rPr b="0" lang="en" sz="1200" spc="-1" strike="noStrike">
                <a:solidFill>
                  <a:srgbClr val="ffffff"/>
                </a:solidFill>
                <a:latin typeface="Arial"/>
                <a:ea typeface="Arial"/>
              </a:rPr>
              <a:t>Great server-side rendering</a:t>
            </a:r>
            <a:endParaRPr b="0" lang="en-IN" sz="1200" spc="-1" strike="noStrike">
              <a:latin typeface="Arial"/>
            </a:endParaRPr>
          </a:p>
          <a:p>
            <a:pPr>
              <a:lnSpc>
                <a:spcPct val="115000"/>
              </a:lnSpc>
              <a:spcBef>
                <a:spcPts val="1199"/>
              </a:spcBef>
              <a:buNone/>
              <a:tabLst>
                <a:tab algn="l" pos="0"/>
              </a:tabLst>
            </a:pPr>
            <a:r>
              <a:rPr b="0" lang="en" sz="1200" spc="-1" strike="noStrike">
                <a:solidFill>
                  <a:srgbClr val="ffffff"/>
                </a:solidFill>
                <a:latin typeface="Arial"/>
                <a:ea typeface="Arial"/>
              </a:rPr>
              <a:t>	</a:t>
            </a:r>
            <a:r>
              <a:rPr b="0" lang="en" sz="1200" spc="-1" strike="noStrike">
                <a:solidFill>
                  <a:srgbClr val="ffffff"/>
                </a:solidFill>
                <a:latin typeface="Arial"/>
                <a:ea typeface="Arial"/>
              </a:rPr>
              <a:t>In this project Next.js is used with tailwindcss to create and design entire UI of the website.</a:t>
            </a:r>
            <a:endParaRPr b="0" lang="en-IN" sz="1200" spc="-1" strike="noStrike">
              <a:latin typeface="Arial"/>
            </a:endParaRPr>
          </a:p>
          <a:p>
            <a:pPr marL="457200" algn="just">
              <a:lnSpc>
                <a:spcPct val="150000"/>
              </a:lnSpc>
              <a:spcBef>
                <a:spcPts val="1199"/>
              </a:spcBef>
              <a:spcAft>
                <a:spcPts val="1199"/>
              </a:spcAft>
              <a:buNone/>
              <a:tabLst>
                <a:tab algn="l" pos="0"/>
              </a:tabLst>
            </a:pP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1297440" y="393840"/>
            <a:ext cx="7038360" cy="913320"/>
          </a:xfrm>
          <a:prstGeom prst="rect">
            <a:avLst/>
          </a:prstGeom>
          <a:noFill/>
          <a:ln w="0">
            <a:noFill/>
          </a:ln>
        </p:spPr>
        <p:txBody>
          <a:bodyPr lIns="0" rIns="0" tIns="91440" bIns="91440" anchor="t">
            <a:normAutofit/>
          </a:bodyPr>
          <a:p>
            <a:pPr algn="ctr">
              <a:buNone/>
            </a:pPr>
            <a:endParaRPr b="0" lang="en-IN" sz="4400" spc="-1" strike="noStrike">
              <a:latin typeface="Arial"/>
            </a:endParaRPr>
          </a:p>
        </p:txBody>
      </p:sp>
      <p:sp>
        <p:nvSpPr>
          <p:cNvPr id="155" name="PlaceHolder 2"/>
          <p:cNvSpPr>
            <a:spLocks noGrp="1"/>
          </p:cNvSpPr>
          <p:nvPr>
            <p:ph/>
          </p:nvPr>
        </p:nvSpPr>
        <p:spPr>
          <a:xfrm>
            <a:off x="339480" y="1400400"/>
            <a:ext cx="8463960" cy="3624840"/>
          </a:xfrm>
          <a:prstGeom prst="rect">
            <a:avLst/>
          </a:prstGeom>
          <a:noFill/>
          <a:ln w="0">
            <a:noFill/>
          </a:ln>
        </p:spPr>
        <p:txBody>
          <a:bodyPr lIns="0" rIns="0" tIns="91440" bIns="91440" anchor="t">
            <a:noAutofit/>
          </a:bodyPr>
          <a:p>
            <a:pPr marL="457200" algn="just">
              <a:lnSpc>
                <a:spcPct val="150000"/>
              </a:lnSpc>
              <a:buNone/>
              <a:tabLst>
                <a:tab algn="l" pos="0"/>
              </a:tabLst>
            </a:pPr>
            <a:r>
              <a:rPr b="1" lang="en" sz="2000" spc="-1" strike="noStrike">
                <a:solidFill>
                  <a:srgbClr val="ffffff"/>
                </a:solidFill>
                <a:highlight>
                  <a:srgbClr val="1b212c"/>
                </a:highlight>
                <a:latin typeface="Arial"/>
                <a:ea typeface="Arial"/>
              </a:rPr>
              <a:t>CSS and Design</a:t>
            </a:r>
            <a:endParaRPr b="0" lang="en-IN" sz="2000" spc="-1" strike="noStrike">
              <a:latin typeface="Arial"/>
            </a:endParaRPr>
          </a:p>
          <a:p>
            <a:pPr marL="457200" algn="just">
              <a:lnSpc>
                <a:spcPct val="150000"/>
              </a:lnSpc>
              <a:spcBef>
                <a:spcPts val="1199"/>
              </a:spcBef>
              <a:buNone/>
              <a:tabLst>
                <a:tab algn="l" pos="0"/>
              </a:tabLst>
            </a:pPr>
            <a:r>
              <a:rPr b="1" lang="en" sz="1400" spc="-1" strike="noStrike">
                <a:solidFill>
                  <a:srgbClr val="ffffff"/>
                </a:solidFill>
                <a:highlight>
                  <a:srgbClr val="1b212c"/>
                </a:highlight>
                <a:latin typeface="Arial"/>
                <a:ea typeface="Arial"/>
              </a:rPr>
              <a:t>TailwindCSS</a:t>
            </a:r>
            <a:endParaRPr b="0" lang="en-IN" sz="1400" spc="-1" strike="noStrike">
              <a:latin typeface="Arial"/>
            </a:endParaRPr>
          </a:p>
          <a:p>
            <a:pPr marL="457200" algn="just">
              <a:lnSpc>
                <a:spcPct val="115000"/>
              </a:lnSpc>
              <a:spcBef>
                <a:spcPts val="1199"/>
              </a:spcBef>
              <a:buNone/>
              <a:tabLst>
                <a:tab algn="l" pos="0"/>
              </a:tabLst>
            </a:pPr>
            <a:r>
              <a:rPr b="0" lang="en" sz="1200" spc="-1" strike="noStrike">
                <a:solidFill>
                  <a:srgbClr val="ffffff"/>
                </a:solidFill>
                <a:highlight>
                  <a:srgbClr val="1b212c"/>
                </a:highlight>
                <a:latin typeface="Roboto"/>
                <a:ea typeface="Roboto"/>
              </a:rPr>
              <a:t>A utility-first CSS framework packed with classes that can be composed to build any design, directly in          your markup.</a:t>
            </a:r>
            <a:endParaRPr b="0" lang="en-IN" sz="1200" spc="-1" strike="noStrike">
              <a:latin typeface="Arial"/>
            </a:endParaRPr>
          </a:p>
          <a:p>
            <a:pPr marL="457200">
              <a:lnSpc>
                <a:spcPct val="100000"/>
              </a:lnSpc>
              <a:spcBef>
                <a:spcPts val="1400"/>
              </a:spcBef>
              <a:buNone/>
              <a:tabLst>
                <a:tab algn="l" pos="0"/>
              </a:tabLst>
            </a:pPr>
            <a:r>
              <a:rPr b="0" lang="en" sz="1200" spc="-1" strike="noStrike">
                <a:solidFill>
                  <a:srgbClr val="ffffff"/>
                </a:solidFill>
                <a:latin typeface="Arial"/>
                <a:ea typeface="Arial"/>
              </a:rPr>
              <a:t>Some advantages of using TailwindCSS are:</a:t>
            </a:r>
            <a:endParaRPr b="0" lang="en-IN" sz="1200" spc="-1" strike="noStrike">
              <a:latin typeface="Arial"/>
            </a:endParaRPr>
          </a:p>
          <a:p>
            <a:pPr marL="914400" indent="-304920">
              <a:lnSpc>
                <a:spcPct val="115000"/>
              </a:lnSpc>
              <a:spcBef>
                <a:spcPts val="1400"/>
              </a:spcBef>
              <a:buClr>
                <a:srgbClr val="ffffff"/>
              </a:buClr>
              <a:buFont typeface="Arial"/>
              <a:buChar char="-"/>
              <a:tabLst>
                <a:tab algn="l" pos="0"/>
              </a:tabLst>
            </a:pPr>
            <a:r>
              <a:rPr b="0" lang="en" sz="1200" spc="-1" strike="noStrike">
                <a:solidFill>
                  <a:srgbClr val="ffffff"/>
                </a:solidFill>
                <a:latin typeface="Arial"/>
                <a:ea typeface="Arial"/>
              </a:rPr>
              <a:t>Easy to implement</a:t>
            </a:r>
            <a:endParaRPr b="0" lang="en-IN" sz="1200" spc="-1" strike="noStrike">
              <a:latin typeface="Arial"/>
            </a:endParaRPr>
          </a:p>
          <a:p>
            <a:pPr marL="914400" indent="-304920">
              <a:lnSpc>
                <a:spcPct val="115000"/>
              </a:lnSpc>
              <a:buClr>
                <a:srgbClr val="ffffff"/>
              </a:buClr>
              <a:buFont typeface="Arial"/>
              <a:buChar char="-"/>
              <a:tabLst>
                <a:tab algn="l" pos="0"/>
              </a:tabLst>
            </a:pPr>
            <a:r>
              <a:rPr b="0" lang="en" sz="1200" spc="-1" strike="noStrike">
                <a:solidFill>
                  <a:srgbClr val="ffffff"/>
                </a:solidFill>
                <a:latin typeface="Arial"/>
                <a:ea typeface="Arial"/>
              </a:rPr>
              <a:t>Responsiveness</a:t>
            </a:r>
            <a:endParaRPr b="0" lang="en-IN" sz="1200" spc="-1" strike="noStrike">
              <a:latin typeface="Arial"/>
            </a:endParaRPr>
          </a:p>
          <a:p>
            <a:pPr marL="914400" indent="-304920">
              <a:lnSpc>
                <a:spcPct val="115000"/>
              </a:lnSpc>
              <a:buClr>
                <a:srgbClr val="ffffff"/>
              </a:buClr>
              <a:buFont typeface="Arial"/>
              <a:buChar char="-"/>
              <a:tabLst>
                <a:tab algn="l" pos="0"/>
              </a:tabLst>
            </a:pPr>
            <a:r>
              <a:rPr b="0" lang="en" sz="1200" spc="-1" strike="noStrike">
                <a:solidFill>
                  <a:srgbClr val="ffffff"/>
                </a:solidFill>
                <a:latin typeface="Arial"/>
                <a:ea typeface="Arial"/>
              </a:rPr>
              <a:t>Faster to implement designs</a:t>
            </a:r>
            <a:endParaRPr b="0" lang="en-IN" sz="1200" spc="-1" strike="noStrike">
              <a:latin typeface="Arial"/>
            </a:endParaRPr>
          </a:p>
          <a:p>
            <a:pPr>
              <a:lnSpc>
                <a:spcPct val="100000"/>
              </a:lnSpc>
              <a:spcBef>
                <a:spcPts val="1400"/>
              </a:spcBef>
              <a:buNone/>
              <a:tabLst>
                <a:tab algn="l" pos="0"/>
              </a:tabLst>
            </a:pPr>
            <a:r>
              <a:rPr b="0" lang="en" sz="1200" spc="-1" strike="noStrike">
                <a:solidFill>
                  <a:srgbClr val="ffffff"/>
                </a:solidFill>
                <a:latin typeface="Arial"/>
                <a:ea typeface="Arial"/>
              </a:rPr>
              <a:t>In this project TailwindCSS is used to design different components like navbar, footer, buttons and forms</a:t>
            </a:r>
            <a:endParaRPr b="0" lang="en-IN" sz="1200" spc="-1" strike="noStrike">
              <a:latin typeface="Arial"/>
            </a:endParaRPr>
          </a:p>
          <a:p>
            <a:pPr>
              <a:lnSpc>
                <a:spcPct val="115000"/>
              </a:lnSpc>
              <a:spcBef>
                <a:spcPts val="400"/>
              </a:spcBef>
              <a:buNone/>
              <a:tabLst>
                <a:tab algn="l" pos="0"/>
              </a:tabLst>
            </a:pPr>
            <a:endParaRPr b="0" lang="en-IN" sz="1100" spc="-1" strike="noStrike">
              <a:latin typeface="Arial"/>
            </a:endParaRPr>
          </a:p>
          <a:p>
            <a:pPr algn="just">
              <a:lnSpc>
                <a:spcPct val="115000"/>
              </a:lnSpc>
              <a:spcBef>
                <a:spcPts val="1199"/>
              </a:spcBef>
              <a:buNone/>
              <a:tabLst>
                <a:tab algn="l" pos="0"/>
              </a:tabLst>
            </a:pPr>
            <a:endParaRPr b="0" lang="en-IN" sz="1200" spc="-1" strike="noStrike">
              <a:latin typeface="Arial"/>
            </a:endParaRPr>
          </a:p>
          <a:p>
            <a:pPr algn="just">
              <a:lnSpc>
                <a:spcPct val="115000"/>
              </a:lnSpc>
              <a:spcBef>
                <a:spcPts val="1199"/>
              </a:spcBef>
              <a:spcAft>
                <a:spcPts val="1199"/>
              </a:spcAft>
              <a:buNone/>
              <a:tabLst>
                <a:tab algn="l" pos="0"/>
              </a:tabLst>
            </a:pP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1297440" y="393840"/>
            <a:ext cx="7038360" cy="913320"/>
          </a:xfrm>
          <a:prstGeom prst="rect">
            <a:avLst/>
          </a:prstGeom>
          <a:noFill/>
          <a:ln w="0">
            <a:noFill/>
          </a:ln>
        </p:spPr>
        <p:txBody>
          <a:bodyPr lIns="0" rIns="0" tIns="91440" bIns="91440" anchor="t">
            <a:normAutofit/>
          </a:bodyPr>
          <a:p>
            <a:pPr algn="ctr">
              <a:buNone/>
            </a:pPr>
            <a:endParaRPr b="0" lang="en-IN" sz="4400" spc="-1" strike="noStrike">
              <a:latin typeface="Arial"/>
            </a:endParaRPr>
          </a:p>
        </p:txBody>
      </p:sp>
      <p:sp>
        <p:nvSpPr>
          <p:cNvPr id="157" name="PlaceHolder 2"/>
          <p:cNvSpPr>
            <a:spLocks noGrp="1"/>
          </p:cNvSpPr>
          <p:nvPr>
            <p:ph/>
          </p:nvPr>
        </p:nvSpPr>
        <p:spPr>
          <a:xfrm>
            <a:off x="298080" y="1386360"/>
            <a:ext cx="8463960" cy="3714840"/>
          </a:xfrm>
          <a:prstGeom prst="rect">
            <a:avLst/>
          </a:prstGeom>
          <a:noFill/>
          <a:ln w="0">
            <a:noFill/>
          </a:ln>
        </p:spPr>
        <p:txBody>
          <a:bodyPr lIns="0" rIns="0" tIns="91440" bIns="91440" anchor="t">
            <a:noAutofit/>
          </a:bodyPr>
          <a:p>
            <a:pPr marL="457200" algn="just">
              <a:lnSpc>
                <a:spcPct val="150000"/>
              </a:lnSpc>
              <a:buNone/>
              <a:tabLst>
                <a:tab algn="l" pos="0"/>
              </a:tabLst>
            </a:pPr>
            <a:r>
              <a:rPr b="1" lang="en" sz="2000" spc="-1" strike="noStrike">
                <a:solidFill>
                  <a:srgbClr val="ffffff"/>
                </a:solidFill>
                <a:highlight>
                  <a:srgbClr val="1b212c"/>
                </a:highlight>
                <a:latin typeface="Arial"/>
                <a:ea typeface="Arial"/>
              </a:rPr>
              <a:t>Blockchain</a:t>
            </a:r>
            <a:endParaRPr b="0" lang="en-IN" sz="2000" spc="-1" strike="noStrike">
              <a:latin typeface="Arial"/>
            </a:endParaRPr>
          </a:p>
          <a:p>
            <a:pPr marL="457200" algn="just">
              <a:lnSpc>
                <a:spcPct val="150000"/>
              </a:lnSpc>
              <a:spcBef>
                <a:spcPts val="1199"/>
              </a:spcBef>
              <a:buNone/>
              <a:tabLst>
                <a:tab algn="l" pos="0"/>
              </a:tabLst>
            </a:pPr>
            <a:r>
              <a:rPr b="1" lang="en" sz="1400" spc="-1" strike="noStrike">
                <a:solidFill>
                  <a:srgbClr val="ffffff"/>
                </a:solidFill>
                <a:highlight>
                  <a:srgbClr val="1b212c"/>
                </a:highlight>
                <a:latin typeface="Arial"/>
                <a:ea typeface="Arial"/>
              </a:rPr>
              <a:t>Solidity</a:t>
            </a:r>
            <a:endParaRPr b="0" lang="en-IN" sz="1400" spc="-1" strike="noStrike">
              <a:latin typeface="Arial"/>
            </a:endParaRPr>
          </a:p>
          <a:p>
            <a:pPr marL="457200" algn="just">
              <a:lnSpc>
                <a:spcPct val="150000"/>
              </a:lnSpc>
              <a:spcBef>
                <a:spcPts val="1199"/>
              </a:spcBef>
              <a:buNone/>
              <a:tabLst>
                <a:tab algn="l" pos="0"/>
              </a:tabLst>
            </a:pPr>
            <a:r>
              <a:rPr b="0" lang="en" sz="1200" spc="-1" strike="noStrike">
                <a:solidFill>
                  <a:srgbClr val="ffffff"/>
                </a:solidFill>
                <a:highlight>
                  <a:srgbClr val="1b212c"/>
                </a:highlight>
                <a:latin typeface="Arial"/>
                <a:ea typeface="Arial"/>
              </a:rPr>
              <a:t>Solidity is an object-oriented programming language for implementing smart contracts on various blockchain platforms,</a:t>
            </a:r>
            <a:r>
              <a:rPr b="0" lang="en" sz="1400" spc="-1" strike="noStrike">
                <a:solidFill>
                  <a:srgbClr val="ffffff"/>
                </a:solidFill>
                <a:highlight>
                  <a:srgbClr val="1b212c"/>
                </a:highlight>
                <a:latin typeface="Arial"/>
                <a:ea typeface="Arial"/>
              </a:rPr>
              <a:t> </a:t>
            </a:r>
            <a:r>
              <a:rPr b="0" lang="en" sz="1200" spc="-1" strike="noStrike">
                <a:solidFill>
                  <a:srgbClr val="ffffff"/>
                </a:solidFill>
                <a:highlight>
                  <a:srgbClr val="1b212c"/>
                </a:highlight>
                <a:latin typeface="Arial"/>
                <a:ea typeface="Arial"/>
              </a:rPr>
              <a:t>most notably, the Ethereum blockchain. Programs in Solidity run on Ethereum Virtual Machine. </a:t>
            </a:r>
            <a:endParaRPr b="0" lang="en-IN" sz="1200" spc="-1" strike="noStrike">
              <a:latin typeface="Arial"/>
            </a:endParaRPr>
          </a:p>
          <a:p>
            <a:pPr marL="457200" algn="just">
              <a:lnSpc>
                <a:spcPct val="150000"/>
              </a:lnSpc>
              <a:spcBef>
                <a:spcPts val="1199"/>
              </a:spcBef>
              <a:buNone/>
              <a:tabLst>
                <a:tab algn="l" pos="0"/>
              </a:tabLst>
            </a:pPr>
            <a:r>
              <a:rPr b="0" lang="en" sz="1200" spc="-1" strike="noStrike">
                <a:solidFill>
                  <a:srgbClr val="ffffff"/>
                </a:solidFill>
                <a:highlight>
                  <a:srgbClr val="1b212c"/>
                </a:highlight>
                <a:latin typeface="Arial"/>
                <a:ea typeface="Arial"/>
              </a:rPr>
              <a:t>In this project solidity is used to develop smart contracts for items and marketplace. These smart contracts will help in recording and querying data from the blockchain.</a:t>
            </a:r>
            <a:endParaRPr b="0" lang="en-IN" sz="1200" spc="-1" strike="noStrike">
              <a:latin typeface="Arial"/>
            </a:endParaRPr>
          </a:p>
          <a:p>
            <a:pPr marL="457200" algn="just">
              <a:lnSpc>
                <a:spcPct val="150000"/>
              </a:lnSpc>
              <a:spcBef>
                <a:spcPts val="1199"/>
              </a:spcBef>
              <a:spcAft>
                <a:spcPts val="1199"/>
              </a:spcAft>
              <a:buNone/>
              <a:tabLst>
                <a:tab algn="l" pos="0"/>
              </a:tabLst>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1297440" y="393840"/>
            <a:ext cx="7038360" cy="913320"/>
          </a:xfrm>
          <a:prstGeom prst="rect">
            <a:avLst/>
          </a:prstGeom>
          <a:noFill/>
          <a:ln w="0">
            <a:noFill/>
          </a:ln>
        </p:spPr>
        <p:txBody>
          <a:bodyPr lIns="0" rIns="0" tIns="91440" bIns="91440" anchor="t">
            <a:normAutofit/>
          </a:bodyPr>
          <a:p>
            <a:pPr algn="ctr">
              <a:buNone/>
            </a:pPr>
            <a:endParaRPr b="0" lang="en-IN" sz="4400" spc="-1" strike="noStrike">
              <a:latin typeface="Arial"/>
            </a:endParaRPr>
          </a:p>
        </p:txBody>
      </p:sp>
      <p:sp>
        <p:nvSpPr>
          <p:cNvPr id="159" name="PlaceHolder 2"/>
          <p:cNvSpPr>
            <a:spLocks noGrp="1"/>
          </p:cNvSpPr>
          <p:nvPr>
            <p:ph/>
          </p:nvPr>
        </p:nvSpPr>
        <p:spPr>
          <a:xfrm>
            <a:off x="298080" y="1386360"/>
            <a:ext cx="8463960" cy="3714840"/>
          </a:xfrm>
          <a:prstGeom prst="rect">
            <a:avLst/>
          </a:prstGeom>
          <a:noFill/>
          <a:ln w="0">
            <a:noFill/>
          </a:ln>
        </p:spPr>
        <p:txBody>
          <a:bodyPr lIns="0" rIns="0" tIns="91440" bIns="91440" anchor="t">
            <a:noAutofit/>
          </a:bodyPr>
          <a:p>
            <a:pPr marL="457200" algn="just">
              <a:lnSpc>
                <a:spcPct val="150000"/>
              </a:lnSpc>
              <a:buNone/>
              <a:tabLst>
                <a:tab algn="l" pos="0"/>
              </a:tabLst>
            </a:pPr>
            <a:r>
              <a:rPr b="1" lang="en" sz="1400" spc="-1" strike="noStrike">
                <a:solidFill>
                  <a:srgbClr val="ffffff"/>
                </a:solidFill>
                <a:highlight>
                  <a:srgbClr val="1b212c"/>
                </a:highlight>
                <a:latin typeface="Arial"/>
                <a:ea typeface="Arial"/>
              </a:rPr>
              <a:t>Hardhat</a:t>
            </a:r>
            <a:endParaRPr b="0" lang="en-IN" sz="1400" spc="-1" strike="noStrike">
              <a:latin typeface="Arial"/>
            </a:endParaRPr>
          </a:p>
          <a:p>
            <a:pPr marL="457200" algn="just">
              <a:lnSpc>
                <a:spcPct val="150000"/>
              </a:lnSpc>
              <a:spcBef>
                <a:spcPts val="1199"/>
              </a:spcBef>
              <a:buNone/>
              <a:tabLst>
                <a:tab algn="l" pos="0"/>
              </a:tabLst>
            </a:pPr>
            <a:r>
              <a:rPr b="0" lang="en" sz="1200" spc="-1" strike="noStrike">
                <a:solidFill>
                  <a:srgbClr val="ffffff"/>
                </a:solidFill>
                <a:highlight>
                  <a:srgbClr val="1b212c"/>
                </a:highlight>
                <a:latin typeface="Arial"/>
                <a:ea typeface="Arial"/>
              </a:rPr>
              <a:t>Hardhat is a development environment to compile, deploy, test, and debug your Ethereum software. It helps developers manage and automate recurring tasks in the process of building smart contracts and dApps, </a:t>
            </a:r>
            <a:r>
              <a:rPr b="0" lang="en" sz="1200" spc="-1" strike="noStrike">
                <a:solidFill>
                  <a:srgbClr val="ffffff"/>
                </a:solidFill>
                <a:highlight>
                  <a:srgbClr val="1b212c"/>
                </a:highlight>
                <a:latin typeface="Roboto"/>
                <a:ea typeface="Roboto"/>
              </a:rPr>
              <a:t>as well as easily introducing more functionality around this workflow. This means compiling, running and testing smart contracts at the very core.</a:t>
            </a:r>
            <a:endParaRPr b="0" lang="en-IN" sz="1200" spc="-1" strike="noStrike">
              <a:latin typeface="Arial"/>
            </a:endParaRPr>
          </a:p>
          <a:p>
            <a:pPr marL="457200" algn="just">
              <a:lnSpc>
                <a:spcPct val="150000"/>
              </a:lnSpc>
              <a:spcBef>
                <a:spcPts val="1199"/>
              </a:spcBef>
              <a:buNone/>
              <a:tabLst>
                <a:tab algn="l" pos="0"/>
              </a:tabLst>
            </a:pPr>
            <a:r>
              <a:rPr b="0" lang="en" sz="1200" spc="-1" strike="noStrike">
                <a:solidFill>
                  <a:srgbClr val="ffffff"/>
                </a:solidFill>
                <a:highlight>
                  <a:srgbClr val="1b212c"/>
                </a:highlight>
                <a:latin typeface="Roboto"/>
                <a:ea typeface="Roboto"/>
              </a:rPr>
              <a:t>In this project Hardhat is used to create and run scripts for testing and deploying smart contracts to              ethereum.</a:t>
            </a:r>
            <a:endParaRPr b="0" lang="en-IN" sz="1200" spc="-1" strike="noStrike">
              <a:latin typeface="Arial"/>
            </a:endParaRPr>
          </a:p>
          <a:p>
            <a:pPr marL="457200" algn="just">
              <a:lnSpc>
                <a:spcPct val="150000"/>
              </a:lnSpc>
              <a:spcBef>
                <a:spcPts val="1199"/>
              </a:spcBef>
              <a:spcAft>
                <a:spcPts val="1199"/>
              </a:spcAft>
              <a:buNone/>
              <a:tabLst>
                <a:tab algn="l" pos="0"/>
              </a:tabLst>
            </a:pPr>
            <a:r>
              <a:rPr b="0" lang="en" sz="1200" spc="-1" strike="noStrike">
                <a:solidFill>
                  <a:srgbClr val="ffffff"/>
                </a:solidFill>
                <a:highlight>
                  <a:srgbClr val="1b212c"/>
                </a:highlight>
                <a:latin typeface="Roboto"/>
                <a:ea typeface="Roboto"/>
              </a:rPr>
              <a:t>	</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TotalTime>
  <Application>LibreOffice/7.3.5.2$Linux_X86_64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2022-09-20T01:54:16Z</dcterms:modified>
  <cp:revision>3</cp:revision>
  <dc:subject/>
  <dc:title/>
</cp:coreProperties>
</file>

<file path=docProps/custom.xml><?xml version="1.0" encoding="utf-8"?>
<Properties xmlns="http://schemas.openxmlformats.org/officeDocument/2006/custom-properties" xmlns:vt="http://schemas.openxmlformats.org/officeDocument/2006/docPropsVTypes"/>
</file>