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lvl="0">
      <a:defRPr lang="en-US"/>
    </a:defPPr>
    <a:lvl1pPr lvl="0"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1pPr>
    <a:lvl2pPr marL="2193925" lvl="1" indent="-1736725"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2pPr>
    <a:lvl3pPr marL="4387850" lvl="2" indent="-3473450"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3pPr>
    <a:lvl4pPr marL="6583363" lvl="3" indent="-5211763"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4pPr>
    <a:lvl5pPr marL="8777288" lvl="4" indent="-6948488" algn="l" defTabSz="2193925" rtl="0" fontAlgn="base">
      <a:spcBef>
        <a:spcPct val="0"/>
      </a:spcBef>
      <a:spcAft>
        <a:spcPct val="0"/>
      </a:spcAft>
      <a:defRPr sz="8600" kern="1200">
        <a:solidFill>
          <a:schemeClr val="tx1"/>
        </a:solidFill>
        <a:latin typeface="Arial" pitchFamily="-107" charset="0"/>
        <a:ea typeface="ＭＳ Ｐゴシック" pitchFamily="-107" charset="-128"/>
        <a:cs typeface="ＭＳ Ｐゴシック" pitchFamily="-107" charset="-128"/>
      </a:defRPr>
    </a:lvl5pPr>
    <a:lvl6pPr marL="2286000" lvl="5"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6pPr>
    <a:lvl7pPr marL="2743200" lvl="6"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7pPr>
    <a:lvl8pPr marL="3200400" lvl="7"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8pPr>
    <a:lvl9pPr marL="3657600" lvl="8" algn="l" defTabSz="457200" rtl="0" eaLnBrk="1" latinLnBrk="0" hangingPunct="1">
      <a:defRPr sz="8600" kern="1200">
        <a:solidFill>
          <a:schemeClr val="tx1"/>
        </a:solidFill>
        <a:latin typeface="Arial" pitchFamily="-107" charset="0"/>
        <a:ea typeface="ＭＳ Ｐゴシック" pitchFamily="-107" charset="-128"/>
        <a:cs typeface="ＭＳ Ｐゴシック" pitchFamily="-107" charset="-128"/>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 d="100"/>
          <a:sy n="17" d="100"/>
        </p:scale>
        <p:origin x="1522" y="77"/>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2194560"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2194560" fontAlgn="auto">
              <a:spcBef>
                <a:spcPts val="0"/>
              </a:spcBef>
              <a:spcAft>
                <a:spcPts val="0"/>
              </a:spcAft>
              <a:defRPr sz="1200">
                <a:latin typeface="+mn-lt"/>
                <a:ea typeface="+mn-ea"/>
                <a:cs typeface="+mn-cs"/>
              </a:defRPr>
            </a:lvl1pPr>
          </a:lstStyle>
          <a:p>
            <a:pPr>
              <a:defRPr/>
            </a:pPr>
            <a:fld id="{39B9E5EC-0846-6941-8703-CD90130FC354}" type="datetime1">
              <a:rPr lang="en-US"/>
              <a:pPr>
                <a:defRPr/>
              </a:pPr>
              <a:t>12/13/2022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2194560"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2194560" fontAlgn="auto">
              <a:spcBef>
                <a:spcPts val="0"/>
              </a:spcBef>
              <a:spcAft>
                <a:spcPts val="0"/>
              </a:spcAft>
              <a:defRPr sz="1200">
                <a:latin typeface="+mn-lt"/>
                <a:ea typeface="+mn-ea"/>
                <a:cs typeface="+mn-cs"/>
              </a:defRPr>
            </a:lvl1pPr>
          </a:lstStyle>
          <a:p>
            <a:pPr>
              <a:defRPr/>
            </a:pPr>
            <a:fld id="{572C3E04-EAED-7A4D-B838-0B5ADB0969A6}" type="slidenum">
              <a:rPr lang="en-US"/>
              <a:pPr>
                <a:defRPr/>
              </a:pPr>
              <a:t>‹#›</a:t>
            </a:fld>
            <a:endParaRPr lang="en-US"/>
          </a:p>
        </p:txBody>
      </p:sp>
    </p:spTree>
    <p:extLst>
      <p:ext uri="{BB962C8B-B14F-4D97-AF65-F5344CB8AC3E}">
        <p14:creationId xmlns:p14="http://schemas.microsoft.com/office/powerpoint/2010/main" val="3371068469"/>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07" charset="-128"/>
              <a:cs typeface="ＭＳ Ｐゴシック" pitchFamily="-107" charset="-128"/>
            </a:endParaRPr>
          </a:p>
        </p:txBody>
      </p:sp>
      <p:sp>
        <p:nvSpPr>
          <p:cNvPr id="153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2193925" fontAlgn="base">
              <a:spcBef>
                <a:spcPct val="0"/>
              </a:spcBef>
              <a:spcAft>
                <a:spcPct val="0"/>
              </a:spcAft>
              <a:defRPr/>
            </a:pPr>
            <a:fld id="{5EECD738-4B14-F841-9471-716CEC54BDFE}" type="slidenum">
              <a:rPr lang="en-US" smtClean="0">
                <a:ea typeface="ＭＳ Ｐゴシック" pitchFamily="-108" charset="-128"/>
                <a:cs typeface="ＭＳ Ｐゴシック" pitchFamily="-108" charset="-128"/>
              </a:rPr>
              <a:pPr defTabSz="2193925" fontAlgn="base">
                <a:spcBef>
                  <a:spcPct val="0"/>
                </a:spcBef>
                <a:spcAft>
                  <a:spcPct val="0"/>
                </a:spcAft>
                <a:defRPr/>
              </a:pPr>
              <a:t>1</a:t>
            </a:fld>
            <a:endParaRPr lang="en-US">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1569848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D9B0DC0-DEB6-5245-9786-81835CA7B236}" type="datetime1">
              <a:rPr lang="en-US"/>
              <a:pPr>
                <a:defRPr/>
              </a:pPr>
              <a:t>12/13/2022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0CB6CD-A896-034E-886C-9AD73162554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FE152F3-A628-174C-B1C5-D7957B5E1D38}" type="datetime1">
              <a:rPr lang="en-US"/>
              <a:pPr>
                <a:defRPr/>
              </a:pPr>
              <a:t>12/13/2022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FCF62F-1C22-F342-AEF6-5751E4D1B1C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745D483-D49F-FF4D-A9BE-F07770943FEC}" type="datetime1">
              <a:rPr lang="en-US"/>
              <a:pPr>
                <a:defRPr/>
              </a:pPr>
              <a:t>12/13/2022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B774BD7-0588-6F4B-AC48-26B402219AE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E7EE88-36B3-3346-BBA2-F431CBED7E14}" type="datetime1">
              <a:rPr lang="en-US"/>
              <a:pPr>
                <a:defRPr/>
              </a:pPr>
              <a:t>12/13/2022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4E96FE8-16DA-394E-A83E-4578336391C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7DEA6E3-440A-4444-BB11-7B989A77FD77}" type="datetime1">
              <a:rPr lang="en-US"/>
              <a:pPr>
                <a:defRPr/>
              </a:pPr>
              <a:t>12/13/2022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A5C8EF9-EBE1-BB4A-BC45-FEB94B053A1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0F24EE3-BE6B-6F40-8449-0EE688B334C3}" type="datetime1">
              <a:rPr lang="en-US"/>
              <a:pPr>
                <a:defRPr/>
              </a:pPr>
              <a:t>12/13/2022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40A0E92-9676-0646-8393-C6A11532230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EB25384-CBCF-B646-AF0F-35BE8D53D802}" type="datetime1">
              <a:rPr lang="en-US"/>
              <a:pPr>
                <a:defRPr/>
              </a:pPr>
              <a:t>12/13/2022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A81054D-299A-2D4B-A58E-B6B2DCDDC98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FC97E24-7DE0-2049-B283-98D5EA78F8EA}" type="datetime1">
              <a:rPr lang="en-US"/>
              <a:pPr>
                <a:defRPr/>
              </a:pPr>
              <a:t>12/13/2022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CC60871-0703-CC4C-A829-D75B00D0A2D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4D595BF-B042-E74D-B532-F84F734A770B}" type="datetime1">
              <a:rPr lang="en-US"/>
              <a:pPr>
                <a:defRPr/>
              </a:pPr>
              <a:t>12/13/2022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FE51F58-CED8-114E-989B-FAB78C4990E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AE1BB32-3A3A-1442-B647-28E14D9E02CB}" type="datetime1">
              <a:rPr lang="en-US"/>
              <a:pPr>
                <a:defRPr/>
              </a:pPr>
              <a:t>12/13/2022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16AC1B3-1A4E-1147-990C-E994497E563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rtlCol="0">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6EE6D99-5BC1-9447-9734-C2AA085436E8}" type="datetime1">
              <a:rPr lang="en-US"/>
              <a:pPr>
                <a:defRPr/>
              </a:pPr>
              <a:t>12/13/2022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0B73B32-3A11-C34E-B587-0381224FDA0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93925" y="1317625"/>
            <a:ext cx="39503350" cy="5486400"/>
          </a:xfrm>
          <a:prstGeom prst="rect">
            <a:avLst/>
          </a:prstGeom>
          <a:noFill/>
          <a:ln w="9525">
            <a:noFill/>
            <a:miter lim="800000"/>
            <a:headEnd/>
            <a:tailEnd/>
          </a:ln>
        </p:spPr>
        <p:txBody>
          <a:bodyPr vert="horz" wrap="square" lIns="438912" tIns="219456" rIns="438912" bIns="21945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193925" y="7680325"/>
            <a:ext cx="39503350" cy="21724938"/>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3925" y="30510163"/>
            <a:ext cx="10242550" cy="1752600"/>
          </a:xfrm>
          <a:prstGeom prst="rect">
            <a:avLst/>
          </a:prstGeom>
        </p:spPr>
        <p:txBody>
          <a:bodyPr vert="horz" lIns="438912" tIns="219456" rIns="438912" bIns="219456" rtlCol="0" anchor="ctr"/>
          <a:lstStyle>
            <a:lvl1pPr algn="l" defTabSz="2194560" fontAlgn="auto">
              <a:spcBef>
                <a:spcPts val="0"/>
              </a:spcBef>
              <a:spcAft>
                <a:spcPts val="0"/>
              </a:spcAft>
              <a:defRPr sz="5800">
                <a:solidFill>
                  <a:schemeClr val="tx1">
                    <a:tint val="75000"/>
                  </a:schemeClr>
                </a:solidFill>
                <a:latin typeface="+mn-lt"/>
                <a:ea typeface="+mn-ea"/>
                <a:cs typeface="+mn-cs"/>
              </a:defRPr>
            </a:lvl1pPr>
          </a:lstStyle>
          <a:p>
            <a:pPr>
              <a:defRPr/>
            </a:pPr>
            <a:fld id="{7D63A7D0-97BF-1846-9583-B99EC1CA1C7E}" type="datetime1">
              <a:rPr lang="en-US"/>
              <a:pPr>
                <a:defRPr/>
              </a:pPr>
              <a:t>12/13/2022</a:t>
            </a:fld>
            <a:endParaRPr lang="en-US"/>
          </a:p>
        </p:txBody>
      </p:sp>
      <p:sp>
        <p:nvSpPr>
          <p:cNvPr id="5" name="Footer Placeholder 4"/>
          <p:cNvSpPr>
            <a:spLocks noGrp="1"/>
          </p:cNvSpPr>
          <p:nvPr>
            <p:ph type="ftr" sz="quarter" idx="3"/>
          </p:nvPr>
        </p:nvSpPr>
        <p:spPr>
          <a:xfrm>
            <a:off x="14995525" y="30510163"/>
            <a:ext cx="13900150" cy="1752600"/>
          </a:xfrm>
          <a:prstGeom prst="rect">
            <a:avLst/>
          </a:prstGeom>
        </p:spPr>
        <p:txBody>
          <a:bodyPr vert="horz" lIns="438912" tIns="219456" rIns="438912" bIns="219456" rtlCol="0" anchor="ctr"/>
          <a:lstStyle>
            <a:lvl1pPr algn="ctr" defTabSz="2194560" fontAlgn="auto">
              <a:spcBef>
                <a:spcPts val="0"/>
              </a:spcBef>
              <a:spcAft>
                <a:spcPts val="0"/>
              </a:spcAft>
              <a:defRPr sz="58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31454725" y="30510163"/>
            <a:ext cx="10242550" cy="1752600"/>
          </a:xfrm>
          <a:prstGeom prst="rect">
            <a:avLst/>
          </a:prstGeom>
        </p:spPr>
        <p:txBody>
          <a:bodyPr vert="horz" lIns="438912" tIns="219456" rIns="438912" bIns="219456" rtlCol="0" anchor="ctr"/>
          <a:lstStyle>
            <a:lvl1pPr algn="r" defTabSz="2194560" fontAlgn="auto">
              <a:spcBef>
                <a:spcPts val="0"/>
              </a:spcBef>
              <a:spcAft>
                <a:spcPts val="0"/>
              </a:spcAft>
              <a:defRPr sz="5800">
                <a:solidFill>
                  <a:schemeClr val="tx1">
                    <a:tint val="75000"/>
                  </a:schemeClr>
                </a:solidFill>
                <a:latin typeface="+mn-lt"/>
                <a:ea typeface="+mn-ea"/>
                <a:cs typeface="+mn-cs"/>
              </a:defRPr>
            </a:lvl1pPr>
          </a:lstStyle>
          <a:p>
            <a:pPr>
              <a:defRPr/>
            </a:pPr>
            <a:fld id="{B063F8FF-54E3-2749-9438-DED0CB14858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3925" rtl="0" eaLnBrk="0" fontAlgn="base" hangingPunct="0">
        <a:spcBef>
          <a:spcPct val="0"/>
        </a:spcBef>
        <a:spcAft>
          <a:spcPct val="0"/>
        </a:spcAft>
        <a:defRPr sz="21100" kern="1200">
          <a:solidFill>
            <a:schemeClr val="tx1"/>
          </a:solidFill>
          <a:latin typeface="+mj-lt"/>
          <a:ea typeface="ＭＳ Ｐゴシック" pitchFamily="-108" charset="-128"/>
          <a:cs typeface="ＭＳ Ｐゴシック" pitchFamily="-108" charset="-128"/>
        </a:defRPr>
      </a:lvl1pPr>
      <a:lvl2pPr algn="ctr" defTabSz="2193925" rtl="0" eaLnBrk="0" fontAlgn="base" hangingPunct="0">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2pPr>
      <a:lvl3pPr algn="ctr" defTabSz="2193925" rtl="0" eaLnBrk="0" fontAlgn="base" hangingPunct="0">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3pPr>
      <a:lvl4pPr algn="ctr" defTabSz="2193925" rtl="0" eaLnBrk="0" fontAlgn="base" hangingPunct="0">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4pPr>
      <a:lvl5pPr algn="ctr" defTabSz="2193925" rtl="0" eaLnBrk="0" fontAlgn="base" hangingPunct="0">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5pPr>
      <a:lvl6pPr marL="457200" algn="ctr" defTabSz="2193925" rtl="0" fontAlgn="base">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6pPr>
      <a:lvl7pPr marL="914400" algn="ctr" defTabSz="2193925" rtl="0" fontAlgn="base">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7pPr>
      <a:lvl8pPr marL="1371600" algn="ctr" defTabSz="2193925" rtl="0" fontAlgn="base">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8pPr>
      <a:lvl9pPr marL="1828800" algn="ctr" defTabSz="2193925" rtl="0" fontAlgn="base">
        <a:spcBef>
          <a:spcPct val="0"/>
        </a:spcBef>
        <a:spcAft>
          <a:spcPct val="0"/>
        </a:spcAft>
        <a:defRPr sz="21100">
          <a:solidFill>
            <a:schemeClr val="tx1"/>
          </a:solidFill>
          <a:latin typeface="Arial" pitchFamily="-108" charset="0"/>
          <a:ea typeface="ＭＳ Ｐゴシック" pitchFamily="-108" charset="-128"/>
          <a:cs typeface="ＭＳ Ｐゴシック" pitchFamily="-108" charset="-128"/>
        </a:defRPr>
      </a:lvl9pPr>
    </p:titleStyle>
    <p:bodyStyle>
      <a:lvl1pPr marL="1644650" indent="-1644650" algn="l" defTabSz="2193925" rtl="0" eaLnBrk="0" fontAlgn="base" hangingPunct="0">
        <a:spcBef>
          <a:spcPct val="20000"/>
        </a:spcBef>
        <a:spcAft>
          <a:spcPct val="0"/>
        </a:spcAft>
        <a:buFont typeface="Arial" pitchFamily="-107" charset="0"/>
        <a:buChar char="•"/>
        <a:defRPr sz="15400" kern="1200">
          <a:solidFill>
            <a:schemeClr val="tx1"/>
          </a:solidFill>
          <a:latin typeface="+mn-lt"/>
          <a:ea typeface="ＭＳ Ｐゴシック" pitchFamily="-108" charset="-128"/>
          <a:cs typeface="ＭＳ Ｐゴシック" pitchFamily="-108" charset="-128"/>
        </a:defRPr>
      </a:lvl1pPr>
      <a:lvl2pPr marL="3565525" indent="-1371600" algn="l" defTabSz="2193925" rtl="0" eaLnBrk="0" fontAlgn="base" hangingPunct="0">
        <a:spcBef>
          <a:spcPct val="20000"/>
        </a:spcBef>
        <a:spcAft>
          <a:spcPct val="0"/>
        </a:spcAft>
        <a:buFont typeface="Arial" pitchFamily="-107" charset="0"/>
        <a:buChar char="–"/>
        <a:defRPr sz="13400" kern="1200">
          <a:solidFill>
            <a:schemeClr val="tx1"/>
          </a:solidFill>
          <a:latin typeface="+mn-lt"/>
          <a:ea typeface="ＭＳ Ｐゴシック" pitchFamily="-108" charset="-128"/>
          <a:cs typeface="+mn-cs"/>
        </a:defRPr>
      </a:lvl2pPr>
      <a:lvl3pPr marL="5486400" indent="-1096963" algn="l" defTabSz="2193925" rtl="0" eaLnBrk="0" fontAlgn="base" hangingPunct="0">
        <a:spcBef>
          <a:spcPct val="20000"/>
        </a:spcBef>
        <a:spcAft>
          <a:spcPct val="0"/>
        </a:spcAft>
        <a:buFont typeface="Arial" pitchFamily="-107" charset="0"/>
        <a:buChar char="•"/>
        <a:defRPr sz="11500" kern="1200">
          <a:solidFill>
            <a:schemeClr val="tx1"/>
          </a:solidFill>
          <a:latin typeface="+mn-lt"/>
          <a:ea typeface="ＭＳ Ｐゴシック" pitchFamily="-108" charset="-128"/>
          <a:cs typeface="+mn-cs"/>
        </a:defRPr>
      </a:lvl3pPr>
      <a:lvl4pPr marL="7680325" indent="-1096963" algn="l" defTabSz="2193925" rtl="0" eaLnBrk="0" fontAlgn="base" hangingPunct="0">
        <a:spcBef>
          <a:spcPct val="20000"/>
        </a:spcBef>
        <a:spcAft>
          <a:spcPct val="0"/>
        </a:spcAft>
        <a:buFont typeface="Arial" pitchFamily="-107" charset="0"/>
        <a:buChar char="–"/>
        <a:defRPr sz="9600" kern="1200">
          <a:solidFill>
            <a:schemeClr val="tx1"/>
          </a:solidFill>
          <a:latin typeface="+mn-lt"/>
          <a:ea typeface="ＭＳ Ｐゴシック" pitchFamily="-108" charset="-128"/>
          <a:cs typeface="+mn-cs"/>
        </a:defRPr>
      </a:lvl4pPr>
      <a:lvl5pPr marL="9874250" indent="-1096963" algn="l" defTabSz="2193925" rtl="0" eaLnBrk="0" fontAlgn="base" hangingPunct="0">
        <a:spcBef>
          <a:spcPct val="20000"/>
        </a:spcBef>
        <a:spcAft>
          <a:spcPct val="0"/>
        </a:spcAft>
        <a:buFont typeface="Arial" pitchFamily="-107" charset="0"/>
        <a:buChar char="»"/>
        <a:defRPr sz="9600" kern="1200">
          <a:solidFill>
            <a:schemeClr val="tx1"/>
          </a:solidFill>
          <a:latin typeface="+mn-lt"/>
          <a:ea typeface="ＭＳ Ｐゴシック" pitchFamily="-108" charset="-128"/>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35000">
              <a:srgbClr val="DE6225"/>
            </a:gs>
            <a:gs pos="90000">
              <a:schemeClr val="bg1"/>
            </a:gs>
          </a:gsLst>
          <a:lin ang="15300000" scaled="0"/>
          <a:tileRect/>
        </a:gradFill>
        <a:effectLst/>
      </p:bgPr>
    </p:bg>
    <p:spTree>
      <p:nvGrpSpPr>
        <p:cNvPr id="1" name=""/>
        <p:cNvGrpSpPr/>
        <p:nvPr/>
      </p:nvGrpSpPr>
      <p:grpSpPr>
        <a:xfrm>
          <a:off x="0" y="0"/>
          <a:ext cx="0" cy="0"/>
          <a:chOff x="0" y="0"/>
          <a:chExt cx="0" cy="0"/>
        </a:xfrm>
      </p:grpSpPr>
      <p:cxnSp>
        <p:nvCxnSpPr>
          <p:cNvPr id="27" name="Straight Connector 26"/>
          <p:cNvCxnSpPr/>
          <p:nvPr/>
        </p:nvCxnSpPr>
        <p:spPr>
          <a:xfrm>
            <a:off x="0" y="3595984"/>
            <a:ext cx="43891200" cy="1588"/>
          </a:xfrm>
          <a:prstGeom prst="line">
            <a:avLst/>
          </a:prstGeom>
          <a:ln w="76200" cap="flat" cmpd="sng" algn="ctr">
            <a:solidFill>
              <a:schemeClr val="bg1"/>
            </a:solidFill>
            <a:prstDash val="solid"/>
            <a:round/>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4340" name="TextBox 93"/>
          <p:cNvSpPr txBox="1">
            <a:spLocks noChangeArrowheads="1"/>
          </p:cNvSpPr>
          <p:nvPr/>
        </p:nvSpPr>
        <p:spPr bwMode="auto">
          <a:xfrm>
            <a:off x="1143000" y="887413"/>
            <a:ext cx="41605200" cy="1446212"/>
          </a:xfrm>
          <a:prstGeom prst="rect">
            <a:avLst/>
          </a:prstGeom>
          <a:noFill/>
          <a:ln w="9525">
            <a:noFill/>
            <a:miter lim="800000"/>
            <a:headEnd/>
            <a:tailEnd/>
          </a:ln>
        </p:spPr>
        <p:txBody>
          <a:bodyPr wrap="square">
            <a:prstTxWarp prst="textNoShape">
              <a:avLst/>
            </a:prstTxWarp>
            <a:spAutoFit/>
          </a:bodyPr>
          <a:lstStyle/>
          <a:p>
            <a:r>
              <a:rPr lang="en-US" sz="8800" dirty="0">
                <a:solidFill>
                  <a:srgbClr val="052754"/>
                </a:solidFill>
                <a:latin typeface="Arial Black" pitchFamily="-107" charset="0"/>
              </a:rPr>
              <a:t>Advantages and Disadvantages of Green Technology </a:t>
            </a:r>
          </a:p>
        </p:txBody>
      </p:sp>
      <p:sp>
        <p:nvSpPr>
          <p:cNvPr id="14341" name="Rectangle 35"/>
          <p:cNvSpPr>
            <a:spLocks noChangeArrowheads="1"/>
          </p:cNvSpPr>
          <p:nvPr/>
        </p:nvSpPr>
        <p:spPr bwMode="auto">
          <a:xfrm>
            <a:off x="32918400" y="25526999"/>
            <a:ext cx="9829800" cy="6500811"/>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GB" sz="4000" b="1" dirty="0">
                <a:solidFill>
                  <a:srgbClr val="CC3300"/>
                </a:solidFill>
              </a:rPr>
              <a:t>Group Member Details:</a:t>
            </a:r>
          </a:p>
          <a:p>
            <a:pPr>
              <a:spcBef>
                <a:spcPts val="0"/>
              </a:spcBef>
            </a:pPr>
            <a:endParaRPr lang="en-US" sz="2400" b="1" dirty="0"/>
          </a:p>
          <a:p>
            <a:pPr>
              <a:spcBef>
                <a:spcPts val="0"/>
              </a:spcBef>
            </a:pPr>
            <a:r>
              <a:rPr lang="en-US" sz="2400" b="1" dirty="0"/>
              <a:t>Name of Group Member1 : Abhinav </a:t>
            </a:r>
            <a:r>
              <a:rPr lang="en-US" sz="2400" b="1" dirty="0" err="1"/>
              <a:t>Zilkarwar</a:t>
            </a:r>
            <a:endParaRPr lang="en-US" sz="2400" b="1" dirty="0"/>
          </a:p>
          <a:p>
            <a:pPr>
              <a:spcBef>
                <a:spcPts val="0"/>
              </a:spcBef>
            </a:pPr>
            <a:r>
              <a:rPr lang="en-US" sz="2400" b="1" dirty="0"/>
              <a:t>Class-Div: SE - A</a:t>
            </a:r>
          </a:p>
          <a:p>
            <a:pPr>
              <a:spcBef>
                <a:spcPts val="0"/>
              </a:spcBef>
            </a:pPr>
            <a:r>
              <a:rPr lang="en-US" sz="2400" b="1" dirty="0"/>
              <a:t>Roll No: 28</a:t>
            </a:r>
          </a:p>
          <a:p>
            <a:pPr>
              <a:spcBef>
                <a:spcPts val="0"/>
              </a:spcBef>
            </a:pPr>
            <a:endParaRPr lang="en-US" sz="2400" b="1" dirty="0"/>
          </a:p>
          <a:p>
            <a:pPr>
              <a:spcBef>
                <a:spcPts val="0"/>
              </a:spcBef>
            </a:pPr>
            <a:r>
              <a:rPr lang="en-US" sz="2400" b="1" dirty="0"/>
              <a:t>Name of Group Member2 : Pratik </a:t>
            </a:r>
            <a:r>
              <a:rPr lang="en-US" sz="2400" b="1" dirty="0" err="1"/>
              <a:t>Pawar</a:t>
            </a:r>
            <a:endParaRPr lang="en-US" sz="2400" b="1" dirty="0"/>
          </a:p>
          <a:p>
            <a:pPr>
              <a:spcBef>
                <a:spcPts val="0"/>
              </a:spcBef>
            </a:pPr>
            <a:r>
              <a:rPr lang="en-US" sz="2400" b="1" dirty="0"/>
              <a:t>Class-Div: SE - A</a:t>
            </a:r>
          </a:p>
          <a:p>
            <a:pPr>
              <a:spcBef>
                <a:spcPts val="0"/>
              </a:spcBef>
            </a:pPr>
            <a:r>
              <a:rPr lang="en-US" sz="2400" b="1" dirty="0"/>
              <a:t>Roll No: 27</a:t>
            </a:r>
          </a:p>
          <a:p>
            <a:pPr>
              <a:spcBef>
                <a:spcPts val="0"/>
              </a:spcBef>
            </a:pPr>
            <a:endParaRPr lang="en-US" sz="2400" b="1" dirty="0"/>
          </a:p>
          <a:p>
            <a:pPr>
              <a:spcBef>
                <a:spcPts val="0"/>
              </a:spcBef>
            </a:pPr>
            <a:endParaRPr lang="en-US" sz="2400" b="1" dirty="0"/>
          </a:p>
          <a:p>
            <a:pPr>
              <a:spcBef>
                <a:spcPts val="0"/>
              </a:spcBef>
            </a:pPr>
            <a:r>
              <a:rPr lang="en-US" sz="2400" b="1" dirty="0"/>
              <a:t>Department of Computer Engineering, </a:t>
            </a:r>
          </a:p>
          <a:p>
            <a:pPr>
              <a:spcBef>
                <a:spcPts val="0"/>
              </a:spcBef>
            </a:pPr>
            <a:r>
              <a:rPr lang="en-US" sz="2400" b="1" dirty="0"/>
              <a:t>D.Y. </a:t>
            </a:r>
            <a:r>
              <a:rPr lang="en-US" sz="2400" b="1" dirty="0" err="1"/>
              <a:t>Patil</a:t>
            </a:r>
            <a:r>
              <a:rPr lang="en-US" sz="2400" b="1" dirty="0"/>
              <a:t> College, of Engineering, </a:t>
            </a:r>
          </a:p>
          <a:p>
            <a:pPr>
              <a:spcBef>
                <a:spcPts val="0"/>
              </a:spcBef>
            </a:pPr>
            <a:r>
              <a:rPr lang="en-US" sz="2400" b="1" dirty="0" err="1"/>
              <a:t>Akurdi</a:t>
            </a:r>
            <a:r>
              <a:rPr lang="en-US" sz="2400" b="1" dirty="0"/>
              <a:t>, Pune-44.</a:t>
            </a:r>
          </a:p>
          <a:p>
            <a:pPr>
              <a:spcBef>
                <a:spcPct val="50000"/>
              </a:spcBef>
            </a:pPr>
            <a:endParaRPr lang="en-US" sz="2800" b="1" dirty="0">
              <a:solidFill>
                <a:srgbClr val="CC3300"/>
              </a:solidFill>
            </a:endParaRPr>
          </a:p>
          <a:p>
            <a:pPr>
              <a:spcBef>
                <a:spcPct val="50000"/>
              </a:spcBef>
            </a:pPr>
            <a:endParaRPr lang="en-GB" sz="4000" b="1" dirty="0">
              <a:solidFill>
                <a:srgbClr val="CC3300"/>
              </a:solidFill>
            </a:endParaRPr>
          </a:p>
        </p:txBody>
      </p:sp>
      <p:sp>
        <p:nvSpPr>
          <p:cNvPr id="14342" name="Rectangle 34"/>
          <p:cNvSpPr>
            <a:spLocks noChangeArrowheads="1"/>
          </p:cNvSpPr>
          <p:nvPr/>
        </p:nvSpPr>
        <p:spPr bwMode="auto">
          <a:xfrm>
            <a:off x="32918400" y="16888288"/>
            <a:ext cx="9829800" cy="7545849"/>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GB" sz="4000" b="1" dirty="0">
                <a:solidFill>
                  <a:srgbClr val="CC3300"/>
                </a:solidFill>
              </a:rPr>
              <a:t>Conclusion and Future Work</a:t>
            </a:r>
            <a:endParaRPr lang="en-US" sz="2800" dirty="0"/>
          </a:p>
          <a:p>
            <a:r>
              <a:rPr lang="en-US" sz="2800" dirty="0"/>
              <a:t>         </a:t>
            </a:r>
          </a:p>
          <a:p>
            <a:r>
              <a:rPr lang="en-US" sz="2800" dirty="0"/>
              <a:t>        Consumers request for green technology productions is on sharp increase. Besides, government consumers are highly mandated to purchase green where is available, and the spectrum of the products by such provisions is on the rise. As for business customers, if it is illustrate a return on investment in green products, then request will materialize. The greatest opportunities are in commodities which decrease energy consumption. Even so, a growing number of business purchasers can be expected to be motivated by nothing more than the desire to be perceived as supporting environmental sustainability. Thus, change is coming. The green in technology products is being installed in the R&amp;D phase. </a:t>
            </a:r>
            <a:endParaRPr lang="en-GB" sz="2800" b="1" dirty="0">
              <a:solidFill>
                <a:srgbClr val="CC3300"/>
              </a:solidFill>
            </a:endParaRPr>
          </a:p>
        </p:txBody>
      </p:sp>
      <p:sp>
        <p:nvSpPr>
          <p:cNvPr id="14343" name="Rectangle 33"/>
          <p:cNvSpPr>
            <a:spLocks noChangeArrowheads="1"/>
          </p:cNvSpPr>
          <p:nvPr/>
        </p:nvSpPr>
        <p:spPr bwMode="auto">
          <a:xfrm>
            <a:off x="1143000" y="19689762"/>
            <a:ext cx="9829800" cy="12341225"/>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GB" sz="4000" b="1" dirty="0">
                <a:solidFill>
                  <a:srgbClr val="CC3300"/>
                </a:solidFill>
              </a:rPr>
              <a:t>Objectives</a:t>
            </a:r>
          </a:p>
          <a:p>
            <a:r>
              <a:rPr lang="en-US" sz="2800" dirty="0"/>
              <a:t> </a:t>
            </a:r>
            <a:r>
              <a:rPr lang="en-US" sz="2800" b="1" dirty="0"/>
              <a:t> </a:t>
            </a:r>
          </a:p>
          <a:p>
            <a:r>
              <a:rPr lang="en-US" sz="2800" dirty="0"/>
              <a:t>        Alternative or renewable forms of energy appear as a supplement to conventional forms of energy, and, although in certain developed countries they participate in a significant share in energy production, they are still not the predominant energy resource in the energy sector. It should be noted that, in addition to the production of electricity, alternative forms of energy provide a significant role in the production of thermal energy. Renewable sources in electricity / heat generation do not pollute the environment with greenhouse gas emissions and enable the use of limited fossil resources in the future. This is the main reason for the increasing investment and exploitation of renewable energy sources.</a:t>
            </a:r>
          </a:p>
          <a:p>
            <a:r>
              <a:rPr lang="en-US" sz="2800" dirty="0"/>
              <a:t>Nowadays there are huge concerns regarding environmental pollution which bring attentions on the utilization of green products and processes. There are a great amount of researchers who have been conducted and are being conducted in different industries with various scopes in this term. However, the essential point is whether green technology are able to adapt in various industries. Certainly, one of the major problems in the globe is pollution which has created a huge concern in relation to the future human life. Therefore, this paper concentrates on the advantages and disadvantages of green technology. </a:t>
            </a:r>
            <a:endParaRPr lang="en-AU" sz="2800" dirty="0"/>
          </a:p>
        </p:txBody>
      </p:sp>
      <p:sp>
        <p:nvSpPr>
          <p:cNvPr id="14344" name="Rectangle 29"/>
          <p:cNvSpPr>
            <a:spLocks noChangeArrowheads="1"/>
          </p:cNvSpPr>
          <p:nvPr/>
        </p:nvSpPr>
        <p:spPr bwMode="auto">
          <a:xfrm>
            <a:off x="1143000" y="4365425"/>
            <a:ext cx="9829800" cy="14478000"/>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GB" sz="4000" b="1" dirty="0">
                <a:solidFill>
                  <a:srgbClr val="CC3300"/>
                </a:solidFill>
              </a:rPr>
              <a:t>Introduction</a:t>
            </a:r>
          </a:p>
          <a:p>
            <a:endParaRPr lang="en-GB" sz="4000" b="1" dirty="0">
              <a:solidFill>
                <a:srgbClr val="CC3300"/>
              </a:solidFill>
            </a:endParaRPr>
          </a:p>
          <a:p>
            <a:r>
              <a:rPr lang="en-US" sz="2800" dirty="0"/>
              <a:t>          Renewable energy sources are still not the predominant energy resource in the energy sector, although in certain developed countries they participate</a:t>
            </a:r>
          </a:p>
          <a:p>
            <a:r>
              <a:rPr lang="en-US" sz="2800" dirty="0"/>
              <a:t>in a significant share in electricity generation. It is estimated that world energy consumption from renewable energy sources exceeds 20% at the present and continues to grow. Renewable energy sources appear </a:t>
            </a:r>
          </a:p>
          <a:p>
            <a:r>
              <a:rPr lang="en-US" sz="2800" dirty="0"/>
              <a:t>as an additional source of energy in the conventional electro-industry. The main reason for the increasing investment and exploitation of renewables is certainly environment preservation and environmental aspect of sustainability. This study seeks to expand the existing literature and contribute to a comprehensive understanding of the characteristics of renewable </a:t>
            </a:r>
          </a:p>
          <a:p>
            <a:r>
              <a:rPr lang="en-US" sz="2800" dirty="0"/>
              <a:t>energy sources as a whole. Therefore, the purpose of</a:t>
            </a:r>
          </a:p>
          <a:p>
            <a:r>
              <a:rPr lang="en-US" sz="2800" dirty="0"/>
              <a:t> this paper is to determine the advantages and disadvantages of renewable energy sources utilization in general, without considering the individual type of renewables, such as wind or solar energy. Thereby, the paper presents numerous advantages of using renewable energy in the electricity generation, such as environment preservation in terms of reduced greenhouse gas emissions or improvement of innovations and technical/technological development. There are also presented certain disadvantages of renewables in the production of electricity, such as dependence on weather conditions or low energy efficiency and low ability to produce electricity.</a:t>
            </a:r>
          </a:p>
          <a:p>
            <a:endParaRPr lang="en-US" sz="2800" b="1" dirty="0">
              <a:solidFill>
                <a:srgbClr val="CC3300"/>
              </a:solidFill>
            </a:endParaRPr>
          </a:p>
          <a:p>
            <a:endParaRPr lang="en-GB" sz="2800" b="1" dirty="0">
              <a:solidFill>
                <a:srgbClr val="CC3300"/>
              </a:solidFill>
            </a:endParaRPr>
          </a:p>
          <a:p>
            <a:r>
              <a:rPr lang="en-US" sz="2800" b="1" dirty="0"/>
              <a:t> </a:t>
            </a:r>
            <a:endParaRPr lang="en-US" sz="2800" dirty="0"/>
          </a:p>
        </p:txBody>
      </p:sp>
      <p:sp>
        <p:nvSpPr>
          <p:cNvPr id="31" name="Rectangle 30"/>
          <p:cNvSpPr>
            <a:spLocks noChangeArrowheads="1"/>
          </p:cNvSpPr>
          <p:nvPr/>
        </p:nvSpPr>
        <p:spPr bwMode="auto">
          <a:xfrm>
            <a:off x="11734800" y="4365425"/>
            <a:ext cx="9829800" cy="27663974"/>
          </a:xfrm>
          <a:prstGeom prst="rect">
            <a:avLst/>
          </a:prstGeom>
          <a:solidFill>
            <a:schemeClr val="bg1"/>
          </a:solidFill>
          <a:ln w="9525">
            <a:noFill/>
            <a:miter lim="800000"/>
            <a:headEnd/>
            <a:tailEnd/>
          </a:ln>
        </p:spPr>
        <p:txBody>
          <a:bodyPr lIns="360000" tIns="360000" rIns="360000" bIns="360000">
            <a:prstTxWarp prst="textNoShape">
              <a:avLst/>
            </a:prstTxWarp>
          </a:bodyPr>
          <a:lstStyle/>
          <a:p>
            <a:pPr marL="381000" indent="-381000">
              <a:spcBef>
                <a:spcPct val="50000"/>
              </a:spcBef>
              <a:defRPr/>
            </a:pPr>
            <a:r>
              <a:rPr lang="en-GB" sz="4000" b="1" dirty="0">
                <a:solidFill>
                  <a:srgbClr val="CC3300"/>
                </a:solidFill>
                <a:latin typeface="Arial" pitchFamily="-108" charset="0"/>
                <a:ea typeface="ＭＳ Ｐゴシック" pitchFamily="-108" charset="-128"/>
                <a:cs typeface="ＭＳ Ｐゴシック" pitchFamily="-108" charset="-128"/>
              </a:rPr>
              <a:t>Method/Approach/Proposed Idea</a:t>
            </a:r>
          </a:p>
          <a:p>
            <a:pPr marL="381000" indent="-381000">
              <a:defRPr/>
            </a:pPr>
            <a:endParaRPr lang="en-US" sz="2800" b="1" dirty="0">
              <a:latin typeface="Arial" pitchFamily="-108" charset="0"/>
              <a:ea typeface="ＭＳ Ｐゴシック" pitchFamily="-108" charset="-128"/>
              <a:cs typeface="ＭＳ Ｐゴシック" pitchFamily="-108" charset="-128"/>
            </a:endParaRPr>
          </a:p>
          <a:p>
            <a:pPr marL="381000" indent="-381000">
              <a:defRPr/>
            </a:pPr>
            <a:endParaRPr lang="en-US" sz="2800" b="1" dirty="0">
              <a:latin typeface="Arial" pitchFamily="-108" charset="0"/>
              <a:ea typeface="ＭＳ Ｐゴシック" pitchFamily="-108" charset="-128"/>
              <a:cs typeface="ＭＳ Ｐゴシック" pitchFamily="-108" charset="-128"/>
            </a:endParaRPr>
          </a:p>
          <a:p>
            <a:r>
              <a:rPr lang="en-US" sz="2800" b="1" dirty="0"/>
              <a:t>           </a:t>
            </a:r>
            <a:r>
              <a:rPr lang="en-US" sz="2800" dirty="0"/>
              <a:t>Nowadays industries consume more energy than what it is essential, so it leads to more pollution. That’s why it is necessary to create a managerial system based on green processes and products to decrease the pollutions. Besides, the opportunities are provided in green technology. Governments, companies and industries all around the globe seek have been seeking for methods and techniques to diminish the waste, because the earth’s environment is not in a proper situation today in terms of pollution for instance: water contamination, global warming and forest disappearing which are main difficulties for environment. </a:t>
            </a:r>
          </a:p>
          <a:p>
            <a:r>
              <a:rPr lang="en-US" sz="2800" dirty="0"/>
              <a:t>             Green processes and technology refers to making efforts to improve energy efficiency or reduce the pollution produced by your home, business and general living habits. The main purpose of this kind of processes and technology is to reduce the potential negative impact that energy consumption and pollution can have on the environment. While environmentally friendly living is a positive ideal, there are several possible disadvantages of Green processes and technology such as: high implementing costs, lack of information, no known alternative chemical or raw material inputs, no known alternative process technology, uncertainty about performance impacts, and lack of human resources and skills. </a:t>
            </a:r>
          </a:p>
          <a:p>
            <a:endParaRPr lang="en-US" sz="2800" dirty="0"/>
          </a:p>
          <a:p>
            <a:endParaRPr lang="en-GB" sz="2800" dirty="0"/>
          </a:p>
        </p:txBody>
      </p:sp>
      <p:sp>
        <p:nvSpPr>
          <p:cNvPr id="14346" name="Rectangle 31"/>
          <p:cNvSpPr>
            <a:spLocks noChangeArrowheads="1"/>
          </p:cNvSpPr>
          <p:nvPr/>
        </p:nvSpPr>
        <p:spPr bwMode="auto">
          <a:xfrm>
            <a:off x="22250400" y="4358162"/>
            <a:ext cx="9982200" cy="27662386"/>
          </a:xfrm>
          <a:prstGeom prst="rect">
            <a:avLst/>
          </a:prstGeom>
          <a:solidFill>
            <a:schemeClr val="bg1"/>
          </a:solidFill>
          <a:ln w="9525">
            <a:noFill/>
            <a:miter lim="800000"/>
            <a:headEnd/>
            <a:tailEnd/>
          </a:ln>
        </p:spPr>
        <p:txBody>
          <a:bodyPr lIns="360000" tIns="360000" rIns="360000" bIns="360000">
            <a:prstTxWarp prst="textNoShape">
              <a:avLst/>
            </a:prstTxWarp>
          </a:bodyPr>
          <a:lstStyle/>
          <a:p>
            <a:pPr>
              <a:spcBef>
                <a:spcPct val="50000"/>
              </a:spcBef>
            </a:pPr>
            <a:r>
              <a:rPr lang="en-GB" sz="4000" b="1" dirty="0">
                <a:solidFill>
                  <a:srgbClr val="CC3300"/>
                </a:solidFill>
              </a:rPr>
              <a:t>Advantages</a:t>
            </a:r>
          </a:p>
          <a:p>
            <a:endParaRPr lang="en-US" sz="2800" dirty="0"/>
          </a:p>
          <a:p>
            <a:r>
              <a:rPr lang="en-US" sz="2800" dirty="0"/>
              <a:t>            The advantage of using green energy sources is that it must be clean therefore there is no discharge or damage into the environment or atmosphere. Generating energy that produces no greenhouse gas emissions from fossil fuels and reduces some types of air pollution.</a:t>
            </a:r>
          </a:p>
          <a:p>
            <a:r>
              <a:rPr lang="en-US" sz="2800" dirty="0"/>
              <a:t>Diversifying energy supply and reducing dependence on imported fuels. Creating economic development and jobs in manufacturing, installation, and more. If wind generators demand more room or space, they could be set up in the proximity of the coastline instead of positioning these on land. A study reveals you could get more electric power while these happen to be in the sea. As the weather is something we are not able to regulate, it is far from every day that there's a weather disruption so this too shall pass. </a:t>
            </a:r>
          </a:p>
          <a:p>
            <a:r>
              <a:rPr lang="en-US" sz="2800" dirty="0"/>
              <a:t> -  Environmental protection (reduced greenhouse </a:t>
            </a:r>
          </a:p>
          <a:p>
            <a:r>
              <a:rPr lang="en-US" sz="2800" dirty="0"/>
              <a:t>    gas emissions)</a:t>
            </a:r>
            <a:endParaRPr lang="en-US" sz="2800" b="1" dirty="0">
              <a:solidFill>
                <a:srgbClr val="CC3300"/>
              </a:solidFill>
            </a:endParaRPr>
          </a:p>
          <a:p>
            <a:r>
              <a:rPr lang="en-IN" sz="2800" dirty="0"/>
              <a:t> -  Reduced fossil fuel consumption</a:t>
            </a:r>
            <a:endParaRPr lang="en-US" sz="2800" b="1" dirty="0">
              <a:solidFill>
                <a:srgbClr val="CC3300"/>
              </a:solidFill>
            </a:endParaRPr>
          </a:p>
          <a:p>
            <a:r>
              <a:rPr lang="en-IN" sz="2800" dirty="0"/>
              <a:t> -  Reduced energy imports dependence</a:t>
            </a:r>
            <a:endParaRPr lang="en-US" sz="2800" b="1" dirty="0">
              <a:solidFill>
                <a:srgbClr val="CC3300"/>
              </a:solidFill>
            </a:endParaRPr>
          </a:p>
          <a:p>
            <a:r>
              <a:rPr lang="en-US" sz="2800" dirty="0"/>
              <a:t> -  Stimulating the development of innovation and </a:t>
            </a:r>
          </a:p>
          <a:p>
            <a:r>
              <a:rPr lang="en-US" sz="2800" dirty="0"/>
              <a:t>    the economy</a:t>
            </a:r>
            <a:endParaRPr lang="en-US" sz="2800" b="1" dirty="0">
              <a:solidFill>
                <a:srgbClr val="CC3300"/>
              </a:solidFill>
            </a:endParaRPr>
          </a:p>
          <a:p>
            <a:r>
              <a:rPr lang="en-IN" sz="2800" dirty="0"/>
              <a:t> -  Increasing employment</a:t>
            </a:r>
            <a:endParaRPr lang="en-US" sz="2800" b="1" dirty="0">
              <a:solidFill>
                <a:srgbClr val="CC3300"/>
              </a:solidFill>
            </a:endParaRPr>
          </a:p>
          <a:p>
            <a:r>
              <a:rPr lang="en-US" sz="2800" dirty="0"/>
              <a:t> -  Rural development </a:t>
            </a:r>
          </a:p>
          <a:p>
            <a:r>
              <a:rPr lang="en-US" sz="2800" dirty="0"/>
              <a:t> -  Reduction of energy scarcity (expansion of </a:t>
            </a:r>
          </a:p>
          <a:p>
            <a:r>
              <a:rPr lang="en-US" sz="2800" dirty="0"/>
              <a:t>    rural electrification capacities)</a:t>
            </a:r>
            <a:endParaRPr lang="en-US" sz="2800" b="1" dirty="0">
              <a:solidFill>
                <a:srgbClr val="CC3300"/>
              </a:solidFill>
            </a:endParaRPr>
          </a:p>
          <a:p>
            <a:pPr>
              <a:spcBef>
                <a:spcPct val="50000"/>
              </a:spcBef>
            </a:pPr>
            <a:r>
              <a:rPr lang="en-GB" sz="4000" b="1" dirty="0">
                <a:solidFill>
                  <a:srgbClr val="CC3300"/>
                </a:solidFill>
              </a:rPr>
              <a:t>Disadvantages</a:t>
            </a:r>
          </a:p>
          <a:p>
            <a:endParaRPr lang="en-US" sz="2800" dirty="0"/>
          </a:p>
          <a:p>
            <a:r>
              <a:rPr lang="en-US" sz="2800" dirty="0"/>
              <a:t>           In addition to the multiple advantages of using renewable energy sources, there are certain disadvantages and limitations in their daily use. It is primarily due to their natural features that renewable sources depend entirely on geographical location and weather conditions, namely the volatility and unpredictability of the renewable source is a significant limitation and difficulty in electricity generation.</a:t>
            </a:r>
          </a:p>
          <a:p>
            <a:r>
              <a:rPr lang="en-US" sz="2800" dirty="0"/>
              <a:t>            When comparing renewable energy sources with traditional fossil energy resources; renewable sources have a lack of capacity to produce electricity, they are not able to produce as large amounts of electricity as power plants with fossil fuels. In order to try to reduce this shortcoming, it is necessary to further invest in the development of renewable energy technologies, but also simply to build more renewable energy plants </a:t>
            </a:r>
          </a:p>
          <a:p>
            <a:r>
              <a:rPr lang="en-US" sz="2800" dirty="0"/>
              <a:t>           A significant disadvantage of even greater use of renewable energy sources is certainly their relatively high cost of electricity production. The literature suggests a higher cost of building a renewable energy plant compared to fossil power plants. This is especially true for power plants that use marine energy, whose technology is extremely expensive, and due to the specificity of the location, this energy source participates in a negligible share in electricity production. The construction of photovoltaic systems is also a high cost, also due to the high cost of technology and the complexity of making solar panels. </a:t>
            </a:r>
          </a:p>
          <a:p>
            <a:r>
              <a:rPr lang="en-IN" sz="2800" dirty="0"/>
              <a:t> -  Weather conditions dependence</a:t>
            </a:r>
          </a:p>
          <a:p>
            <a:r>
              <a:rPr lang="en-IN" sz="2800" dirty="0"/>
              <a:t> -  Non-continuity and unpredictability</a:t>
            </a:r>
          </a:p>
          <a:p>
            <a:r>
              <a:rPr lang="en-US" sz="2800" dirty="0"/>
              <a:t> -  Acceptance of renewable electricity in the power system </a:t>
            </a:r>
          </a:p>
          <a:p>
            <a:r>
              <a:rPr lang="en-IN" sz="2800" dirty="0"/>
              <a:t> -  Low energy efficiency</a:t>
            </a:r>
          </a:p>
          <a:p>
            <a:r>
              <a:rPr lang="en-US" sz="2800" dirty="0"/>
              <a:t> -  Low maximum capacity utilization/low capacity factor</a:t>
            </a:r>
          </a:p>
          <a:p>
            <a:r>
              <a:rPr lang="en-US" sz="2800" dirty="0"/>
              <a:t> -  Relatively high cost of electricity production</a:t>
            </a:r>
          </a:p>
        </p:txBody>
      </p:sp>
      <p:sp>
        <p:nvSpPr>
          <p:cNvPr id="14347" name="Rectangle 32"/>
          <p:cNvSpPr>
            <a:spLocks noChangeArrowheads="1"/>
          </p:cNvSpPr>
          <p:nvPr/>
        </p:nvSpPr>
        <p:spPr bwMode="auto">
          <a:xfrm>
            <a:off x="32918400" y="4365425"/>
            <a:ext cx="9829800" cy="11430000"/>
          </a:xfrm>
          <a:prstGeom prst="rect">
            <a:avLst/>
          </a:prstGeom>
          <a:solidFill>
            <a:schemeClr val="bg1"/>
          </a:solidFill>
          <a:ln w="9525">
            <a:noFill/>
            <a:miter lim="800000"/>
            <a:headEnd/>
            <a:tailEnd/>
          </a:ln>
        </p:spPr>
        <p:txBody>
          <a:bodyPr lIns="360000" tIns="360000" rIns="360000" bIns="360000">
            <a:prstTxWarp prst="textNoShape">
              <a:avLst/>
            </a:prstTxWarp>
          </a:bodyPr>
          <a:lstStyle/>
          <a:p>
            <a:r>
              <a:rPr lang="en-US" sz="4000" b="1" dirty="0">
                <a:solidFill>
                  <a:srgbClr val="CC3300"/>
                </a:solidFill>
              </a:rPr>
              <a:t>Benefit to the Society</a:t>
            </a:r>
          </a:p>
          <a:p>
            <a:endParaRPr lang="en-US" sz="2800" dirty="0"/>
          </a:p>
          <a:p>
            <a:r>
              <a:rPr lang="en-US" sz="2800" dirty="0"/>
              <a:t>            The aims of green technology are myriads. The major objective of green technology is to meet the needs of society in ways without damaging or depleting natural resources on the planet. In addition, the opinion is to meet the present needs without making any compromise. Besides, it is required to find the right destination to get all about the goals of this kind of technology. The concentration of green technology is to make products which can be fully reclaimed or reused. In addition, steps are being taken to decrease wastes and pollution as one of the most indispensable aims of green technology via changing patterns of production and consumption. Ability to meet more stringent environmental regulations in the future: companies which invest in green technology are more likely to be better equipped and ready for rigid environmental regulations as well as commodity specifications which are expected to be imposed on them in the future. Environmental image: adoption of green technology can enhance a company’s environmental reputation which is essential if other rivals and consumers are becoming more environmentally conscious.</a:t>
            </a:r>
            <a:endParaRPr lang="en-GB" sz="2800" b="1" dirty="0">
              <a:solidFill>
                <a:srgbClr val="CC3300"/>
              </a:solidFill>
            </a:endParaRPr>
          </a:p>
          <a:p>
            <a:endParaRPr lang="en-US" sz="4000" b="1" dirty="0">
              <a:solidFill>
                <a:srgbClr val="CC3300"/>
              </a:solidFill>
            </a:endParaRPr>
          </a:p>
        </p:txBody>
      </p:sp>
      <p:sp>
        <p:nvSpPr>
          <p:cNvPr id="14353" name="Rectangle 18"/>
          <p:cNvSpPr>
            <a:spLocks noChangeArrowheads="1"/>
          </p:cNvSpPr>
          <p:nvPr/>
        </p:nvSpPr>
        <p:spPr bwMode="auto">
          <a:xfrm>
            <a:off x="15708312" y="21873646"/>
            <a:ext cx="5399087" cy="3598863"/>
          </a:xfrm>
          <a:prstGeom prst="rect">
            <a:avLst/>
          </a:prstGeom>
          <a:solidFill>
            <a:srgbClr val="EEEEEE"/>
          </a:solidFill>
          <a:ln w="9525">
            <a:solidFill>
              <a:schemeClr val="tx1"/>
            </a:solidFill>
            <a:miter lim="800000"/>
            <a:headEnd/>
            <a:tailEnd/>
          </a:ln>
        </p:spPr>
        <p:txBody>
          <a:bodyPr wrap="none" anchor="ctr">
            <a:prstTxWarp prst="textNoShape">
              <a:avLst/>
            </a:prstTxWarp>
          </a:bodyPr>
          <a:lstStyle/>
          <a:p>
            <a:endParaRPr lang="en-US" dirty="0"/>
          </a:p>
        </p:txBody>
      </p:sp>
      <p:sp>
        <p:nvSpPr>
          <p:cNvPr id="14354" name="Rectangle 19"/>
          <p:cNvSpPr>
            <a:spLocks noChangeArrowheads="1"/>
          </p:cNvSpPr>
          <p:nvPr/>
        </p:nvSpPr>
        <p:spPr bwMode="auto">
          <a:xfrm>
            <a:off x="12192000" y="25953721"/>
            <a:ext cx="8915400" cy="5196840"/>
          </a:xfrm>
          <a:prstGeom prst="rect">
            <a:avLst/>
          </a:prstGeom>
          <a:solidFill>
            <a:srgbClr val="EEEEEE"/>
          </a:solidFill>
          <a:ln w="9525">
            <a:solidFill>
              <a:schemeClr val="tx1"/>
            </a:solidFill>
            <a:miter lim="800000"/>
            <a:headEnd/>
            <a:tailEnd/>
          </a:ln>
        </p:spPr>
        <p:txBody>
          <a:bodyPr wrap="none" anchor="ctr">
            <a:prstTxWarp prst="textNoShape">
              <a:avLst/>
            </a:prstTxWarp>
          </a:bodyPr>
          <a:lstStyle/>
          <a:p>
            <a:endParaRPr lang="en-US"/>
          </a:p>
        </p:txBody>
      </p:sp>
      <p:sp>
        <p:nvSpPr>
          <p:cNvPr id="14355" name="Text Box 20"/>
          <p:cNvSpPr txBox="1">
            <a:spLocks noChangeArrowheads="1"/>
          </p:cNvSpPr>
          <p:nvPr/>
        </p:nvSpPr>
        <p:spPr bwMode="auto">
          <a:xfrm>
            <a:off x="12313920" y="31326742"/>
            <a:ext cx="8915400" cy="400110"/>
          </a:xfrm>
          <a:prstGeom prst="rect">
            <a:avLst/>
          </a:prstGeom>
          <a:noFill/>
          <a:ln w="9525">
            <a:noFill/>
            <a:miter lim="800000"/>
            <a:headEnd/>
            <a:tailEnd/>
          </a:ln>
        </p:spPr>
        <p:txBody>
          <a:bodyPr lIns="0" rIns="0">
            <a:prstTxWarp prst="textNoShape">
              <a:avLst/>
            </a:prstTxWarp>
            <a:spAutoFit/>
          </a:bodyPr>
          <a:lstStyle/>
          <a:p>
            <a:r>
              <a:rPr lang="en-US" sz="2000" i="1" dirty="0"/>
              <a:t>          </a:t>
            </a:r>
            <a:r>
              <a:rPr lang="en-US" sz="2000" dirty="0"/>
              <a:t>Efficiency of different technologies in electricity generation (%)</a:t>
            </a:r>
            <a:endParaRPr lang="en-AU" sz="2000" i="1" dirty="0"/>
          </a:p>
        </p:txBody>
      </p:sp>
      <p:sp>
        <p:nvSpPr>
          <p:cNvPr id="14356" name="Rectangle 21"/>
          <p:cNvSpPr>
            <a:spLocks noChangeArrowheads="1"/>
          </p:cNvSpPr>
          <p:nvPr/>
        </p:nvSpPr>
        <p:spPr bwMode="auto">
          <a:xfrm>
            <a:off x="12192000" y="17724438"/>
            <a:ext cx="5399088" cy="3598862"/>
          </a:xfrm>
          <a:prstGeom prst="rect">
            <a:avLst/>
          </a:prstGeom>
          <a:solidFill>
            <a:srgbClr val="EEEEEE"/>
          </a:solidFill>
          <a:ln w="9525">
            <a:solidFill>
              <a:schemeClr val="tx1"/>
            </a:solidFill>
            <a:miter lim="800000"/>
            <a:headEnd/>
            <a:tailEnd/>
          </a:ln>
        </p:spPr>
        <p:txBody>
          <a:bodyPr wrap="none" anchor="ctr">
            <a:prstTxWarp prst="textNoShape">
              <a:avLst/>
            </a:prstTxWarp>
          </a:bodyPr>
          <a:lstStyle/>
          <a:p>
            <a:endParaRPr lang="en-US"/>
          </a:p>
        </p:txBody>
      </p:sp>
      <p:sp>
        <p:nvSpPr>
          <p:cNvPr id="26" name="TextBox 25"/>
          <p:cNvSpPr txBox="1"/>
          <p:nvPr/>
        </p:nvSpPr>
        <p:spPr>
          <a:xfrm>
            <a:off x="1143000" y="2333625"/>
            <a:ext cx="25755600" cy="769441"/>
          </a:xfrm>
          <a:prstGeom prst="rect">
            <a:avLst/>
          </a:prstGeom>
          <a:noFill/>
        </p:spPr>
        <p:txBody>
          <a:bodyPr wrap="square" rtlCol="0">
            <a:spAutoFit/>
          </a:bodyPr>
          <a:lstStyle/>
          <a:p>
            <a:r>
              <a:rPr lang="en-US" sz="4400" b="1" dirty="0"/>
              <a:t>Audit Course-III Subject : Environmental Studies</a:t>
            </a:r>
            <a:endParaRPr lang="en-US" dirty="0"/>
          </a:p>
        </p:txBody>
      </p:sp>
      <p:pic>
        <p:nvPicPr>
          <p:cNvPr id="3" name="Picture 2">
            <a:extLst>
              <a:ext uri="{FF2B5EF4-FFF2-40B4-BE49-F238E27FC236}">
                <a16:creationId xmlns:a16="http://schemas.microsoft.com/office/drawing/2014/main" id="{C5C682D0-38A0-4CA9-AA2D-6C5777AEEC01}"/>
              </a:ext>
            </a:extLst>
          </p:cNvPr>
          <p:cNvPicPr>
            <a:picLocks noChangeAspect="1"/>
          </p:cNvPicPr>
          <p:nvPr/>
        </p:nvPicPr>
        <p:blipFill>
          <a:blip r:embed="rId3"/>
          <a:stretch>
            <a:fillRect/>
          </a:stretch>
        </p:blipFill>
        <p:spPr>
          <a:xfrm>
            <a:off x="12252961" y="26022855"/>
            <a:ext cx="8778240" cy="5066745"/>
          </a:xfrm>
          <a:prstGeom prst="rect">
            <a:avLst/>
          </a:prstGeom>
        </p:spPr>
      </p:pic>
      <p:pic>
        <p:nvPicPr>
          <p:cNvPr id="8" name="Picture 7">
            <a:extLst>
              <a:ext uri="{FF2B5EF4-FFF2-40B4-BE49-F238E27FC236}">
                <a16:creationId xmlns:a16="http://schemas.microsoft.com/office/drawing/2014/main" id="{194EB4BA-3D46-4956-A3DC-12725D90884F}"/>
              </a:ext>
            </a:extLst>
          </p:cNvPr>
          <p:cNvPicPr>
            <a:picLocks noChangeAspect="1"/>
          </p:cNvPicPr>
          <p:nvPr/>
        </p:nvPicPr>
        <p:blipFill>
          <a:blip r:embed="rId4"/>
          <a:stretch>
            <a:fillRect/>
          </a:stretch>
        </p:blipFill>
        <p:spPr>
          <a:xfrm>
            <a:off x="12192000" y="17730356"/>
            <a:ext cx="5399088" cy="3592944"/>
          </a:xfrm>
          <a:prstGeom prst="rect">
            <a:avLst/>
          </a:prstGeom>
        </p:spPr>
      </p:pic>
      <p:pic>
        <p:nvPicPr>
          <p:cNvPr id="10" name="Picture 9">
            <a:extLst>
              <a:ext uri="{FF2B5EF4-FFF2-40B4-BE49-F238E27FC236}">
                <a16:creationId xmlns:a16="http://schemas.microsoft.com/office/drawing/2014/main" id="{3AD4615E-C28B-467D-8D76-693D11D6DF4E}"/>
              </a:ext>
            </a:extLst>
          </p:cNvPr>
          <p:cNvPicPr>
            <a:picLocks noChangeAspect="1"/>
          </p:cNvPicPr>
          <p:nvPr/>
        </p:nvPicPr>
        <p:blipFill>
          <a:blip r:embed="rId5"/>
          <a:stretch>
            <a:fillRect/>
          </a:stretch>
        </p:blipFill>
        <p:spPr>
          <a:xfrm>
            <a:off x="15709392" y="21873645"/>
            <a:ext cx="5398007" cy="359867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201</TotalTime>
  <Words>1561</Words>
  <Application>Microsoft Office PowerPoint</Application>
  <PresentationFormat>Custom</PresentationFormat>
  <Paragraphs>68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Arial Black</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Pratik Pawar</dc:creator>
  <cp:lastModifiedBy>EN21113246 FE21CS127 PRATIK PAWAR</cp:lastModifiedBy>
  <cp:revision>13</cp:revision>
  <dcterms:modified xsi:type="dcterms:W3CDTF">2022-12-13T13:24:02Z</dcterms:modified>
</cp:coreProperties>
</file>