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81" r:id="rId3"/>
    <p:sldId id="297" r:id="rId4"/>
    <p:sldId id="304" r:id="rId5"/>
    <p:sldId id="293" r:id="rId6"/>
    <p:sldId id="301" r:id="rId7"/>
    <p:sldId id="300" r:id="rId8"/>
    <p:sldId id="296" r:id="rId9"/>
    <p:sldId id="261" r:id="rId10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B0D4"/>
    <a:srgbClr val="78D0F4"/>
    <a:srgbClr val="010000"/>
    <a:srgbClr val="80A62A"/>
    <a:srgbClr val="9BBB59"/>
    <a:srgbClr val="727272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8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1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12/13/2024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63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80931-2089-6822-7EE3-A1C416B20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827A8426-0D8C-CE7A-0400-EF1439F073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6FBBD483-D0F9-1061-4DD1-0147284B21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A60FFD8B-3CEC-C500-2DAA-8F266AA890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47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6D575-46D9-4BC6-A62A-D694E081E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2CF1FDCB-6CE4-E2A2-CADF-B7C6E88551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C72B9C1D-1E88-720E-C7C6-A30BC95B29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0A70A1D4-DD8D-75C8-5136-8D3E3F168A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665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E502F-5225-A620-FA2D-BD3E59C03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ADE899DC-5E4C-3E59-EB5A-340532102A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D1E78211-16D0-0D87-EBB3-9C519927C70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74D15C54-4FB1-0027-766D-A8A9161FE4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642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dex.org.in/harvesting-tomorrow-with-farm-forensics-ai-revolutionizing-plant-disease-detection-in-agriculture/" TargetMode="External"/><Relationship Id="rId3" Type="http://schemas.openxmlformats.org/officeDocument/2006/relationships/hyperlink" Target="https://pib.gov.in/PressReleseDetailm.aspx?PRID=1939473#:~:text=The%20Union%20Home%20Minister%20and,in%20agriculture%20and%20allied%20activities" TargetMode="External"/><Relationship Id="rId7" Type="http://schemas.openxmlformats.org/officeDocument/2006/relationships/hyperlink" Target="https://www.preventionweb.net/news/annual-crop-loss-147-million-kg-due-pest-attacks-tea-research-bod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atista.com/outlook/cmo/diy-hardware-store/lawn-garden/india" TargetMode="External"/><Relationship Id="rId11" Type="http://schemas.openxmlformats.org/officeDocument/2006/relationships/image" Target="../media/image1.png"/><Relationship Id="rId5" Type="http://schemas.openxmlformats.org/officeDocument/2006/relationships/hyperlink" Target="https://sansad.in/getFile/loksabhaquestions/annex/15/AU2146.pdf?source=pqals" TargetMode="External"/><Relationship Id="rId10" Type="http://schemas.openxmlformats.org/officeDocument/2006/relationships/hyperlink" Target="https://www.kaggle.com/datasets/abdallahalidev/plantvillage-dataset" TargetMode="External"/><Relationship Id="rId4" Type="http://schemas.openxmlformats.org/officeDocument/2006/relationships/hyperlink" Target="https://www.indiabudget.gov.in/economicsurvey/doc/echapter.pdf" TargetMode="External"/><Relationship Id="rId9" Type="http://schemas.openxmlformats.org/officeDocument/2006/relationships/hyperlink" Target="https://huggingface.co/ozair23/mobilenet_v2_1.0_224-finetuned-plantdiseas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175789" y="4505287"/>
            <a:ext cx="5248524" cy="40011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gradFill flip="none" rotWithShape="1">
                  <a:gsLst>
                    <a:gs pos="0">
                      <a:srgbClr val="002060"/>
                    </a:gs>
                    <a:gs pos="55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AVANAGANTI ABHINAVA REDDY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608271" y="2957269"/>
            <a:ext cx="2105673" cy="40011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gradFill flip="none" rotWithShape="1">
                  <a:gsLst>
                    <a:gs pos="0">
                      <a:srgbClr val="002060"/>
                    </a:gs>
                    <a:gs pos="55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23BD1A0509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27299" y="1120481"/>
            <a:ext cx="2285083" cy="46166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TEAM:  </a:t>
            </a:r>
            <a:r>
              <a:rPr lang="en-IN" sz="2400" b="1" dirty="0">
                <a:gradFill flip="none" rotWithShape="1">
                  <a:gsLst>
                    <a:gs pos="0">
                      <a:srgbClr val="002060"/>
                    </a:gs>
                    <a:gs pos="55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G131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93279" y="1827416"/>
            <a:ext cx="5248524" cy="49244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r>
              <a:rPr lang="en-US" sz="2200" b="1" dirty="0">
                <a:gradFill flip="none" rotWithShape="1">
                  <a:gsLst>
                    <a:gs pos="0">
                      <a:srgbClr val="002060"/>
                    </a:gs>
                    <a:gs pos="55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200" b="1" dirty="0">
              <a:gradFill flip="none" rotWithShape="1">
                <a:gsLst>
                  <a:gs pos="0">
                    <a:srgbClr val="002060"/>
                  </a:gs>
                  <a:gs pos="5500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83797" y="2350221"/>
            <a:ext cx="3683634" cy="46166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Members</a:t>
            </a:r>
            <a:endParaRPr lang="en-IN" sz="2200" b="1" dirty="0">
              <a:gradFill flip="none" rotWithShape="1">
                <a:gsLst>
                  <a:gs pos="0">
                    <a:srgbClr val="002060"/>
                  </a:gs>
                  <a:gs pos="5500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01871" y="2335381"/>
            <a:ext cx="3683634" cy="46166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Respective Roll Numbers</a:t>
            </a:r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08270" y="3487885"/>
            <a:ext cx="2105673" cy="40011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gradFill flip="none" rotWithShape="1">
                  <a:gsLst>
                    <a:gs pos="0">
                      <a:srgbClr val="002060"/>
                    </a:gs>
                    <a:gs pos="55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23BD1A054H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75789" y="2957269"/>
            <a:ext cx="5248524" cy="40011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gradFill flip="none" rotWithShape="1">
                  <a:gsLst>
                    <a:gs pos="0">
                      <a:srgbClr val="002060"/>
                    </a:gs>
                    <a:gs pos="55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ALLENKI JASHWANTH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99314" y="3484726"/>
            <a:ext cx="5248524" cy="40011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gradFill flip="none" rotWithShape="1">
                  <a:gsLst>
                    <a:gs pos="0">
                      <a:srgbClr val="002060"/>
                    </a:gs>
                    <a:gs pos="55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MD OZAIR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99314" y="3997725"/>
            <a:ext cx="5248524" cy="40011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gradFill flip="none" rotWithShape="1">
                  <a:gsLst>
                    <a:gs pos="0">
                      <a:srgbClr val="002060"/>
                    </a:gs>
                    <a:gs pos="55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MOHAMMED SHAHRUKH SIDDIQUI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08273" y="3997725"/>
            <a:ext cx="2105673" cy="40011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gradFill flip="none" rotWithShape="1">
                  <a:gsLst>
                    <a:gs pos="0">
                      <a:srgbClr val="002060"/>
                    </a:gs>
                    <a:gs pos="55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23BD1A054Q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08272" y="4503115"/>
            <a:ext cx="2105673" cy="40011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gradFill flip="none" rotWithShape="1">
                  <a:gsLst>
                    <a:gs pos="0">
                      <a:srgbClr val="002060"/>
                    </a:gs>
                    <a:gs pos="55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23BD1A0565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D91E4C6-E7AB-D057-B8D6-A3DE3513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999" y="-5963"/>
            <a:ext cx="1449001" cy="14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7">
            <a:extLst>
              <a:ext uri="{FF2B5EF4-FFF2-40B4-BE49-F238E27FC236}">
                <a16:creationId xmlns:a16="http://schemas.microsoft.com/office/drawing/2014/main" id="{AB2D736C-D242-4D25-8D64-F4A4738CDFAD}"/>
              </a:ext>
            </a:extLst>
          </p:cNvPr>
          <p:cNvSpPr txBox="1">
            <a:spLocks/>
          </p:cNvSpPr>
          <p:nvPr/>
        </p:nvSpPr>
        <p:spPr>
          <a:xfrm>
            <a:off x="2028826" y="143377"/>
            <a:ext cx="8485094" cy="874585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IN" sz="2800" b="1" dirty="0">
              <a:gradFill flip="none" rotWithShape="1">
                <a:gsLst>
                  <a:gs pos="0">
                    <a:srgbClr val="002060"/>
                  </a:gs>
                  <a:gs pos="5500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5F8C07-9F2D-E085-DD19-DC44919AE536}"/>
              </a:ext>
            </a:extLst>
          </p:cNvPr>
          <p:cNvSpPr txBox="1"/>
          <p:nvPr/>
        </p:nvSpPr>
        <p:spPr>
          <a:xfrm>
            <a:off x="1175789" y="5013780"/>
            <a:ext cx="5248524" cy="40011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gradFill flip="none" rotWithShape="1">
                  <a:gsLst>
                    <a:gs pos="0">
                      <a:srgbClr val="002060"/>
                    </a:gs>
                    <a:gs pos="55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SIRIKONDA SANDEEP RAO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F5194A-F8BF-CBBC-E5FF-45931490E723}"/>
              </a:ext>
            </a:extLst>
          </p:cNvPr>
          <p:cNvSpPr txBox="1"/>
          <p:nvPr/>
        </p:nvSpPr>
        <p:spPr>
          <a:xfrm>
            <a:off x="8570160" y="5011605"/>
            <a:ext cx="2105673" cy="40011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gradFill flip="none" rotWithShape="1">
                  <a:gsLst>
                    <a:gs pos="0">
                      <a:srgbClr val="002060"/>
                    </a:gs>
                    <a:gs pos="55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23BD1A056X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BB7669-0A46-B324-3140-002B6FBE972D}"/>
              </a:ext>
            </a:extLst>
          </p:cNvPr>
          <p:cNvSpPr txBox="1"/>
          <p:nvPr/>
        </p:nvSpPr>
        <p:spPr>
          <a:xfrm>
            <a:off x="1156733" y="5537660"/>
            <a:ext cx="5248524" cy="40011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gradFill flip="none" rotWithShape="1">
                  <a:gsLst>
                    <a:gs pos="0">
                      <a:srgbClr val="002060"/>
                    </a:gs>
                    <a:gs pos="55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YAKKATI GUNAVARDHAN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E9AC66-255D-163E-F33E-1D466C872419}"/>
              </a:ext>
            </a:extLst>
          </p:cNvPr>
          <p:cNvSpPr txBox="1"/>
          <p:nvPr/>
        </p:nvSpPr>
        <p:spPr>
          <a:xfrm>
            <a:off x="8570160" y="5537660"/>
            <a:ext cx="2105673" cy="40011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gradFill flip="none" rotWithShape="1">
                  <a:gsLst>
                    <a:gs pos="0">
                      <a:srgbClr val="002060"/>
                    </a:gs>
                    <a:gs pos="55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23BD1A057V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F00E7E-3D13-E1E1-3C6C-CABA4B0B8481}"/>
              </a:ext>
            </a:extLst>
          </p:cNvPr>
          <p:cNvSpPr txBox="1"/>
          <p:nvPr/>
        </p:nvSpPr>
        <p:spPr>
          <a:xfrm>
            <a:off x="1137677" y="6061540"/>
            <a:ext cx="5248524" cy="40011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gradFill flip="none" rotWithShape="1">
                  <a:gsLst>
                    <a:gs pos="0">
                      <a:srgbClr val="002060"/>
                    </a:gs>
                    <a:gs pos="55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VEGESNA KRISHNA TEJA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F288B4-6A3C-9541-3135-3F7E68844386}"/>
              </a:ext>
            </a:extLst>
          </p:cNvPr>
          <p:cNvSpPr txBox="1"/>
          <p:nvPr/>
        </p:nvSpPr>
        <p:spPr>
          <a:xfrm>
            <a:off x="8551104" y="6046150"/>
            <a:ext cx="2105673" cy="40011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gradFill flip="none" rotWithShape="1">
                  <a:gsLst>
                    <a:gs pos="0">
                      <a:srgbClr val="002060"/>
                    </a:gs>
                    <a:gs pos="55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23BD1A05K2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699DC9-F5D4-12A7-1B4C-F5F5AEB0B9BB}"/>
              </a:ext>
            </a:extLst>
          </p:cNvPr>
          <p:cNvSpPr txBox="1"/>
          <p:nvPr/>
        </p:nvSpPr>
        <p:spPr>
          <a:xfrm>
            <a:off x="4362142" y="1124132"/>
            <a:ext cx="4429125" cy="46166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 </a:t>
            </a:r>
            <a:r>
              <a:rPr lang="en-IN" sz="2400" b="1" dirty="0">
                <a:gradFill flip="none" rotWithShape="1">
                  <a:gsLst>
                    <a:gs pos="0">
                      <a:srgbClr val="002060"/>
                    </a:gs>
                    <a:gs pos="55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Vriksha Rakshak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20F26CC-8BE1-5E29-8985-8E257C9561E2}"/>
              </a:ext>
            </a:extLst>
          </p:cNvPr>
          <p:cNvCxnSpPr>
            <a:cxnSpLocks/>
          </p:cNvCxnSpPr>
          <p:nvPr/>
        </p:nvCxnSpPr>
        <p:spPr>
          <a:xfrm>
            <a:off x="4117391" y="736816"/>
            <a:ext cx="4160212" cy="0"/>
          </a:xfrm>
          <a:prstGeom prst="line">
            <a:avLst/>
          </a:prstGeom>
          <a:ln w="43180" cap="rnd" cmpd="sng">
            <a:solidFill>
              <a:srgbClr val="002060">
                <a:alpha val="38000"/>
              </a:srgbClr>
            </a:solidFill>
            <a:round/>
            <a:tailEnd w="med" len="med"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0136630-9A19-D4CB-BA0F-126E05C16AFE}"/>
              </a:ext>
            </a:extLst>
          </p:cNvPr>
          <p:cNvSpPr txBox="1"/>
          <p:nvPr/>
        </p:nvSpPr>
        <p:spPr>
          <a:xfrm>
            <a:off x="2496613" y="124448"/>
            <a:ext cx="7376055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gradFill flip="none" rotWithShape="1">
                  <a:gsLst>
                    <a:gs pos="0">
                      <a:srgbClr val="002060"/>
                    </a:gs>
                    <a:gs pos="55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AI-Driven Plant Disease Detection 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C003D4E-BBC6-7FEE-8991-FA9A84FC070A}"/>
              </a:ext>
            </a:extLst>
          </p:cNvPr>
          <p:cNvSpPr/>
          <p:nvPr/>
        </p:nvSpPr>
        <p:spPr>
          <a:xfrm flipV="1">
            <a:off x="0" y="-8206"/>
            <a:ext cx="1575130" cy="6850491"/>
          </a:xfrm>
          <a:custGeom>
            <a:avLst/>
            <a:gdLst>
              <a:gd name="connsiteX0" fmla="*/ 0 w 1575130"/>
              <a:gd name="connsiteY0" fmla="*/ 6850491 h 6850491"/>
              <a:gd name="connsiteX1" fmla="*/ 1437733 w 1575130"/>
              <a:gd name="connsiteY1" fmla="*/ 6850491 h 6850491"/>
              <a:gd name="connsiteX2" fmla="*/ 1475700 w 1575130"/>
              <a:gd name="connsiteY2" fmla="*/ 6739984 h 6850491"/>
              <a:gd name="connsiteX3" fmla="*/ 1548450 w 1575130"/>
              <a:gd name="connsiteY3" fmla="*/ 5740031 h 6850491"/>
              <a:gd name="connsiteX4" fmla="*/ 384429 w 1575130"/>
              <a:gd name="connsiteY4" fmla="*/ 3777362 h 6850491"/>
              <a:gd name="connsiteX5" fmla="*/ 705537 w 1575130"/>
              <a:gd name="connsiteY5" fmla="*/ 395264 h 6850491"/>
              <a:gd name="connsiteX6" fmla="*/ 563433 w 1575130"/>
              <a:gd name="connsiteY6" fmla="*/ 13165 h 6850491"/>
              <a:gd name="connsiteX7" fmla="*/ 557043 w 1575130"/>
              <a:gd name="connsiteY7" fmla="*/ 0 h 6850491"/>
              <a:gd name="connsiteX8" fmla="*/ 0 w 1575130"/>
              <a:gd name="connsiteY8" fmla="*/ 0 h 685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5130" h="6850491">
                <a:moveTo>
                  <a:pt x="0" y="6850491"/>
                </a:moveTo>
                <a:lnTo>
                  <a:pt x="1437733" y="6850491"/>
                </a:lnTo>
                <a:lnTo>
                  <a:pt x="1475700" y="6739984"/>
                </a:lnTo>
                <a:cubicBezTo>
                  <a:pt x="1569077" y="6415429"/>
                  <a:pt x="1604199" y="6049619"/>
                  <a:pt x="1548450" y="5740031"/>
                </a:cubicBezTo>
                <a:cubicBezTo>
                  <a:pt x="1436954" y="5120857"/>
                  <a:pt x="524914" y="4668157"/>
                  <a:pt x="384429" y="3777362"/>
                </a:cubicBezTo>
                <a:cubicBezTo>
                  <a:pt x="243943" y="2886567"/>
                  <a:pt x="919611" y="1189678"/>
                  <a:pt x="705537" y="395264"/>
                </a:cubicBezTo>
                <a:cubicBezTo>
                  <a:pt x="675433" y="283550"/>
                  <a:pt x="626280" y="152545"/>
                  <a:pt x="563433" y="13165"/>
                </a:cubicBezTo>
                <a:lnTo>
                  <a:pt x="557043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14000"/>
                  <a:lumOff val="86000"/>
                </a:schemeClr>
              </a:gs>
              <a:gs pos="100000">
                <a:srgbClr val="AEF1A9"/>
              </a:gs>
              <a:gs pos="48000">
                <a:schemeClr val="accent3">
                  <a:lumMod val="40000"/>
                  <a:lumOff val="60000"/>
                </a:schemeClr>
              </a:gs>
            </a:gsLst>
            <a:lin ang="5400000" scaled="0"/>
            <a:tileRect/>
          </a:gradFill>
          <a:ln>
            <a:solidFill>
              <a:schemeClr val="accent1">
                <a:shade val="15000"/>
                <a:alpha val="0"/>
              </a:schemeClr>
            </a:solidFill>
          </a:ln>
          <a:effectLst>
            <a:outerShdw blurRad="558800" dist="292100" dir="2700000" sx="96000" sy="96000" algn="tl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B247664-D1DB-1187-AD9B-F4CCB0033BE3}"/>
              </a:ext>
            </a:extLst>
          </p:cNvPr>
          <p:cNvSpPr/>
          <p:nvPr/>
        </p:nvSpPr>
        <p:spPr>
          <a:xfrm>
            <a:off x="-38099" y="-11882"/>
            <a:ext cx="1350593" cy="6884171"/>
          </a:xfrm>
          <a:custGeom>
            <a:avLst/>
            <a:gdLst>
              <a:gd name="connsiteX0" fmla="*/ 0 w 1350593"/>
              <a:gd name="connsiteY0" fmla="*/ 0 h 6884171"/>
              <a:gd name="connsiteX1" fmla="*/ 418114 w 1350593"/>
              <a:gd name="connsiteY1" fmla="*/ 0 h 6884171"/>
              <a:gd name="connsiteX2" fmla="*/ 462099 w 1350593"/>
              <a:gd name="connsiteY2" fmla="*/ 103180 h 6884171"/>
              <a:gd name="connsiteX3" fmla="*/ 586898 w 1350593"/>
              <a:gd name="connsiteY3" fmla="*/ 485279 h 6884171"/>
              <a:gd name="connsiteX4" fmla="*/ 304894 w 1350593"/>
              <a:gd name="connsiteY4" fmla="*/ 3867377 h 6884171"/>
              <a:gd name="connsiteX5" fmla="*/ 1327162 w 1350593"/>
              <a:gd name="connsiteY5" fmla="*/ 5830046 h 6884171"/>
              <a:gd name="connsiteX6" fmla="*/ 1263271 w 1350593"/>
              <a:gd name="connsiteY6" fmla="*/ 6829999 h 6884171"/>
              <a:gd name="connsiteX7" fmla="*/ 1246926 w 1350593"/>
              <a:gd name="connsiteY7" fmla="*/ 6884171 h 6884171"/>
              <a:gd name="connsiteX8" fmla="*/ 0 w 1350593"/>
              <a:gd name="connsiteY8" fmla="*/ 6884171 h 688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0593" h="6884171">
                <a:moveTo>
                  <a:pt x="0" y="0"/>
                </a:moveTo>
                <a:lnTo>
                  <a:pt x="418114" y="0"/>
                </a:lnTo>
                <a:lnTo>
                  <a:pt x="462099" y="103180"/>
                </a:lnTo>
                <a:cubicBezTo>
                  <a:pt x="517292" y="242560"/>
                  <a:pt x="560460" y="373565"/>
                  <a:pt x="586898" y="485279"/>
                </a:cubicBezTo>
                <a:cubicBezTo>
                  <a:pt x="774902" y="1279693"/>
                  <a:pt x="181516" y="2976582"/>
                  <a:pt x="304894" y="3867377"/>
                </a:cubicBezTo>
                <a:cubicBezTo>
                  <a:pt x="428271" y="4758172"/>
                  <a:pt x="1229244" y="5210872"/>
                  <a:pt x="1327162" y="5830046"/>
                </a:cubicBezTo>
                <a:cubicBezTo>
                  <a:pt x="1376122" y="6139634"/>
                  <a:pt x="1345277" y="6505444"/>
                  <a:pt x="1263271" y="6829999"/>
                </a:cubicBezTo>
                <a:lnTo>
                  <a:pt x="1246926" y="6884171"/>
                </a:lnTo>
                <a:lnTo>
                  <a:pt x="0" y="688417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62A82E"/>
              </a:gs>
              <a:gs pos="42000">
                <a:srgbClr val="AEF1A9"/>
              </a:gs>
            </a:gsLst>
            <a:lin ang="5400000" scaled="1"/>
          </a:gradFill>
          <a:ln>
            <a:solidFill>
              <a:schemeClr val="accent1">
                <a:shade val="15000"/>
                <a:alpha val="0"/>
              </a:schemeClr>
            </a:solidFill>
          </a:ln>
          <a:effectLst>
            <a:outerShdw blurRad="546100" dist="114300" algn="l" rotWithShape="0">
              <a:srgbClr val="103213">
                <a:alpha val="47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771525" y="1037275"/>
            <a:ext cx="1081087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About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55% </a:t>
            </a:r>
            <a:r>
              <a:rPr lang="en-US" dirty="0">
                <a:latin typeface="Arial" pitchFamily="34" charset="0"/>
                <a:cs typeface="Arial" pitchFamily="34" charset="0"/>
              </a:rPr>
              <a:t>of population is dependent on agriculture as their primary source of income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contributing 18% of GDP.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latin typeface="Arial" pitchFamily="34" charset="0"/>
                <a:cs typeface="Arial" pitchFamily="34" charset="0"/>
              </a:rPr>
              <a:t>Crop losses </a:t>
            </a:r>
            <a:r>
              <a:rPr lang="en-US" dirty="0">
                <a:latin typeface="Arial" pitchFamily="34" charset="0"/>
                <a:cs typeface="Arial" pitchFamily="34" charset="0"/>
              </a:rPr>
              <a:t>in our country vary from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10-35%</a:t>
            </a:r>
            <a:r>
              <a:rPr lang="en-US" dirty="0">
                <a:latin typeface="Arial" pitchFamily="34" charset="0"/>
                <a:cs typeface="Arial" pitchFamily="34" charset="0"/>
              </a:rPr>
              <a:t> annually mostly due to Pests and Diseases. This ongoing issue threatens agricultural productivity and food security.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Majority of the farmers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fail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to Cure Diseased Plants </a:t>
            </a:r>
            <a:r>
              <a:rPr lang="en-US" dirty="0">
                <a:latin typeface="Arial" pitchFamily="34" charset="0"/>
                <a:cs typeface="Arial" pitchFamily="34" charset="0"/>
              </a:rPr>
              <a:t>as they are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not</a:t>
            </a:r>
            <a:r>
              <a:rPr lang="en-US" dirty="0">
                <a:latin typeface="Arial" pitchFamily="34" charset="0"/>
                <a:cs typeface="Arial" pitchFamily="34" charset="0"/>
              </a:rPr>
              <a:t> able to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properly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diagnose and treat</a:t>
            </a:r>
            <a:r>
              <a:rPr lang="en-US" dirty="0">
                <a:latin typeface="Arial" pitchFamily="34" charset="0"/>
                <a:cs typeface="Arial" pitchFamily="34" charset="0"/>
              </a:rPr>
              <a:t> the Plants and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lack of timely precautions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FD737E7C-6E0E-4B08-9E9D-6130C95211A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gradFill flip="none" rotWithShape="1">
                  <a:gsLst>
                    <a:gs pos="0">
                      <a:srgbClr val="002060"/>
                    </a:gs>
                    <a:gs pos="55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G131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19D995-4F70-360F-8727-BB87FFF487CE}"/>
              </a:ext>
            </a:extLst>
          </p:cNvPr>
          <p:cNvCxnSpPr>
            <a:cxnSpLocks/>
          </p:cNvCxnSpPr>
          <p:nvPr/>
        </p:nvCxnSpPr>
        <p:spPr>
          <a:xfrm>
            <a:off x="4534669" y="722531"/>
            <a:ext cx="3125629" cy="0"/>
          </a:xfrm>
          <a:prstGeom prst="line">
            <a:avLst/>
          </a:prstGeom>
          <a:ln w="43180" cap="rnd" cmpd="sng">
            <a:solidFill>
              <a:srgbClr val="002060">
                <a:alpha val="38000"/>
              </a:srgbClr>
            </a:solidFill>
            <a:round/>
            <a:tailEnd w="med" len="med"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>
            <a:extLst>
              <a:ext uri="{FF2B5EF4-FFF2-40B4-BE49-F238E27FC236}">
                <a16:creationId xmlns:a16="http://schemas.microsoft.com/office/drawing/2014/main" id="{A1B2351E-5D8B-07EE-4C92-668398190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999" y="-5963"/>
            <a:ext cx="1449001" cy="14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89FC52-F0AB-88BA-A2E1-E17F8D08116A}"/>
              </a:ext>
            </a:extLst>
          </p:cNvPr>
          <p:cNvSpPr txBox="1"/>
          <p:nvPr/>
        </p:nvSpPr>
        <p:spPr>
          <a:xfrm>
            <a:off x="2117459" y="224464"/>
            <a:ext cx="8119005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spc="3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IN" sz="2000" b="1" i="0" spc="3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1BED7-C0A3-25E5-8FA2-51AF05954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12" y="3709339"/>
            <a:ext cx="5107990" cy="2750456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D6455EEB-743D-B0AE-4E4D-1E36D83FBC3D}"/>
              </a:ext>
            </a:extLst>
          </p:cNvPr>
          <p:cNvSpPr/>
          <p:nvPr/>
        </p:nvSpPr>
        <p:spPr>
          <a:xfrm>
            <a:off x="3313700" y="3955985"/>
            <a:ext cx="1281052" cy="499376"/>
          </a:xfrm>
          <a:prstGeom prst="frame">
            <a:avLst>
              <a:gd name="adj1" fmla="val 5354"/>
            </a:avLst>
          </a:prstGeom>
          <a:solidFill>
            <a:srgbClr val="010000">
              <a:alpha val="9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0D7484-5B20-85F7-A7C5-9890EAD33E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4"/>
          <a:stretch/>
        </p:blipFill>
        <p:spPr bwMode="auto">
          <a:xfrm>
            <a:off x="7245506" y="3345599"/>
            <a:ext cx="4091088" cy="305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FD737E7C-6E0E-4B08-9E9D-6130C95211A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gradFill flip="none" rotWithShape="1">
                  <a:gsLst>
                    <a:gs pos="0">
                      <a:srgbClr val="002060"/>
                    </a:gs>
                    <a:gs pos="55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G131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19D995-4F70-360F-8727-BB87FFF487CE}"/>
              </a:ext>
            </a:extLst>
          </p:cNvPr>
          <p:cNvCxnSpPr>
            <a:cxnSpLocks/>
          </p:cNvCxnSpPr>
          <p:nvPr/>
        </p:nvCxnSpPr>
        <p:spPr>
          <a:xfrm>
            <a:off x="5039892" y="722531"/>
            <a:ext cx="2134847" cy="0"/>
          </a:xfrm>
          <a:prstGeom prst="line">
            <a:avLst/>
          </a:prstGeom>
          <a:ln w="43180" cap="rnd" cmpd="sng">
            <a:solidFill>
              <a:srgbClr val="002060">
                <a:alpha val="38000"/>
              </a:srgbClr>
            </a:solidFill>
            <a:round/>
            <a:tailEnd w="med" len="med"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>
            <a:extLst>
              <a:ext uri="{FF2B5EF4-FFF2-40B4-BE49-F238E27FC236}">
                <a16:creationId xmlns:a16="http://schemas.microsoft.com/office/drawing/2014/main" id="{A1B2351E-5D8B-07EE-4C92-668398190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999" y="-5963"/>
            <a:ext cx="1449001" cy="14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89FC52-F0AB-88BA-A2E1-E17F8D08116A}"/>
              </a:ext>
            </a:extLst>
          </p:cNvPr>
          <p:cNvSpPr txBox="1"/>
          <p:nvPr/>
        </p:nvSpPr>
        <p:spPr>
          <a:xfrm>
            <a:off x="2117459" y="224464"/>
            <a:ext cx="8119005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USERS</a:t>
            </a:r>
            <a:r>
              <a:rPr lang="en-US" sz="2000" b="1" i="0" spc="3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b="1" i="0" spc="3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8F259624-DBCF-E37E-0EB5-9465FF399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429" y="1757549"/>
            <a:ext cx="5944431" cy="159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Our Target Users (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Stake Holders</a:t>
            </a:r>
            <a:r>
              <a:rPr lang="en-US" dirty="0">
                <a:latin typeface="Arial" pitchFamily="34" charset="0"/>
                <a:cs typeface="Arial" pitchFamily="34" charset="0"/>
              </a:rPr>
              <a:t>) are:</a:t>
            </a:r>
          </a:p>
          <a:p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spcBef>
                <a:spcPts val="100"/>
              </a:spcBef>
              <a:spcAft>
                <a:spcPts val="930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Arial" pitchFamily="34" charset="0"/>
                <a:cs typeface="Arial" pitchFamily="34" charset="0"/>
              </a:rPr>
              <a:t>Input Suppliers.</a:t>
            </a:r>
          </a:p>
          <a:p>
            <a:pPr marL="742950" lvl="1" indent="-285750">
              <a:spcBef>
                <a:spcPts val="100"/>
              </a:spcBef>
              <a:spcAft>
                <a:spcPts val="930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Arial" pitchFamily="34" charset="0"/>
                <a:cs typeface="Arial" pitchFamily="34" charset="0"/>
              </a:rPr>
              <a:t>Agricultural Scientist and Pathology Students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lang="en-US" i="1" dirty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spcBef>
                <a:spcPts val="100"/>
              </a:spcBef>
              <a:spcAft>
                <a:spcPts val="930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Arial" pitchFamily="34" charset="0"/>
                <a:cs typeface="Arial" pitchFamily="34" charset="0"/>
              </a:rPr>
              <a:t>Farmers.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Page 5 | Gardening Hobbyist Stock Photos, Images and Backgrounds for Free  Download">
            <a:extLst>
              <a:ext uri="{FF2B5EF4-FFF2-40B4-BE49-F238E27FC236}">
                <a16:creationId xmlns:a16="http://schemas.microsoft.com/office/drawing/2014/main" id="{E5CC5F03-8FD1-A696-2202-319FADC34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860" y="4145838"/>
            <a:ext cx="3913139" cy="219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Agricultural Research Scientist - How To Become An Agricultural Research  Scientist">
            <a:extLst>
              <a:ext uri="{FF2B5EF4-FFF2-40B4-BE49-F238E27FC236}">
                <a16:creationId xmlns:a16="http://schemas.microsoft.com/office/drawing/2014/main" id="{FDB35256-CB19-FB69-B911-139FBE2E9E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DBFB6E-327E-0FC8-AE3B-EF2D4ED9E98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</a:blip>
          <a:stretch>
            <a:fillRect/>
          </a:stretch>
        </p:blipFill>
        <p:spPr>
          <a:xfrm>
            <a:off x="7193036" y="1291362"/>
            <a:ext cx="3337637" cy="20639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E13446-FCC0-028D-5618-0FCAB7DD358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5000"/>
          </a:blip>
          <a:stretch>
            <a:fillRect/>
          </a:stretch>
        </p:blipFill>
        <p:spPr>
          <a:xfrm>
            <a:off x="1449001" y="4145838"/>
            <a:ext cx="3404353" cy="219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21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8ECCC-2B69-5621-DD47-222246736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FDCB73AE-006D-D454-D396-87E0BBEFA9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gradFill flip="none" rotWithShape="1">
                  <a:gsLst>
                    <a:gs pos="0">
                      <a:srgbClr val="002060"/>
                    </a:gs>
                    <a:gs pos="55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G131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F342889-9DE9-1FBA-FD17-B82B9A043BF0}"/>
              </a:ext>
            </a:extLst>
          </p:cNvPr>
          <p:cNvCxnSpPr>
            <a:cxnSpLocks/>
          </p:cNvCxnSpPr>
          <p:nvPr/>
        </p:nvCxnSpPr>
        <p:spPr>
          <a:xfrm>
            <a:off x="5030060" y="722531"/>
            <a:ext cx="2134847" cy="0"/>
          </a:xfrm>
          <a:prstGeom prst="line">
            <a:avLst/>
          </a:prstGeom>
          <a:ln w="43180" cap="rnd" cmpd="sng">
            <a:solidFill>
              <a:srgbClr val="002060">
                <a:alpha val="38000"/>
              </a:srgbClr>
            </a:solidFill>
            <a:round/>
            <a:tailEnd w="med" len="med"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>
            <a:extLst>
              <a:ext uri="{FF2B5EF4-FFF2-40B4-BE49-F238E27FC236}">
                <a16:creationId xmlns:a16="http://schemas.microsoft.com/office/drawing/2014/main" id="{62EA81D2-D733-D669-E632-744C8C215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999" y="-5963"/>
            <a:ext cx="1449001" cy="14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834F65-0466-9E87-9CE0-7F818D72122A}"/>
              </a:ext>
            </a:extLst>
          </p:cNvPr>
          <p:cNvSpPr txBox="1"/>
          <p:nvPr/>
        </p:nvSpPr>
        <p:spPr>
          <a:xfrm>
            <a:off x="2117459" y="224464"/>
            <a:ext cx="8119005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  <a:r>
              <a:rPr lang="en-US" sz="2000" b="1" i="0" spc="3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b="1" i="0" spc="3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9DD85-07E1-BA42-D5ED-FA2A91882AEA}"/>
              </a:ext>
            </a:extLst>
          </p:cNvPr>
          <p:cNvSpPr txBox="1"/>
          <p:nvPr/>
        </p:nvSpPr>
        <p:spPr>
          <a:xfrm>
            <a:off x="1254432" y="1201569"/>
            <a:ext cx="9235300" cy="2567814"/>
          </a:xfrm>
          <a:prstGeom prst="rect">
            <a:avLst/>
          </a:prstGeom>
          <a:noFill/>
        </p:spPr>
        <p:txBody>
          <a:bodyPr wrap="square" tIns="36000" rtlCol="0">
            <a:spAutoFit/>
          </a:bodyPr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Detailed Diagnosis Report based on the Leaf image provided.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Disease Analysis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Discovering new Diseases for R&amp;D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Timely Alerts: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Automated Alerts based on Disease Analysis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Manual Alerts by Researchers or </a:t>
            </a:r>
            <a:r>
              <a:rPr lang="en-US" dirty="0" err="1"/>
              <a:t>Agro</a:t>
            </a:r>
            <a:r>
              <a:rPr lang="en-US" dirty="0"/>
              <a:t> Scientist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Blogs and FAQ pages for farmer engagement.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Building a bridge between Agricultural Scientist and Farmer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C519BF-40B5-FE4A-499A-55938D639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6113" y="4229614"/>
            <a:ext cx="3631386" cy="2342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71A372-0439-7DED-C9CB-9717C81D1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6995" y="4248420"/>
            <a:ext cx="4124901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42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26032DA-BE1B-199A-5EDC-6BD07485F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999" y="-5963"/>
            <a:ext cx="1449001" cy="14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5EC819-DBA8-5B83-A8D9-7DC586F8FC43}"/>
              </a:ext>
            </a:extLst>
          </p:cNvPr>
          <p:cNvSpPr txBox="1"/>
          <p:nvPr/>
        </p:nvSpPr>
        <p:spPr>
          <a:xfrm>
            <a:off x="2325157" y="224464"/>
            <a:ext cx="7318905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spc="3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000" b="1" i="0" spc="3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YSTEM ARCHITECTURE</a:t>
            </a:r>
            <a:r>
              <a:rPr lang="en-IN" sz="20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b="1" i="0" spc="3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BC4782-FC7D-A5DE-40EB-2AB25C5FAA2A}"/>
              </a:ext>
            </a:extLst>
          </p:cNvPr>
          <p:cNvCxnSpPr>
            <a:cxnSpLocks/>
          </p:cNvCxnSpPr>
          <p:nvPr/>
        </p:nvCxnSpPr>
        <p:spPr>
          <a:xfrm>
            <a:off x="4235508" y="722531"/>
            <a:ext cx="3438192" cy="0"/>
          </a:xfrm>
          <a:prstGeom prst="line">
            <a:avLst/>
          </a:prstGeom>
          <a:ln w="43180" cap="rnd" cmpd="sng">
            <a:solidFill>
              <a:srgbClr val="002060">
                <a:alpha val="38000"/>
              </a:srgbClr>
            </a:solidFill>
            <a:round/>
            <a:tailEnd w="med" len="med"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8">
            <a:extLst>
              <a:ext uri="{FF2B5EF4-FFF2-40B4-BE49-F238E27FC236}">
                <a16:creationId xmlns:a16="http://schemas.microsoft.com/office/drawing/2014/main" id="{041C809F-E10A-06C9-7AA2-9746B4C52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183" y="820489"/>
            <a:ext cx="784153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latin typeface="Arial" pitchFamily="34" charset="0"/>
                <a:cs typeface="Arial" pitchFamily="34" charset="0"/>
              </a:rPr>
              <a:t>Frontend: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React-based interface for seamless interaction.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Features like diagnosis, history, blogs, and analytics.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latin typeface="Arial" pitchFamily="34" charset="0"/>
                <a:cs typeface="Arial" pitchFamily="34" charset="0"/>
              </a:rPr>
              <a:t>Backend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API-driven architecture with Express.js.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AI models hosted on Hugging Face for plant disease detection.</a:t>
            </a:r>
          </a:p>
        </p:txBody>
      </p:sp>
      <p:sp>
        <p:nvSpPr>
          <p:cNvPr id="17" name="Oval 16" descr="Your startup LOGO">
            <a:extLst>
              <a:ext uri="{FF2B5EF4-FFF2-40B4-BE49-F238E27FC236}">
                <a16:creationId xmlns:a16="http://schemas.microsoft.com/office/drawing/2014/main" id="{4EB69552-C2FD-B56E-E5BF-B5CBCE01252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gradFill flip="none" rotWithShape="1">
                  <a:gsLst>
                    <a:gs pos="0">
                      <a:srgbClr val="002060"/>
                    </a:gs>
                    <a:gs pos="55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G131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27A1D4-36C7-7C58-2CDF-928B162FD04F}"/>
              </a:ext>
            </a:extLst>
          </p:cNvPr>
          <p:cNvSpPr txBox="1"/>
          <p:nvPr/>
        </p:nvSpPr>
        <p:spPr>
          <a:xfrm>
            <a:off x="7696869" y="1097487"/>
            <a:ext cx="4146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latin typeface="Arial" pitchFamily="34" charset="0"/>
                <a:cs typeface="Arial" pitchFamily="34" charset="0"/>
              </a:rPr>
              <a:t>Database: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MongoDB for managing user data, feedback, and diagnosis history.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C9218D-1F74-6A88-B008-37D07606C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170" y="2770730"/>
            <a:ext cx="7701546" cy="386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A4945-6188-592D-3FC6-EC3D56A7B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763A54-A0CA-B65E-5F5A-772FA387D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628" y="2201439"/>
            <a:ext cx="5159060" cy="2577225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1AC185C-AEB1-7209-CD29-65E7E1B68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999" y="-5963"/>
            <a:ext cx="1449001" cy="14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FDEF3C14-F0CB-7E9C-A18C-036B99485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190" y="1540995"/>
            <a:ext cx="10810875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latin typeface="Arial" pitchFamily="34" charset="0"/>
                <a:cs typeface="Arial" pitchFamily="34" charset="0"/>
              </a:rPr>
              <a:t>Farmer-Agriculture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 Expert Connection.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latin typeface="Arial" pitchFamily="34" charset="0"/>
                <a:cs typeface="Arial" pitchFamily="34" charset="0"/>
              </a:rPr>
              <a:t>Timely Alerts:</a:t>
            </a: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Automated Alerts based on Disease Analysis</a:t>
            </a: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Manual Alerts by Researchers or </a:t>
            </a:r>
            <a:r>
              <a:rPr lang="en-US" sz="1500" dirty="0" err="1">
                <a:latin typeface="Arial" pitchFamily="34" charset="0"/>
                <a:cs typeface="Arial" pitchFamily="34" charset="0"/>
              </a:rPr>
              <a:t>Agro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 Scientist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latin typeface="Arial" pitchFamily="34" charset="0"/>
                <a:cs typeface="Arial" pitchFamily="34" charset="0"/>
              </a:rPr>
              <a:t>Insights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 - personal , location, alerts based on disease count.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latin typeface="Arial" pitchFamily="34" charset="0"/>
                <a:cs typeface="Arial" pitchFamily="34" charset="0"/>
              </a:rPr>
              <a:t>Notifications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 for corrected diagnoses and alerts.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latin typeface="Arial" pitchFamily="34" charset="0"/>
                <a:cs typeface="Arial" pitchFamily="34" charset="0"/>
              </a:rPr>
              <a:t>Blogs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1500" b="1" dirty="0">
                <a:latin typeface="Arial" pitchFamily="34" charset="0"/>
                <a:cs typeface="Arial" pitchFamily="34" charset="0"/>
              </a:rPr>
              <a:t>FAQs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 for continuous farmer engagement.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latin typeface="Arial" pitchFamily="34" charset="0"/>
                <a:cs typeface="Arial" pitchFamily="34" charset="0"/>
              </a:rPr>
              <a:t>Multilingual support 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for diverse users. 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latin typeface="Arial" pitchFamily="34" charset="0"/>
                <a:cs typeface="Arial" pitchFamily="34" charset="0"/>
              </a:rPr>
              <a:t>Responsive Design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: Fully optimized for devices as small as 300px.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latin typeface="Arial" pitchFamily="34" charset="0"/>
                <a:cs typeface="Arial" pitchFamily="34" charset="0"/>
              </a:rPr>
              <a:t>Weather</a:t>
            </a:r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latin typeface="Arial" pitchFamily="34" charset="0"/>
                <a:cs typeface="Arial" pitchFamily="34" charset="0"/>
              </a:rPr>
              <a:t>Diagnosis page 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- not a leaf , report, choose a image from phone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latin typeface="Arial" pitchFamily="34" charset="0"/>
                <a:cs typeface="Arial" pitchFamily="34" charset="0"/>
              </a:rPr>
              <a:t>Camera Feature 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for taking photo via mobile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latin typeface="Arial" pitchFamily="34" charset="0"/>
                <a:cs typeface="Arial" pitchFamily="34" charset="0"/>
              </a:rPr>
              <a:t>History page 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latin typeface="Arial" pitchFamily="34" charset="0"/>
                <a:cs typeface="Arial" pitchFamily="34" charset="0"/>
              </a:rPr>
              <a:t>Workspace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: cases to solve , location alert 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latin typeface="Arial" pitchFamily="34" charset="0"/>
                <a:cs typeface="Arial" pitchFamily="34" charset="0"/>
              </a:rPr>
              <a:t>Dark Mode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latin typeface="Arial" pitchFamily="34" charset="0"/>
                <a:cs typeface="Arial" pitchFamily="34" charset="0"/>
              </a:rPr>
              <a:t>Mail sent 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to users in that location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AE546-92EE-6A11-70EA-DAA6A56308FC}"/>
              </a:ext>
            </a:extLst>
          </p:cNvPr>
          <p:cNvSpPr txBox="1"/>
          <p:nvPr/>
        </p:nvSpPr>
        <p:spPr>
          <a:xfrm>
            <a:off x="2325157" y="224464"/>
            <a:ext cx="7318905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0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FEATURES</a:t>
            </a:r>
            <a:endParaRPr lang="en-IN" sz="2000" b="1" i="0" spc="3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A55401-75B4-E293-80A8-1FCD093A81DD}"/>
              </a:ext>
            </a:extLst>
          </p:cNvPr>
          <p:cNvCxnSpPr>
            <a:cxnSpLocks/>
          </p:cNvCxnSpPr>
          <p:nvPr/>
        </p:nvCxnSpPr>
        <p:spPr>
          <a:xfrm>
            <a:off x="4663022" y="722531"/>
            <a:ext cx="2583165" cy="0"/>
          </a:xfrm>
          <a:prstGeom prst="line">
            <a:avLst/>
          </a:prstGeom>
          <a:ln w="43180" cap="rnd" cmpd="sng">
            <a:solidFill>
              <a:srgbClr val="002060">
                <a:alpha val="38000"/>
              </a:srgbClr>
            </a:solidFill>
            <a:round/>
            <a:tailEnd w="med" len="med"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75C13482-0F5D-D59B-FEF1-407A1987CCF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gradFill flip="none" rotWithShape="1">
                  <a:gsLst>
                    <a:gs pos="0">
                      <a:srgbClr val="002060"/>
                    </a:gs>
                    <a:gs pos="55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G131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33C925-730C-A16A-4A0C-92C08289AB43}"/>
              </a:ext>
            </a:extLst>
          </p:cNvPr>
          <p:cNvSpPr txBox="1"/>
          <p:nvPr/>
        </p:nvSpPr>
        <p:spPr>
          <a:xfrm>
            <a:off x="1107191" y="1074077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FILLING THE GAPS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724072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64DFE3-878A-5369-9B96-6C0401408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695132C-558C-9ADB-B1B1-F9C8CFBE1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999" y="-5963"/>
            <a:ext cx="1449001" cy="14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76B12BC0-A009-1BAA-6E97-C970FE6AC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694" y="1485670"/>
            <a:ext cx="7318906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Arial" pitchFamily="34" charset="0"/>
                <a:cs typeface="Arial" pitchFamily="34" charset="0"/>
              </a:rPr>
              <a:t>Complete deployment.</a:t>
            </a:r>
          </a:p>
          <a:p>
            <a:pPr marL="285750" indent="-285750">
              <a:lnSpc>
                <a:spcPct val="150000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Arial" pitchFamily="34" charset="0"/>
                <a:cs typeface="Arial" pitchFamily="34" charset="0"/>
              </a:rPr>
              <a:t>Expand crop and disease coverage.</a:t>
            </a:r>
          </a:p>
          <a:p>
            <a:pPr marL="285750" indent="-285750">
              <a:lnSpc>
                <a:spcPct val="150000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Arial" pitchFamily="34" charset="0"/>
                <a:cs typeface="Arial" pitchFamily="34" charset="0"/>
              </a:rPr>
              <a:t>Chat bot for quick doubt solving and recommendations.</a:t>
            </a:r>
          </a:p>
          <a:p>
            <a:pPr marL="285750" indent="-285750">
              <a:lnSpc>
                <a:spcPct val="150000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Arial" pitchFamily="34" charset="0"/>
                <a:cs typeface="Arial" pitchFamily="34" charset="0"/>
              </a:rPr>
              <a:t>Dynamic training of model and increasing accuracy of model.</a:t>
            </a:r>
          </a:p>
          <a:p>
            <a:pPr marL="285750" indent="-285750">
              <a:lnSpc>
                <a:spcPct val="150000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Arial" pitchFamily="34" charset="0"/>
                <a:cs typeface="Arial" pitchFamily="34" charset="0"/>
              </a:rPr>
              <a:t>Integrating google maps with Location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08827-FD59-F851-4992-A547087CF8A6}"/>
              </a:ext>
            </a:extLst>
          </p:cNvPr>
          <p:cNvSpPr txBox="1"/>
          <p:nvPr/>
        </p:nvSpPr>
        <p:spPr>
          <a:xfrm>
            <a:off x="2325157" y="224464"/>
            <a:ext cx="7318905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0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UPGRADATIONS:</a:t>
            </a:r>
            <a:endParaRPr lang="en-IN" sz="2000" b="1" i="0" spc="3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782C11-7B0E-8D89-4429-B8526EB4E052}"/>
              </a:ext>
            </a:extLst>
          </p:cNvPr>
          <p:cNvCxnSpPr>
            <a:cxnSpLocks/>
          </p:cNvCxnSpPr>
          <p:nvPr/>
        </p:nvCxnSpPr>
        <p:spPr>
          <a:xfrm>
            <a:off x="4533864" y="722531"/>
            <a:ext cx="2841481" cy="0"/>
          </a:xfrm>
          <a:prstGeom prst="line">
            <a:avLst/>
          </a:prstGeom>
          <a:ln w="43180" cap="rnd" cmpd="sng">
            <a:solidFill>
              <a:srgbClr val="002060">
                <a:alpha val="38000"/>
              </a:srgbClr>
            </a:solidFill>
            <a:round/>
            <a:tailEnd w="med" len="med"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2BEDFBEE-E3BC-BEA6-EA74-6B69E05BA7C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gradFill flip="none" rotWithShape="1">
                  <a:gsLst>
                    <a:gs pos="0">
                      <a:srgbClr val="002060"/>
                    </a:gs>
                    <a:gs pos="55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G131</a:t>
            </a:r>
            <a:endParaRPr lang="en-IN" dirty="0"/>
          </a:p>
        </p:txBody>
      </p:sp>
      <p:pic>
        <p:nvPicPr>
          <p:cNvPr id="2050" name="Picture 2" descr="New map fingers future hot spots for U.S. earthquakes | Science | AAAS">
            <a:extLst>
              <a:ext uri="{FF2B5EF4-FFF2-40B4-BE49-F238E27FC236}">
                <a16:creationId xmlns:a16="http://schemas.microsoft.com/office/drawing/2014/main" id="{DCD70E9F-B32F-9B9F-C505-A2926583C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745" y="3655495"/>
            <a:ext cx="3812633" cy="285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087CAAD8-66F5-AA0F-9819-9D66157707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FA8B59-2048-A19E-1F19-857C0C2D9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694" y="3891459"/>
            <a:ext cx="5383789" cy="285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24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767442" y="1540995"/>
            <a:ext cx="1084897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noProof="0" dirty="0">
                <a:solidFill>
                  <a:prstClr val="black"/>
                </a:solidFill>
                <a:latin typeface="+mj-lt"/>
                <a:cs typeface="Arial" pitchFamily="34" charset="0"/>
                <a:hlinkClick r:id="rId3"/>
              </a:rPr>
              <a:t>https://pib.gov.in/PressReleseDetailm.aspx?PRID=1939473#:~:text=The%20Union%20Home%20Minister%20and,in%20agriculture%20and%20allied%20activities</a:t>
            </a:r>
            <a:r>
              <a:rPr lang="en-US" sz="1400" noProof="0" dirty="0">
                <a:solidFill>
                  <a:prstClr val="black"/>
                </a:solidFill>
                <a:latin typeface="+mj-lt"/>
                <a:cs typeface="Arial" pitchFamily="34" charset="0"/>
              </a:rPr>
              <a:t>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dirty="0">
              <a:solidFill>
                <a:prstClr val="black"/>
              </a:solidFill>
              <a:latin typeface="+mj-lt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noProof="0" dirty="0">
                <a:solidFill>
                  <a:prstClr val="black"/>
                </a:solidFill>
                <a:latin typeface="+mj-lt"/>
                <a:cs typeface="Arial" pitchFamily="34" charset="0"/>
                <a:hlinkClick r:id="rId4"/>
              </a:rPr>
              <a:t>https://www.indiabudget.gov.in/economicsurvey/doc/echapter.pdf</a:t>
            </a:r>
            <a:endParaRPr lang="en-US" sz="1400" noProof="0" dirty="0">
              <a:solidFill>
                <a:prstClr val="black"/>
              </a:solidFill>
              <a:latin typeface="+mj-lt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400" dirty="0">
              <a:solidFill>
                <a:prstClr val="black"/>
              </a:solidFill>
              <a:latin typeface="+mj-lt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noProof="0" dirty="0">
                <a:solidFill>
                  <a:prstClr val="black"/>
                </a:solidFill>
                <a:latin typeface="+mj-lt"/>
                <a:cs typeface="Arial" pitchFamily="34" charset="0"/>
                <a:hlinkClick r:id="rId5"/>
              </a:rPr>
              <a:t>https://sansad.in/getFile/loksabhaquestions/annex/15/AU2146.pdf?source=pqals</a:t>
            </a:r>
            <a:endParaRPr lang="en-US" sz="1400" noProof="0" dirty="0">
              <a:solidFill>
                <a:prstClr val="black"/>
              </a:solidFill>
              <a:latin typeface="+mj-lt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dirty="0">
              <a:solidFill>
                <a:prstClr val="black"/>
              </a:solidFill>
              <a:latin typeface="+mj-lt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noProof="0" dirty="0">
                <a:solidFill>
                  <a:prstClr val="black"/>
                </a:solidFill>
                <a:latin typeface="+mj-lt"/>
                <a:cs typeface="Arial" pitchFamily="34" charset="0"/>
                <a:hlinkClick r:id="rId6"/>
              </a:rPr>
              <a:t>https://www.statista.com/outlook/cmo/diy-hardware-store/lawn-garden/india</a:t>
            </a:r>
            <a:endParaRPr lang="en-US" sz="1400" noProof="0" dirty="0">
              <a:solidFill>
                <a:prstClr val="black"/>
              </a:solidFill>
              <a:latin typeface="+mj-lt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dirty="0">
              <a:solidFill>
                <a:prstClr val="black"/>
              </a:solidFill>
              <a:latin typeface="+mj-lt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noProof="0" dirty="0">
                <a:solidFill>
                  <a:prstClr val="black"/>
                </a:solidFill>
                <a:latin typeface="+mj-lt"/>
                <a:cs typeface="Arial" pitchFamily="34" charset="0"/>
                <a:hlinkClick r:id="rId7"/>
              </a:rPr>
              <a:t>https://www.preventionweb.net/news/annual-crop-loss-147-million-kg-due-pest-attacks-tea-research-body</a:t>
            </a:r>
            <a:endParaRPr lang="en-US" sz="1400" noProof="0" dirty="0">
              <a:solidFill>
                <a:prstClr val="black"/>
              </a:solidFill>
              <a:latin typeface="+mj-lt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noProof="0" dirty="0">
              <a:solidFill>
                <a:prstClr val="black"/>
              </a:solidFill>
              <a:latin typeface="+mj-lt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noProof="0" dirty="0">
                <a:solidFill>
                  <a:prstClr val="black"/>
                </a:solidFill>
                <a:latin typeface="+mj-lt"/>
                <a:cs typeface="Arial" pitchFamily="34" charset="0"/>
                <a:hlinkClick r:id="rId8"/>
              </a:rPr>
              <a:t>https://adex.org.in/harvesting-tomorrow-with-farm-forensics-ai-revolutionizing-plant-disease-detection-in-agriculture/</a:t>
            </a:r>
            <a:endParaRPr lang="en-US" sz="1400" noProof="0" dirty="0">
              <a:solidFill>
                <a:prstClr val="black"/>
              </a:solidFill>
              <a:latin typeface="+mj-lt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noProof="0" dirty="0">
              <a:solidFill>
                <a:prstClr val="black"/>
              </a:solidFill>
              <a:latin typeface="+mj-lt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noProof="0" dirty="0">
                <a:solidFill>
                  <a:prstClr val="black"/>
                </a:solidFill>
                <a:latin typeface="+mj-lt"/>
                <a:cs typeface="Arial" pitchFamily="34" charset="0"/>
              </a:rPr>
              <a:t> </a:t>
            </a:r>
            <a:r>
              <a:rPr lang="en-US" sz="1400" noProof="0" dirty="0">
                <a:solidFill>
                  <a:prstClr val="black"/>
                </a:solidFill>
                <a:latin typeface="+mj-lt"/>
                <a:cs typeface="Arial" pitchFamily="34" charset="0"/>
                <a:hlinkClick r:id="rId9"/>
              </a:rPr>
              <a:t>https://huggingface.co/ozair23/mobilenet_v2_1.0_224-finetuned-plantdisease</a:t>
            </a:r>
            <a:endParaRPr lang="en-US" sz="1400" dirty="0">
              <a:solidFill>
                <a:prstClr val="black"/>
              </a:solidFill>
              <a:latin typeface="+mj-lt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noProof="0" dirty="0">
              <a:solidFill>
                <a:prstClr val="black"/>
              </a:solidFill>
              <a:latin typeface="+mj-lt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noProof="0" dirty="0">
                <a:solidFill>
                  <a:prstClr val="black"/>
                </a:solidFill>
                <a:latin typeface="+mj-lt"/>
                <a:cs typeface="Arial" pitchFamily="34" charset="0"/>
                <a:hlinkClick r:id="rId10"/>
              </a:rPr>
              <a:t>https://www.kaggle.com/datasets/abdallahalidev/plantvillage-dataset</a:t>
            </a:r>
            <a:endParaRPr lang="en-US" sz="1400" noProof="0" dirty="0">
              <a:solidFill>
                <a:prstClr val="black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287762F-4715-4742-2297-2F6B9AC60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2999" y="-5963"/>
            <a:ext cx="1449001" cy="144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C465C4-1C6F-C4FD-062E-7A611F82FD17}"/>
              </a:ext>
            </a:extLst>
          </p:cNvPr>
          <p:cNvSpPr txBox="1"/>
          <p:nvPr/>
        </p:nvSpPr>
        <p:spPr>
          <a:xfrm>
            <a:off x="2325157" y="224464"/>
            <a:ext cx="7318905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0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 AND REFERENCES</a:t>
            </a:r>
            <a:endParaRPr lang="en-IN" sz="2000" b="1" i="0" spc="3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CD469D3-75F6-0A7D-E5CC-32CA1E708DF7}"/>
              </a:ext>
            </a:extLst>
          </p:cNvPr>
          <p:cNvCxnSpPr>
            <a:cxnSpLocks/>
          </p:cNvCxnSpPr>
          <p:nvPr/>
        </p:nvCxnSpPr>
        <p:spPr>
          <a:xfrm>
            <a:off x="3884330" y="722531"/>
            <a:ext cx="4160212" cy="0"/>
          </a:xfrm>
          <a:prstGeom prst="line">
            <a:avLst/>
          </a:prstGeom>
          <a:ln w="43180" cap="rnd" cmpd="sng">
            <a:solidFill>
              <a:srgbClr val="002060">
                <a:alpha val="38000"/>
              </a:srgbClr>
            </a:solidFill>
            <a:round/>
            <a:tailEnd w="med" len="med"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 descr="Your startup LOGO">
            <a:extLst>
              <a:ext uri="{FF2B5EF4-FFF2-40B4-BE49-F238E27FC236}">
                <a16:creationId xmlns:a16="http://schemas.microsoft.com/office/drawing/2014/main" id="{DEBA9536-9518-6368-8641-2B2CC3D8721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0706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gradFill flip="none" rotWithShape="1">
                  <a:gsLst>
                    <a:gs pos="0">
                      <a:srgbClr val="002060"/>
                    </a:gs>
                    <a:gs pos="5500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G131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8CBC1E-A59E-36D9-2518-865267ED3BE7}"/>
              </a:ext>
            </a:extLst>
          </p:cNvPr>
          <p:cNvSpPr txBox="1"/>
          <p:nvPr/>
        </p:nvSpPr>
        <p:spPr>
          <a:xfrm>
            <a:off x="2777517" y="2544406"/>
            <a:ext cx="7095067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22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2200" b="1" i="0" spc="3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3315A1-6568-3968-C972-5411AA33E3C2}"/>
              </a:ext>
            </a:extLst>
          </p:cNvPr>
          <p:cNvCxnSpPr/>
          <p:nvPr/>
        </p:nvCxnSpPr>
        <p:spPr>
          <a:xfrm>
            <a:off x="5722885" y="3179496"/>
            <a:ext cx="1159159" cy="0"/>
          </a:xfrm>
          <a:prstGeom prst="line">
            <a:avLst/>
          </a:prstGeom>
          <a:ln w="43180" cap="rnd" cmpd="sng">
            <a:solidFill>
              <a:srgbClr val="002060">
                <a:alpha val="38000"/>
              </a:srgbClr>
            </a:solidFill>
            <a:round/>
            <a:tailEnd w="med" len="med"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FE5235A-383E-5BB8-C6D0-B65F0627E8FE}"/>
              </a:ext>
            </a:extLst>
          </p:cNvPr>
          <p:cNvSpPr/>
          <p:nvPr/>
        </p:nvSpPr>
        <p:spPr>
          <a:xfrm flipV="1">
            <a:off x="0" y="-8206"/>
            <a:ext cx="1575130" cy="6850491"/>
          </a:xfrm>
          <a:custGeom>
            <a:avLst/>
            <a:gdLst>
              <a:gd name="connsiteX0" fmla="*/ 0 w 1575130"/>
              <a:gd name="connsiteY0" fmla="*/ 6850491 h 6850491"/>
              <a:gd name="connsiteX1" fmla="*/ 1437733 w 1575130"/>
              <a:gd name="connsiteY1" fmla="*/ 6850491 h 6850491"/>
              <a:gd name="connsiteX2" fmla="*/ 1475700 w 1575130"/>
              <a:gd name="connsiteY2" fmla="*/ 6739984 h 6850491"/>
              <a:gd name="connsiteX3" fmla="*/ 1548450 w 1575130"/>
              <a:gd name="connsiteY3" fmla="*/ 5740031 h 6850491"/>
              <a:gd name="connsiteX4" fmla="*/ 384429 w 1575130"/>
              <a:gd name="connsiteY4" fmla="*/ 3777362 h 6850491"/>
              <a:gd name="connsiteX5" fmla="*/ 705537 w 1575130"/>
              <a:gd name="connsiteY5" fmla="*/ 395264 h 6850491"/>
              <a:gd name="connsiteX6" fmla="*/ 563433 w 1575130"/>
              <a:gd name="connsiteY6" fmla="*/ 13165 h 6850491"/>
              <a:gd name="connsiteX7" fmla="*/ 557043 w 1575130"/>
              <a:gd name="connsiteY7" fmla="*/ 0 h 6850491"/>
              <a:gd name="connsiteX8" fmla="*/ 0 w 1575130"/>
              <a:gd name="connsiteY8" fmla="*/ 0 h 685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5130" h="6850491">
                <a:moveTo>
                  <a:pt x="0" y="6850491"/>
                </a:moveTo>
                <a:lnTo>
                  <a:pt x="1437733" y="6850491"/>
                </a:lnTo>
                <a:lnTo>
                  <a:pt x="1475700" y="6739984"/>
                </a:lnTo>
                <a:cubicBezTo>
                  <a:pt x="1569077" y="6415429"/>
                  <a:pt x="1604199" y="6049619"/>
                  <a:pt x="1548450" y="5740031"/>
                </a:cubicBezTo>
                <a:cubicBezTo>
                  <a:pt x="1436954" y="5120857"/>
                  <a:pt x="524914" y="4668157"/>
                  <a:pt x="384429" y="3777362"/>
                </a:cubicBezTo>
                <a:cubicBezTo>
                  <a:pt x="243943" y="2886567"/>
                  <a:pt x="919611" y="1189678"/>
                  <a:pt x="705537" y="395264"/>
                </a:cubicBezTo>
                <a:cubicBezTo>
                  <a:pt x="675433" y="283550"/>
                  <a:pt x="626280" y="152545"/>
                  <a:pt x="563433" y="13165"/>
                </a:cubicBezTo>
                <a:lnTo>
                  <a:pt x="557043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14000"/>
                  <a:lumOff val="86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  <a:gs pos="48000">
                <a:schemeClr val="accent3">
                  <a:lumMod val="40000"/>
                  <a:lumOff val="60000"/>
                </a:schemeClr>
              </a:gs>
            </a:gsLst>
            <a:lin ang="5400000" scaled="0"/>
            <a:tileRect/>
          </a:gradFill>
          <a:ln>
            <a:solidFill>
              <a:schemeClr val="accent1">
                <a:shade val="15000"/>
                <a:alpha val="0"/>
              </a:schemeClr>
            </a:solidFill>
          </a:ln>
          <a:effectLst>
            <a:outerShdw blurRad="558800" dist="292100" dir="2700000" sx="96000" sy="96000" algn="tl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24EF034-B253-06BD-5A0D-DFAF859B10C1}"/>
              </a:ext>
            </a:extLst>
          </p:cNvPr>
          <p:cNvSpPr/>
          <p:nvPr/>
        </p:nvSpPr>
        <p:spPr>
          <a:xfrm>
            <a:off x="-38099" y="-11882"/>
            <a:ext cx="1350593" cy="6884171"/>
          </a:xfrm>
          <a:custGeom>
            <a:avLst/>
            <a:gdLst>
              <a:gd name="connsiteX0" fmla="*/ 0 w 1350593"/>
              <a:gd name="connsiteY0" fmla="*/ 0 h 6884171"/>
              <a:gd name="connsiteX1" fmla="*/ 418114 w 1350593"/>
              <a:gd name="connsiteY1" fmla="*/ 0 h 6884171"/>
              <a:gd name="connsiteX2" fmla="*/ 462099 w 1350593"/>
              <a:gd name="connsiteY2" fmla="*/ 103180 h 6884171"/>
              <a:gd name="connsiteX3" fmla="*/ 586898 w 1350593"/>
              <a:gd name="connsiteY3" fmla="*/ 485279 h 6884171"/>
              <a:gd name="connsiteX4" fmla="*/ 304894 w 1350593"/>
              <a:gd name="connsiteY4" fmla="*/ 3867377 h 6884171"/>
              <a:gd name="connsiteX5" fmla="*/ 1327162 w 1350593"/>
              <a:gd name="connsiteY5" fmla="*/ 5830046 h 6884171"/>
              <a:gd name="connsiteX6" fmla="*/ 1263271 w 1350593"/>
              <a:gd name="connsiteY6" fmla="*/ 6829999 h 6884171"/>
              <a:gd name="connsiteX7" fmla="*/ 1246926 w 1350593"/>
              <a:gd name="connsiteY7" fmla="*/ 6884171 h 6884171"/>
              <a:gd name="connsiteX8" fmla="*/ 0 w 1350593"/>
              <a:gd name="connsiteY8" fmla="*/ 6884171 h 688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0593" h="6884171">
                <a:moveTo>
                  <a:pt x="0" y="0"/>
                </a:moveTo>
                <a:lnTo>
                  <a:pt x="418114" y="0"/>
                </a:lnTo>
                <a:lnTo>
                  <a:pt x="462099" y="103180"/>
                </a:lnTo>
                <a:cubicBezTo>
                  <a:pt x="517292" y="242560"/>
                  <a:pt x="560460" y="373565"/>
                  <a:pt x="586898" y="485279"/>
                </a:cubicBezTo>
                <a:cubicBezTo>
                  <a:pt x="774902" y="1279693"/>
                  <a:pt x="181516" y="2976582"/>
                  <a:pt x="304894" y="3867377"/>
                </a:cubicBezTo>
                <a:cubicBezTo>
                  <a:pt x="428271" y="4758172"/>
                  <a:pt x="1229244" y="5210872"/>
                  <a:pt x="1327162" y="5830046"/>
                </a:cubicBezTo>
                <a:cubicBezTo>
                  <a:pt x="1376122" y="6139634"/>
                  <a:pt x="1345277" y="6505444"/>
                  <a:pt x="1263271" y="6829999"/>
                </a:cubicBezTo>
                <a:lnTo>
                  <a:pt x="1246926" y="6884171"/>
                </a:lnTo>
                <a:lnTo>
                  <a:pt x="0" y="688417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accent3">
                  <a:lumMod val="50000"/>
                </a:schemeClr>
              </a:gs>
              <a:gs pos="47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accent1">
                <a:shade val="15000"/>
                <a:alpha val="0"/>
              </a:schemeClr>
            </a:solidFill>
          </a:ln>
          <a:effectLst>
            <a:outerShdw blurRad="647700" dist="114300" algn="l" rotWithShape="0">
              <a:srgbClr val="103213">
                <a:alpha val="48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0269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8999</TotalTime>
  <Words>567</Words>
  <Application>Microsoft Office PowerPoint</Application>
  <PresentationFormat>Widescreen</PresentationFormat>
  <Paragraphs>106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ＭＳ Ｐゴシック</vt:lpstr>
      <vt:lpstr>Arial</vt:lpstr>
      <vt:lpstr>Calibri</vt:lpstr>
      <vt:lpstr>Times New Roman</vt:lpstr>
      <vt:lpstr>TradeGothic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MOHAMMED SHAHRUKH SIDDIQUI</cp:lastModifiedBy>
  <cp:revision>171</cp:revision>
  <dcterms:created xsi:type="dcterms:W3CDTF">2013-12-12T18:46:50Z</dcterms:created>
  <dcterms:modified xsi:type="dcterms:W3CDTF">2024-12-13T09:46:48Z</dcterms:modified>
  <cp:category/>
</cp:coreProperties>
</file>